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Lst>
  <p:notesMasterIdLst>
    <p:notesMasterId r:id="rId265"/>
  </p:notesMasterIdLst>
  <p:handoutMasterIdLst>
    <p:handoutMasterId r:id="rId266"/>
  </p:handoutMasterIdLst>
  <p:sldIdLst>
    <p:sldId id="257" r:id="rId5"/>
    <p:sldId id="2146846678" r:id="rId6"/>
    <p:sldId id="2744" r:id="rId7"/>
    <p:sldId id="258" r:id="rId8"/>
    <p:sldId id="2743" r:id="rId9"/>
    <p:sldId id="2695" r:id="rId10"/>
    <p:sldId id="2699" r:id="rId11"/>
    <p:sldId id="2553" r:id="rId12"/>
    <p:sldId id="2146846675" r:id="rId13"/>
    <p:sldId id="2146846676" r:id="rId14"/>
    <p:sldId id="2146846677" r:id="rId15"/>
    <p:sldId id="259" r:id="rId16"/>
    <p:sldId id="2705" r:id="rId17"/>
    <p:sldId id="2672" r:id="rId18"/>
    <p:sldId id="2673" r:id="rId19"/>
    <p:sldId id="2719" r:id="rId20"/>
    <p:sldId id="2720" r:id="rId21"/>
    <p:sldId id="2683" r:id="rId22"/>
    <p:sldId id="2642" r:id="rId23"/>
    <p:sldId id="2742" r:id="rId24"/>
    <p:sldId id="2657" r:id="rId25"/>
    <p:sldId id="2723" r:id="rId26"/>
    <p:sldId id="2724" r:id="rId27"/>
    <p:sldId id="2729" r:id="rId28"/>
    <p:sldId id="2728" r:id="rId29"/>
    <p:sldId id="2686" r:id="rId30"/>
    <p:sldId id="2734" r:id="rId31"/>
    <p:sldId id="2689" r:id="rId32"/>
    <p:sldId id="2735" r:id="rId33"/>
    <p:sldId id="2746" r:id="rId34"/>
    <p:sldId id="2636" r:id="rId35"/>
    <p:sldId id="2747" r:id="rId36"/>
    <p:sldId id="1421" r:id="rId37"/>
    <p:sldId id="8947" r:id="rId38"/>
    <p:sldId id="8956" r:id="rId39"/>
    <p:sldId id="8954" r:id="rId40"/>
    <p:sldId id="8964" r:id="rId41"/>
    <p:sldId id="2643" r:id="rId42"/>
    <p:sldId id="2637" r:id="rId43"/>
    <p:sldId id="8955" r:id="rId44"/>
    <p:sldId id="2641" r:id="rId45"/>
    <p:sldId id="8977" r:id="rId46"/>
    <p:sldId id="8978" r:id="rId47"/>
    <p:sldId id="9023" r:id="rId48"/>
    <p:sldId id="9025" r:id="rId49"/>
    <p:sldId id="8953" r:id="rId50"/>
    <p:sldId id="9026" r:id="rId51"/>
    <p:sldId id="9051" r:id="rId52"/>
    <p:sldId id="9052" r:id="rId53"/>
    <p:sldId id="8949" r:id="rId54"/>
    <p:sldId id="8997" r:id="rId55"/>
    <p:sldId id="9053" r:id="rId56"/>
    <p:sldId id="9050" r:id="rId57"/>
    <p:sldId id="8979" r:id="rId58"/>
    <p:sldId id="9054" r:id="rId59"/>
    <p:sldId id="9055" r:id="rId60"/>
    <p:sldId id="8986" r:id="rId61"/>
    <p:sldId id="8991" r:id="rId62"/>
    <p:sldId id="2708" r:id="rId63"/>
    <p:sldId id="2681" r:id="rId64"/>
    <p:sldId id="2680" r:id="rId65"/>
    <p:sldId id="9057" r:id="rId66"/>
    <p:sldId id="8973" r:id="rId67"/>
    <p:sldId id="9058" r:id="rId68"/>
    <p:sldId id="9059" r:id="rId69"/>
    <p:sldId id="8990" r:id="rId70"/>
    <p:sldId id="9049" r:id="rId71"/>
    <p:sldId id="9060" r:id="rId72"/>
    <p:sldId id="8993" r:id="rId73"/>
    <p:sldId id="8994" r:id="rId74"/>
    <p:sldId id="8995" r:id="rId75"/>
    <p:sldId id="9062" r:id="rId76"/>
    <p:sldId id="9063" r:id="rId77"/>
    <p:sldId id="9064" r:id="rId78"/>
    <p:sldId id="9065" r:id="rId79"/>
    <p:sldId id="9066" r:id="rId80"/>
    <p:sldId id="2704" r:id="rId81"/>
    <p:sldId id="2713" r:id="rId82"/>
    <p:sldId id="2714" r:id="rId83"/>
    <p:sldId id="9067" r:id="rId84"/>
    <p:sldId id="2715" r:id="rId85"/>
    <p:sldId id="9068" r:id="rId86"/>
    <p:sldId id="2718" r:id="rId87"/>
    <p:sldId id="2722" r:id="rId88"/>
    <p:sldId id="9069" r:id="rId89"/>
    <p:sldId id="9071" r:id="rId90"/>
    <p:sldId id="2733" r:id="rId91"/>
    <p:sldId id="9072" r:id="rId92"/>
    <p:sldId id="2701" r:id="rId93"/>
    <p:sldId id="2702" r:id="rId94"/>
    <p:sldId id="2710" r:id="rId95"/>
    <p:sldId id="2711" r:id="rId96"/>
    <p:sldId id="9074" r:id="rId97"/>
    <p:sldId id="9075" r:id="rId98"/>
    <p:sldId id="2727" r:id="rId99"/>
    <p:sldId id="9035" r:id="rId100"/>
    <p:sldId id="9077" r:id="rId101"/>
    <p:sldId id="261" r:id="rId102"/>
    <p:sldId id="1423" r:id="rId103"/>
    <p:sldId id="2558" r:id="rId104"/>
    <p:sldId id="2556" r:id="rId105"/>
    <p:sldId id="384" r:id="rId106"/>
    <p:sldId id="9078" r:id="rId107"/>
    <p:sldId id="2592" r:id="rId108"/>
    <p:sldId id="2590" r:id="rId109"/>
    <p:sldId id="2594" r:id="rId110"/>
    <p:sldId id="2589" r:id="rId111"/>
    <p:sldId id="2595" r:id="rId112"/>
    <p:sldId id="9080" r:id="rId113"/>
    <p:sldId id="9082" r:id="rId114"/>
    <p:sldId id="9083" r:id="rId115"/>
    <p:sldId id="9084" r:id="rId116"/>
    <p:sldId id="2604" r:id="rId117"/>
    <p:sldId id="2605" r:id="rId118"/>
    <p:sldId id="1426" r:id="rId119"/>
    <p:sldId id="9086" r:id="rId120"/>
    <p:sldId id="1424" r:id="rId121"/>
    <p:sldId id="1425" r:id="rId122"/>
    <p:sldId id="2586" r:id="rId123"/>
    <p:sldId id="1427" r:id="rId124"/>
    <p:sldId id="2599" r:id="rId125"/>
    <p:sldId id="2601" r:id="rId126"/>
    <p:sldId id="2602" r:id="rId127"/>
    <p:sldId id="2603" r:id="rId128"/>
    <p:sldId id="2551" r:id="rId129"/>
    <p:sldId id="9088" r:id="rId130"/>
    <p:sldId id="2552" r:id="rId131"/>
    <p:sldId id="9090" r:id="rId132"/>
    <p:sldId id="2562" r:id="rId133"/>
    <p:sldId id="2563" r:id="rId134"/>
    <p:sldId id="2567" r:id="rId135"/>
    <p:sldId id="2571" r:id="rId136"/>
    <p:sldId id="2566" r:id="rId137"/>
    <p:sldId id="2568" r:id="rId138"/>
    <p:sldId id="2582" r:id="rId139"/>
    <p:sldId id="2588" r:id="rId140"/>
    <p:sldId id="9092" r:id="rId141"/>
    <p:sldId id="9093" r:id="rId142"/>
    <p:sldId id="9095" r:id="rId143"/>
    <p:sldId id="9096" r:id="rId144"/>
    <p:sldId id="9097" r:id="rId145"/>
    <p:sldId id="9098" r:id="rId146"/>
    <p:sldId id="9099" r:id="rId147"/>
    <p:sldId id="2691" r:id="rId148"/>
    <p:sldId id="9100" r:id="rId149"/>
    <p:sldId id="2693" r:id="rId150"/>
    <p:sldId id="2675" r:id="rId151"/>
    <p:sldId id="2652" r:id="rId152"/>
    <p:sldId id="9103" r:id="rId153"/>
    <p:sldId id="2669" r:id="rId154"/>
    <p:sldId id="9104" r:id="rId155"/>
    <p:sldId id="2670" r:id="rId156"/>
    <p:sldId id="9105" r:id="rId157"/>
    <p:sldId id="2596" r:id="rId158"/>
    <p:sldId id="2597" r:id="rId159"/>
    <p:sldId id="9106" r:id="rId160"/>
    <p:sldId id="2648" r:id="rId161"/>
    <p:sldId id="2660" r:id="rId162"/>
    <p:sldId id="9107" r:id="rId163"/>
    <p:sldId id="2658" r:id="rId164"/>
    <p:sldId id="2682" r:id="rId165"/>
    <p:sldId id="9108" r:id="rId166"/>
    <p:sldId id="9109" r:id="rId167"/>
    <p:sldId id="2668" r:id="rId168"/>
    <p:sldId id="2690" r:id="rId169"/>
    <p:sldId id="2677" r:id="rId170"/>
    <p:sldId id="2685" r:id="rId171"/>
    <p:sldId id="9110" r:id="rId172"/>
    <p:sldId id="9111" r:id="rId173"/>
    <p:sldId id="2687" r:id="rId174"/>
    <p:sldId id="2653" r:id="rId175"/>
    <p:sldId id="2654" r:id="rId176"/>
    <p:sldId id="2678" r:id="rId177"/>
    <p:sldId id="2655" r:id="rId178"/>
    <p:sldId id="2656" r:id="rId179"/>
    <p:sldId id="2662" r:id="rId180"/>
    <p:sldId id="2663" r:id="rId181"/>
    <p:sldId id="2664" r:id="rId182"/>
    <p:sldId id="2667" r:id="rId183"/>
    <p:sldId id="9113" r:id="rId184"/>
    <p:sldId id="9114" r:id="rId185"/>
    <p:sldId id="9115" r:id="rId186"/>
    <p:sldId id="9116" r:id="rId187"/>
    <p:sldId id="9117" r:id="rId188"/>
    <p:sldId id="9118" r:id="rId189"/>
    <p:sldId id="2146846617" r:id="rId190"/>
    <p:sldId id="2146846618" r:id="rId191"/>
    <p:sldId id="2146846619" r:id="rId192"/>
    <p:sldId id="2146846620" r:id="rId193"/>
    <p:sldId id="2146846621" r:id="rId194"/>
    <p:sldId id="8989" r:id="rId195"/>
    <p:sldId id="8959" r:id="rId196"/>
    <p:sldId id="2146846622" r:id="rId197"/>
    <p:sldId id="8961" r:id="rId198"/>
    <p:sldId id="8962" r:id="rId199"/>
    <p:sldId id="8963" r:id="rId200"/>
    <p:sldId id="2146846623" r:id="rId201"/>
    <p:sldId id="8996" r:id="rId202"/>
    <p:sldId id="2146846624" r:id="rId203"/>
    <p:sldId id="2146846625" r:id="rId204"/>
    <p:sldId id="2146846626" r:id="rId205"/>
    <p:sldId id="8966" r:id="rId206"/>
    <p:sldId id="2146846627" r:id="rId207"/>
    <p:sldId id="2146846628" r:id="rId208"/>
    <p:sldId id="8982" r:id="rId209"/>
    <p:sldId id="2146846614" r:id="rId210"/>
    <p:sldId id="2146846629" r:id="rId211"/>
    <p:sldId id="2146846630" r:id="rId212"/>
    <p:sldId id="8958" r:id="rId213"/>
    <p:sldId id="2146846631" r:id="rId214"/>
    <p:sldId id="2146846613" r:id="rId215"/>
    <p:sldId id="8968" r:id="rId216"/>
    <p:sldId id="2146846632" r:id="rId217"/>
    <p:sldId id="2146846633" r:id="rId218"/>
    <p:sldId id="2146846634" r:id="rId219"/>
    <p:sldId id="8984" r:id="rId220"/>
    <p:sldId id="2535" r:id="rId221"/>
    <p:sldId id="8952" r:id="rId222"/>
    <p:sldId id="2146846636" r:id="rId223"/>
    <p:sldId id="2146846637" r:id="rId224"/>
    <p:sldId id="2146846638" r:id="rId225"/>
    <p:sldId id="2146846639" r:id="rId226"/>
    <p:sldId id="2731" r:id="rId227"/>
    <p:sldId id="2146846640" r:id="rId228"/>
    <p:sldId id="2146846641" r:id="rId229"/>
    <p:sldId id="2146846643" r:id="rId230"/>
    <p:sldId id="2146846644" r:id="rId231"/>
    <p:sldId id="2146846645" r:id="rId232"/>
    <p:sldId id="8988" r:id="rId233"/>
    <p:sldId id="8998" r:id="rId234"/>
    <p:sldId id="2146846646" r:id="rId235"/>
    <p:sldId id="2146846648" r:id="rId236"/>
    <p:sldId id="2146846649" r:id="rId237"/>
    <p:sldId id="2146846650" r:id="rId238"/>
    <p:sldId id="2146846651" r:id="rId239"/>
    <p:sldId id="2146846652" r:id="rId240"/>
    <p:sldId id="2674" r:id="rId241"/>
    <p:sldId id="2146846654" r:id="rId242"/>
    <p:sldId id="2146846656" r:id="rId243"/>
    <p:sldId id="2146846657" r:id="rId244"/>
    <p:sldId id="2146846658" r:id="rId245"/>
    <p:sldId id="2726" r:id="rId246"/>
    <p:sldId id="2146846660" r:id="rId247"/>
    <p:sldId id="2146846661" r:id="rId248"/>
    <p:sldId id="2666" r:id="rId249"/>
    <p:sldId id="2146846663" r:id="rId250"/>
    <p:sldId id="2732" r:id="rId251"/>
    <p:sldId id="2146846664" r:id="rId252"/>
    <p:sldId id="8944" r:id="rId253"/>
    <p:sldId id="2146846665" r:id="rId254"/>
    <p:sldId id="8992" r:id="rId255"/>
    <p:sldId id="2146846667" r:id="rId256"/>
    <p:sldId id="2146846668" r:id="rId257"/>
    <p:sldId id="2146846669" r:id="rId258"/>
    <p:sldId id="2146846670" r:id="rId259"/>
    <p:sldId id="2146846671" r:id="rId260"/>
    <p:sldId id="8980" r:id="rId261"/>
    <p:sldId id="2146846672" r:id="rId262"/>
    <p:sldId id="2146846673" r:id="rId263"/>
    <p:sldId id="2146846674" r:id="rId2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od Vault Practice" id="{60C526C8-C4BC-49B0-94BF-60C3F935B406}">
          <p14:sldIdLst>
            <p14:sldId id="257"/>
            <p14:sldId id="2146846678"/>
            <p14:sldId id="2744"/>
            <p14:sldId id="258"/>
            <p14:sldId id="2743"/>
            <p14:sldId id="2695"/>
            <p14:sldId id="2699"/>
            <p14:sldId id="2553"/>
            <p14:sldId id="2146846675"/>
            <p14:sldId id="2146846676"/>
            <p14:sldId id="2146846677"/>
            <p14:sldId id="259"/>
            <p14:sldId id="2705"/>
            <p14:sldId id="2672"/>
            <p14:sldId id="2673"/>
            <p14:sldId id="2719"/>
            <p14:sldId id="2720"/>
            <p14:sldId id="2683"/>
            <p14:sldId id="2642"/>
            <p14:sldId id="2742"/>
            <p14:sldId id="2657"/>
            <p14:sldId id="2723"/>
            <p14:sldId id="2724"/>
            <p14:sldId id="2729"/>
            <p14:sldId id="2728"/>
            <p14:sldId id="2686"/>
            <p14:sldId id="2734"/>
            <p14:sldId id="2689"/>
            <p14:sldId id="2735"/>
            <p14:sldId id="2746"/>
            <p14:sldId id="2636"/>
            <p14:sldId id="2747"/>
            <p14:sldId id="1421"/>
            <p14:sldId id="8947"/>
            <p14:sldId id="8956"/>
            <p14:sldId id="8954"/>
            <p14:sldId id="8964"/>
            <p14:sldId id="2643"/>
            <p14:sldId id="2637"/>
            <p14:sldId id="8955"/>
            <p14:sldId id="2641"/>
            <p14:sldId id="8977"/>
            <p14:sldId id="8978"/>
            <p14:sldId id="9023"/>
            <p14:sldId id="9025"/>
            <p14:sldId id="8953"/>
            <p14:sldId id="9026"/>
            <p14:sldId id="9051"/>
            <p14:sldId id="9052"/>
            <p14:sldId id="8949"/>
            <p14:sldId id="8997"/>
            <p14:sldId id="9053"/>
            <p14:sldId id="9050"/>
            <p14:sldId id="8979"/>
            <p14:sldId id="9054"/>
            <p14:sldId id="9055"/>
            <p14:sldId id="8986"/>
            <p14:sldId id="8991"/>
            <p14:sldId id="2708"/>
            <p14:sldId id="2681"/>
            <p14:sldId id="2680"/>
            <p14:sldId id="9057"/>
            <p14:sldId id="8973"/>
            <p14:sldId id="9058"/>
            <p14:sldId id="9059"/>
            <p14:sldId id="8990"/>
            <p14:sldId id="9049"/>
            <p14:sldId id="9060"/>
            <p14:sldId id="8993"/>
            <p14:sldId id="8994"/>
            <p14:sldId id="8995"/>
            <p14:sldId id="9062"/>
            <p14:sldId id="9063"/>
            <p14:sldId id="9064"/>
            <p14:sldId id="9065"/>
            <p14:sldId id="9066"/>
            <p14:sldId id="2704"/>
            <p14:sldId id="2713"/>
            <p14:sldId id="2714"/>
            <p14:sldId id="9067"/>
            <p14:sldId id="2715"/>
            <p14:sldId id="9068"/>
            <p14:sldId id="2718"/>
            <p14:sldId id="2722"/>
            <p14:sldId id="9069"/>
            <p14:sldId id="9071"/>
            <p14:sldId id="2733"/>
            <p14:sldId id="9072"/>
            <p14:sldId id="2701"/>
            <p14:sldId id="2702"/>
            <p14:sldId id="2710"/>
            <p14:sldId id="2711"/>
            <p14:sldId id="9074"/>
            <p14:sldId id="9075"/>
            <p14:sldId id="2727"/>
            <p14:sldId id="9035"/>
            <p14:sldId id="9077"/>
            <p14:sldId id="261"/>
            <p14:sldId id="1423"/>
            <p14:sldId id="2558"/>
            <p14:sldId id="2556"/>
            <p14:sldId id="384"/>
            <p14:sldId id="9078"/>
            <p14:sldId id="2592"/>
            <p14:sldId id="2590"/>
            <p14:sldId id="2594"/>
            <p14:sldId id="2589"/>
            <p14:sldId id="2595"/>
            <p14:sldId id="9080"/>
            <p14:sldId id="9082"/>
            <p14:sldId id="9083"/>
            <p14:sldId id="9084"/>
            <p14:sldId id="2604"/>
            <p14:sldId id="2605"/>
            <p14:sldId id="1426"/>
            <p14:sldId id="9086"/>
            <p14:sldId id="1424"/>
            <p14:sldId id="1425"/>
            <p14:sldId id="2586"/>
            <p14:sldId id="1427"/>
            <p14:sldId id="2599"/>
            <p14:sldId id="2601"/>
            <p14:sldId id="2602"/>
            <p14:sldId id="2603"/>
            <p14:sldId id="2551"/>
            <p14:sldId id="9088"/>
            <p14:sldId id="2552"/>
            <p14:sldId id="9090"/>
            <p14:sldId id="2562"/>
            <p14:sldId id="2563"/>
            <p14:sldId id="2567"/>
            <p14:sldId id="2571"/>
            <p14:sldId id="2566"/>
            <p14:sldId id="2568"/>
            <p14:sldId id="2582"/>
            <p14:sldId id="2588"/>
            <p14:sldId id="9092"/>
            <p14:sldId id="9093"/>
            <p14:sldId id="9095"/>
            <p14:sldId id="9096"/>
            <p14:sldId id="9097"/>
            <p14:sldId id="9098"/>
            <p14:sldId id="9099"/>
            <p14:sldId id="2691"/>
            <p14:sldId id="9100"/>
            <p14:sldId id="2693"/>
            <p14:sldId id="2675"/>
            <p14:sldId id="2652"/>
            <p14:sldId id="9103"/>
            <p14:sldId id="2669"/>
            <p14:sldId id="9104"/>
            <p14:sldId id="2670"/>
            <p14:sldId id="9105"/>
            <p14:sldId id="2596"/>
            <p14:sldId id="2597"/>
            <p14:sldId id="9106"/>
            <p14:sldId id="2648"/>
            <p14:sldId id="2660"/>
            <p14:sldId id="9107"/>
            <p14:sldId id="2658"/>
            <p14:sldId id="2682"/>
            <p14:sldId id="9108"/>
            <p14:sldId id="9109"/>
            <p14:sldId id="2668"/>
            <p14:sldId id="2690"/>
            <p14:sldId id="2677"/>
            <p14:sldId id="2685"/>
            <p14:sldId id="9110"/>
            <p14:sldId id="9111"/>
            <p14:sldId id="2687"/>
            <p14:sldId id="2653"/>
            <p14:sldId id="2654"/>
            <p14:sldId id="2678"/>
            <p14:sldId id="2655"/>
            <p14:sldId id="2656"/>
            <p14:sldId id="2662"/>
            <p14:sldId id="2663"/>
            <p14:sldId id="2664"/>
            <p14:sldId id="2667"/>
            <p14:sldId id="9113"/>
            <p14:sldId id="9114"/>
            <p14:sldId id="9115"/>
            <p14:sldId id="9116"/>
            <p14:sldId id="9117"/>
            <p14:sldId id="9118"/>
            <p14:sldId id="2146846617"/>
            <p14:sldId id="2146846618"/>
            <p14:sldId id="2146846619"/>
            <p14:sldId id="2146846620"/>
            <p14:sldId id="2146846621"/>
            <p14:sldId id="8989"/>
            <p14:sldId id="8959"/>
            <p14:sldId id="2146846622"/>
            <p14:sldId id="8961"/>
            <p14:sldId id="8962"/>
            <p14:sldId id="8963"/>
            <p14:sldId id="2146846623"/>
            <p14:sldId id="8996"/>
            <p14:sldId id="2146846624"/>
            <p14:sldId id="2146846625"/>
            <p14:sldId id="2146846626"/>
            <p14:sldId id="8966"/>
            <p14:sldId id="2146846627"/>
            <p14:sldId id="2146846628"/>
            <p14:sldId id="8982"/>
            <p14:sldId id="2146846614"/>
            <p14:sldId id="2146846629"/>
            <p14:sldId id="2146846630"/>
            <p14:sldId id="8958"/>
            <p14:sldId id="2146846631"/>
            <p14:sldId id="2146846613"/>
            <p14:sldId id="8968"/>
            <p14:sldId id="2146846632"/>
            <p14:sldId id="2146846633"/>
            <p14:sldId id="2146846634"/>
            <p14:sldId id="8984"/>
            <p14:sldId id="2535"/>
            <p14:sldId id="8952"/>
            <p14:sldId id="2146846636"/>
            <p14:sldId id="2146846637"/>
            <p14:sldId id="2146846638"/>
            <p14:sldId id="2146846639"/>
            <p14:sldId id="2731"/>
            <p14:sldId id="2146846640"/>
            <p14:sldId id="2146846641"/>
            <p14:sldId id="2146846643"/>
            <p14:sldId id="2146846644"/>
            <p14:sldId id="2146846645"/>
            <p14:sldId id="8988"/>
            <p14:sldId id="8998"/>
            <p14:sldId id="2146846646"/>
            <p14:sldId id="2146846648"/>
            <p14:sldId id="2146846649"/>
            <p14:sldId id="2146846650"/>
            <p14:sldId id="2146846651"/>
            <p14:sldId id="2146846652"/>
            <p14:sldId id="2674"/>
            <p14:sldId id="2146846654"/>
            <p14:sldId id="2146846656"/>
            <p14:sldId id="2146846657"/>
            <p14:sldId id="2146846658"/>
            <p14:sldId id="2726"/>
            <p14:sldId id="2146846660"/>
            <p14:sldId id="2146846661"/>
            <p14:sldId id="2666"/>
            <p14:sldId id="2146846663"/>
            <p14:sldId id="2732"/>
            <p14:sldId id="2146846664"/>
            <p14:sldId id="8944"/>
            <p14:sldId id="2146846665"/>
            <p14:sldId id="8992"/>
            <p14:sldId id="2146846667"/>
            <p14:sldId id="2146846668"/>
            <p14:sldId id="2146846669"/>
            <p14:sldId id="2146846670"/>
            <p14:sldId id="2146846671"/>
            <p14:sldId id="8980"/>
            <p14:sldId id="2146846672"/>
            <p14:sldId id="2146846673"/>
            <p14:sldId id="21468466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05A62-EEC0-7EF8-BD57-B5C57CB40E82}" name="Maria Moruno" initials="MM" userId="S::maria.moruno@veeva.com::118c961c-973a-43a0-a853-c11e2f5bd9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say Kline" initials="LK" lastIdx="4" clrIdx="0">
    <p:extLst>
      <p:ext uri="{19B8F6BF-5375-455C-9EA6-DF929625EA0E}">
        <p15:presenceInfo xmlns:p15="http://schemas.microsoft.com/office/powerpoint/2012/main" userId="S::lindsay.kline@veeva.com::40fb0744-dd27-45c3-8e2a-cf90b8049f5a" providerId="AD"/>
      </p:ext>
    </p:extLst>
  </p:cmAuthor>
  <p:cmAuthor id="2" name="Rob Arnold" initials="RA" lastIdx="1" clrIdx="1">
    <p:extLst>
      <p:ext uri="{19B8F6BF-5375-455C-9EA6-DF929625EA0E}">
        <p15:presenceInfo xmlns:p15="http://schemas.microsoft.com/office/powerpoint/2012/main" userId="S::rob.arnold@veeva.com::5d9423cb-1322-4afc-a789-e7d84eb912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3EB8D"/>
    <a:srgbClr val="3FBFAD"/>
    <a:srgbClr val="FFFFFF"/>
    <a:srgbClr val="8B8C8E"/>
    <a:srgbClr val="DD5F13"/>
    <a:srgbClr val="4F86A0"/>
    <a:srgbClr val="646569"/>
    <a:srgbClr val="FF9E1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1" autoAdjust="0"/>
    <p:restoredTop sz="95425"/>
  </p:normalViewPr>
  <p:slideViewPr>
    <p:cSldViewPr snapToGrid="0">
      <p:cViewPr>
        <p:scale>
          <a:sx n="90" d="100"/>
          <a:sy n="90" d="100"/>
        </p:scale>
        <p:origin x="-400" y="456"/>
      </p:cViewPr>
      <p:guideLst/>
    </p:cSldViewPr>
  </p:slideViewPr>
  <p:outlineViewPr>
    <p:cViewPr>
      <p:scale>
        <a:sx n="33" d="100"/>
        <a:sy n="33" d="100"/>
      </p:scale>
      <p:origin x="0" y="-1274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theme" Target="theme/theme1.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tableStyles" Target="tableStyle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microsoft.com/office/2018/10/relationships/authors" Target="authors.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notesMaster" Target="notesMasters/notesMaster1.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handoutMaster" Target="handoutMasters/handoutMaster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commentAuthors" Target="commentAuthors.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s>
</file>

<file path=ppt/diagrams/_rels/data10.xml.rels><?xml version="1.0" encoding="UTF-8" standalone="yes"?>
<Relationships xmlns="http://schemas.openxmlformats.org/package/2006/relationships"><Relationship Id="rId2" Type="http://schemas.openxmlformats.org/officeDocument/2006/relationships/image" Target="../media/image382.svg"/><Relationship Id="rId1" Type="http://schemas.openxmlformats.org/officeDocument/2006/relationships/image" Target="../media/image381.png"/></Relationships>
</file>

<file path=ppt/diagrams/_rels/data11.xml.rels><?xml version="1.0" encoding="UTF-8" standalone="yes"?>
<Relationships xmlns="http://schemas.openxmlformats.org/package/2006/relationships"><Relationship Id="rId3" Type="http://schemas.openxmlformats.org/officeDocument/2006/relationships/image" Target="../media/image432.svg"/><Relationship Id="rId7" Type="http://schemas.openxmlformats.org/officeDocument/2006/relationships/image" Target="../media/image435.svg"/><Relationship Id="rId2" Type="http://schemas.openxmlformats.org/officeDocument/2006/relationships/image" Target="../media/image431.png"/><Relationship Id="rId1" Type="http://schemas.openxmlformats.org/officeDocument/2006/relationships/hyperlink" Target="http://vaulthelp.vod309.com/wordpress/user-help/binders-user-help/exporting-binders-async/" TargetMode="External"/><Relationship Id="rId6" Type="http://schemas.openxmlformats.org/officeDocument/2006/relationships/image" Target="../media/image62.png"/><Relationship Id="rId5" Type="http://schemas.openxmlformats.org/officeDocument/2006/relationships/image" Target="../media/image434.svg"/><Relationship Id="rId4" Type="http://schemas.openxmlformats.org/officeDocument/2006/relationships/image" Target="../media/image433.png"/></Relationships>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ata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svg"/><Relationship Id="rId1" Type="http://schemas.openxmlformats.org/officeDocument/2006/relationships/image" Target="../media/image144.png"/><Relationship Id="rId4" Type="http://schemas.openxmlformats.org/officeDocument/2006/relationships/image" Target="../media/image147.svg"/></Relationships>
</file>

<file path=ppt/diagrams/_rels/data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diagrams/_rels/data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svg"/><Relationship Id="rId1" Type="http://schemas.openxmlformats.org/officeDocument/2006/relationships/image" Target="../media/image371.png"/><Relationship Id="rId4" Type="http://schemas.openxmlformats.org/officeDocument/2006/relationships/image" Target="../media/image374.svg"/></Relationships>
</file>

<file path=ppt/diagrams/_rels/data9.xml.rels><?xml version="1.0" encoding="UTF-8" standalone="yes"?>
<Relationships xmlns="http://schemas.openxmlformats.org/package/2006/relationships"><Relationship Id="rId2" Type="http://schemas.openxmlformats.org/officeDocument/2006/relationships/image" Target="../media/image376.svg"/><Relationship Id="rId1" Type="http://schemas.openxmlformats.org/officeDocument/2006/relationships/image" Target="../media/image375.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82.svg"/><Relationship Id="rId1" Type="http://schemas.openxmlformats.org/officeDocument/2006/relationships/image" Target="../media/image38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433.png"/><Relationship Id="rId7" Type="http://schemas.openxmlformats.org/officeDocument/2006/relationships/image" Target="../media/image435.svg"/><Relationship Id="rId2" Type="http://schemas.openxmlformats.org/officeDocument/2006/relationships/image" Target="../media/image432.svg"/><Relationship Id="rId1" Type="http://schemas.openxmlformats.org/officeDocument/2006/relationships/image" Target="../media/image431.png"/><Relationship Id="rId6" Type="http://schemas.openxmlformats.org/officeDocument/2006/relationships/image" Target="../media/image62.png"/><Relationship Id="rId5" Type="http://schemas.openxmlformats.org/officeDocument/2006/relationships/hyperlink" Target="http://vaulthelp.vod309.com/wordpress/user-help/binders-user-help/exporting-binders-async/" TargetMode="External"/><Relationship Id="rId4" Type="http://schemas.openxmlformats.org/officeDocument/2006/relationships/image" Target="../media/image4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svg"/><Relationship Id="rId1" Type="http://schemas.openxmlformats.org/officeDocument/2006/relationships/image" Target="../media/image144.png"/><Relationship Id="rId4" Type="http://schemas.openxmlformats.org/officeDocument/2006/relationships/image" Target="../media/image14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svg"/><Relationship Id="rId1" Type="http://schemas.openxmlformats.org/officeDocument/2006/relationships/image" Target="../media/image371.png"/><Relationship Id="rId4" Type="http://schemas.openxmlformats.org/officeDocument/2006/relationships/image" Target="../media/image374.svg"/></Relationships>
</file>

<file path=ppt/diagrams/_rels/drawing9.xml.rels><?xml version="1.0" encoding="UTF-8" standalone="yes"?>
<Relationships xmlns="http://schemas.openxmlformats.org/package/2006/relationships"><Relationship Id="rId2" Type="http://schemas.openxmlformats.org/officeDocument/2006/relationships/image" Target="../media/image376.svg"/><Relationship Id="rId1" Type="http://schemas.openxmlformats.org/officeDocument/2006/relationships/image" Target="../media/image37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6A4BAA-9E1F-4A29-AF03-877A09B37C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37F5C76-0736-44AF-B952-26742D919FF6}">
      <dgm:prSet phldrT="[Text]" custT="1"/>
      <dgm:spPr/>
      <dgm:t>
        <a:bodyPr/>
        <a:lstStyle/>
        <a:p>
          <a:pPr>
            <a:buClr>
              <a:schemeClr val="tx2"/>
            </a:buClr>
            <a:buSzTx/>
            <a:buFont typeface="Arial" panose="020B0604020202020204" pitchFamily="34" charset="0"/>
            <a:buChar char="•"/>
          </a:pPr>
          <a:r>
            <a:rPr lang="en-US" sz="1400" dirty="0"/>
            <a:t>Provide a single source of truth for people, organizations, and products that may be used across trials</a:t>
          </a:r>
        </a:p>
      </dgm:t>
    </dgm:pt>
    <dgm:pt modelId="{602A4932-6CEB-40E8-98B8-1946B84DCF8A}" type="parTrans" cxnId="{77F2ACAE-FF35-4817-94D1-3138D0D4BDE9}">
      <dgm:prSet/>
      <dgm:spPr/>
      <dgm:t>
        <a:bodyPr/>
        <a:lstStyle/>
        <a:p>
          <a:endParaRPr lang="en-US"/>
        </a:p>
      </dgm:t>
    </dgm:pt>
    <dgm:pt modelId="{B217382F-3CF3-45CF-B769-DE19A240CDE1}" type="sibTrans" cxnId="{77F2ACAE-FF35-4817-94D1-3138D0D4BDE9}">
      <dgm:prSet/>
      <dgm:spPr/>
      <dgm:t>
        <a:bodyPr/>
        <a:lstStyle/>
        <a:p>
          <a:endParaRPr lang="en-US"/>
        </a:p>
      </dgm:t>
    </dgm:pt>
    <dgm:pt modelId="{D2CDA430-6FD3-42AE-9354-BE4B7519B7AA}">
      <dgm:prSet phldrT="[Text]" custT="1"/>
      <dgm:spPr/>
      <dgm: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dirty="0"/>
            <a:t>Improve reporting and reuse of this data within Vault</a:t>
          </a:r>
        </a:p>
      </dgm:t>
    </dgm:pt>
    <dgm:pt modelId="{8F2C4F8C-E0E3-4F63-A7A0-4D175F823368}" type="parTrans" cxnId="{CA5B6BEC-9EA8-4984-93C6-67FA27E381B4}">
      <dgm:prSet/>
      <dgm:spPr/>
      <dgm:t>
        <a:bodyPr/>
        <a:lstStyle/>
        <a:p>
          <a:endParaRPr lang="en-US"/>
        </a:p>
      </dgm:t>
    </dgm:pt>
    <dgm:pt modelId="{A0EBDAD7-1BDA-4D06-B47A-272E5D1F0227}" type="sibTrans" cxnId="{CA5B6BEC-9EA8-4984-93C6-67FA27E381B4}">
      <dgm:prSet/>
      <dgm:spPr/>
      <dgm:t>
        <a:bodyPr/>
        <a:lstStyle/>
        <a:p>
          <a:endParaRPr lang="en-US"/>
        </a:p>
      </dgm:t>
    </dgm:pt>
    <dgm:pt modelId="{80201D22-B686-4995-8145-661576CE4E63}">
      <dgm:prSet phldrT="[Text]" custT="1"/>
      <dgm:spPr/>
      <dgm:t>
        <a:bodyPr/>
        <a:lstStyle/>
        <a:p>
          <a:pPr>
            <a:buClr>
              <a:schemeClr val="tx2"/>
            </a:buClr>
            <a:buSzTx/>
            <a:buFont typeface="Arial" panose="020B0604020202020204" pitchFamily="34" charset="0"/>
            <a:buChar char="•"/>
          </a:pPr>
          <a:r>
            <a:rPr lang="en-US" sz="1400" dirty="0"/>
            <a:t>Maintain current contact lists for organizations, locations, and people</a:t>
          </a:r>
        </a:p>
      </dgm:t>
    </dgm:pt>
    <dgm:pt modelId="{F6351471-E06A-429B-969B-3711A7964C5A}" type="parTrans" cxnId="{7AA7B8F2-FD32-43D7-A443-A76BCBD7E5DC}">
      <dgm:prSet/>
      <dgm:spPr/>
      <dgm:t>
        <a:bodyPr/>
        <a:lstStyle/>
        <a:p>
          <a:endParaRPr lang="en-US"/>
        </a:p>
      </dgm:t>
    </dgm:pt>
    <dgm:pt modelId="{7D412999-402C-4026-A762-8B4EE99E8CAB}" type="sibTrans" cxnId="{7AA7B8F2-FD32-43D7-A443-A76BCBD7E5DC}">
      <dgm:prSet/>
      <dgm:spPr/>
      <dgm:t>
        <a:bodyPr/>
        <a:lstStyle/>
        <a:p>
          <a:endParaRPr lang="en-US"/>
        </a:p>
      </dgm:t>
    </dgm:pt>
    <dgm:pt modelId="{FFCFCA25-DAB0-4E32-A67C-C9C6277E6453}">
      <dgm:prSet phldrT="[Text]" custT="1"/>
      <dgm:spPr/>
      <dgm:t>
        <a:bodyPr/>
        <a:lstStyle/>
        <a:p>
          <a:pPr>
            <a:buClr>
              <a:schemeClr val="tx2"/>
            </a:buClr>
            <a:buSzTx/>
            <a:buFont typeface="Arial" panose="020B0604020202020204" pitchFamily="34" charset="0"/>
            <a:buChar char="•"/>
          </a:pPr>
          <a:r>
            <a:rPr lang="en-US" sz="1400" dirty="0"/>
            <a:t>Tag documents with related people and organizations</a:t>
          </a:r>
        </a:p>
      </dgm:t>
    </dgm:pt>
    <dgm:pt modelId="{60362EB4-D511-4A40-AE7E-E392002E0E98}" type="parTrans" cxnId="{F1064A7E-170E-47B4-9535-D5F65A87C0E1}">
      <dgm:prSet/>
      <dgm:spPr/>
      <dgm:t>
        <a:bodyPr/>
        <a:lstStyle/>
        <a:p>
          <a:endParaRPr lang="en-US"/>
        </a:p>
      </dgm:t>
    </dgm:pt>
    <dgm:pt modelId="{A1D2CF8E-FC13-4147-860D-801FFD783932}" type="sibTrans" cxnId="{F1064A7E-170E-47B4-9535-D5F65A87C0E1}">
      <dgm:prSet/>
      <dgm:spPr/>
      <dgm:t>
        <a:bodyPr/>
        <a:lstStyle/>
        <a:p>
          <a:endParaRPr lang="en-US"/>
        </a:p>
      </dgm:t>
    </dgm:pt>
    <dgm:pt modelId="{F0964823-6834-4A26-B521-079F2DCDFB14}" type="pres">
      <dgm:prSet presAssocID="{2E6A4BAA-9E1F-4A29-AF03-877A09B37C09}" presName="Name0" presStyleCnt="0">
        <dgm:presLayoutVars>
          <dgm:chMax val="7"/>
          <dgm:chPref val="7"/>
          <dgm:dir/>
        </dgm:presLayoutVars>
      </dgm:prSet>
      <dgm:spPr/>
    </dgm:pt>
    <dgm:pt modelId="{FAC6AD2D-DDE2-43FE-9747-24B2B2C79977}" type="pres">
      <dgm:prSet presAssocID="{2E6A4BAA-9E1F-4A29-AF03-877A09B37C09}" presName="Name1" presStyleCnt="0"/>
      <dgm:spPr/>
    </dgm:pt>
    <dgm:pt modelId="{2939CF31-A9A6-41F0-8C46-EF47D99E7DE5}" type="pres">
      <dgm:prSet presAssocID="{2E6A4BAA-9E1F-4A29-AF03-877A09B37C09}" presName="cycle" presStyleCnt="0"/>
      <dgm:spPr/>
    </dgm:pt>
    <dgm:pt modelId="{D68744A4-F7D8-4A26-8BCF-E284946906BA}" type="pres">
      <dgm:prSet presAssocID="{2E6A4BAA-9E1F-4A29-AF03-877A09B37C09}" presName="srcNode" presStyleLbl="node1" presStyleIdx="0" presStyleCnt="4"/>
      <dgm:spPr/>
    </dgm:pt>
    <dgm:pt modelId="{544048C3-9B99-44BA-90BE-2F4B3637E2FB}" type="pres">
      <dgm:prSet presAssocID="{2E6A4BAA-9E1F-4A29-AF03-877A09B37C09}" presName="conn" presStyleLbl="parChTrans1D2" presStyleIdx="0" presStyleCnt="1"/>
      <dgm:spPr/>
    </dgm:pt>
    <dgm:pt modelId="{BF22A4E3-D46E-4AA3-BA90-3A1036C7EBA4}" type="pres">
      <dgm:prSet presAssocID="{2E6A4BAA-9E1F-4A29-AF03-877A09B37C09}" presName="extraNode" presStyleLbl="node1" presStyleIdx="0" presStyleCnt="4"/>
      <dgm:spPr/>
    </dgm:pt>
    <dgm:pt modelId="{DA025572-0EE4-4E6E-B150-994BC092B9F3}" type="pres">
      <dgm:prSet presAssocID="{2E6A4BAA-9E1F-4A29-AF03-877A09B37C09}" presName="dstNode" presStyleLbl="node1" presStyleIdx="0" presStyleCnt="4"/>
      <dgm:spPr/>
    </dgm:pt>
    <dgm:pt modelId="{68AE54A5-0F6F-4979-A45C-E998C18ABA01}" type="pres">
      <dgm:prSet presAssocID="{337F5C76-0736-44AF-B952-26742D919FF6}" presName="text_1" presStyleLbl="node1" presStyleIdx="0" presStyleCnt="4">
        <dgm:presLayoutVars>
          <dgm:bulletEnabled val="1"/>
        </dgm:presLayoutVars>
      </dgm:prSet>
      <dgm:spPr/>
    </dgm:pt>
    <dgm:pt modelId="{928CAEFB-D253-499D-BC13-0CC7BE6B25FC}" type="pres">
      <dgm:prSet presAssocID="{337F5C76-0736-44AF-B952-26742D919FF6}" presName="accent_1" presStyleCnt="0"/>
      <dgm:spPr/>
    </dgm:pt>
    <dgm:pt modelId="{785D80B1-9635-41E8-8931-1147F0D8B7DC}" type="pres">
      <dgm:prSet presAssocID="{337F5C76-0736-44AF-B952-26742D919FF6}" presName="accentRepeatNode" presStyleLbl="solidFgAcc1" presStyleIdx="0" presStyleCnt="4"/>
      <dgm:spPr/>
    </dgm:pt>
    <dgm:pt modelId="{472B10BE-B24F-415A-9AAB-BF54E6700753}" type="pres">
      <dgm:prSet presAssocID="{D2CDA430-6FD3-42AE-9354-BE4B7519B7AA}" presName="text_2" presStyleLbl="node1" presStyleIdx="1" presStyleCnt="4" custLinFactNeighborX="-380">
        <dgm:presLayoutVars>
          <dgm:bulletEnabled val="1"/>
        </dgm:presLayoutVars>
      </dgm:prSet>
      <dgm:spPr/>
    </dgm:pt>
    <dgm:pt modelId="{ADD24EB8-3A9E-4D13-8AEC-0BE5486A7A3F}" type="pres">
      <dgm:prSet presAssocID="{D2CDA430-6FD3-42AE-9354-BE4B7519B7AA}" presName="accent_2" presStyleCnt="0"/>
      <dgm:spPr/>
    </dgm:pt>
    <dgm:pt modelId="{C80AF797-D69A-4D21-AB67-B35581619F89}" type="pres">
      <dgm:prSet presAssocID="{D2CDA430-6FD3-42AE-9354-BE4B7519B7AA}" presName="accentRepeatNode" presStyleLbl="solidFgAcc1" presStyleIdx="1" presStyleCnt="4"/>
      <dgm:spPr/>
    </dgm:pt>
    <dgm:pt modelId="{EC8FAC97-8619-47B7-A4CA-CE901938EB23}" type="pres">
      <dgm:prSet presAssocID="{80201D22-B686-4995-8145-661576CE4E63}" presName="text_3" presStyleLbl="node1" presStyleIdx="2" presStyleCnt="4">
        <dgm:presLayoutVars>
          <dgm:bulletEnabled val="1"/>
        </dgm:presLayoutVars>
      </dgm:prSet>
      <dgm:spPr/>
    </dgm:pt>
    <dgm:pt modelId="{BCB527B9-1D19-4383-B8DF-03F55434915A}" type="pres">
      <dgm:prSet presAssocID="{80201D22-B686-4995-8145-661576CE4E63}" presName="accent_3" presStyleCnt="0"/>
      <dgm:spPr/>
    </dgm:pt>
    <dgm:pt modelId="{E6B0C09A-BEFE-4559-8359-5D78FD2EEF9F}" type="pres">
      <dgm:prSet presAssocID="{80201D22-B686-4995-8145-661576CE4E63}" presName="accentRepeatNode" presStyleLbl="solidFgAcc1" presStyleIdx="2" presStyleCnt="4"/>
      <dgm:spPr/>
    </dgm:pt>
    <dgm:pt modelId="{4EA70E59-C7F5-4E57-A57B-067FC4A918B8}" type="pres">
      <dgm:prSet presAssocID="{FFCFCA25-DAB0-4E32-A67C-C9C6277E6453}" presName="text_4" presStyleLbl="node1" presStyleIdx="3" presStyleCnt="4">
        <dgm:presLayoutVars>
          <dgm:bulletEnabled val="1"/>
        </dgm:presLayoutVars>
      </dgm:prSet>
      <dgm:spPr/>
    </dgm:pt>
    <dgm:pt modelId="{7F39B650-57CE-4618-8B95-7666C7737361}" type="pres">
      <dgm:prSet presAssocID="{FFCFCA25-DAB0-4E32-A67C-C9C6277E6453}" presName="accent_4" presStyleCnt="0"/>
      <dgm:spPr/>
    </dgm:pt>
    <dgm:pt modelId="{9B5F18FF-BD42-4AA7-8282-4AE7484AD4B3}" type="pres">
      <dgm:prSet presAssocID="{FFCFCA25-DAB0-4E32-A67C-C9C6277E6453}" presName="accentRepeatNode" presStyleLbl="solidFgAcc1" presStyleIdx="3" presStyleCnt="4"/>
      <dgm:spPr/>
    </dgm:pt>
  </dgm:ptLst>
  <dgm:cxnLst>
    <dgm:cxn modelId="{6CA5E812-B736-44FE-9B93-10F03B0650E4}" type="presOf" srcId="{D2CDA430-6FD3-42AE-9354-BE4B7519B7AA}" destId="{472B10BE-B24F-415A-9AAB-BF54E6700753}" srcOrd="0" destOrd="0" presId="urn:microsoft.com/office/officeart/2008/layout/VerticalCurvedList"/>
    <dgm:cxn modelId="{0ACB2727-B2F0-40DF-A101-23CEBF3659D2}" type="presOf" srcId="{2E6A4BAA-9E1F-4A29-AF03-877A09B37C09}" destId="{F0964823-6834-4A26-B521-079F2DCDFB14}" srcOrd="0" destOrd="0" presId="urn:microsoft.com/office/officeart/2008/layout/VerticalCurvedList"/>
    <dgm:cxn modelId="{BC0E5935-DAB1-44AB-8569-87D080F5F6B3}" type="presOf" srcId="{80201D22-B686-4995-8145-661576CE4E63}" destId="{EC8FAC97-8619-47B7-A4CA-CE901938EB23}" srcOrd="0" destOrd="0" presId="urn:microsoft.com/office/officeart/2008/layout/VerticalCurvedList"/>
    <dgm:cxn modelId="{7C897550-A47F-4DB9-AC56-A16886B48F9B}" type="presOf" srcId="{337F5C76-0736-44AF-B952-26742D919FF6}" destId="{68AE54A5-0F6F-4979-A45C-E998C18ABA01}" srcOrd="0" destOrd="0" presId="urn:microsoft.com/office/officeart/2008/layout/VerticalCurvedList"/>
    <dgm:cxn modelId="{8884F753-A942-401F-ADC1-F74912C78543}" type="presOf" srcId="{FFCFCA25-DAB0-4E32-A67C-C9C6277E6453}" destId="{4EA70E59-C7F5-4E57-A57B-067FC4A918B8}" srcOrd="0" destOrd="0" presId="urn:microsoft.com/office/officeart/2008/layout/VerticalCurvedList"/>
    <dgm:cxn modelId="{F1064A7E-170E-47B4-9535-D5F65A87C0E1}" srcId="{2E6A4BAA-9E1F-4A29-AF03-877A09B37C09}" destId="{FFCFCA25-DAB0-4E32-A67C-C9C6277E6453}" srcOrd="3" destOrd="0" parTransId="{60362EB4-D511-4A40-AE7E-E392002E0E98}" sibTransId="{A1D2CF8E-FC13-4147-860D-801FFD783932}"/>
    <dgm:cxn modelId="{77F2ACAE-FF35-4817-94D1-3138D0D4BDE9}" srcId="{2E6A4BAA-9E1F-4A29-AF03-877A09B37C09}" destId="{337F5C76-0736-44AF-B952-26742D919FF6}" srcOrd="0" destOrd="0" parTransId="{602A4932-6CEB-40E8-98B8-1946B84DCF8A}" sibTransId="{B217382F-3CF3-45CF-B769-DE19A240CDE1}"/>
    <dgm:cxn modelId="{9C7F88E5-8272-4550-94ED-64AC1D3BE4F4}" type="presOf" srcId="{B217382F-3CF3-45CF-B769-DE19A240CDE1}" destId="{544048C3-9B99-44BA-90BE-2F4B3637E2FB}" srcOrd="0" destOrd="0" presId="urn:microsoft.com/office/officeart/2008/layout/VerticalCurvedList"/>
    <dgm:cxn modelId="{CA5B6BEC-9EA8-4984-93C6-67FA27E381B4}" srcId="{2E6A4BAA-9E1F-4A29-AF03-877A09B37C09}" destId="{D2CDA430-6FD3-42AE-9354-BE4B7519B7AA}" srcOrd="1" destOrd="0" parTransId="{8F2C4F8C-E0E3-4F63-A7A0-4D175F823368}" sibTransId="{A0EBDAD7-1BDA-4D06-B47A-272E5D1F0227}"/>
    <dgm:cxn modelId="{7AA7B8F2-FD32-43D7-A443-A76BCBD7E5DC}" srcId="{2E6A4BAA-9E1F-4A29-AF03-877A09B37C09}" destId="{80201D22-B686-4995-8145-661576CE4E63}" srcOrd="2" destOrd="0" parTransId="{F6351471-E06A-429B-969B-3711A7964C5A}" sibTransId="{7D412999-402C-4026-A762-8B4EE99E8CAB}"/>
    <dgm:cxn modelId="{62A84419-7201-4F35-BAFC-D3ABBBB3D72A}" type="presParOf" srcId="{F0964823-6834-4A26-B521-079F2DCDFB14}" destId="{FAC6AD2D-DDE2-43FE-9747-24B2B2C79977}" srcOrd="0" destOrd="0" presId="urn:microsoft.com/office/officeart/2008/layout/VerticalCurvedList"/>
    <dgm:cxn modelId="{1101CF87-7EF8-49AF-9A18-FA16B21A8466}" type="presParOf" srcId="{FAC6AD2D-DDE2-43FE-9747-24B2B2C79977}" destId="{2939CF31-A9A6-41F0-8C46-EF47D99E7DE5}" srcOrd="0" destOrd="0" presId="urn:microsoft.com/office/officeart/2008/layout/VerticalCurvedList"/>
    <dgm:cxn modelId="{3C9619A4-DCA9-42CD-BE6E-1B72738F5C7D}" type="presParOf" srcId="{2939CF31-A9A6-41F0-8C46-EF47D99E7DE5}" destId="{D68744A4-F7D8-4A26-8BCF-E284946906BA}" srcOrd="0" destOrd="0" presId="urn:microsoft.com/office/officeart/2008/layout/VerticalCurvedList"/>
    <dgm:cxn modelId="{95306690-A0FB-4CE3-AA3E-216314F8AC2A}" type="presParOf" srcId="{2939CF31-A9A6-41F0-8C46-EF47D99E7DE5}" destId="{544048C3-9B99-44BA-90BE-2F4B3637E2FB}" srcOrd="1" destOrd="0" presId="urn:microsoft.com/office/officeart/2008/layout/VerticalCurvedList"/>
    <dgm:cxn modelId="{0141CB8F-FA3E-44B0-A452-CA6D59A078D6}" type="presParOf" srcId="{2939CF31-A9A6-41F0-8C46-EF47D99E7DE5}" destId="{BF22A4E3-D46E-4AA3-BA90-3A1036C7EBA4}" srcOrd="2" destOrd="0" presId="urn:microsoft.com/office/officeart/2008/layout/VerticalCurvedList"/>
    <dgm:cxn modelId="{F2939640-2F54-4018-8859-0695D00CD2B7}" type="presParOf" srcId="{2939CF31-A9A6-41F0-8C46-EF47D99E7DE5}" destId="{DA025572-0EE4-4E6E-B150-994BC092B9F3}" srcOrd="3" destOrd="0" presId="urn:microsoft.com/office/officeart/2008/layout/VerticalCurvedList"/>
    <dgm:cxn modelId="{04AA1D04-CE14-4DEA-8F9A-362929FBEE51}" type="presParOf" srcId="{FAC6AD2D-DDE2-43FE-9747-24B2B2C79977}" destId="{68AE54A5-0F6F-4979-A45C-E998C18ABA01}" srcOrd="1" destOrd="0" presId="urn:microsoft.com/office/officeart/2008/layout/VerticalCurvedList"/>
    <dgm:cxn modelId="{CC1D7002-ABF8-4455-BD53-72992912203F}" type="presParOf" srcId="{FAC6AD2D-DDE2-43FE-9747-24B2B2C79977}" destId="{928CAEFB-D253-499D-BC13-0CC7BE6B25FC}" srcOrd="2" destOrd="0" presId="urn:microsoft.com/office/officeart/2008/layout/VerticalCurvedList"/>
    <dgm:cxn modelId="{F050A324-F22B-4154-A185-86EC91ECC064}" type="presParOf" srcId="{928CAEFB-D253-499D-BC13-0CC7BE6B25FC}" destId="{785D80B1-9635-41E8-8931-1147F0D8B7DC}" srcOrd="0" destOrd="0" presId="urn:microsoft.com/office/officeart/2008/layout/VerticalCurvedList"/>
    <dgm:cxn modelId="{826CA84C-20AE-4824-AEE6-3DF777B5CE9A}" type="presParOf" srcId="{FAC6AD2D-DDE2-43FE-9747-24B2B2C79977}" destId="{472B10BE-B24F-415A-9AAB-BF54E6700753}" srcOrd="3" destOrd="0" presId="urn:microsoft.com/office/officeart/2008/layout/VerticalCurvedList"/>
    <dgm:cxn modelId="{44756588-79B6-46DD-8C4D-2B347F05A3ED}" type="presParOf" srcId="{FAC6AD2D-DDE2-43FE-9747-24B2B2C79977}" destId="{ADD24EB8-3A9E-4D13-8AEC-0BE5486A7A3F}" srcOrd="4" destOrd="0" presId="urn:microsoft.com/office/officeart/2008/layout/VerticalCurvedList"/>
    <dgm:cxn modelId="{D9858F86-CC25-4AAF-B7B5-8D82E579D885}" type="presParOf" srcId="{ADD24EB8-3A9E-4D13-8AEC-0BE5486A7A3F}" destId="{C80AF797-D69A-4D21-AB67-B35581619F89}" srcOrd="0" destOrd="0" presId="urn:microsoft.com/office/officeart/2008/layout/VerticalCurvedList"/>
    <dgm:cxn modelId="{5C3473A7-5C92-4BA2-8DF9-1B3BABA1130B}" type="presParOf" srcId="{FAC6AD2D-DDE2-43FE-9747-24B2B2C79977}" destId="{EC8FAC97-8619-47B7-A4CA-CE901938EB23}" srcOrd="5" destOrd="0" presId="urn:microsoft.com/office/officeart/2008/layout/VerticalCurvedList"/>
    <dgm:cxn modelId="{94DD3FE4-E48B-4F8A-9934-57282521ACA9}" type="presParOf" srcId="{FAC6AD2D-DDE2-43FE-9747-24B2B2C79977}" destId="{BCB527B9-1D19-4383-B8DF-03F55434915A}" srcOrd="6" destOrd="0" presId="urn:microsoft.com/office/officeart/2008/layout/VerticalCurvedList"/>
    <dgm:cxn modelId="{5175BA81-53F9-4198-A90F-39BC9ADD2E4B}" type="presParOf" srcId="{BCB527B9-1D19-4383-B8DF-03F55434915A}" destId="{E6B0C09A-BEFE-4559-8359-5D78FD2EEF9F}" srcOrd="0" destOrd="0" presId="urn:microsoft.com/office/officeart/2008/layout/VerticalCurvedList"/>
    <dgm:cxn modelId="{B32FF73F-5FAC-473D-AE89-7C5DDA3C7816}" type="presParOf" srcId="{FAC6AD2D-DDE2-43FE-9747-24B2B2C79977}" destId="{4EA70E59-C7F5-4E57-A57B-067FC4A918B8}" srcOrd="7" destOrd="0" presId="urn:microsoft.com/office/officeart/2008/layout/VerticalCurvedList"/>
    <dgm:cxn modelId="{B022C748-958E-4201-8633-0EA9E9E3C7E3}" type="presParOf" srcId="{FAC6AD2D-DDE2-43FE-9747-24B2B2C79977}" destId="{7F39B650-57CE-4618-8B95-7666C7737361}" srcOrd="8" destOrd="0" presId="urn:microsoft.com/office/officeart/2008/layout/VerticalCurvedList"/>
    <dgm:cxn modelId="{EAC72BCB-220D-428A-899F-2336629B53FD}" type="presParOf" srcId="{7F39B650-57CE-4618-8B95-7666C7737361}" destId="{9B5F18FF-BD42-4AA7-8282-4AE7484AD4B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4DA0E9-B70C-4667-970D-A23121BC4A5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145CC30-2C42-4CE3-89DA-82B21D3D79D0}">
      <dgm:prSet phldrT="[Text]" custT="1"/>
      <dgm:spPr/>
      <dgm:t>
        <a:bodyPr/>
        <a:lstStyle/>
        <a:p>
          <a:pPr algn="ctr"/>
          <a:r>
            <a:rPr lang="en-US" sz="2000" b="1" i="0" dirty="0"/>
            <a:t>Placeholders and Completeness</a:t>
          </a:r>
        </a:p>
        <a:p>
          <a:pPr algn="l"/>
          <a:r>
            <a:rPr lang="en-US" sz="1700" b="0" i="0" dirty="0"/>
            <a:t>Placeholders will skew the completeness of your EDLs as they identify as an “In Progress Document”. While creating a placeholder and sending for Authoring is an effective tool for tracking tasks on missing documents, it is important to be mindful of any placeholders that may exist. </a:t>
          </a:r>
        </a:p>
        <a:p>
          <a:pPr algn="l"/>
          <a:r>
            <a:rPr lang="en-US" sz="1700" b="0" i="0" dirty="0"/>
            <a:t>As part of monitoring your completeness, a Flash Report should be created to track any placeholders that exist and are not tied to a task, i.e. are in the “In Progress state”. </a:t>
          </a:r>
        </a:p>
        <a:p>
          <a:pPr algn="l"/>
          <a:r>
            <a:rPr lang="en-US" sz="1700" b="0" i="0" dirty="0"/>
            <a:t>These placeholders should be evaluated for deletion or be sent to a user for upload. Placeholders should be used to complement a good business practice of timely uploading and using your Expected Document List to identify outstanding documents. </a:t>
          </a:r>
        </a:p>
      </dgm:t>
    </dgm:pt>
    <dgm:pt modelId="{08E4BE55-590B-405C-9165-F7D798C48ABC}" type="parTrans" cxnId="{B53C0B23-3A27-4820-B18E-DF493D721056}">
      <dgm:prSet/>
      <dgm:spPr/>
      <dgm:t>
        <a:bodyPr/>
        <a:lstStyle/>
        <a:p>
          <a:endParaRPr lang="en-US"/>
        </a:p>
      </dgm:t>
    </dgm:pt>
    <dgm:pt modelId="{9E05E7C5-FECC-4F28-927F-118C7EDC022D}" type="sibTrans" cxnId="{B53C0B23-3A27-4820-B18E-DF493D721056}">
      <dgm:prSet/>
      <dgm:spPr/>
      <dgm:t>
        <a:bodyPr/>
        <a:lstStyle/>
        <a:p>
          <a:endParaRPr lang="en-US"/>
        </a:p>
      </dgm:t>
    </dgm:pt>
    <dgm:pt modelId="{4E70885A-E8EB-4F49-951E-7B73A0E9EB61}" type="pres">
      <dgm:prSet presAssocID="{264DA0E9-B70C-4667-970D-A23121BC4A59}" presName="linear" presStyleCnt="0">
        <dgm:presLayoutVars>
          <dgm:dir/>
          <dgm:resizeHandles val="exact"/>
        </dgm:presLayoutVars>
      </dgm:prSet>
      <dgm:spPr/>
    </dgm:pt>
    <dgm:pt modelId="{FB15B230-1094-40CD-AB26-38167F26749A}" type="pres">
      <dgm:prSet presAssocID="{3145CC30-2C42-4CE3-89DA-82B21D3D79D0}" presName="comp" presStyleCnt="0"/>
      <dgm:spPr/>
    </dgm:pt>
    <dgm:pt modelId="{F97CD433-0504-4A40-A36A-3FAA5048ED6C}" type="pres">
      <dgm:prSet presAssocID="{3145CC30-2C42-4CE3-89DA-82B21D3D79D0}" presName="box" presStyleLbl="node1" presStyleIdx="0" presStyleCnt="1" custScaleX="99856"/>
      <dgm:spPr/>
    </dgm:pt>
    <dgm:pt modelId="{563C1969-D3CA-4217-825A-8CF65C529E54}" type="pres">
      <dgm:prSet presAssocID="{3145CC30-2C42-4CE3-89DA-82B21D3D79D0}" presName="img" presStyleLbl="fgImgPlace1" presStyleIdx="0" presStyleCnt="1" custScaleY="70049" custLinFactNeighborX="-5402" custLinFactNeighborY="194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7000" r="-7000"/>
          </a:stretch>
        </a:blipFill>
      </dgm:spPr>
      <dgm:extLst>
        <a:ext uri="{E40237B7-FDA0-4F09-8148-C483321AD2D9}">
          <dgm14:cNvPr xmlns:dgm14="http://schemas.microsoft.com/office/drawing/2010/diagram" id="0" name="" descr="Postit Notes outline"/>
        </a:ext>
      </dgm:extLst>
    </dgm:pt>
    <dgm:pt modelId="{E46937B7-CEEE-4937-A04C-3F917C1CDD29}" type="pres">
      <dgm:prSet presAssocID="{3145CC30-2C42-4CE3-89DA-82B21D3D79D0}" presName="text" presStyleLbl="node1" presStyleIdx="0" presStyleCnt="1">
        <dgm:presLayoutVars>
          <dgm:bulletEnabled val="1"/>
        </dgm:presLayoutVars>
      </dgm:prSet>
      <dgm:spPr/>
    </dgm:pt>
  </dgm:ptLst>
  <dgm:cxnLst>
    <dgm:cxn modelId="{B53C0B23-3A27-4820-B18E-DF493D721056}" srcId="{264DA0E9-B70C-4667-970D-A23121BC4A59}" destId="{3145CC30-2C42-4CE3-89DA-82B21D3D79D0}" srcOrd="0" destOrd="0" parTransId="{08E4BE55-590B-405C-9165-F7D798C48ABC}" sibTransId="{9E05E7C5-FECC-4F28-927F-118C7EDC022D}"/>
    <dgm:cxn modelId="{961B3A43-D8AA-4100-8537-B53827408D45}" type="presOf" srcId="{264DA0E9-B70C-4667-970D-A23121BC4A59}" destId="{4E70885A-E8EB-4F49-951E-7B73A0E9EB61}" srcOrd="0" destOrd="0" presId="urn:microsoft.com/office/officeart/2005/8/layout/vList4"/>
    <dgm:cxn modelId="{F6BD708F-369F-4022-9261-42BED5096387}" type="presOf" srcId="{3145CC30-2C42-4CE3-89DA-82B21D3D79D0}" destId="{E46937B7-CEEE-4937-A04C-3F917C1CDD29}" srcOrd="1" destOrd="0" presId="urn:microsoft.com/office/officeart/2005/8/layout/vList4"/>
    <dgm:cxn modelId="{60B248F4-ED62-4F71-9C3B-A02597B249B9}" type="presOf" srcId="{3145CC30-2C42-4CE3-89DA-82B21D3D79D0}" destId="{F97CD433-0504-4A40-A36A-3FAA5048ED6C}" srcOrd="0" destOrd="0" presId="urn:microsoft.com/office/officeart/2005/8/layout/vList4"/>
    <dgm:cxn modelId="{0275E0CD-6B61-454B-9350-6572A91FE201}" type="presParOf" srcId="{4E70885A-E8EB-4F49-951E-7B73A0E9EB61}" destId="{FB15B230-1094-40CD-AB26-38167F26749A}" srcOrd="0" destOrd="0" presId="urn:microsoft.com/office/officeart/2005/8/layout/vList4"/>
    <dgm:cxn modelId="{2230D9A0-DE5D-4A3E-9D2F-A927B2A5F5D1}" type="presParOf" srcId="{FB15B230-1094-40CD-AB26-38167F26749A}" destId="{F97CD433-0504-4A40-A36A-3FAA5048ED6C}" srcOrd="0" destOrd="0" presId="urn:microsoft.com/office/officeart/2005/8/layout/vList4"/>
    <dgm:cxn modelId="{408FADBA-DF29-4CD7-904A-087AD0E06878}" type="presParOf" srcId="{FB15B230-1094-40CD-AB26-38167F26749A}" destId="{563C1969-D3CA-4217-825A-8CF65C529E54}" srcOrd="1" destOrd="0" presId="urn:microsoft.com/office/officeart/2005/8/layout/vList4"/>
    <dgm:cxn modelId="{F28A223C-0E80-4789-B08B-69F3A76B71B9}" type="presParOf" srcId="{FB15B230-1094-40CD-AB26-38167F26749A}" destId="{E46937B7-CEEE-4937-A04C-3F917C1CDD2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3840A2-086F-4F6A-BFA0-FEC8B7924BA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8B64A5E-602B-4B9D-B3AE-83AFFF2A8BF7}">
      <dgm:prSet custT="1"/>
      <dgm:spPr/>
      <dgm:t>
        <a:bodyPr/>
        <a:lstStyle/>
        <a:p>
          <a:pPr algn="ctr"/>
          <a:r>
            <a:rPr lang="en-US" sz="1800" b="1" dirty="0"/>
            <a:t>Order of Close-Out Activities for Studies, Study Countries, and Study Sites</a:t>
          </a:r>
        </a:p>
      </dgm:t>
    </dgm:pt>
    <dgm:pt modelId="{A25A61B5-B1AE-4294-8BA4-46EB5C8B5DB4}" type="parTrans" cxnId="{78AA801D-D694-4925-A1E5-F8BC3EB55D08}">
      <dgm:prSet/>
      <dgm:spPr/>
      <dgm:t>
        <a:bodyPr/>
        <a:lstStyle/>
        <a:p>
          <a:endParaRPr lang="en-US"/>
        </a:p>
      </dgm:t>
    </dgm:pt>
    <dgm:pt modelId="{9511F7CB-8921-41CC-8623-AACCA4C3B7DE}" type="sibTrans" cxnId="{78AA801D-D694-4925-A1E5-F8BC3EB55D08}">
      <dgm:prSet/>
      <dgm:spPr/>
      <dgm:t>
        <a:bodyPr/>
        <a:lstStyle/>
        <a:p>
          <a:endParaRPr lang="en-US"/>
        </a:p>
      </dgm:t>
    </dgm:pt>
    <dgm:pt modelId="{F1B45B4A-F87A-4BBB-85FC-A9B1B47D1E6F}">
      <dgm:prSet custT="1"/>
      <dgm:spPr/>
      <dgm:t>
        <a:bodyPr/>
        <a:lstStyle/>
        <a:p>
          <a:pPr algn="l"/>
          <a:r>
            <a:rPr lang="en-US" sz="1200" dirty="0"/>
            <a:t>Should </a:t>
          </a:r>
          <a:r>
            <a:rPr lang="en-US" sz="1200" b="1" dirty="0"/>
            <a:t>Study Site </a:t>
          </a:r>
          <a:r>
            <a:rPr lang="en-US" sz="1200" dirty="0"/>
            <a:t>be moved to Closing after Database Lock (DBL)? Should Study Site be moved to Closed after COV?</a:t>
          </a:r>
        </a:p>
      </dgm:t>
    </dgm:pt>
    <dgm:pt modelId="{9845254E-32A4-41EE-9CE4-3565C001A8B8}" type="parTrans" cxnId="{859583F7-9462-40F9-A1C6-A916510C2F13}">
      <dgm:prSet/>
      <dgm:spPr/>
      <dgm:t>
        <a:bodyPr/>
        <a:lstStyle/>
        <a:p>
          <a:endParaRPr lang="en-US"/>
        </a:p>
      </dgm:t>
    </dgm:pt>
    <dgm:pt modelId="{98FDE72E-3B8A-4464-9D6F-C6A50DB5215F}" type="sibTrans" cxnId="{859583F7-9462-40F9-A1C6-A916510C2F13}">
      <dgm:prSet/>
      <dgm:spPr/>
      <dgm:t>
        <a:bodyPr/>
        <a:lstStyle/>
        <a:p>
          <a:endParaRPr lang="en-US"/>
        </a:p>
      </dgm:t>
    </dgm:pt>
    <dgm:pt modelId="{1EEF8C41-FE20-466E-A322-77FE381C2E25}">
      <dgm:prSet custT="1"/>
      <dgm:spPr/>
      <dgm:t>
        <a:bodyPr/>
        <a:lstStyle/>
        <a:p>
          <a:pPr algn="l"/>
          <a:r>
            <a:rPr lang="en-US" sz="1200" dirty="0"/>
            <a:t>Should </a:t>
          </a:r>
          <a:r>
            <a:rPr lang="en-US" sz="1200" b="1" dirty="0"/>
            <a:t>Study Country </a:t>
          </a:r>
          <a:r>
            <a:rPr lang="en-US" sz="1200" dirty="0"/>
            <a:t>be moved to Closing after the Regulatory Auth has been notified or at DBL?</a:t>
          </a:r>
        </a:p>
      </dgm:t>
    </dgm:pt>
    <dgm:pt modelId="{EE341694-260B-4C3D-941A-2988A48C3EF0}" type="parTrans" cxnId="{E951E368-4AE2-4EEA-B8B0-6C297CFCDEF7}">
      <dgm:prSet/>
      <dgm:spPr/>
      <dgm:t>
        <a:bodyPr/>
        <a:lstStyle/>
        <a:p>
          <a:endParaRPr lang="en-US"/>
        </a:p>
      </dgm:t>
    </dgm:pt>
    <dgm:pt modelId="{B153018B-4C12-4E35-AEF0-0854D8F0FFB0}" type="sibTrans" cxnId="{E951E368-4AE2-4EEA-B8B0-6C297CFCDEF7}">
      <dgm:prSet/>
      <dgm:spPr/>
      <dgm:t>
        <a:bodyPr/>
        <a:lstStyle/>
        <a:p>
          <a:endParaRPr lang="en-US"/>
        </a:p>
      </dgm:t>
    </dgm:pt>
    <dgm:pt modelId="{01F43CA3-BE84-42DC-80F8-581B44411884}">
      <dgm:prSet custT="1"/>
      <dgm:spPr/>
      <dgm:t>
        <a:bodyPr/>
        <a:lstStyle/>
        <a:p>
          <a:pPr algn="ctr"/>
          <a:r>
            <a:rPr lang="en-US" sz="1800" b="1" dirty="0"/>
            <a:t>Archivist (Study Manager)</a:t>
          </a:r>
        </a:p>
      </dgm:t>
    </dgm:pt>
    <dgm:pt modelId="{FDFAA939-D999-4A7F-8F57-6B605A30D204}" type="parTrans" cxnId="{30E8C49D-709D-417A-82C5-1C59E74D6701}">
      <dgm:prSet/>
      <dgm:spPr/>
      <dgm:t>
        <a:bodyPr/>
        <a:lstStyle/>
        <a:p>
          <a:endParaRPr lang="en-US"/>
        </a:p>
      </dgm:t>
    </dgm:pt>
    <dgm:pt modelId="{DFC06C96-6B6C-4532-BFE1-B862797F3C84}" type="sibTrans" cxnId="{30E8C49D-709D-417A-82C5-1C59E74D6701}">
      <dgm:prSet/>
      <dgm:spPr/>
      <dgm:t>
        <a:bodyPr/>
        <a:lstStyle/>
        <a:p>
          <a:endParaRPr lang="en-US"/>
        </a:p>
      </dgm:t>
    </dgm:pt>
    <dgm:pt modelId="{C4A52349-6C08-4E01-AE22-E0EA31A88256}">
      <dgm:prSet custT="1"/>
      <dgm:spPr/>
      <dgm:t>
        <a:bodyPr/>
        <a:lstStyle/>
        <a:p>
          <a:pPr algn="l"/>
          <a:r>
            <a:rPr lang="en-US" sz="1200" dirty="0"/>
            <a:t>An Archivist or Archival team must be assigned to manage archived content</a:t>
          </a:r>
        </a:p>
      </dgm:t>
    </dgm:pt>
    <dgm:pt modelId="{4E306CF5-93C1-4D05-A220-4723DE99B928}" type="parTrans" cxnId="{3647B4CF-5D30-40E7-A63B-8B941374A034}">
      <dgm:prSet/>
      <dgm:spPr/>
      <dgm:t>
        <a:bodyPr/>
        <a:lstStyle/>
        <a:p>
          <a:endParaRPr lang="en-US"/>
        </a:p>
      </dgm:t>
    </dgm:pt>
    <dgm:pt modelId="{F45AF138-F405-432C-A696-47614B0BB05C}" type="sibTrans" cxnId="{3647B4CF-5D30-40E7-A63B-8B941374A034}">
      <dgm:prSet/>
      <dgm:spPr/>
      <dgm:t>
        <a:bodyPr/>
        <a:lstStyle/>
        <a:p>
          <a:endParaRPr lang="en-US"/>
        </a:p>
      </dgm:t>
    </dgm:pt>
    <dgm:pt modelId="{F663777C-864F-49F5-A12F-A4EED372FCF8}">
      <dgm:prSet custT="1"/>
      <dgm:spPr/>
      <dgm:t>
        <a:bodyPr anchor="t"/>
        <a:lstStyle/>
        <a:p>
          <a:pPr algn="ctr"/>
          <a:r>
            <a:rPr lang="en-US" sz="1800" b="1" dirty="0"/>
            <a:t>CRO Use of Binders</a:t>
          </a:r>
        </a:p>
      </dgm:t>
    </dgm:pt>
    <dgm:pt modelId="{87209F90-7AA1-472E-83B8-EAB93E1ECE0F}" type="parTrans" cxnId="{DCFA7272-E39E-49FA-A8D0-13536D5C7A00}">
      <dgm:prSet/>
      <dgm:spPr/>
      <dgm:t>
        <a:bodyPr/>
        <a:lstStyle/>
        <a:p>
          <a:endParaRPr lang="en-US"/>
        </a:p>
      </dgm:t>
    </dgm:pt>
    <dgm:pt modelId="{A6301868-97B9-41D2-9CB9-5AED01667CB5}" type="sibTrans" cxnId="{DCFA7272-E39E-49FA-A8D0-13536D5C7A00}">
      <dgm:prSet/>
      <dgm:spPr/>
      <dgm:t>
        <a:bodyPr/>
        <a:lstStyle/>
        <a:p>
          <a:endParaRPr lang="en-US"/>
        </a:p>
      </dgm:t>
    </dgm:pt>
    <dgm:pt modelId="{4EB3EAF8-A25A-4E82-8000-69BC313A8503}">
      <dgm:prSet custT="1"/>
      <dgm:spPr/>
      <dgm:t>
        <a:bodyPr/>
        <a:lstStyle/>
        <a:p>
          <a:pPr algn="l"/>
          <a:r>
            <a:rPr lang="en-US" sz="1200" dirty="0"/>
            <a:t>e.g. Trigger archival, edit content after TMF archival, upload content after the TMF has been archived</a:t>
          </a:r>
        </a:p>
      </dgm:t>
    </dgm:pt>
    <dgm:pt modelId="{BD39011E-26D7-410F-848E-99DFB597B684}" type="parTrans" cxnId="{0C013F71-C6E9-4BC2-8E6D-B7E25FB2B4C7}">
      <dgm:prSet/>
      <dgm:spPr/>
      <dgm:t>
        <a:bodyPr/>
        <a:lstStyle/>
        <a:p>
          <a:endParaRPr lang="en-US"/>
        </a:p>
      </dgm:t>
    </dgm:pt>
    <dgm:pt modelId="{850178A2-265D-4E80-A36D-3E35EBCEC26D}" type="sibTrans" cxnId="{0C013F71-C6E9-4BC2-8E6D-B7E25FB2B4C7}">
      <dgm:prSet/>
      <dgm:spPr/>
      <dgm:t>
        <a:bodyPr/>
        <a:lstStyle/>
        <a:p>
          <a:endParaRPr lang="en-US"/>
        </a:p>
      </dgm:t>
    </dgm:pt>
    <dgm:pt modelId="{AA2A3654-068D-416B-97A1-EBDC236E2109}">
      <dgm:prSet custT="1"/>
      <dgm:spPr/>
      <dgm:t>
        <a:bodyPr/>
        <a:lstStyle/>
        <a:p>
          <a:pPr algn="l"/>
          <a:r>
            <a:rPr lang="en-US" sz="1200" dirty="0"/>
            <a:t>When is the archivist assigned?</a:t>
          </a:r>
        </a:p>
      </dgm:t>
    </dgm:pt>
    <dgm:pt modelId="{8D718797-99AD-4610-86E4-A5B5EE00F45C}" type="parTrans" cxnId="{C0C037EE-8E41-40DA-9D37-DCB6B92C9C1C}">
      <dgm:prSet/>
      <dgm:spPr/>
      <dgm:t>
        <a:bodyPr/>
        <a:lstStyle/>
        <a:p>
          <a:endParaRPr lang="en-US"/>
        </a:p>
      </dgm:t>
    </dgm:pt>
    <dgm:pt modelId="{DDE678E2-7A80-4D2D-AC8F-5E2773EFA0BB}" type="sibTrans" cxnId="{C0C037EE-8E41-40DA-9D37-DCB6B92C9C1C}">
      <dgm:prSet/>
      <dgm:spPr/>
      <dgm:t>
        <a:bodyPr/>
        <a:lstStyle/>
        <a:p>
          <a:endParaRPr lang="en-US"/>
        </a:p>
      </dgm:t>
    </dgm:pt>
    <dgm:pt modelId="{7A38280B-B415-41D7-8574-14BF87E897E9}">
      <dgm:prSet custT="1"/>
      <dgm:spPr/>
      <dgm:t>
        <a:bodyPr anchor="t"/>
        <a:lstStyle/>
        <a:p>
          <a:pPr algn="l"/>
          <a:r>
            <a:rPr lang="en-US" sz="1200" b="0" dirty="0"/>
            <a:t>Binders can be used to export a TMF for CRO clients to a non-Vault TMF. If a CRO client is working with a Sponsor client, then recommendation is to use Simple TMF Transfer.</a:t>
          </a:r>
        </a:p>
      </dgm:t>
    </dgm:pt>
    <dgm:pt modelId="{F6CAAB09-9837-4A63-9C95-DC93D674A928}" type="parTrans" cxnId="{B8E652E5-FC9E-44B1-ADFB-54888DC1B6D6}">
      <dgm:prSet/>
      <dgm:spPr/>
      <dgm:t>
        <a:bodyPr/>
        <a:lstStyle/>
        <a:p>
          <a:endParaRPr lang="en-US"/>
        </a:p>
      </dgm:t>
    </dgm:pt>
    <dgm:pt modelId="{E178B9F8-E93D-45FB-B08E-500AFA0EB404}" type="sibTrans" cxnId="{B8E652E5-FC9E-44B1-ADFB-54888DC1B6D6}">
      <dgm:prSet/>
      <dgm:spPr/>
      <dgm:t>
        <a:bodyPr/>
        <a:lstStyle/>
        <a:p>
          <a:endParaRPr lang="en-US"/>
        </a:p>
      </dgm:t>
    </dgm:pt>
    <dgm:pt modelId="{05EBBDF0-3CF0-4739-916F-C84EF5DDB61D}">
      <dgm:prSet custT="1"/>
      <dgm:spPr/>
      <dgm:t>
        <a:bodyPr anchor="t"/>
        <a:lstStyle/>
        <a:p>
          <a:pPr algn="l"/>
          <a:r>
            <a:rPr lang="en-US" sz="1200" b="0" dirty="0"/>
            <a:t>Using Binder Export for CROs allows a one click process to auto-file documents to Study, Study Country, and Study Site Binders. Once auto-filed, binders can be exported.</a:t>
          </a:r>
        </a:p>
      </dgm:t>
    </dgm:pt>
    <dgm:pt modelId="{1DF88068-1AE0-4B90-BDD2-D5C9D4ECD852}" type="parTrans" cxnId="{4D1A5C8D-BFD1-4D02-A5B5-C54E7B66C292}">
      <dgm:prSet/>
      <dgm:spPr/>
      <dgm:t>
        <a:bodyPr/>
        <a:lstStyle/>
        <a:p>
          <a:endParaRPr lang="en-US"/>
        </a:p>
      </dgm:t>
    </dgm:pt>
    <dgm:pt modelId="{0C200CDC-8352-4645-BC7E-9D3547A42DF0}" type="sibTrans" cxnId="{4D1A5C8D-BFD1-4D02-A5B5-C54E7B66C292}">
      <dgm:prSet/>
      <dgm:spPr/>
      <dgm:t>
        <a:bodyPr/>
        <a:lstStyle/>
        <a:p>
          <a:endParaRPr lang="en-US"/>
        </a:p>
      </dgm:t>
    </dgm:pt>
    <dgm:pt modelId="{B0BD2B83-5B8F-4646-A0B7-C5C410416F28}">
      <dgm:prSet custT="1"/>
      <dgm:spPr/>
      <dgm:t>
        <a:bodyPr anchor="t"/>
        <a:lstStyle/>
        <a:p>
          <a:pPr algn="l"/>
          <a:r>
            <a:rPr lang="en-US" sz="1200" b="0" dirty="0"/>
            <a:t>When exporting a binder, the user has options to select specific TMF sections, audit trails, renditions, document attachments, and define a rule for document naming. </a:t>
          </a:r>
          <a:r>
            <a:rPr lang="en-US" sz="1200" b="0" dirty="0">
              <a:solidFill>
                <a:schemeClr val="bg1"/>
              </a:solidFill>
            </a:rPr>
            <a:t>Review </a:t>
          </a:r>
          <a:r>
            <a:rPr lang="en-US" sz="1200" b="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Vault Help on Exporting Binders </a:t>
          </a:r>
          <a:r>
            <a:rPr lang="en-US" sz="1200" b="0" dirty="0"/>
            <a:t>for more information</a:t>
          </a:r>
        </a:p>
      </dgm:t>
    </dgm:pt>
    <dgm:pt modelId="{2DE1BB2A-F1F9-45F0-ACF8-F23A7FF0864B}" type="parTrans" cxnId="{6710A4B4-DE79-4291-AEB2-CAA34BF682F1}">
      <dgm:prSet/>
      <dgm:spPr/>
      <dgm:t>
        <a:bodyPr/>
        <a:lstStyle/>
        <a:p>
          <a:endParaRPr lang="en-US"/>
        </a:p>
      </dgm:t>
    </dgm:pt>
    <dgm:pt modelId="{E1279411-E18C-4804-B4D5-0096B4AB858D}" type="sibTrans" cxnId="{6710A4B4-DE79-4291-AEB2-CAA34BF682F1}">
      <dgm:prSet/>
      <dgm:spPr/>
      <dgm:t>
        <a:bodyPr/>
        <a:lstStyle/>
        <a:p>
          <a:endParaRPr lang="en-US"/>
        </a:p>
      </dgm:t>
    </dgm:pt>
    <dgm:pt modelId="{74859D50-C745-4D21-8B91-EFB6E04B00E5}">
      <dgm:prSet custT="1"/>
      <dgm:spPr/>
      <dgm:t>
        <a:bodyPr anchor="t"/>
        <a:lstStyle/>
        <a:p>
          <a:pPr algn="l"/>
          <a:r>
            <a:rPr lang="en-US" sz="1200" b="0" dirty="0"/>
            <a:t> Who should be responsible for creating and exporting Binders?</a:t>
          </a:r>
          <a:endParaRPr lang="en-US" sz="1100" b="0" dirty="0"/>
        </a:p>
      </dgm:t>
    </dgm:pt>
    <dgm:pt modelId="{763114AD-CF8F-4B7C-9E63-1F663EEC6332}" type="parTrans" cxnId="{D4FE46ED-FE58-4AB1-8980-F03074FFE0A8}">
      <dgm:prSet/>
      <dgm:spPr/>
      <dgm:t>
        <a:bodyPr/>
        <a:lstStyle/>
        <a:p>
          <a:endParaRPr lang="en-US"/>
        </a:p>
      </dgm:t>
    </dgm:pt>
    <dgm:pt modelId="{069B3952-C15F-4627-A20C-9D218DF21314}" type="sibTrans" cxnId="{D4FE46ED-FE58-4AB1-8980-F03074FFE0A8}">
      <dgm:prSet/>
      <dgm:spPr/>
      <dgm:t>
        <a:bodyPr/>
        <a:lstStyle/>
        <a:p>
          <a:endParaRPr lang="en-US"/>
        </a:p>
      </dgm:t>
    </dgm:pt>
    <dgm:pt modelId="{0F9733CD-3E2E-4929-B1C8-8F67DC8EF79B}">
      <dgm:prSet custT="1"/>
      <dgm:spPr/>
      <dgm:t>
        <a:bodyPr/>
        <a:lstStyle/>
        <a:p>
          <a:pPr algn="l"/>
          <a:r>
            <a:rPr lang="en-US" sz="1200" b="0" i="0" dirty="0"/>
            <a:t>Is there any scenario in which content might need to be unarchived?</a:t>
          </a:r>
          <a:endParaRPr lang="en-US" sz="1200" dirty="0"/>
        </a:p>
      </dgm:t>
    </dgm:pt>
    <dgm:pt modelId="{B1007141-DD6C-40A7-94FD-A78A583CA5A7}" type="parTrans" cxnId="{B8D591A7-5F9A-439B-9222-338F7E8E3A90}">
      <dgm:prSet/>
      <dgm:spPr/>
      <dgm:t>
        <a:bodyPr/>
        <a:lstStyle/>
        <a:p>
          <a:endParaRPr lang="en-US"/>
        </a:p>
      </dgm:t>
    </dgm:pt>
    <dgm:pt modelId="{A8494F91-C53E-49B0-8350-D39440888CD5}" type="sibTrans" cxnId="{B8D591A7-5F9A-439B-9222-338F7E8E3A90}">
      <dgm:prSet/>
      <dgm:spPr/>
      <dgm:t>
        <a:bodyPr/>
        <a:lstStyle/>
        <a:p>
          <a:endParaRPr lang="en-US"/>
        </a:p>
      </dgm:t>
    </dgm:pt>
    <dgm:pt modelId="{4E06A87D-6DAC-4D98-A64A-5C9DD9F876F4}">
      <dgm:prSet custT="1"/>
      <dgm:spPr/>
      <dgm:t>
        <a:bodyPr/>
        <a:lstStyle/>
        <a:p>
          <a:pPr algn="l"/>
          <a:r>
            <a:rPr lang="en-US" sz="1200" b="0" i="0" dirty="0"/>
            <a:t>Should the study team members with access to the study in vault retain the access once the study is archived or should the access be removed?</a:t>
          </a:r>
          <a:endParaRPr lang="en-US" sz="1200" dirty="0"/>
        </a:p>
      </dgm:t>
    </dgm:pt>
    <dgm:pt modelId="{B6FB16CE-CBF6-4D2D-B6BD-AA4D88C73D70}" type="parTrans" cxnId="{5E1A96F2-1084-4DE2-B79B-26F7F9F9C62D}">
      <dgm:prSet/>
      <dgm:spPr/>
      <dgm:t>
        <a:bodyPr/>
        <a:lstStyle/>
        <a:p>
          <a:endParaRPr lang="en-US"/>
        </a:p>
      </dgm:t>
    </dgm:pt>
    <dgm:pt modelId="{F3864312-AA95-4AD8-9F87-3636081620F2}" type="sibTrans" cxnId="{5E1A96F2-1084-4DE2-B79B-26F7F9F9C62D}">
      <dgm:prSet/>
      <dgm:spPr/>
      <dgm:t>
        <a:bodyPr/>
        <a:lstStyle/>
        <a:p>
          <a:endParaRPr lang="en-US"/>
        </a:p>
      </dgm:t>
    </dgm:pt>
    <dgm:pt modelId="{3E3B1AA1-CD5C-44ED-9935-74E9F024F37E}">
      <dgm:prSet custT="1"/>
      <dgm:spPr/>
      <dgm:t>
        <a:bodyPr/>
        <a:lstStyle/>
        <a:p>
          <a:pPr algn="l"/>
          <a:r>
            <a:rPr lang="en-US" sz="1200" dirty="0"/>
            <a:t>Should all milestones be </a:t>
          </a:r>
          <a:r>
            <a:rPr lang="en-US" sz="1200" b="1" dirty="0"/>
            <a:t>Complete</a:t>
          </a:r>
          <a:r>
            <a:rPr lang="en-US" sz="1200" dirty="0"/>
            <a:t> when a Site is moved to Closing or Closed?</a:t>
          </a:r>
        </a:p>
      </dgm:t>
    </dgm:pt>
    <dgm:pt modelId="{452D51E4-5FC5-4AD3-852F-61BD5CA08C8D}" type="parTrans" cxnId="{BED94989-F8FC-40A4-AFD7-13CC37AAFAC8}">
      <dgm:prSet/>
      <dgm:spPr/>
      <dgm:t>
        <a:bodyPr/>
        <a:lstStyle/>
        <a:p>
          <a:endParaRPr lang="en-US"/>
        </a:p>
      </dgm:t>
    </dgm:pt>
    <dgm:pt modelId="{CDBEB6C4-372C-40B5-820D-AF22AD7BAA47}" type="sibTrans" cxnId="{BED94989-F8FC-40A4-AFD7-13CC37AAFAC8}">
      <dgm:prSet/>
      <dgm:spPr/>
      <dgm:t>
        <a:bodyPr/>
        <a:lstStyle/>
        <a:p>
          <a:endParaRPr lang="en-US"/>
        </a:p>
      </dgm:t>
    </dgm:pt>
    <dgm:pt modelId="{89EEF4AA-45BC-4F8D-A446-3ECE470BC0AB}">
      <dgm:prSet custT="1"/>
      <dgm:spPr/>
      <dgm:t>
        <a:bodyPr/>
        <a:lstStyle/>
        <a:p>
          <a:pPr algn="l"/>
          <a:r>
            <a:rPr lang="en-US" sz="1200" dirty="0"/>
            <a:t>Define a business process for what triggers a Study, Study Country, and Study Site to move to closing</a:t>
          </a:r>
        </a:p>
      </dgm:t>
    </dgm:pt>
    <dgm:pt modelId="{9325D761-7483-49C1-8F3B-4D0F4F1BA77F}" type="sibTrans" cxnId="{05C8A164-0BDF-4E72-AACB-8FA932911376}">
      <dgm:prSet/>
      <dgm:spPr/>
      <dgm:t>
        <a:bodyPr/>
        <a:lstStyle/>
        <a:p>
          <a:endParaRPr lang="en-US"/>
        </a:p>
      </dgm:t>
    </dgm:pt>
    <dgm:pt modelId="{57BA5005-CC38-44C4-A49C-C770734E7BB5}" type="parTrans" cxnId="{05C8A164-0BDF-4E72-AACB-8FA932911376}">
      <dgm:prSet/>
      <dgm:spPr/>
      <dgm:t>
        <a:bodyPr/>
        <a:lstStyle/>
        <a:p>
          <a:endParaRPr lang="en-US"/>
        </a:p>
      </dgm:t>
    </dgm:pt>
    <dgm:pt modelId="{96265AE1-6CA4-438D-ACA3-99FE13328525}" type="pres">
      <dgm:prSet presAssocID="{DB3840A2-086F-4F6A-BFA0-FEC8B7924BA2}" presName="linear" presStyleCnt="0">
        <dgm:presLayoutVars>
          <dgm:dir/>
          <dgm:resizeHandles val="exact"/>
        </dgm:presLayoutVars>
      </dgm:prSet>
      <dgm:spPr/>
    </dgm:pt>
    <dgm:pt modelId="{2DDC14F8-64E4-4028-9A4B-3FF132D8277E}" type="pres">
      <dgm:prSet presAssocID="{F8B64A5E-602B-4B9D-B3AE-83AFFF2A8BF7}" presName="comp" presStyleCnt="0"/>
      <dgm:spPr/>
    </dgm:pt>
    <dgm:pt modelId="{61930082-29E9-4ED8-B935-DE904697EA60}" type="pres">
      <dgm:prSet presAssocID="{F8B64A5E-602B-4B9D-B3AE-83AFFF2A8BF7}" presName="box" presStyleLbl="node1" presStyleIdx="0" presStyleCnt="3" custScaleY="99961"/>
      <dgm:spPr/>
    </dgm:pt>
    <dgm:pt modelId="{1C57C7BF-0BCF-45E2-821E-604DDB007D20}" type="pres">
      <dgm:prSet presAssocID="{F8B64A5E-602B-4B9D-B3AE-83AFFF2A8BF7}" presName="img" presStyleLbl="fgImgPlace1" presStyleIdx="0" presStyleCnt="3" custScaleX="81704" custScaleY="99011" custLinFactNeighborX="84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5000" b="-25000"/>
          </a:stretch>
        </a:blipFill>
      </dgm:spPr>
      <dgm:extLst>
        <a:ext uri="{E40237B7-FDA0-4F09-8148-C483321AD2D9}">
          <dgm14:cNvPr xmlns:dgm14="http://schemas.microsoft.com/office/drawing/2010/diagram" id="0" name="" descr="Chevron arrows"/>
        </a:ext>
      </dgm:extLst>
    </dgm:pt>
    <dgm:pt modelId="{87BD85E6-550C-44CE-9CE8-4EB1ECA2BEA7}" type="pres">
      <dgm:prSet presAssocID="{F8B64A5E-602B-4B9D-B3AE-83AFFF2A8BF7}" presName="text" presStyleLbl="node1" presStyleIdx="0" presStyleCnt="3">
        <dgm:presLayoutVars>
          <dgm:bulletEnabled val="1"/>
        </dgm:presLayoutVars>
      </dgm:prSet>
      <dgm:spPr/>
    </dgm:pt>
    <dgm:pt modelId="{19989F64-8DD7-45C1-9B32-904F59B9ED6B}" type="pres">
      <dgm:prSet presAssocID="{9511F7CB-8921-41CC-8623-AACCA4C3B7DE}" presName="spacer" presStyleCnt="0"/>
      <dgm:spPr/>
    </dgm:pt>
    <dgm:pt modelId="{6825765C-0A53-449C-ADF6-A99744071DF9}" type="pres">
      <dgm:prSet presAssocID="{01F43CA3-BE84-42DC-80F8-581B44411884}" presName="comp" presStyleCnt="0"/>
      <dgm:spPr/>
    </dgm:pt>
    <dgm:pt modelId="{BD700226-F359-44CE-A891-48CC9ADF11F8}" type="pres">
      <dgm:prSet presAssocID="{01F43CA3-BE84-42DC-80F8-581B44411884}" presName="box" presStyleLbl="node1" presStyleIdx="1" presStyleCnt="3" custScaleY="111853"/>
      <dgm:spPr/>
    </dgm:pt>
    <dgm:pt modelId="{6670B63F-E555-40FC-AB3C-A20BC1D7CFC7}" type="pres">
      <dgm:prSet presAssocID="{01F43CA3-BE84-42DC-80F8-581B44411884}" presName="img" presStyleLbl="fgImgPlace1" presStyleIdx="1" presStyleCnt="3" custScaleX="86681" custScaleY="11679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25000" b="-25000"/>
          </a:stretch>
        </a:blipFill>
      </dgm:spPr>
      <dgm:extLst>
        <a:ext uri="{E40237B7-FDA0-4F09-8148-C483321AD2D9}">
          <dgm14:cNvPr xmlns:dgm14="http://schemas.microsoft.com/office/drawing/2010/diagram" id="0" name="" descr="Comment Add"/>
        </a:ext>
      </dgm:extLst>
    </dgm:pt>
    <dgm:pt modelId="{762F0DF9-A388-41E2-A89B-3B48C7C26AFA}" type="pres">
      <dgm:prSet presAssocID="{01F43CA3-BE84-42DC-80F8-581B44411884}" presName="text" presStyleLbl="node1" presStyleIdx="1" presStyleCnt="3">
        <dgm:presLayoutVars>
          <dgm:bulletEnabled val="1"/>
        </dgm:presLayoutVars>
      </dgm:prSet>
      <dgm:spPr/>
    </dgm:pt>
    <dgm:pt modelId="{88537127-EC87-489B-AC37-727A725C9DB5}" type="pres">
      <dgm:prSet presAssocID="{DFC06C96-6B6C-4532-BFE1-B862797F3C84}" presName="spacer" presStyleCnt="0"/>
      <dgm:spPr/>
    </dgm:pt>
    <dgm:pt modelId="{4A297F69-78AF-469D-914C-E4A33BC5E110}" type="pres">
      <dgm:prSet presAssocID="{F663777C-864F-49F5-A12F-A4EED372FCF8}" presName="comp" presStyleCnt="0"/>
      <dgm:spPr/>
    </dgm:pt>
    <dgm:pt modelId="{C4DC7ABB-FF56-4219-BE8B-A3DB594CFE3B}" type="pres">
      <dgm:prSet presAssocID="{F663777C-864F-49F5-A12F-A4EED372FCF8}" presName="box" presStyleLbl="node1" presStyleIdx="2" presStyleCnt="3" custScaleY="124907"/>
      <dgm:spPr/>
    </dgm:pt>
    <dgm:pt modelId="{D1E34A5D-4DB4-4CF8-AEB0-35351AC394B2}" type="pres">
      <dgm:prSet presAssocID="{F663777C-864F-49F5-A12F-A4EED372FCF8}" presName="img" presStyleLbl="fgImgPlace1" presStyleIdx="2" presStyleCnt="3" custScaleX="77927" custScaleY="110572"/>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t="-25000" b="-25000"/>
          </a:stretch>
        </a:blipFill>
      </dgm:spPr>
      <dgm:extLst>
        <a:ext uri="{E40237B7-FDA0-4F09-8148-C483321AD2D9}">
          <dgm14:cNvPr xmlns:dgm14="http://schemas.microsoft.com/office/drawing/2010/diagram" id="0" name="" descr="Address Book"/>
        </a:ext>
      </dgm:extLst>
    </dgm:pt>
    <dgm:pt modelId="{95BBA368-5FAC-4A0B-8E42-4000CEBCEE4A}" type="pres">
      <dgm:prSet presAssocID="{F663777C-864F-49F5-A12F-A4EED372FCF8}" presName="text" presStyleLbl="node1" presStyleIdx="2" presStyleCnt="3">
        <dgm:presLayoutVars>
          <dgm:bulletEnabled val="1"/>
        </dgm:presLayoutVars>
      </dgm:prSet>
      <dgm:spPr/>
    </dgm:pt>
  </dgm:ptLst>
  <dgm:cxnLst>
    <dgm:cxn modelId="{B5E75D07-5F1C-46B0-AC9F-0D8FD1166DC6}" type="presOf" srcId="{DB3840A2-086F-4F6A-BFA0-FEC8B7924BA2}" destId="{96265AE1-6CA4-438D-ACA3-99FE13328525}" srcOrd="0" destOrd="0" presId="urn:microsoft.com/office/officeart/2005/8/layout/vList4"/>
    <dgm:cxn modelId="{25177E13-8003-4436-8BBF-DA2D872DDD53}" type="presOf" srcId="{01F43CA3-BE84-42DC-80F8-581B44411884}" destId="{762F0DF9-A388-41E2-A89B-3B48C7C26AFA}" srcOrd="1" destOrd="0" presId="urn:microsoft.com/office/officeart/2005/8/layout/vList4"/>
    <dgm:cxn modelId="{2FB5E419-77AA-43D0-BEFF-BB7AD7B6E92D}" type="presOf" srcId="{4E06A87D-6DAC-4D98-A64A-5C9DD9F876F4}" destId="{BD700226-F359-44CE-A891-48CC9ADF11F8}" srcOrd="0" destOrd="5" presId="urn:microsoft.com/office/officeart/2005/8/layout/vList4"/>
    <dgm:cxn modelId="{78AA801D-D694-4925-A1E5-F8BC3EB55D08}" srcId="{DB3840A2-086F-4F6A-BFA0-FEC8B7924BA2}" destId="{F8B64A5E-602B-4B9D-B3AE-83AFFF2A8BF7}" srcOrd="0" destOrd="0" parTransId="{A25A61B5-B1AE-4294-8BA4-46EB5C8B5DB4}" sibTransId="{9511F7CB-8921-41CC-8623-AACCA4C3B7DE}"/>
    <dgm:cxn modelId="{C2A22227-3962-4F88-85EF-330E64C26982}" type="presOf" srcId="{F8B64A5E-602B-4B9D-B3AE-83AFFF2A8BF7}" destId="{87BD85E6-550C-44CE-9CE8-4EB1ECA2BEA7}" srcOrd="1" destOrd="0" presId="urn:microsoft.com/office/officeart/2005/8/layout/vList4"/>
    <dgm:cxn modelId="{38A7D229-8E39-4AF9-9D32-90AE95F840C7}" type="presOf" srcId="{1EEF8C41-FE20-466E-A322-77FE381C2E25}" destId="{61930082-29E9-4ED8-B935-DE904697EA60}" srcOrd="0" destOrd="3" presId="urn:microsoft.com/office/officeart/2005/8/layout/vList4"/>
    <dgm:cxn modelId="{473A0D3E-0800-49CA-A931-1DA735B11540}" type="presOf" srcId="{89EEF4AA-45BC-4F8D-A446-3ECE470BC0AB}" destId="{61930082-29E9-4ED8-B935-DE904697EA60}" srcOrd="0" destOrd="1" presId="urn:microsoft.com/office/officeart/2005/8/layout/vList4"/>
    <dgm:cxn modelId="{2C6D4D4D-7906-4D04-9982-4DCFA9F925E5}" type="presOf" srcId="{1EEF8C41-FE20-466E-A322-77FE381C2E25}" destId="{87BD85E6-550C-44CE-9CE8-4EB1ECA2BEA7}" srcOrd="1" destOrd="3" presId="urn:microsoft.com/office/officeart/2005/8/layout/vList4"/>
    <dgm:cxn modelId="{AABB4F5D-AC02-4E9A-BD5F-709D707EB3E1}" type="presOf" srcId="{F663777C-864F-49F5-A12F-A4EED372FCF8}" destId="{95BBA368-5FAC-4A0B-8E42-4000CEBCEE4A}" srcOrd="1" destOrd="0" presId="urn:microsoft.com/office/officeart/2005/8/layout/vList4"/>
    <dgm:cxn modelId="{F4A5AD5E-F9A7-46B8-A7C7-F0780B68D345}" type="presOf" srcId="{7A38280B-B415-41D7-8574-14BF87E897E9}" destId="{C4DC7ABB-FF56-4219-BE8B-A3DB594CFE3B}" srcOrd="0" destOrd="1" presId="urn:microsoft.com/office/officeart/2005/8/layout/vList4"/>
    <dgm:cxn modelId="{A191BB5E-0B12-4353-8113-EBB7295F2DDE}" type="presOf" srcId="{01F43CA3-BE84-42DC-80F8-581B44411884}" destId="{BD700226-F359-44CE-A891-48CC9ADF11F8}" srcOrd="0" destOrd="0" presId="urn:microsoft.com/office/officeart/2005/8/layout/vList4"/>
    <dgm:cxn modelId="{CA7D0E64-D9D4-47D7-9310-05E69CDF9783}" type="presOf" srcId="{3E3B1AA1-CD5C-44ED-9935-74E9F024F37E}" destId="{87BD85E6-550C-44CE-9CE8-4EB1ECA2BEA7}" srcOrd="1" destOrd="4" presId="urn:microsoft.com/office/officeart/2005/8/layout/vList4"/>
    <dgm:cxn modelId="{05C8A164-0BDF-4E72-AACB-8FA932911376}" srcId="{F8B64A5E-602B-4B9D-B3AE-83AFFF2A8BF7}" destId="{89EEF4AA-45BC-4F8D-A446-3ECE470BC0AB}" srcOrd="0" destOrd="0" parTransId="{57BA5005-CC38-44C4-A49C-C770734E7BB5}" sibTransId="{9325D761-7483-49C1-8F3B-4D0F4F1BA77F}"/>
    <dgm:cxn modelId="{E951E368-4AE2-4EEA-B8B0-6C297CFCDEF7}" srcId="{89EEF4AA-45BC-4F8D-A446-3ECE470BC0AB}" destId="{1EEF8C41-FE20-466E-A322-77FE381C2E25}" srcOrd="1" destOrd="0" parTransId="{EE341694-260B-4C3D-941A-2988A48C3EF0}" sibTransId="{B153018B-4C12-4E35-AEF0-0854D8F0FFB0}"/>
    <dgm:cxn modelId="{0C013F71-C6E9-4BC2-8E6D-B7E25FB2B4C7}" srcId="{C4A52349-6C08-4E01-AE22-E0EA31A88256}" destId="{4EB3EAF8-A25A-4E82-8000-69BC313A8503}" srcOrd="0" destOrd="0" parTransId="{BD39011E-26D7-410F-848E-99DFB597B684}" sibTransId="{850178A2-265D-4E80-A36D-3E35EBCEC26D}"/>
    <dgm:cxn modelId="{DCFA7272-E39E-49FA-A8D0-13536D5C7A00}" srcId="{DB3840A2-086F-4F6A-BFA0-FEC8B7924BA2}" destId="{F663777C-864F-49F5-A12F-A4EED372FCF8}" srcOrd="2" destOrd="0" parTransId="{87209F90-7AA1-472E-83B8-EAB93E1ECE0F}" sibTransId="{A6301868-97B9-41D2-9CB9-5AED01667CB5}"/>
    <dgm:cxn modelId="{B9127D77-7200-45C2-806B-640C0E63BC52}" type="presOf" srcId="{F8B64A5E-602B-4B9D-B3AE-83AFFF2A8BF7}" destId="{61930082-29E9-4ED8-B935-DE904697EA60}" srcOrd="0" destOrd="0" presId="urn:microsoft.com/office/officeart/2005/8/layout/vList4"/>
    <dgm:cxn modelId="{FC0DF178-4EA7-4112-9596-1B86B466AB00}" type="presOf" srcId="{C4A52349-6C08-4E01-AE22-E0EA31A88256}" destId="{BD700226-F359-44CE-A891-48CC9ADF11F8}" srcOrd="0" destOrd="1" presId="urn:microsoft.com/office/officeart/2005/8/layout/vList4"/>
    <dgm:cxn modelId="{27F16D86-C8AB-488B-B06B-C631272DE6A6}" type="presOf" srcId="{F1B45B4A-F87A-4BBB-85FC-A9B1B47D1E6F}" destId="{61930082-29E9-4ED8-B935-DE904697EA60}" srcOrd="0" destOrd="2" presId="urn:microsoft.com/office/officeart/2005/8/layout/vList4"/>
    <dgm:cxn modelId="{23362C87-EE7C-426D-AB5C-48FE899562B3}" type="presOf" srcId="{4EB3EAF8-A25A-4E82-8000-69BC313A8503}" destId="{BD700226-F359-44CE-A891-48CC9ADF11F8}" srcOrd="0" destOrd="2" presId="urn:microsoft.com/office/officeart/2005/8/layout/vList4"/>
    <dgm:cxn modelId="{BED94989-F8FC-40A4-AFD7-13CC37AAFAC8}" srcId="{89EEF4AA-45BC-4F8D-A446-3ECE470BC0AB}" destId="{3E3B1AA1-CD5C-44ED-9935-74E9F024F37E}" srcOrd="2" destOrd="0" parTransId="{452D51E4-5FC5-4AD3-852F-61BD5CA08C8D}" sibTransId="{CDBEB6C4-372C-40B5-820D-AF22AD7BAA47}"/>
    <dgm:cxn modelId="{1A939A8B-CE69-42FC-A6C7-A1E791D89DD3}" type="presOf" srcId="{74859D50-C745-4D21-8B91-EFB6E04B00E5}" destId="{C4DC7ABB-FF56-4219-BE8B-A3DB594CFE3B}" srcOrd="0" destOrd="4" presId="urn:microsoft.com/office/officeart/2005/8/layout/vList4"/>
    <dgm:cxn modelId="{4D1A5C8D-BFD1-4D02-A5B5-C54E7B66C292}" srcId="{F663777C-864F-49F5-A12F-A4EED372FCF8}" destId="{05EBBDF0-3CF0-4739-916F-C84EF5DDB61D}" srcOrd="1" destOrd="0" parTransId="{1DF88068-1AE0-4B90-BDD2-D5C9D4ECD852}" sibTransId="{0C200CDC-8352-4645-BC7E-9D3547A42DF0}"/>
    <dgm:cxn modelId="{0AAE5093-9713-4827-B3B0-7AE92EC40C9B}" type="presOf" srcId="{05EBBDF0-3CF0-4739-916F-C84EF5DDB61D}" destId="{95BBA368-5FAC-4A0B-8E42-4000CEBCEE4A}" srcOrd="1" destOrd="2" presId="urn:microsoft.com/office/officeart/2005/8/layout/vList4"/>
    <dgm:cxn modelId="{038B4F9C-C7F6-452A-901A-86253C1CA55D}" type="presOf" srcId="{89EEF4AA-45BC-4F8D-A446-3ECE470BC0AB}" destId="{87BD85E6-550C-44CE-9CE8-4EB1ECA2BEA7}" srcOrd="1" destOrd="1" presId="urn:microsoft.com/office/officeart/2005/8/layout/vList4"/>
    <dgm:cxn modelId="{30E8C49D-709D-417A-82C5-1C59E74D6701}" srcId="{DB3840A2-086F-4F6A-BFA0-FEC8B7924BA2}" destId="{01F43CA3-BE84-42DC-80F8-581B44411884}" srcOrd="1" destOrd="0" parTransId="{FDFAA939-D999-4A7F-8F57-6B605A30D204}" sibTransId="{DFC06C96-6B6C-4532-BFE1-B862797F3C84}"/>
    <dgm:cxn modelId="{0012FCA1-9702-4AAB-8176-B8E33B20D69C}" type="presOf" srcId="{B0BD2B83-5B8F-4646-A0B7-C5C410416F28}" destId="{95BBA368-5FAC-4A0B-8E42-4000CEBCEE4A}" srcOrd="1" destOrd="3" presId="urn:microsoft.com/office/officeart/2005/8/layout/vList4"/>
    <dgm:cxn modelId="{576128A2-11A1-4B31-A884-20883AF4C845}" type="presOf" srcId="{4E06A87D-6DAC-4D98-A64A-5C9DD9F876F4}" destId="{762F0DF9-A388-41E2-A89B-3B48C7C26AFA}" srcOrd="1" destOrd="5" presId="urn:microsoft.com/office/officeart/2005/8/layout/vList4"/>
    <dgm:cxn modelId="{B8D591A7-5F9A-439B-9222-338F7E8E3A90}" srcId="{01F43CA3-BE84-42DC-80F8-581B44411884}" destId="{0F9733CD-3E2E-4929-B1C8-8F67DC8EF79B}" srcOrd="2" destOrd="0" parTransId="{B1007141-DD6C-40A7-94FD-A78A583CA5A7}" sibTransId="{A8494F91-C53E-49B0-8350-D39440888CD5}"/>
    <dgm:cxn modelId="{E09BAAAC-83D3-481B-BD26-3127EC44AD5D}" type="presOf" srcId="{4EB3EAF8-A25A-4E82-8000-69BC313A8503}" destId="{762F0DF9-A388-41E2-A89B-3B48C7C26AFA}" srcOrd="1" destOrd="2" presId="urn:microsoft.com/office/officeart/2005/8/layout/vList4"/>
    <dgm:cxn modelId="{6710A4B4-DE79-4291-AEB2-CAA34BF682F1}" srcId="{F663777C-864F-49F5-A12F-A4EED372FCF8}" destId="{B0BD2B83-5B8F-4646-A0B7-C5C410416F28}" srcOrd="2" destOrd="0" parTransId="{2DE1BB2A-F1F9-45F0-ACF8-F23A7FF0864B}" sibTransId="{E1279411-E18C-4804-B4D5-0096B4AB858D}"/>
    <dgm:cxn modelId="{D057EFB6-D0E7-461D-A06F-309CB43E1758}" type="presOf" srcId="{74859D50-C745-4D21-8B91-EFB6E04B00E5}" destId="{95BBA368-5FAC-4A0B-8E42-4000CEBCEE4A}" srcOrd="1" destOrd="4" presId="urn:microsoft.com/office/officeart/2005/8/layout/vList4"/>
    <dgm:cxn modelId="{B395AEB7-0A77-4EF9-B029-983D58FD83EF}" type="presOf" srcId="{3E3B1AA1-CD5C-44ED-9935-74E9F024F37E}" destId="{61930082-29E9-4ED8-B935-DE904697EA60}" srcOrd="0" destOrd="4" presId="urn:microsoft.com/office/officeart/2005/8/layout/vList4"/>
    <dgm:cxn modelId="{25CF00BB-C56A-4CC5-A4CA-C8F17CF11F1C}" type="presOf" srcId="{0F9733CD-3E2E-4929-B1C8-8F67DC8EF79B}" destId="{BD700226-F359-44CE-A891-48CC9ADF11F8}" srcOrd="0" destOrd="4" presId="urn:microsoft.com/office/officeart/2005/8/layout/vList4"/>
    <dgm:cxn modelId="{99615EC1-CD97-4889-B934-AA0E89D843EB}" type="presOf" srcId="{AA2A3654-068D-416B-97A1-EBDC236E2109}" destId="{762F0DF9-A388-41E2-A89B-3B48C7C26AFA}" srcOrd="1" destOrd="3" presId="urn:microsoft.com/office/officeart/2005/8/layout/vList4"/>
    <dgm:cxn modelId="{9C5A2CC4-1696-4F0B-9A2D-1D77115CE52B}" type="presOf" srcId="{C4A52349-6C08-4E01-AE22-E0EA31A88256}" destId="{762F0DF9-A388-41E2-A89B-3B48C7C26AFA}" srcOrd="1" destOrd="1" presId="urn:microsoft.com/office/officeart/2005/8/layout/vList4"/>
    <dgm:cxn modelId="{30B051C5-EEFB-4C04-892E-DAFCB857BE5B}" type="presOf" srcId="{7A38280B-B415-41D7-8574-14BF87E897E9}" destId="{95BBA368-5FAC-4A0B-8E42-4000CEBCEE4A}" srcOrd="1" destOrd="1" presId="urn:microsoft.com/office/officeart/2005/8/layout/vList4"/>
    <dgm:cxn modelId="{7E76E2CE-B903-42FD-B87B-EC8C1590B896}" type="presOf" srcId="{0F9733CD-3E2E-4929-B1C8-8F67DC8EF79B}" destId="{762F0DF9-A388-41E2-A89B-3B48C7C26AFA}" srcOrd="1" destOrd="4" presId="urn:microsoft.com/office/officeart/2005/8/layout/vList4"/>
    <dgm:cxn modelId="{3647B4CF-5D30-40E7-A63B-8B941374A034}" srcId="{01F43CA3-BE84-42DC-80F8-581B44411884}" destId="{C4A52349-6C08-4E01-AE22-E0EA31A88256}" srcOrd="0" destOrd="0" parTransId="{4E306CF5-93C1-4D05-A220-4723DE99B928}" sibTransId="{F45AF138-F405-432C-A696-47614B0BB05C}"/>
    <dgm:cxn modelId="{88B245D8-0772-4BDD-B171-BC5A766359B6}" type="presOf" srcId="{F1B45B4A-F87A-4BBB-85FC-A9B1B47D1E6F}" destId="{87BD85E6-550C-44CE-9CE8-4EB1ECA2BEA7}" srcOrd="1" destOrd="2" presId="urn:microsoft.com/office/officeart/2005/8/layout/vList4"/>
    <dgm:cxn modelId="{B8E652E5-FC9E-44B1-ADFB-54888DC1B6D6}" srcId="{F663777C-864F-49F5-A12F-A4EED372FCF8}" destId="{7A38280B-B415-41D7-8574-14BF87E897E9}" srcOrd="0" destOrd="0" parTransId="{F6CAAB09-9837-4A63-9C95-DC93D674A928}" sibTransId="{E178B9F8-E93D-45FB-B08E-500AFA0EB404}"/>
    <dgm:cxn modelId="{09DA3FEB-37B3-45B1-AAAC-23C866727310}" type="presOf" srcId="{AA2A3654-068D-416B-97A1-EBDC236E2109}" destId="{BD700226-F359-44CE-A891-48CC9ADF11F8}" srcOrd="0" destOrd="3" presId="urn:microsoft.com/office/officeart/2005/8/layout/vList4"/>
    <dgm:cxn modelId="{D4FE46ED-FE58-4AB1-8980-F03074FFE0A8}" srcId="{F663777C-864F-49F5-A12F-A4EED372FCF8}" destId="{74859D50-C745-4D21-8B91-EFB6E04B00E5}" srcOrd="3" destOrd="0" parTransId="{763114AD-CF8F-4B7C-9E63-1F663EEC6332}" sibTransId="{069B3952-C15F-4627-A20C-9D218DF21314}"/>
    <dgm:cxn modelId="{C0C037EE-8E41-40DA-9D37-DCB6B92C9C1C}" srcId="{01F43CA3-BE84-42DC-80F8-581B44411884}" destId="{AA2A3654-068D-416B-97A1-EBDC236E2109}" srcOrd="1" destOrd="0" parTransId="{8D718797-99AD-4610-86E4-A5B5EE00F45C}" sibTransId="{DDE678E2-7A80-4D2D-AC8F-5E2773EFA0BB}"/>
    <dgm:cxn modelId="{9CA278F0-94E7-4BD8-B851-C1E74A1F0E22}" type="presOf" srcId="{05EBBDF0-3CF0-4739-916F-C84EF5DDB61D}" destId="{C4DC7ABB-FF56-4219-BE8B-A3DB594CFE3B}" srcOrd="0" destOrd="2" presId="urn:microsoft.com/office/officeart/2005/8/layout/vList4"/>
    <dgm:cxn modelId="{5E1A96F2-1084-4DE2-B79B-26F7F9F9C62D}" srcId="{01F43CA3-BE84-42DC-80F8-581B44411884}" destId="{4E06A87D-6DAC-4D98-A64A-5C9DD9F876F4}" srcOrd="3" destOrd="0" parTransId="{B6FB16CE-CBF6-4D2D-B6BD-AA4D88C73D70}" sibTransId="{F3864312-AA95-4AD8-9F87-3636081620F2}"/>
    <dgm:cxn modelId="{D9233AF4-59ED-4FC9-8E22-886753864887}" type="presOf" srcId="{F663777C-864F-49F5-A12F-A4EED372FCF8}" destId="{C4DC7ABB-FF56-4219-BE8B-A3DB594CFE3B}" srcOrd="0" destOrd="0" presId="urn:microsoft.com/office/officeart/2005/8/layout/vList4"/>
    <dgm:cxn modelId="{859583F7-9462-40F9-A1C6-A916510C2F13}" srcId="{89EEF4AA-45BC-4F8D-A446-3ECE470BC0AB}" destId="{F1B45B4A-F87A-4BBB-85FC-A9B1B47D1E6F}" srcOrd="0" destOrd="0" parTransId="{9845254E-32A4-41EE-9CE4-3565C001A8B8}" sibTransId="{98FDE72E-3B8A-4464-9D6F-C6A50DB5215F}"/>
    <dgm:cxn modelId="{16BECFF8-DE0F-4A02-A829-C25AAE75EB72}" type="presOf" srcId="{B0BD2B83-5B8F-4646-A0B7-C5C410416F28}" destId="{C4DC7ABB-FF56-4219-BE8B-A3DB594CFE3B}" srcOrd="0" destOrd="3" presId="urn:microsoft.com/office/officeart/2005/8/layout/vList4"/>
    <dgm:cxn modelId="{0C1C9248-8CB3-49A6-AFF4-BF56DBEED65E}" type="presParOf" srcId="{96265AE1-6CA4-438D-ACA3-99FE13328525}" destId="{2DDC14F8-64E4-4028-9A4B-3FF132D8277E}" srcOrd="0" destOrd="0" presId="urn:microsoft.com/office/officeart/2005/8/layout/vList4"/>
    <dgm:cxn modelId="{22C1A76A-0D99-40CF-82AD-27622952EE1B}" type="presParOf" srcId="{2DDC14F8-64E4-4028-9A4B-3FF132D8277E}" destId="{61930082-29E9-4ED8-B935-DE904697EA60}" srcOrd="0" destOrd="0" presId="urn:microsoft.com/office/officeart/2005/8/layout/vList4"/>
    <dgm:cxn modelId="{D1083395-D834-440B-B551-C553D242DDF2}" type="presParOf" srcId="{2DDC14F8-64E4-4028-9A4B-3FF132D8277E}" destId="{1C57C7BF-0BCF-45E2-821E-604DDB007D20}" srcOrd="1" destOrd="0" presId="urn:microsoft.com/office/officeart/2005/8/layout/vList4"/>
    <dgm:cxn modelId="{460AC760-F0EB-4D1A-8290-B53BDAF70311}" type="presParOf" srcId="{2DDC14F8-64E4-4028-9A4B-3FF132D8277E}" destId="{87BD85E6-550C-44CE-9CE8-4EB1ECA2BEA7}" srcOrd="2" destOrd="0" presId="urn:microsoft.com/office/officeart/2005/8/layout/vList4"/>
    <dgm:cxn modelId="{3D5E6AED-D75F-4ABE-B355-97C7180E0938}" type="presParOf" srcId="{96265AE1-6CA4-438D-ACA3-99FE13328525}" destId="{19989F64-8DD7-45C1-9B32-904F59B9ED6B}" srcOrd="1" destOrd="0" presId="urn:microsoft.com/office/officeart/2005/8/layout/vList4"/>
    <dgm:cxn modelId="{D71E8D14-65D9-4BBA-9B00-0222DA0AF76F}" type="presParOf" srcId="{96265AE1-6CA4-438D-ACA3-99FE13328525}" destId="{6825765C-0A53-449C-ADF6-A99744071DF9}" srcOrd="2" destOrd="0" presId="urn:microsoft.com/office/officeart/2005/8/layout/vList4"/>
    <dgm:cxn modelId="{0C25C917-4D85-4B27-8763-CBBBDD53308C}" type="presParOf" srcId="{6825765C-0A53-449C-ADF6-A99744071DF9}" destId="{BD700226-F359-44CE-A891-48CC9ADF11F8}" srcOrd="0" destOrd="0" presId="urn:microsoft.com/office/officeart/2005/8/layout/vList4"/>
    <dgm:cxn modelId="{8BFED05F-CEA1-4766-991E-EFBD6D284E20}" type="presParOf" srcId="{6825765C-0A53-449C-ADF6-A99744071DF9}" destId="{6670B63F-E555-40FC-AB3C-A20BC1D7CFC7}" srcOrd="1" destOrd="0" presId="urn:microsoft.com/office/officeart/2005/8/layout/vList4"/>
    <dgm:cxn modelId="{198301D2-FC02-4F1D-8032-813F9E3D6A15}" type="presParOf" srcId="{6825765C-0A53-449C-ADF6-A99744071DF9}" destId="{762F0DF9-A388-41E2-A89B-3B48C7C26AFA}" srcOrd="2" destOrd="0" presId="urn:microsoft.com/office/officeart/2005/8/layout/vList4"/>
    <dgm:cxn modelId="{EF770E92-7149-4DBC-9C69-8613685C9BBF}" type="presParOf" srcId="{96265AE1-6CA4-438D-ACA3-99FE13328525}" destId="{88537127-EC87-489B-AC37-727A725C9DB5}" srcOrd="3" destOrd="0" presId="urn:microsoft.com/office/officeart/2005/8/layout/vList4"/>
    <dgm:cxn modelId="{EDA812A9-7EC8-4A22-9594-943D10D71592}" type="presParOf" srcId="{96265AE1-6CA4-438D-ACA3-99FE13328525}" destId="{4A297F69-78AF-469D-914C-E4A33BC5E110}" srcOrd="4" destOrd="0" presId="urn:microsoft.com/office/officeart/2005/8/layout/vList4"/>
    <dgm:cxn modelId="{2778E223-EC45-4292-A876-53226CE2C270}" type="presParOf" srcId="{4A297F69-78AF-469D-914C-E4A33BC5E110}" destId="{C4DC7ABB-FF56-4219-BE8B-A3DB594CFE3B}" srcOrd="0" destOrd="0" presId="urn:microsoft.com/office/officeart/2005/8/layout/vList4"/>
    <dgm:cxn modelId="{260D44EB-80E8-49CB-BD0B-3129DED55391}" type="presParOf" srcId="{4A297F69-78AF-469D-914C-E4A33BC5E110}" destId="{D1E34A5D-4DB4-4CF8-AEB0-35351AC394B2}" srcOrd="1" destOrd="0" presId="urn:microsoft.com/office/officeart/2005/8/layout/vList4"/>
    <dgm:cxn modelId="{6A75ED4D-349F-485C-9BF0-6C6D4AA29B9C}" type="presParOf" srcId="{4A297F69-78AF-469D-914C-E4A33BC5E110}" destId="{95BBA368-5FAC-4A0B-8E42-4000CEBCEE4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F292C2-265A-4FE3-86FD-F684B193E379}"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A5177DBC-7D44-4B8C-990D-1EBA32CD8133}">
      <dgm:prSet phldrT="[Text]" custT="1"/>
      <dgm:spPr/>
      <dgm:t>
        <a:bodyPr/>
        <a:lstStyle/>
        <a:p>
          <a:r>
            <a:rPr lang="en-US" sz="1800" dirty="0"/>
            <a:t>One click to Initiate Study Archival Process</a:t>
          </a:r>
        </a:p>
      </dgm:t>
    </dgm:pt>
    <dgm:pt modelId="{47CAA9F3-38E2-48DD-B94E-8D180A621B2C}" type="parTrans" cxnId="{1F37FEA3-F2CB-4D2F-B03E-5DE4A63FE024}">
      <dgm:prSet/>
      <dgm:spPr/>
      <dgm:t>
        <a:bodyPr/>
        <a:lstStyle/>
        <a:p>
          <a:endParaRPr lang="en-US" sz="2400"/>
        </a:p>
      </dgm:t>
    </dgm:pt>
    <dgm:pt modelId="{725F06EC-F328-414F-8FF2-B1A28CE340B4}" type="sibTrans" cxnId="{1F37FEA3-F2CB-4D2F-B03E-5DE4A63FE024}">
      <dgm:prSet/>
      <dgm:spPr/>
      <dgm:t>
        <a:bodyPr/>
        <a:lstStyle/>
        <a:p>
          <a:endParaRPr lang="en-US" sz="2400"/>
        </a:p>
      </dgm:t>
    </dgm:pt>
    <dgm:pt modelId="{3FF6C2A0-4169-1F4D-9473-7EDCA5C2E6D7}">
      <dgm:prSet phldrT="[Text]" custT="1"/>
      <dgm:spPr/>
      <dgm:t>
        <a:bodyPr/>
        <a:lstStyle/>
        <a:p>
          <a:r>
            <a:rPr lang="en-US" sz="1800" dirty="0"/>
            <a:t>Ensures that archived documents and data for archival are properly secured once Archival is complete </a:t>
          </a:r>
        </a:p>
      </dgm:t>
    </dgm:pt>
    <dgm:pt modelId="{A598A0F6-9025-9D44-A6BF-2B75A056C90F}" type="parTrans" cxnId="{AD871628-FA82-AC43-ABA5-2309D79D496A}">
      <dgm:prSet/>
      <dgm:spPr/>
      <dgm:t>
        <a:bodyPr/>
        <a:lstStyle/>
        <a:p>
          <a:endParaRPr lang="en-US" sz="2400"/>
        </a:p>
      </dgm:t>
    </dgm:pt>
    <dgm:pt modelId="{AB87CEC7-4CC5-4740-9394-561E8E871D08}" type="sibTrans" cxnId="{AD871628-FA82-AC43-ABA5-2309D79D496A}">
      <dgm:prSet/>
      <dgm:spPr/>
      <dgm:t>
        <a:bodyPr/>
        <a:lstStyle/>
        <a:p>
          <a:endParaRPr lang="en-US" sz="2400"/>
        </a:p>
      </dgm:t>
    </dgm:pt>
    <dgm:pt modelId="{B1593858-D049-C448-9CBB-94F00466183D}">
      <dgm:prSet phldrT="[Text]" custT="1"/>
      <dgm:spPr/>
      <dgm:t>
        <a:bodyPr/>
        <a:lstStyle/>
        <a:p>
          <a:r>
            <a:rPr lang="en-US" sz="1800" dirty="0"/>
            <a:t>Allows addition of documents and users to archived studies without the need to un-archive studies</a:t>
          </a:r>
        </a:p>
      </dgm:t>
    </dgm:pt>
    <dgm:pt modelId="{B3D0386E-6891-0A4B-862E-CA9E2324358B}" type="parTrans" cxnId="{7B58A6D6-ADC2-C644-B110-67EC8C34FBCC}">
      <dgm:prSet/>
      <dgm:spPr/>
      <dgm:t>
        <a:bodyPr/>
        <a:lstStyle/>
        <a:p>
          <a:endParaRPr lang="en-US" sz="2400"/>
        </a:p>
      </dgm:t>
    </dgm:pt>
    <dgm:pt modelId="{C609115E-F7B9-BD41-A707-CBC00BB70C45}" type="sibTrans" cxnId="{7B58A6D6-ADC2-C644-B110-67EC8C34FBCC}">
      <dgm:prSet/>
      <dgm:spPr/>
      <dgm:t>
        <a:bodyPr/>
        <a:lstStyle/>
        <a:p>
          <a:endParaRPr lang="en-US" sz="2400"/>
        </a:p>
      </dgm:t>
    </dgm:pt>
    <dgm:pt modelId="{E692F467-4906-DF4E-A1C0-D9C8FE4DA25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t>Introduces a streamlined archival process which accounts for documents used in multiple studies which may be up versioned post-archival</a:t>
          </a:r>
        </a:p>
      </dgm:t>
    </dgm:pt>
    <dgm:pt modelId="{5E8247C8-AE69-6648-B79C-94ED35DDEF0F}" type="parTrans" cxnId="{141AC162-1A19-E44C-B413-E49239908092}">
      <dgm:prSet/>
      <dgm:spPr/>
      <dgm:t>
        <a:bodyPr/>
        <a:lstStyle/>
        <a:p>
          <a:endParaRPr lang="en-US" sz="2400"/>
        </a:p>
      </dgm:t>
    </dgm:pt>
    <dgm:pt modelId="{421E23B4-3E11-AC44-978A-C848212AE828}" type="sibTrans" cxnId="{141AC162-1A19-E44C-B413-E49239908092}">
      <dgm:prSet/>
      <dgm:spPr/>
      <dgm:t>
        <a:bodyPr/>
        <a:lstStyle/>
        <a:p>
          <a:endParaRPr lang="en-US" sz="2400"/>
        </a:p>
      </dgm:t>
    </dgm:pt>
    <dgm:pt modelId="{6CA499C0-21B4-4706-A581-92C2476850AD}" type="pres">
      <dgm:prSet presAssocID="{32F292C2-265A-4FE3-86FD-F684B193E379}" presName="Name0" presStyleCnt="0">
        <dgm:presLayoutVars>
          <dgm:chMax val="7"/>
          <dgm:chPref val="7"/>
          <dgm:dir/>
        </dgm:presLayoutVars>
      </dgm:prSet>
      <dgm:spPr/>
    </dgm:pt>
    <dgm:pt modelId="{660C687B-079E-4C6E-9095-1FCC37546257}" type="pres">
      <dgm:prSet presAssocID="{32F292C2-265A-4FE3-86FD-F684B193E379}" presName="Name1" presStyleCnt="0"/>
      <dgm:spPr/>
    </dgm:pt>
    <dgm:pt modelId="{7BC072CF-5B3C-43D3-B101-FDC792D3B053}" type="pres">
      <dgm:prSet presAssocID="{32F292C2-265A-4FE3-86FD-F684B193E379}" presName="cycle" presStyleCnt="0"/>
      <dgm:spPr/>
    </dgm:pt>
    <dgm:pt modelId="{22FF6922-BFEE-432C-B613-7B29B0D1045A}" type="pres">
      <dgm:prSet presAssocID="{32F292C2-265A-4FE3-86FD-F684B193E379}" presName="srcNode" presStyleLbl="node1" presStyleIdx="0" presStyleCnt="4"/>
      <dgm:spPr/>
    </dgm:pt>
    <dgm:pt modelId="{F337785F-EADF-490D-81E2-15FC699B2EFD}" type="pres">
      <dgm:prSet presAssocID="{32F292C2-265A-4FE3-86FD-F684B193E379}" presName="conn" presStyleLbl="parChTrans1D2" presStyleIdx="0" presStyleCnt="1"/>
      <dgm:spPr/>
    </dgm:pt>
    <dgm:pt modelId="{FBAF3B58-26D1-4607-B911-31DD60425F98}" type="pres">
      <dgm:prSet presAssocID="{32F292C2-265A-4FE3-86FD-F684B193E379}" presName="extraNode" presStyleLbl="node1" presStyleIdx="0" presStyleCnt="4"/>
      <dgm:spPr/>
    </dgm:pt>
    <dgm:pt modelId="{62625CD9-C5FB-455C-8AE0-30228990277C}" type="pres">
      <dgm:prSet presAssocID="{32F292C2-265A-4FE3-86FD-F684B193E379}" presName="dstNode" presStyleLbl="node1" presStyleIdx="0" presStyleCnt="4"/>
      <dgm:spPr/>
    </dgm:pt>
    <dgm:pt modelId="{A0DAA6C5-DB2C-4B7C-9603-1C4DE7A9F820}" type="pres">
      <dgm:prSet presAssocID="{A5177DBC-7D44-4B8C-990D-1EBA32CD8133}" presName="text_1" presStyleLbl="node1" presStyleIdx="0" presStyleCnt="4">
        <dgm:presLayoutVars>
          <dgm:bulletEnabled val="1"/>
        </dgm:presLayoutVars>
      </dgm:prSet>
      <dgm:spPr/>
    </dgm:pt>
    <dgm:pt modelId="{F1133618-EB61-4F8F-A116-DA41D6E416E8}" type="pres">
      <dgm:prSet presAssocID="{A5177DBC-7D44-4B8C-990D-1EBA32CD8133}" presName="accent_1" presStyleCnt="0"/>
      <dgm:spPr/>
    </dgm:pt>
    <dgm:pt modelId="{43E8E6FF-27AB-47A7-81C4-801D2EB2A826}" type="pres">
      <dgm:prSet presAssocID="{A5177DBC-7D44-4B8C-990D-1EBA32CD8133}" presName="accentRepeatNode" presStyleLbl="solidFgAcc1" presStyleIdx="0" presStyleCnt="4"/>
      <dgm:spPr/>
    </dgm:pt>
    <dgm:pt modelId="{396E1BD5-B710-4886-9C63-C79D069E441C}" type="pres">
      <dgm:prSet presAssocID="{E692F467-4906-DF4E-A1C0-D9C8FE4DA256}" presName="text_2" presStyleLbl="node1" presStyleIdx="1" presStyleCnt="4">
        <dgm:presLayoutVars>
          <dgm:bulletEnabled val="1"/>
        </dgm:presLayoutVars>
      </dgm:prSet>
      <dgm:spPr/>
    </dgm:pt>
    <dgm:pt modelId="{2B6435CF-5EDF-4C56-B113-D736668F9C0D}" type="pres">
      <dgm:prSet presAssocID="{E692F467-4906-DF4E-A1C0-D9C8FE4DA256}" presName="accent_2" presStyleCnt="0"/>
      <dgm:spPr/>
    </dgm:pt>
    <dgm:pt modelId="{31E5F730-E6C3-4670-AED4-9B63FE2BF07C}" type="pres">
      <dgm:prSet presAssocID="{E692F467-4906-DF4E-A1C0-D9C8FE4DA256}" presName="accentRepeatNode" presStyleLbl="solidFgAcc1" presStyleIdx="1" presStyleCnt="4"/>
      <dgm:spPr/>
    </dgm:pt>
    <dgm:pt modelId="{EAE264F0-D124-4B1F-AF28-DA3B679B7F56}" type="pres">
      <dgm:prSet presAssocID="{B1593858-D049-C448-9CBB-94F00466183D}" presName="text_3" presStyleLbl="node1" presStyleIdx="2" presStyleCnt="4">
        <dgm:presLayoutVars>
          <dgm:bulletEnabled val="1"/>
        </dgm:presLayoutVars>
      </dgm:prSet>
      <dgm:spPr/>
    </dgm:pt>
    <dgm:pt modelId="{132B6043-0449-4556-B216-6DC2793A995F}" type="pres">
      <dgm:prSet presAssocID="{B1593858-D049-C448-9CBB-94F00466183D}" presName="accent_3" presStyleCnt="0"/>
      <dgm:spPr/>
    </dgm:pt>
    <dgm:pt modelId="{64D4EE99-A703-46A0-9988-F3591A0CAA65}" type="pres">
      <dgm:prSet presAssocID="{B1593858-D049-C448-9CBB-94F00466183D}" presName="accentRepeatNode" presStyleLbl="solidFgAcc1" presStyleIdx="2" presStyleCnt="4"/>
      <dgm:spPr/>
    </dgm:pt>
    <dgm:pt modelId="{E7E0E277-FB43-4262-9F31-5C46C39EA423}" type="pres">
      <dgm:prSet presAssocID="{3FF6C2A0-4169-1F4D-9473-7EDCA5C2E6D7}" presName="text_4" presStyleLbl="node1" presStyleIdx="3" presStyleCnt="4">
        <dgm:presLayoutVars>
          <dgm:bulletEnabled val="1"/>
        </dgm:presLayoutVars>
      </dgm:prSet>
      <dgm:spPr/>
    </dgm:pt>
    <dgm:pt modelId="{AA53C26B-95F4-44CC-A6AB-BAF4F29F3FE1}" type="pres">
      <dgm:prSet presAssocID="{3FF6C2A0-4169-1F4D-9473-7EDCA5C2E6D7}" presName="accent_4" presStyleCnt="0"/>
      <dgm:spPr/>
    </dgm:pt>
    <dgm:pt modelId="{C71D4F30-97A2-4E51-8258-7DB07FDD6E2F}" type="pres">
      <dgm:prSet presAssocID="{3FF6C2A0-4169-1F4D-9473-7EDCA5C2E6D7}" presName="accentRepeatNode" presStyleLbl="solidFgAcc1" presStyleIdx="3" presStyleCnt="4"/>
      <dgm:spPr/>
    </dgm:pt>
  </dgm:ptLst>
  <dgm:cxnLst>
    <dgm:cxn modelId="{8E9DC802-861A-489B-BCDC-CC63FE01A64A}" type="presOf" srcId="{A5177DBC-7D44-4B8C-990D-1EBA32CD8133}" destId="{A0DAA6C5-DB2C-4B7C-9603-1C4DE7A9F820}" srcOrd="0" destOrd="0" presId="urn:microsoft.com/office/officeart/2008/layout/VerticalCurvedList"/>
    <dgm:cxn modelId="{AD871628-FA82-AC43-ABA5-2309D79D496A}" srcId="{32F292C2-265A-4FE3-86FD-F684B193E379}" destId="{3FF6C2A0-4169-1F4D-9473-7EDCA5C2E6D7}" srcOrd="3" destOrd="0" parTransId="{A598A0F6-9025-9D44-A6BF-2B75A056C90F}" sibTransId="{AB87CEC7-4CC5-4740-9394-561E8E871D08}"/>
    <dgm:cxn modelId="{E867A82D-3525-4ADA-B9C4-A35BC603A550}" type="presOf" srcId="{3FF6C2A0-4169-1F4D-9473-7EDCA5C2E6D7}" destId="{E7E0E277-FB43-4262-9F31-5C46C39EA423}" srcOrd="0" destOrd="0" presId="urn:microsoft.com/office/officeart/2008/layout/VerticalCurvedList"/>
    <dgm:cxn modelId="{141AC162-1A19-E44C-B413-E49239908092}" srcId="{32F292C2-265A-4FE3-86FD-F684B193E379}" destId="{E692F467-4906-DF4E-A1C0-D9C8FE4DA256}" srcOrd="1" destOrd="0" parTransId="{5E8247C8-AE69-6648-B79C-94ED35DDEF0F}" sibTransId="{421E23B4-3E11-AC44-978A-C848212AE828}"/>
    <dgm:cxn modelId="{DDEC9D63-F34D-4CEC-B63E-85740834F92A}" type="presOf" srcId="{B1593858-D049-C448-9CBB-94F00466183D}" destId="{EAE264F0-D124-4B1F-AF28-DA3B679B7F56}" srcOrd="0" destOrd="0" presId="urn:microsoft.com/office/officeart/2008/layout/VerticalCurvedList"/>
    <dgm:cxn modelId="{9E95CC86-7042-42BC-8AC1-88D4905B450B}" type="presOf" srcId="{32F292C2-265A-4FE3-86FD-F684B193E379}" destId="{6CA499C0-21B4-4706-A581-92C2476850AD}" srcOrd="0" destOrd="0" presId="urn:microsoft.com/office/officeart/2008/layout/VerticalCurvedList"/>
    <dgm:cxn modelId="{4547598C-94D5-4129-8C40-29DD94777CE5}" type="presOf" srcId="{E692F467-4906-DF4E-A1C0-D9C8FE4DA256}" destId="{396E1BD5-B710-4886-9C63-C79D069E441C}" srcOrd="0" destOrd="0" presId="urn:microsoft.com/office/officeart/2008/layout/VerticalCurvedList"/>
    <dgm:cxn modelId="{1F37FEA3-F2CB-4D2F-B03E-5DE4A63FE024}" srcId="{32F292C2-265A-4FE3-86FD-F684B193E379}" destId="{A5177DBC-7D44-4B8C-990D-1EBA32CD8133}" srcOrd="0" destOrd="0" parTransId="{47CAA9F3-38E2-48DD-B94E-8D180A621B2C}" sibTransId="{725F06EC-F328-414F-8FF2-B1A28CE340B4}"/>
    <dgm:cxn modelId="{7B58A6D6-ADC2-C644-B110-67EC8C34FBCC}" srcId="{32F292C2-265A-4FE3-86FD-F684B193E379}" destId="{B1593858-D049-C448-9CBB-94F00466183D}" srcOrd="2" destOrd="0" parTransId="{B3D0386E-6891-0A4B-862E-CA9E2324358B}" sibTransId="{C609115E-F7B9-BD41-A707-CBC00BB70C45}"/>
    <dgm:cxn modelId="{A473A8F0-1A87-48F1-B145-DB1487E872B8}" type="presOf" srcId="{725F06EC-F328-414F-8FF2-B1A28CE340B4}" destId="{F337785F-EADF-490D-81E2-15FC699B2EFD}" srcOrd="0" destOrd="0" presId="urn:microsoft.com/office/officeart/2008/layout/VerticalCurvedList"/>
    <dgm:cxn modelId="{57B4A4F3-881F-40FE-909B-1B80DFC4EFB8}" type="presParOf" srcId="{6CA499C0-21B4-4706-A581-92C2476850AD}" destId="{660C687B-079E-4C6E-9095-1FCC37546257}" srcOrd="0" destOrd="0" presId="urn:microsoft.com/office/officeart/2008/layout/VerticalCurvedList"/>
    <dgm:cxn modelId="{6D24BE30-DA9F-409A-8AC5-C0172E5DD3B0}" type="presParOf" srcId="{660C687B-079E-4C6E-9095-1FCC37546257}" destId="{7BC072CF-5B3C-43D3-B101-FDC792D3B053}" srcOrd="0" destOrd="0" presId="urn:microsoft.com/office/officeart/2008/layout/VerticalCurvedList"/>
    <dgm:cxn modelId="{E1C8AEE7-3854-4ED4-962D-E5B61ED3C47D}" type="presParOf" srcId="{7BC072CF-5B3C-43D3-B101-FDC792D3B053}" destId="{22FF6922-BFEE-432C-B613-7B29B0D1045A}" srcOrd="0" destOrd="0" presId="urn:microsoft.com/office/officeart/2008/layout/VerticalCurvedList"/>
    <dgm:cxn modelId="{B73690BD-6EE5-426E-95E2-DE963DFE81DD}" type="presParOf" srcId="{7BC072CF-5B3C-43D3-B101-FDC792D3B053}" destId="{F337785F-EADF-490D-81E2-15FC699B2EFD}" srcOrd="1" destOrd="0" presId="urn:microsoft.com/office/officeart/2008/layout/VerticalCurvedList"/>
    <dgm:cxn modelId="{711B2612-3758-4A60-A057-B666028F985B}" type="presParOf" srcId="{7BC072CF-5B3C-43D3-B101-FDC792D3B053}" destId="{FBAF3B58-26D1-4607-B911-31DD60425F98}" srcOrd="2" destOrd="0" presId="urn:microsoft.com/office/officeart/2008/layout/VerticalCurvedList"/>
    <dgm:cxn modelId="{3084921C-5FAA-4F69-A236-F4E8CD2EB921}" type="presParOf" srcId="{7BC072CF-5B3C-43D3-B101-FDC792D3B053}" destId="{62625CD9-C5FB-455C-8AE0-30228990277C}" srcOrd="3" destOrd="0" presId="urn:microsoft.com/office/officeart/2008/layout/VerticalCurvedList"/>
    <dgm:cxn modelId="{C6A25BE1-76B0-4339-BB5F-99D810E28F60}" type="presParOf" srcId="{660C687B-079E-4C6E-9095-1FCC37546257}" destId="{A0DAA6C5-DB2C-4B7C-9603-1C4DE7A9F820}" srcOrd="1" destOrd="0" presId="urn:microsoft.com/office/officeart/2008/layout/VerticalCurvedList"/>
    <dgm:cxn modelId="{A1A52954-B749-48B4-8524-657EB3455044}" type="presParOf" srcId="{660C687B-079E-4C6E-9095-1FCC37546257}" destId="{F1133618-EB61-4F8F-A116-DA41D6E416E8}" srcOrd="2" destOrd="0" presId="urn:microsoft.com/office/officeart/2008/layout/VerticalCurvedList"/>
    <dgm:cxn modelId="{EDC0DD09-D511-4A32-9FD7-243210674222}" type="presParOf" srcId="{F1133618-EB61-4F8F-A116-DA41D6E416E8}" destId="{43E8E6FF-27AB-47A7-81C4-801D2EB2A826}" srcOrd="0" destOrd="0" presId="urn:microsoft.com/office/officeart/2008/layout/VerticalCurvedList"/>
    <dgm:cxn modelId="{8B41EF82-AE05-4A4E-A366-7056FE159CF0}" type="presParOf" srcId="{660C687B-079E-4C6E-9095-1FCC37546257}" destId="{396E1BD5-B710-4886-9C63-C79D069E441C}" srcOrd="3" destOrd="0" presId="urn:microsoft.com/office/officeart/2008/layout/VerticalCurvedList"/>
    <dgm:cxn modelId="{7CD99DF2-984C-4663-AA0A-1084B7F2A4F3}" type="presParOf" srcId="{660C687B-079E-4C6E-9095-1FCC37546257}" destId="{2B6435CF-5EDF-4C56-B113-D736668F9C0D}" srcOrd="4" destOrd="0" presId="urn:microsoft.com/office/officeart/2008/layout/VerticalCurvedList"/>
    <dgm:cxn modelId="{C0168002-1486-4303-BAFD-9968E0DB50F6}" type="presParOf" srcId="{2B6435CF-5EDF-4C56-B113-D736668F9C0D}" destId="{31E5F730-E6C3-4670-AED4-9B63FE2BF07C}" srcOrd="0" destOrd="0" presId="urn:microsoft.com/office/officeart/2008/layout/VerticalCurvedList"/>
    <dgm:cxn modelId="{BF8C7528-5EBA-427A-91EC-FFAAE631E2F3}" type="presParOf" srcId="{660C687B-079E-4C6E-9095-1FCC37546257}" destId="{EAE264F0-D124-4B1F-AF28-DA3B679B7F56}" srcOrd="5" destOrd="0" presId="urn:microsoft.com/office/officeart/2008/layout/VerticalCurvedList"/>
    <dgm:cxn modelId="{B8F9691C-332A-4B93-86F0-6479D9EF3234}" type="presParOf" srcId="{660C687B-079E-4C6E-9095-1FCC37546257}" destId="{132B6043-0449-4556-B216-6DC2793A995F}" srcOrd="6" destOrd="0" presId="urn:microsoft.com/office/officeart/2008/layout/VerticalCurvedList"/>
    <dgm:cxn modelId="{FBECA5FC-4D63-4CEC-99FB-5D161385AB05}" type="presParOf" srcId="{132B6043-0449-4556-B216-6DC2793A995F}" destId="{64D4EE99-A703-46A0-9988-F3591A0CAA65}" srcOrd="0" destOrd="0" presId="urn:microsoft.com/office/officeart/2008/layout/VerticalCurvedList"/>
    <dgm:cxn modelId="{F0A3653E-463B-4EAD-8AC1-6F92465C66AE}" type="presParOf" srcId="{660C687B-079E-4C6E-9095-1FCC37546257}" destId="{E7E0E277-FB43-4262-9F31-5C46C39EA423}" srcOrd="7" destOrd="0" presId="urn:microsoft.com/office/officeart/2008/layout/VerticalCurvedList"/>
    <dgm:cxn modelId="{3B5D9CC1-5439-434A-8E01-CF9680235A8B}" type="presParOf" srcId="{660C687B-079E-4C6E-9095-1FCC37546257}" destId="{AA53C26B-95F4-44CC-A6AB-BAF4F29F3FE1}" srcOrd="8" destOrd="0" presId="urn:microsoft.com/office/officeart/2008/layout/VerticalCurvedList"/>
    <dgm:cxn modelId="{009A12D7-3EC0-4E08-B687-54076AC12754}" type="presParOf" srcId="{AA53C26B-95F4-44CC-A6AB-BAF4F29F3FE1}" destId="{C71D4F30-97A2-4E51-8258-7DB07FDD6E2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7122EA-7AE3-41A1-88D2-5C1D9AFBBD6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81F60A8-9088-417C-97B8-41C95147A1EE}">
      <dgm:prSet phldrT="[Text]"/>
      <dgm:spPr/>
      <dgm:t>
        <a:bodyPr/>
        <a:lstStyle/>
        <a:p>
          <a:pPr algn="ctr"/>
          <a:r>
            <a:rPr lang="en-US" b="1" dirty="0"/>
            <a:t>Vault Users vs Personnel</a:t>
          </a:r>
        </a:p>
      </dgm:t>
    </dgm:pt>
    <dgm:pt modelId="{70E459D5-FDB2-4D35-9DBE-3D98F286363D}" type="parTrans" cxnId="{2CA08755-CBD4-4651-A509-8B0A52D2E1EE}">
      <dgm:prSet/>
      <dgm:spPr/>
      <dgm:t>
        <a:bodyPr/>
        <a:lstStyle/>
        <a:p>
          <a:endParaRPr lang="en-US"/>
        </a:p>
      </dgm:t>
    </dgm:pt>
    <dgm:pt modelId="{434FEAFA-845E-485D-BD5E-0B39E26ED96C}" type="sibTrans" cxnId="{2CA08755-CBD4-4651-A509-8B0A52D2E1EE}">
      <dgm:prSet/>
      <dgm:spPr/>
      <dgm:t>
        <a:bodyPr/>
        <a:lstStyle/>
        <a:p>
          <a:endParaRPr lang="en-US"/>
        </a:p>
      </dgm:t>
    </dgm:pt>
    <dgm:pt modelId="{EDD15B00-9214-4D88-83DB-860D88F0A6B9}">
      <dgm:prSet phldrT="[Text]"/>
      <dgm:spPr/>
      <dgm:t>
        <a:bodyPr/>
        <a:lstStyle/>
        <a:p>
          <a:pPr algn="ctr"/>
          <a:r>
            <a:rPr lang="en-US" b="1" dirty="0"/>
            <a:t>Granting Study Access vs Tracking Study Participation</a:t>
          </a:r>
        </a:p>
      </dgm:t>
    </dgm:pt>
    <dgm:pt modelId="{42A06CF3-E28C-4E2C-B835-6F49F70D9DC4}" type="parTrans" cxnId="{C4927D08-FB6D-4AEE-95CE-0FB9AA246721}">
      <dgm:prSet/>
      <dgm:spPr/>
      <dgm:t>
        <a:bodyPr/>
        <a:lstStyle/>
        <a:p>
          <a:endParaRPr lang="en-US"/>
        </a:p>
      </dgm:t>
    </dgm:pt>
    <dgm:pt modelId="{5ED78BB4-03F6-4890-8344-89C083DBE9F8}" type="sibTrans" cxnId="{C4927D08-FB6D-4AEE-95CE-0FB9AA246721}">
      <dgm:prSet/>
      <dgm:spPr/>
      <dgm:t>
        <a:bodyPr/>
        <a:lstStyle/>
        <a:p>
          <a:endParaRPr lang="en-US"/>
        </a:p>
      </dgm:t>
    </dgm:pt>
    <dgm:pt modelId="{2774195A-4C16-4655-A115-F6241C392D53}">
      <dgm:prSet/>
      <dgm:spPr/>
      <dgm:t>
        <a:bodyPr/>
        <a:lstStyle/>
        <a:p>
          <a:pPr algn="l"/>
          <a:r>
            <a:rPr lang="en-US" dirty="0"/>
            <a:t>When a User is created in Vault, a Person record is automatically created</a:t>
          </a:r>
        </a:p>
      </dgm:t>
    </dgm:pt>
    <dgm:pt modelId="{67503767-7959-4AFF-9D3A-F7C7DD147A7D}" type="parTrans" cxnId="{07A87608-8F70-4F2F-B428-8907058EC965}">
      <dgm:prSet/>
      <dgm:spPr/>
      <dgm:t>
        <a:bodyPr/>
        <a:lstStyle/>
        <a:p>
          <a:endParaRPr lang="en-US"/>
        </a:p>
      </dgm:t>
    </dgm:pt>
    <dgm:pt modelId="{607340CC-FF7D-4C8E-9EA0-1C5CD5FC7FA3}" type="sibTrans" cxnId="{07A87608-8F70-4F2F-B428-8907058EC965}">
      <dgm:prSet/>
      <dgm:spPr/>
      <dgm:t>
        <a:bodyPr/>
        <a:lstStyle/>
        <a:p>
          <a:endParaRPr lang="en-US"/>
        </a:p>
      </dgm:t>
    </dgm:pt>
    <dgm:pt modelId="{5DBEBF08-C70F-47F9-AABD-F0EF3C0126CF}">
      <dgm:prSet/>
      <dgm:spPr/>
      <dgm:t>
        <a:bodyPr/>
        <a:lstStyle/>
        <a:p>
          <a:pPr algn="l"/>
          <a:r>
            <a:rPr lang="en-US" dirty="0"/>
            <a:t>Person records can also be created for any non-Vault Users</a:t>
          </a:r>
        </a:p>
      </dgm:t>
    </dgm:pt>
    <dgm:pt modelId="{EBB115EB-90E5-4B7C-B94D-4C5B9CECC9A4}" type="parTrans" cxnId="{DD739CD0-FE6E-4288-9647-3ACDDDEBB1C8}">
      <dgm:prSet/>
      <dgm:spPr/>
      <dgm:t>
        <a:bodyPr/>
        <a:lstStyle/>
        <a:p>
          <a:endParaRPr lang="en-US"/>
        </a:p>
      </dgm:t>
    </dgm:pt>
    <dgm:pt modelId="{379D92D0-6C19-42E7-A017-6DF7E0F67BCA}" type="sibTrans" cxnId="{DD739CD0-FE6E-4288-9647-3ACDDDEBB1C8}">
      <dgm:prSet/>
      <dgm:spPr/>
      <dgm:t>
        <a:bodyPr/>
        <a:lstStyle/>
        <a:p>
          <a:endParaRPr lang="en-US"/>
        </a:p>
      </dgm:t>
    </dgm:pt>
    <dgm:pt modelId="{52A5B1DB-CB6F-416D-8B9E-EFBAE9EB743F}">
      <dgm:prSet/>
      <dgm:spPr/>
      <dgm:t>
        <a:bodyPr/>
        <a:lstStyle/>
        <a:p>
          <a:pPr algn="l"/>
          <a:r>
            <a:rPr lang="en-US" dirty="0"/>
            <a:t>(E.g.: user = person; E.g.: a CTA who has access to Vault to view documents and data)</a:t>
          </a:r>
        </a:p>
      </dgm:t>
    </dgm:pt>
    <dgm:pt modelId="{3A3D1458-12E9-4A17-A191-E0A97D05DCE5}" type="parTrans" cxnId="{F45C6E74-3EE6-4F83-A77D-BEFE9988AF19}">
      <dgm:prSet/>
      <dgm:spPr/>
      <dgm:t>
        <a:bodyPr/>
        <a:lstStyle/>
        <a:p>
          <a:endParaRPr lang="en-US"/>
        </a:p>
      </dgm:t>
    </dgm:pt>
    <dgm:pt modelId="{A8AD0DE6-4B0B-4285-9ECF-B4A4D32FC11F}" type="sibTrans" cxnId="{F45C6E74-3EE6-4F83-A77D-BEFE9988AF19}">
      <dgm:prSet/>
      <dgm:spPr/>
      <dgm:t>
        <a:bodyPr/>
        <a:lstStyle/>
        <a:p>
          <a:endParaRPr lang="en-US"/>
        </a:p>
      </dgm:t>
    </dgm:pt>
    <dgm:pt modelId="{9E1D0F40-6E6E-4CBA-8A67-7306EC05AE44}">
      <dgm:prSet/>
      <dgm:spPr/>
      <dgm:t>
        <a:bodyPr/>
        <a:lstStyle/>
        <a:p>
          <a:pPr algn="l"/>
          <a:r>
            <a:rPr lang="en-US" dirty="0"/>
            <a:t>Any Person record can be associated with a Study as a Study Personnel record</a:t>
          </a:r>
        </a:p>
      </dgm:t>
    </dgm:pt>
    <dgm:pt modelId="{724B6EE9-65AB-4150-ADDE-2E7E91841C2A}" type="parTrans" cxnId="{1C19F18C-02BA-42D9-94C1-EA2BF41E9691}">
      <dgm:prSet/>
      <dgm:spPr/>
      <dgm:t>
        <a:bodyPr/>
        <a:lstStyle/>
        <a:p>
          <a:endParaRPr lang="en-US"/>
        </a:p>
      </dgm:t>
    </dgm:pt>
    <dgm:pt modelId="{3DEAB389-FA31-4933-A460-063D9637F36D}" type="sibTrans" cxnId="{1C19F18C-02BA-42D9-94C1-EA2BF41E9691}">
      <dgm:prSet/>
      <dgm:spPr/>
      <dgm:t>
        <a:bodyPr/>
        <a:lstStyle/>
        <a:p>
          <a:endParaRPr lang="en-US"/>
        </a:p>
      </dgm:t>
    </dgm:pt>
    <dgm:pt modelId="{55769504-F754-4112-BB52-1120FB4313E0}">
      <dgm:prSet/>
      <dgm:spPr/>
      <dgm:t>
        <a:bodyPr/>
        <a:lstStyle/>
        <a:p>
          <a:pPr algn="l"/>
          <a:r>
            <a:rPr lang="en-US" dirty="0"/>
            <a:t>(E.g.: person ≠ user; E.g.: a PI who does not have Vault access)</a:t>
          </a:r>
        </a:p>
      </dgm:t>
    </dgm:pt>
    <dgm:pt modelId="{528DFDC5-38FC-4D0C-B38C-A9FF5BED61E3}" type="parTrans" cxnId="{68617A30-01E3-4AFE-9644-1D816645BD66}">
      <dgm:prSet/>
      <dgm:spPr/>
      <dgm:t>
        <a:bodyPr/>
        <a:lstStyle/>
        <a:p>
          <a:endParaRPr lang="en-US"/>
        </a:p>
      </dgm:t>
    </dgm:pt>
    <dgm:pt modelId="{634EA8F3-1276-4B27-B55B-1F5D33C0D93E}" type="sibTrans" cxnId="{68617A30-01E3-4AFE-9644-1D816645BD66}">
      <dgm:prSet/>
      <dgm:spPr/>
      <dgm:t>
        <a:bodyPr/>
        <a:lstStyle/>
        <a:p>
          <a:endParaRPr lang="en-US"/>
        </a:p>
      </dgm:t>
    </dgm:pt>
    <dgm:pt modelId="{4C5C162C-3836-4C5C-822B-0B5759104B82}">
      <dgm:prSet/>
      <dgm:spPr/>
      <dgm:t>
        <a:bodyPr/>
        <a:lstStyle/>
        <a:p>
          <a:pPr algn="l"/>
          <a:r>
            <a:rPr lang="en-US" dirty="0"/>
            <a:t>Study Permissions are provided via a Study Personnel record</a:t>
          </a:r>
        </a:p>
      </dgm:t>
    </dgm:pt>
    <dgm:pt modelId="{05A850DB-04F1-4450-9E47-D9CF21DDF395}" type="parTrans" cxnId="{0CB3DB70-61DA-4B2D-9161-6045B37D1444}">
      <dgm:prSet/>
      <dgm:spPr/>
      <dgm:t>
        <a:bodyPr/>
        <a:lstStyle/>
        <a:p>
          <a:endParaRPr lang="en-US"/>
        </a:p>
      </dgm:t>
    </dgm:pt>
    <dgm:pt modelId="{00A76606-B27E-475A-91B5-C25112033C79}" type="sibTrans" cxnId="{0CB3DB70-61DA-4B2D-9161-6045B37D1444}">
      <dgm:prSet/>
      <dgm:spPr/>
      <dgm:t>
        <a:bodyPr/>
        <a:lstStyle/>
        <a:p>
          <a:endParaRPr lang="en-US"/>
        </a:p>
      </dgm:t>
    </dgm:pt>
    <dgm:pt modelId="{0D3BFB6B-3EC7-43B5-8393-FCBBE5985A93}">
      <dgm:prSet/>
      <dgm:spPr/>
      <dgm:t>
        <a:bodyPr/>
        <a:lstStyle/>
        <a:p>
          <a:pPr algn="l"/>
          <a:r>
            <a:rPr lang="en-US" dirty="0"/>
            <a:t>A User is never associated with a Study</a:t>
          </a:r>
        </a:p>
      </dgm:t>
    </dgm:pt>
    <dgm:pt modelId="{4216B963-02C8-4E51-8718-4CF1E89B9274}" type="parTrans" cxnId="{51BE5161-6D6D-4FB4-B119-9C381BA1F83D}">
      <dgm:prSet/>
      <dgm:spPr/>
      <dgm:t>
        <a:bodyPr/>
        <a:lstStyle/>
        <a:p>
          <a:endParaRPr lang="en-US"/>
        </a:p>
      </dgm:t>
    </dgm:pt>
    <dgm:pt modelId="{CC0DEFB3-6739-4185-94D9-225900B22719}" type="sibTrans" cxnId="{51BE5161-6D6D-4FB4-B119-9C381BA1F83D}">
      <dgm:prSet/>
      <dgm:spPr/>
      <dgm:t>
        <a:bodyPr/>
        <a:lstStyle/>
        <a:p>
          <a:endParaRPr lang="en-US"/>
        </a:p>
      </dgm:t>
    </dgm:pt>
    <dgm:pt modelId="{F4E98CC1-F20C-42A7-BDDF-A5E2B06796ED}">
      <dgm:prSet/>
      <dgm:spPr/>
      <dgm:t>
        <a:bodyPr/>
        <a:lstStyle/>
        <a:p>
          <a:pPr algn="l"/>
          <a:r>
            <a:rPr lang="en-US" dirty="0"/>
            <a:t>When “Grant Access to Related Records” = “Yes” then Study Permissions are granted</a:t>
          </a:r>
        </a:p>
      </dgm:t>
    </dgm:pt>
    <dgm:pt modelId="{8FAF828C-38A1-40EA-A04D-798EA1AA3CC2}" type="parTrans" cxnId="{DF313FDF-9710-4B39-B96D-DE01CEA1AF48}">
      <dgm:prSet/>
      <dgm:spPr/>
      <dgm:t>
        <a:bodyPr/>
        <a:lstStyle/>
        <a:p>
          <a:endParaRPr lang="en-US"/>
        </a:p>
      </dgm:t>
    </dgm:pt>
    <dgm:pt modelId="{B6605BD9-B820-4481-968A-7B8004C5F9F3}" type="sibTrans" cxnId="{DF313FDF-9710-4B39-B96D-DE01CEA1AF48}">
      <dgm:prSet/>
      <dgm:spPr/>
      <dgm:t>
        <a:bodyPr/>
        <a:lstStyle/>
        <a:p>
          <a:endParaRPr lang="en-US"/>
        </a:p>
      </dgm:t>
    </dgm:pt>
    <dgm:pt modelId="{A58012A3-6578-4B2C-BF58-D503F1D5304D}">
      <dgm:prSet/>
      <dgm:spPr/>
      <dgm:t>
        <a:bodyPr/>
        <a:lstStyle/>
        <a:p>
          <a:pPr algn="l"/>
          <a:r>
            <a:rPr lang="en-US" dirty="0"/>
            <a:t>When “Grant Access to Related Records” = “No” then no Study Permissions are granted</a:t>
          </a:r>
        </a:p>
      </dgm:t>
    </dgm:pt>
    <dgm:pt modelId="{21637C7D-9028-437F-8F53-889738F60961}" type="parTrans" cxnId="{2148C5A8-C54B-4CE2-A0FD-127299959073}">
      <dgm:prSet/>
      <dgm:spPr/>
      <dgm:t>
        <a:bodyPr/>
        <a:lstStyle/>
        <a:p>
          <a:endParaRPr lang="en-US"/>
        </a:p>
      </dgm:t>
    </dgm:pt>
    <dgm:pt modelId="{185F5646-E6E9-4FED-AFA5-504FE3F58686}" type="sibTrans" cxnId="{2148C5A8-C54B-4CE2-A0FD-127299959073}">
      <dgm:prSet/>
      <dgm:spPr/>
      <dgm:t>
        <a:bodyPr/>
        <a:lstStyle/>
        <a:p>
          <a:endParaRPr lang="en-US"/>
        </a:p>
      </dgm:t>
    </dgm:pt>
    <dgm:pt modelId="{43DF1DEC-0929-4716-9C56-6B85743EE98E}">
      <dgm:prSet/>
      <dgm:spPr/>
      <dgm:t>
        <a:bodyPr/>
        <a:lstStyle/>
        <a:p>
          <a:pPr algn="l"/>
          <a:r>
            <a:rPr lang="en-US" dirty="0"/>
            <a:t>Tracking Study Participation also takes place via a Study Personnel record</a:t>
          </a:r>
        </a:p>
      </dgm:t>
    </dgm:pt>
    <dgm:pt modelId="{95938BCC-1337-47A0-8C37-4AE0301F2BAF}" type="parTrans" cxnId="{C2FBB01F-1D12-49CE-AA8D-BAB10E12C82E}">
      <dgm:prSet/>
      <dgm:spPr/>
      <dgm:t>
        <a:bodyPr/>
        <a:lstStyle/>
        <a:p>
          <a:endParaRPr lang="en-US"/>
        </a:p>
      </dgm:t>
    </dgm:pt>
    <dgm:pt modelId="{CF0F91C8-E8FB-42E8-AE97-DF6FA745C966}" type="sibTrans" cxnId="{C2FBB01F-1D12-49CE-AA8D-BAB10E12C82E}">
      <dgm:prSet/>
      <dgm:spPr/>
      <dgm:t>
        <a:bodyPr/>
        <a:lstStyle/>
        <a:p>
          <a:endParaRPr lang="en-US"/>
        </a:p>
      </dgm:t>
    </dgm:pt>
    <dgm:pt modelId="{F2067EB6-DC76-44CA-BCD6-5007D3FD1370}">
      <dgm:prSet/>
      <dgm:spPr/>
      <dgm:t>
        <a:bodyPr/>
        <a:lstStyle/>
        <a:p>
          <a:pPr algn="l"/>
          <a:r>
            <a:rPr lang="en-US" dirty="0"/>
            <a:t>Consider who should be able to grant permissions vs who should be able to track study participation. Veeva recommends only System Administrator, Business Administrator, or Study Administrator (as designated in associated SOP) granting permissions, as Vault is a validated system </a:t>
          </a:r>
          <a:r>
            <a:rPr lang="en-US" b="0" i="0" dirty="0"/>
            <a:t>and granting access would need to be done in alignment with the associated SOP (E.g.: to ensure appropriate training has been completed before granting access)</a:t>
          </a:r>
          <a:endParaRPr lang="en-US" dirty="0"/>
        </a:p>
      </dgm:t>
    </dgm:pt>
    <dgm:pt modelId="{E49CBBB6-0301-497E-BCBB-7DE52974D4E1}" type="parTrans" cxnId="{72C31A77-D786-4A70-8F8A-9AD2EDDB8C32}">
      <dgm:prSet/>
      <dgm:spPr/>
      <dgm:t>
        <a:bodyPr/>
        <a:lstStyle/>
        <a:p>
          <a:endParaRPr lang="en-US"/>
        </a:p>
      </dgm:t>
    </dgm:pt>
    <dgm:pt modelId="{36AE18AE-C277-48CF-A0B6-79024AC58D52}" type="sibTrans" cxnId="{72C31A77-D786-4A70-8F8A-9AD2EDDB8C32}">
      <dgm:prSet/>
      <dgm:spPr/>
      <dgm:t>
        <a:bodyPr/>
        <a:lstStyle/>
        <a:p>
          <a:endParaRPr lang="en-US"/>
        </a:p>
      </dgm:t>
    </dgm:pt>
    <dgm:pt modelId="{5D97DDC2-D968-46B1-9291-6A5F214FE70A}" type="pres">
      <dgm:prSet presAssocID="{1B7122EA-7AE3-41A1-88D2-5C1D9AFBBD6D}" presName="linear" presStyleCnt="0">
        <dgm:presLayoutVars>
          <dgm:dir/>
          <dgm:resizeHandles val="exact"/>
        </dgm:presLayoutVars>
      </dgm:prSet>
      <dgm:spPr/>
    </dgm:pt>
    <dgm:pt modelId="{3DBC9D6A-6E4B-495B-BF66-BCBAEBC0CC06}" type="pres">
      <dgm:prSet presAssocID="{981F60A8-9088-417C-97B8-41C95147A1EE}" presName="comp" presStyleCnt="0"/>
      <dgm:spPr/>
    </dgm:pt>
    <dgm:pt modelId="{D25ABD23-FF02-4D4B-B9D4-29DE4BA6C8C0}" type="pres">
      <dgm:prSet presAssocID="{981F60A8-9088-417C-97B8-41C95147A1EE}" presName="box" presStyleLbl="node1" presStyleIdx="0" presStyleCnt="2"/>
      <dgm:spPr/>
    </dgm:pt>
    <dgm:pt modelId="{C922310A-BD58-4B37-9492-F4482BD1A628}" type="pres">
      <dgm:prSet presAssocID="{981F60A8-9088-417C-97B8-41C95147A1EE}"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ddress Book"/>
        </a:ext>
      </dgm:extLst>
    </dgm:pt>
    <dgm:pt modelId="{CEFE1FAD-D681-4CC5-A96D-D6D7DD34126E}" type="pres">
      <dgm:prSet presAssocID="{981F60A8-9088-417C-97B8-41C95147A1EE}" presName="text" presStyleLbl="node1" presStyleIdx="0" presStyleCnt="2">
        <dgm:presLayoutVars>
          <dgm:bulletEnabled val="1"/>
        </dgm:presLayoutVars>
      </dgm:prSet>
      <dgm:spPr/>
    </dgm:pt>
    <dgm:pt modelId="{C07282F6-ABB2-4572-B607-089C7E9BB088}" type="pres">
      <dgm:prSet presAssocID="{434FEAFA-845E-485D-BD5E-0B39E26ED96C}" presName="spacer" presStyleCnt="0"/>
      <dgm:spPr/>
    </dgm:pt>
    <dgm:pt modelId="{4E552DF9-4C69-43D9-A5AA-A26C0248D6DA}" type="pres">
      <dgm:prSet presAssocID="{EDD15B00-9214-4D88-83DB-860D88F0A6B9}" presName="comp" presStyleCnt="0"/>
      <dgm:spPr/>
    </dgm:pt>
    <dgm:pt modelId="{DD51453A-2D90-4682-9FF6-D570340ED550}" type="pres">
      <dgm:prSet presAssocID="{EDD15B00-9214-4D88-83DB-860D88F0A6B9}" presName="box" presStyleLbl="node1" presStyleIdx="1" presStyleCnt="2"/>
      <dgm:spPr/>
    </dgm:pt>
    <dgm:pt modelId="{B3784B1A-EC18-4857-8B7C-F536E9B5EE15}" type="pres">
      <dgm:prSet presAssocID="{EDD15B00-9214-4D88-83DB-860D88F0A6B9}" presName="img"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Checked"/>
        </a:ext>
      </dgm:extLst>
    </dgm:pt>
    <dgm:pt modelId="{6922BB03-8A02-4CA6-849F-204A92CA47DB}" type="pres">
      <dgm:prSet presAssocID="{EDD15B00-9214-4D88-83DB-860D88F0A6B9}" presName="text" presStyleLbl="node1" presStyleIdx="1" presStyleCnt="2">
        <dgm:presLayoutVars>
          <dgm:bulletEnabled val="1"/>
        </dgm:presLayoutVars>
      </dgm:prSet>
      <dgm:spPr/>
    </dgm:pt>
  </dgm:ptLst>
  <dgm:cxnLst>
    <dgm:cxn modelId="{07A87608-8F70-4F2F-B428-8907058EC965}" srcId="{981F60A8-9088-417C-97B8-41C95147A1EE}" destId="{2774195A-4C16-4655-A115-F6241C392D53}" srcOrd="0" destOrd="0" parTransId="{67503767-7959-4AFF-9D3A-F7C7DD147A7D}" sibTransId="{607340CC-FF7D-4C8E-9EA0-1C5CD5FC7FA3}"/>
    <dgm:cxn modelId="{C4927D08-FB6D-4AEE-95CE-0FB9AA246721}" srcId="{1B7122EA-7AE3-41A1-88D2-5C1D9AFBBD6D}" destId="{EDD15B00-9214-4D88-83DB-860D88F0A6B9}" srcOrd="1" destOrd="0" parTransId="{42A06CF3-E28C-4E2C-B835-6F49F70D9DC4}" sibTransId="{5ED78BB4-03F6-4890-8344-89C083DBE9F8}"/>
    <dgm:cxn modelId="{9407E910-4AAD-40A1-B3CF-6788E682F9C0}" type="presOf" srcId="{A58012A3-6578-4B2C-BF58-D503F1D5304D}" destId="{DD51453A-2D90-4682-9FF6-D570340ED550}" srcOrd="0" destOrd="3" presId="urn:microsoft.com/office/officeart/2005/8/layout/vList4"/>
    <dgm:cxn modelId="{904A911E-4C12-4A30-A54F-52F276EE63FA}" type="presOf" srcId="{F4E98CC1-F20C-42A7-BDDF-A5E2B06796ED}" destId="{DD51453A-2D90-4682-9FF6-D570340ED550}" srcOrd="0" destOrd="2" presId="urn:microsoft.com/office/officeart/2005/8/layout/vList4"/>
    <dgm:cxn modelId="{C2FBB01F-1D12-49CE-AA8D-BAB10E12C82E}" srcId="{EDD15B00-9214-4D88-83DB-860D88F0A6B9}" destId="{43DF1DEC-0929-4716-9C56-6B85743EE98E}" srcOrd="1" destOrd="0" parTransId="{95938BCC-1337-47A0-8C37-4AE0301F2BAF}" sibTransId="{CF0F91C8-E8FB-42E8-AE97-DF6FA745C966}"/>
    <dgm:cxn modelId="{CCEFFC20-FCEC-4A90-93A5-930C77A82D5D}" type="presOf" srcId="{2774195A-4C16-4655-A115-F6241C392D53}" destId="{CEFE1FAD-D681-4CC5-A96D-D6D7DD34126E}" srcOrd="1" destOrd="1" presId="urn:microsoft.com/office/officeart/2005/8/layout/vList4"/>
    <dgm:cxn modelId="{B22D8A26-8044-4841-84B4-2C46CC38249A}" type="presOf" srcId="{0D3BFB6B-3EC7-43B5-8393-FCBBE5985A93}" destId="{CEFE1FAD-D681-4CC5-A96D-D6D7DD34126E}" srcOrd="1" destOrd="6" presId="urn:microsoft.com/office/officeart/2005/8/layout/vList4"/>
    <dgm:cxn modelId="{68617A30-01E3-4AFE-9644-1D816645BD66}" srcId="{5DBEBF08-C70F-47F9-AABD-F0EF3C0126CF}" destId="{55769504-F754-4112-BB52-1120FB4313E0}" srcOrd="0" destOrd="0" parTransId="{528DFDC5-38FC-4D0C-B38C-A9FF5BED61E3}" sibTransId="{634EA8F3-1276-4B27-B55B-1F5D33C0D93E}"/>
    <dgm:cxn modelId="{A9320143-973D-481F-BA1A-018FA628E0DD}" type="presOf" srcId="{2774195A-4C16-4655-A115-F6241C392D53}" destId="{D25ABD23-FF02-4D4B-B9D4-29DE4BA6C8C0}" srcOrd="0" destOrd="1" presId="urn:microsoft.com/office/officeart/2005/8/layout/vList4"/>
    <dgm:cxn modelId="{6C206243-653F-42DD-8596-F7532DAA8877}" type="presOf" srcId="{9E1D0F40-6E6E-4CBA-8A67-7306EC05AE44}" destId="{D25ABD23-FF02-4D4B-B9D4-29DE4BA6C8C0}" srcOrd="0" destOrd="5" presId="urn:microsoft.com/office/officeart/2005/8/layout/vList4"/>
    <dgm:cxn modelId="{67A13145-85EB-43B1-AF53-14BADCF61814}" type="presOf" srcId="{981F60A8-9088-417C-97B8-41C95147A1EE}" destId="{CEFE1FAD-D681-4CC5-A96D-D6D7DD34126E}" srcOrd="1" destOrd="0" presId="urn:microsoft.com/office/officeart/2005/8/layout/vList4"/>
    <dgm:cxn modelId="{46E1F852-8F6D-4C2A-8E13-A6A65F22A4AC}" type="presOf" srcId="{9E1D0F40-6E6E-4CBA-8A67-7306EC05AE44}" destId="{CEFE1FAD-D681-4CC5-A96D-D6D7DD34126E}" srcOrd="1" destOrd="5" presId="urn:microsoft.com/office/officeart/2005/8/layout/vList4"/>
    <dgm:cxn modelId="{2CA08755-CBD4-4651-A509-8B0A52D2E1EE}" srcId="{1B7122EA-7AE3-41A1-88D2-5C1D9AFBBD6D}" destId="{981F60A8-9088-417C-97B8-41C95147A1EE}" srcOrd="0" destOrd="0" parTransId="{70E459D5-FDB2-4D35-9DBE-3D98F286363D}" sibTransId="{434FEAFA-845E-485D-BD5E-0B39E26ED96C}"/>
    <dgm:cxn modelId="{A7A8AF60-1F05-451F-ACF9-09B2B1D42234}" type="presOf" srcId="{F2067EB6-DC76-44CA-BCD6-5007D3FD1370}" destId="{DD51453A-2D90-4682-9FF6-D570340ED550}" srcOrd="0" destOrd="5" presId="urn:microsoft.com/office/officeart/2005/8/layout/vList4"/>
    <dgm:cxn modelId="{51BE5161-6D6D-4FB4-B119-9C381BA1F83D}" srcId="{981F60A8-9088-417C-97B8-41C95147A1EE}" destId="{0D3BFB6B-3EC7-43B5-8393-FCBBE5985A93}" srcOrd="3" destOrd="0" parTransId="{4216B963-02C8-4E51-8718-4CF1E89B9274}" sibTransId="{CC0DEFB3-6739-4185-94D9-225900B22719}"/>
    <dgm:cxn modelId="{6BE0A366-9E2A-4DD7-BD0B-C5B3C3BF5DC3}" type="presOf" srcId="{55769504-F754-4112-BB52-1120FB4313E0}" destId="{CEFE1FAD-D681-4CC5-A96D-D6D7DD34126E}" srcOrd="1" destOrd="4" presId="urn:microsoft.com/office/officeart/2005/8/layout/vList4"/>
    <dgm:cxn modelId="{48BD7A6E-0687-43FE-B128-5A66D6191CAC}" type="presOf" srcId="{4C5C162C-3836-4C5C-822B-0B5759104B82}" destId="{DD51453A-2D90-4682-9FF6-D570340ED550}" srcOrd="0" destOrd="1" presId="urn:microsoft.com/office/officeart/2005/8/layout/vList4"/>
    <dgm:cxn modelId="{0CB3DB70-61DA-4B2D-9161-6045B37D1444}" srcId="{EDD15B00-9214-4D88-83DB-860D88F0A6B9}" destId="{4C5C162C-3836-4C5C-822B-0B5759104B82}" srcOrd="0" destOrd="0" parTransId="{05A850DB-04F1-4450-9E47-D9CF21DDF395}" sibTransId="{00A76606-B27E-475A-91B5-C25112033C79}"/>
    <dgm:cxn modelId="{A6D7F271-2803-4562-BC46-7A2533F3446C}" type="presOf" srcId="{55769504-F754-4112-BB52-1120FB4313E0}" destId="{D25ABD23-FF02-4D4B-B9D4-29DE4BA6C8C0}" srcOrd="0" destOrd="4" presId="urn:microsoft.com/office/officeart/2005/8/layout/vList4"/>
    <dgm:cxn modelId="{520FBB72-F8CD-42A1-AADE-9ADBC3439776}" type="presOf" srcId="{F4E98CC1-F20C-42A7-BDDF-A5E2B06796ED}" destId="{6922BB03-8A02-4CA6-849F-204A92CA47DB}" srcOrd="1" destOrd="2" presId="urn:microsoft.com/office/officeart/2005/8/layout/vList4"/>
    <dgm:cxn modelId="{F45C6E74-3EE6-4F83-A77D-BEFE9988AF19}" srcId="{2774195A-4C16-4655-A115-F6241C392D53}" destId="{52A5B1DB-CB6F-416D-8B9E-EFBAE9EB743F}" srcOrd="0" destOrd="0" parTransId="{3A3D1458-12E9-4A17-A191-E0A97D05DCE5}" sibTransId="{A8AD0DE6-4B0B-4285-9ECF-B4A4D32FC11F}"/>
    <dgm:cxn modelId="{72C31A77-D786-4A70-8F8A-9AD2EDDB8C32}" srcId="{EDD15B00-9214-4D88-83DB-860D88F0A6B9}" destId="{F2067EB6-DC76-44CA-BCD6-5007D3FD1370}" srcOrd="2" destOrd="0" parTransId="{E49CBBB6-0301-497E-BCBB-7DE52974D4E1}" sibTransId="{36AE18AE-C277-48CF-A0B6-79024AC58D52}"/>
    <dgm:cxn modelId="{DFB4BC7A-6AC8-4B28-9319-79633581996A}" type="presOf" srcId="{5DBEBF08-C70F-47F9-AABD-F0EF3C0126CF}" destId="{CEFE1FAD-D681-4CC5-A96D-D6D7DD34126E}" srcOrd="1" destOrd="3" presId="urn:microsoft.com/office/officeart/2005/8/layout/vList4"/>
    <dgm:cxn modelId="{92564285-050B-45CC-A537-207A10788A4A}" type="presOf" srcId="{981F60A8-9088-417C-97B8-41C95147A1EE}" destId="{D25ABD23-FF02-4D4B-B9D4-29DE4BA6C8C0}" srcOrd="0" destOrd="0" presId="urn:microsoft.com/office/officeart/2005/8/layout/vList4"/>
    <dgm:cxn modelId="{1C19F18C-02BA-42D9-94C1-EA2BF41E9691}" srcId="{981F60A8-9088-417C-97B8-41C95147A1EE}" destId="{9E1D0F40-6E6E-4CBA-8A67-7306EC05AE44}" srcOrd="2" destOrd="0" parTransId="{724B6EE9-65AB-4150-ADDE-2E7E91841C2A}" sibTransId="{3DEAB389-FA31-4933-A460-063D9637F36D}"/>
    <dgm:cxn modelId="{9212418F-864F-4485-92AA-C534EC19519F}" type="presOf" srcId="{A58012A3-6578-4B2C-BF58-D503F1D5304D}" destId="{6922BB03-8A02-4CA6-849F-204A92CA47DB}" srcOrd="1" destOrd="3" presId="urn:microsoft.com/office/officeart/2005/8/layout/vList4"/>
    <dgm:cxn modelId="{E3B69590-1B14-4196-8C07-0F8CD495F16E}" type="presOf" srcId="{F2067EB6-DC76-44CA-BCD6-5007D3FD1370}" destId="{6922BB03-8A02-4CA6-849F-204A92CA47DB}" srcOrd="1" destOrd="5" presId="urn:microsoft.com/office/officeart/2005/8/layout/vList4"/>
    <dgm:cxn modelId="{9039A095-BACB-4440-AA7A-F30CA1761BC5}" type="presOf" srcId="{0D3BFB6B-3EC7-43B5-8393-FCBBE5985A93}" destId="{D25ABD23-FF02-4D4B-B9D4-29DE4BA6C8C0}" srcOrd="0" destOrd="6" presId="urn:microsoft.com/office/officeart/2005/8/layout/vList4"/>
    <dgm:cxn modelId="{4AA80798-C9C4-4850-836B-9664E7CE2349}" type="presOf" srcId="{43DF1DEC-0929-4716-9C56-6B85743EE98E}" destId="{DD51453A-2D90-4682-9FF6-D570340ED550}" srcOrd="0" destOrd="4" presId="urn:microsoft.com/office/officeart/2005/8/layout/vList4"/>
    <dgm:cxn modelId="{F59719A7-F6E8-48BE-B5B9-C7FB282635CB}" type="presOf" srcId="{52A5B1DB-CB6F-416D-8B9E-EFBAE9EB743F}" destId="{CEFE1FAD-D681-4CC5-A96D-D6D7DD34126E}" srcOrd="1" destOrd="2" presId="urn:microsoft.com/office/officeart/2005/8/layout/vList4"/>
    <dgm:cxn modelId="{2148C5A8-C54B-4CE2-A0FD-127299959073}" srcId="{4C5C162C-3836-4C5C-822B-0B5759104B82}" destId="{A58012A3-6578-4B2C-BF58-D503F1D5304D}" srcOrd="1" destOrd="0" parTransId="{21637C7D-9028-437F-8F53-889738F60961}" sibTransId="{185F5646-E6E9-4FED-AFA5-504FE3F58686}"/>
    <dgm:cxn modelId="{E6D1F9B6-523F-4226-87DB-6D20EE403BA9}" type="presOf" srcId="{52A5B1DB-CB6F-416D-8B9E-EFBAE9EB743F}" destId="{D25ABD23-FF02-4D4B-B9D4-29DE4BA6C8C0}" srcOrd="0" destOrd="2" presId="urn:microsoft.com/office/officeart/2005/8/layout/vList4"/>
    <dgm:cxn modelId="{4222CDBF-2805-4EDD-BBCD-7A828A5CA28C}" type="presOf" srcId="{EDD15B00-9214-4D88-83DB-860D88F0A6B9}" destId="{DD51453A-2D90-4682-9FF6-D570340ED550}" srcOrd="0" destOrd="0" presId="urn:microsoft.com/office/officeart/2005/8/layout/vList4"/>
    <dgm:cxn modelId="{DD739CD0-FE6E-4288-9647-3ACDDDEBB1C8}" srcId="{981F60A8-9088-417C-97B8-41C95147A1EE}" destId="{5DBEBF08-C70F-47F9-AABD-F0EF3C0126CF}" srcOrd="1" destOrd="0" parTransId="{EBB115EB-90E5-4B7C-B94D-4C5B9CECC9A4}" sibTransId="{379D92D0-6C19-42E7-A017-6DF7E0F67BCA}"/>
    <dgm:cxn modelId="{600B7CD2-EE0D-4789-9011-BCF8180D7556}" type="presOf" srcId="{5DBEBF08-C70F-47F9-AABD-F0EF3C0126CF}" destId="{D25ABD23-FF02-4D4B-B9D4-29DE4BA6C8C0}" srcOrd="0" destOrd="3" presId="urn:microsoft.com/office/officeart/2005/8/layout/vList4"/>
    <dgm:cxn modelId="{B4CBB4D6-4E5A-444D-A0FB-D3A75C4786DB}" type="presOf" srcId="{EDD15B00-9214-4D88-83DB-860D88F0A6B9}" destId="{6922BB03-8A02-4CA6-849F-204A92CA47DB}" srcOrd="1" destOrd="0" presId="urn:microsoft.com/office/officeart/2005/8/layout/vList4"/>
    <dgm:cxn modelId="{DF313FDF-9710-4B39-B96D-DE01CEA1AF48}" srcId="{4C5C162C-3836-4C5C-822B-0B5759104B82}" destId="{F4E98CC1-F20C-42A7-BDDF-A5E2B06796ED}" srcOrd="0" destOrd="0" parTransId="{8FAF828C-38A1-40EA-A04D-798EA1AA3CC2}" sibTransId="{B6605BD9-B820-4481-968A-7B8004C5F9F3}"/>
    <dgm:cxn modelId="{7C61CFE3-5F3B-4A72-95C8-6D8BF3B16588}" type="presOf" srcId="{43DF1DEC-0929-4716-9C56-6B85743EE98E}" destId="{6922BB03-8A02-4CA6-849F-204A92CA47DB}" srcOrd="1" destOrd="4" presId="urn:microsoft.com/office/officeart/2005/8/layout/vList4"/>
    <dgm:cxn modelId="{87C7F0EE-D8FD-485B-A35A-4385EC47DEB6}" type="presOf" srcId="{4C5C162C-3836-4C5C-822B-0B5759104B82}" destId="{6922BB03-8A02-4CA6-849F-204A92CA47DB}" srcOrd="1" destOrd="1" presId="urn:microsoft.com/office/officeart/2005/8/layout/vList4"/>
    <dgm:cxn modelId="{422F6DF8-97CE-457E-AF34-D795C1CB69DD}" type="presOf" srcId="{1B7122EA-7AE3-41A1-88D2-5C1D9AFBBD6D}" destId="{5D97DDC2-D968-46B1-9291-6A5F214FE70A}" srcOrd="0" destOrd="0" presId="urn:microsoft.com/office/officeart/2005/8/layout/vList4"/>
    <dgm:cxn modelId="{B1BDDA59-629C-41C4-989E-5E5DFE205B8B}" type="presParOf" srcId="{5D97DDC2-D968-46B1-9291-6A5F214FE70A}" destId="{3DBC9D6A-6E4B-495B-BF66-BCBAEBC0CC06}" srcOrd="0" destOrd="0" presId="urn:microsoft.com/office/officeart/2005/8/layout/vList4"/>
    <dgm:cxn modelId="{CDA5E61E-C8CD-4630-A214-EE7410511FF8}" type="presParOf" srcId="{3DBC9D6A-6E4B-495B-BF66-BCBAEBC0CC06}" destId="{D25ABD23-FF02-4D4B-B9D4-29DE4BA6C8C0}" srcOrd="0" destOrd="0" presId="urn:microsoft.com/office/officeart/2005/8/layout/vList4"/>
    <dgm:cxn modelId="{6E8B32B7-332F-4DFC-BF96-44445B9E949A}" type="presParOf" srcId="{3DBC9D6A-6E4B-495B-BF66-BCBAEBC0CC06}" destId="{C922310A-BD58-4B37-9492-F4482BD1A628}" srcOrd="1" destOrd="0" presId="urn:microsoft.com/office/officeart/2005/8/layout/vList4"/>
    <dgm:cxn modelId="{BB9F4584-C301-4100-B37D-0A8B0EB32F7B}" type="presParOf" srcId="{3DBC9D6A-6E4B-495B-BF66-BCBAEBC0CC06}" destId="{CEFE1FAD-D681-4CC5-A96D-D6D7DD34126E}" srcOrd="2" destOrd="0" presId="urn:microsoft.com/office/officeart/2005/8/layout/vList4"/>
    <dgm:cxn modelId="{7E1A1259-3798-41FC-AB2A-00E470B8BF15}" type="presParOf" srcId="{5D97DDC2-D968-46B1-9291-6A5F214FE70A}" destId="{C07282F6-ABB2-4572-B607-089C7E9BB088}" srcOrd="1" destOrd="0" presId="urn:microsoft.com/office/officeart/2005/8/layout/vList4"/>
    <dgm:cxn modelId="{69309AFF-463A-4DDA-8647-A8CDDFA71B19}" type="presParOf" srcId="{5D97DDC2-D968-46B1-9291-6A5F214FE70A}" destId="{4E552DF9-4C69-43D9-A5AA-A26C0248D6DA}" srcOrd="2" destOrd="0" presId="urn:microsoft.com/office/officeart/2005/8/layout/vList4"/>
    <dgm:cxn modelId="{0C2111F0-62E6-4314-8049-113050275859}" type="presParOf" srcId="{4E552DF9-4C69-43D9-A5AA-A26C0248D6DA}" destId="{DD51453A-2D90-4682-9FF6-D570340ED550}" srcOrd="0" destOrd="0" presId="urn:microsoft.com/office/officeart/2005/8/layout/vList4"/>
    <dgm:cxn modelId="{153E7CE9-197D-4D58-89B9-EB564CD36B96}" type="presParOf" srcId="{4E552DF9-4C69-43D9-A5AA-A26C0248D6DA}" destId="{B3784B1A-EC18-4857-8B7C-F536E9B5EE15}" srcOrd="1" destOrd="0" presId="urn:microsoft.com/office/officeart/2005/8/layout/vList4"/>
    <dgm:cxn modelId="{E32D8E39-1CE3-44EE-B900-DF1346642610}" type="presParOf" srcId="{4E552DF9-4C69-43D9-A5AA-A26C0248D6DA}" destId="{6922BB03-8A02-4CA6-849F-204A92CA47D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71FA71-0690-4353-A851-A3DF2B2AED58}"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4030D0C2-6E30-43D6-B51B-44640C6E4945}">
      <dgm:prSet phldrT="[Text]"/>
      <dgm:spPr/>
      <dgm:t>
        <a:bodyPr/>
        <a:lstStyle/>
        <a:p>
          <a:r>
            <a:rPr lang="en-US" dirty="0"/>
            <a:t>Using Expected Documents in Vault allows you to set pre-determined lists of documents that commonly need to be filed or updated throughout a Study</a:t>
          </a:r>
        </a:p>
      </dgm:t>
    </dgm:pt>
    <dgm:pt modelId="{51A8BF51-1CFF-42D7-9163-395EE310DA37}" type="parTrans" cxnId="{75FC5D84-0E38-4C79-8071-75F0084EA942}">
      <dgm:prSet/>
      <dgm:spPr/>
      <dgm:t>
        <a:bodyPr/>
        <a:lstStyle/>
        <a:p>
          <a:endParaRPr lang="en-US"/>
        </a:p>
      </dgm:t>
    </dgm:pt>
    <dgm:pt modelId="{E7FAE300-C6B5-48D8-9B4D-7BF8A7F185E9}" type="sibTrans" cxnId="{75FC5D84-0E38-4C79-8071-75F0084EA942}">
      <dgm:prSet/>
      <dgm:spPr/>
      <dgm:t>
        <a:bodyPr/>
        <a:lstStyle/>
        <a:p>
          <a:endParaRPr lang="en-US"/>
        </a:p>
      </dgm:t>
    </dgm:pt>
    <dgm:pt modelId="{25C1E113-A2EB-4287-9655-040A8D994666}">
      <dgm:prSet phldrT="[Text]"/>
      <dgm:spPr/>
      <dgm:t>
        <a:bodyPr/>
        <a:lstStyle/>
        <a:p>
          <a:r>
            <a:rPr lang="en-US" dirty="0"/>
            <a:t>Using Milestones in Vault  allows you to plan and track Study-related activities, measure cycle times, and quickly understand the impact of events (e.g., protocol amendments)</a:t>
          </a:r>
        </a:p>
      </dgm:t>
    </dgm:pt>
    <dgm:pt modelId="{C4A31E07-026D-4EF5-BE57-C8625A003272}" type="parTrans" cxnId="{85B0764F-37E5-45E3-B781-50AD1E9253E0}">
      <dgm:prSet/>
      <dgm:spPr/>
      <dgm:t>
        <a:bodyPr/>
        <a:lstStyle/>
        <a:p>
          <a:endParaRPr lang="en-US"/>
        </a:p>
      </dgm:t>
    </dgm:pt>
    <dgm:pt modelId="{32AF87EA-161E-4E11-B4AC-16DDF951B4B4}" type="sibTrans" cxnId="{85B0764F-37E5-45E3-B781-50AD1E9253E0}">
      <dgm:prSet/>
      <dgm:spPr/>
      <dgm:t>
        <a:bodyPr/>
        <a:lstStyle/>
        <a:p>
          <a:endParaRPr lang="en-US"/>
        </a:p>
      </dgm:t>
    </dgm:pt>
    <dgm:pt modelId="{20DD6C32-C808-4DC8-B086-10CCFE82193B}">
      <dgm:prSet phldrT="[Text]"/>
      <dgm:spPr/>
      <dgm:t>
        <a:bodyPr/>
        <a:lstStyle/>
        <a:p>
          <a:r>
            <a:rPr lang="en-US" dirty="0"/>
            <a:t>Periodically updating Expected Documents requiredness and # expected will help accurately track how complete your TMF is and help quickly identify where documents may be missing</a:t>
          </a:r>
        </a:p>
      </dgm:t>
    </dgm:pt>
    <dgm:pt modelId="{3C059D3A-098B-4081-9A97-5F9228D3FE4C}" type="parTrans" cxnId="{4709D009-4C74-4919-A854-06A341B88F7F}">
      <dgm:prSet/>
      <dgm:spPr/>
      <dgm:t>
        <a:bodyPr/>
        <a:lstStyle/>
        <a:p>
          <a:endParaRPr lang="en-US"/>
        </a:p>
      </dgm:t>
    </dgm:pt>
    <dgm:pt modelId="{3A7C9A4E-9864-454C-B944-A76F6DCAF714}" type="sibTrans" cxnId="{4709D009-4C74-4919-A854-06A341B88F7F}">
      <dgm:prSet/>
      <dgm:spPr/>
      <dgm:t>
        <a:bodyPr/>
        <a:lstStyle/>
        <a:p>
          <a:endParaRPr lang="en-US"/>
        </a:p>
      </dgm:t>
    </dgm:pt>
    <dgm:pt modelId="{A23E3CDE-5BD8-44BD-B008-0BF734436F2E}">
      <dgm:prSet/>
      <dgm:spPr/>
      <dgm:t>
        <a:bodyPr/>
        <a:lstStyle/>
        <a:p>
          <a:r>
            <a:rPr lang="en-US" dirty="0"/>
            <a:t>Defining a Reference Site for your Study Country and using that as a baseline to push the updates to the rest of the Sites </a:t>
          </a:r>
        </a:p>
      </dgm:t>
    </dgm:pt>
    <dgm:pt modelId="{1895581C-F93E-4AE8-B30A-2C2DE8D0A693}" type="parTrans" cxnId="{10A8AA4D-26AB-4B51-B852-9EDFE0B15BD2}">
      <dgm:prSet/>
      <dgm:spPr/>
      <dgm:t>
        <a:bodyPr/>
        <a:lstStyle/>
        <a:p>
          <a:endParaRPr lang="en-US"/>
        </a:p>
      </dgm:t>
    </dgm:pt>
    <dgm:pt modelId="{48A07E8C-BBDA-4140-B0F5-FF4CF2403550}" type="sibTrans" cxnId="{10A8AA4D-26AB-4B51-B852-9EDFE0B15BD2}">
      <dgm:prSet/>
      <dgm:spPr/>
      <dgm:t>
        <a:bodyPr/>
        <a:lstStyle/>
        <a:p>
          <a:endParaRPr lang="en-US"/>
        </a:p>
      </dgm:t>
    </dgm:pt>
    <dgm:pt modelId="{9F903289-65EA-4D81-BAC6-E2B40FA52C80}" type="pres">
      <dgm:prSet presAssocID="{0771FA71-0690-4353-A851-A3DF2B2AED58}" presName="Name0" presStyleCnt="0">
        <dgm:presLayoutVars>
          <dgm:chMax val="7"/>
          <dgm:chPref val="7"/>
          <dgm:dir/>
        </dgm:presLayoutVars>
      </dgm:prSet>
      <dgm:spPr/>
    </dgm:pt>
    <dgm:pt modelId="{6C7344AD-827E-4342-92DC-B4CECFA38346}" type="pres">
      <dgm:prSet presAssocID="{0771FA71-0690-4353-A851-A3DF2B2AED58}" presName="Name1" presStyleCnt="0"/>
      <dgm:spPr/>
    </dgm:pt>
    <dgm:pt modelId="{0D8A8239-46E3-4EE7-84DD-F508250A2B53}" type="pres">
      <dgm:prSet presAssocID="{0771FA71-0690-4353-A851-A3DF2B2AED58}" presName="cycle" presStyleCnt="0"/>
      <dgm:spPr/>
    </dgm:pt>
    <dgm:pt modelId="{F6555D57-0CB0-42AC-BC1D-E84539AE1E2D}" type="pres">
      <dgm:prSet presAssocID="{0771FA71-0690-4353-A851-A3DF2B2AED58}" presName="srcNode" presStyleLbl="node1" presStyleIdx="0" presStyleCnt="4"/>
      <dgm:spPr/>
    </dgm:pt>
    <dgm:pt modelId="{6B919CEF-2B79-4DD5-B192-19B10A65362B}" type="pres">
      <dgm:prSet presAssocID="{0771FA71-0690-4353-A851-A3DF2B2AED58}" presName="conn" presStyleLbl="parChTrans1D2" presStyleIdx="0" presStyleCnt="1"/>
      <dgm:spPr/>
    </dgm:pt>
    <dgm:pt modelId="{E19E1A56-E827-455B-BAFF-6BE2BA7D561F}" type="pres">
      <dgm:prSet presAssocID="{0771FA71-0690-4353-A851-A3DF2B2AED58}" presName="extraNode" presStyleLbl="node1" presStyleIdx="0" presStyleCnt="4"/>
      <dgm:spPr/>
    </dgm:pt>
    <dgm:pt modelId="{8B0CACC2-03BB-4394-8D4E-401D11554BB5}" type="pres">
      <dgm:prSet presAssocID="{0771FA71-0690-4353-A851-A3DF2B2AED58}" presName="dstNode" presStyleLbl="node1" presStyleIdx="0" presStyleCnt="4"/>
      <dgm:spPr/>
    </dgm:pt>
    <dgm:pt modelId="{4CFFBC66-CB4F-4596-9091-CDDBB7876155}" type="pres">
      <dgm:prSet presAssocID="{4030D0C2-6E30-43D6-B51B-44640C6E4945}" presName="text_1" presStyleLbl="node1" presStyleIdx="0" presStyleCnt="4">
        <dgm:presLayoutVars>
          <dgm:bulletEnabled val="1"/>
        </dgm:presLayoutVars>
      </dgm:prSet>
      <dgm:spPr/>
    </dgm:pt>
    <dgm:pt modelId="{05C8D935-503C-4E4E-8C02-8B87013B328F}" type="pres">
      <dgm:prSet presAssocID="{4030D0C2-6E30-43D6-B51B-44640C6E4945}" presName="accent_1" presStyleCnt="0"/>
      <dgm:spPr/>
    </dgm:pt>
    <dgm:pt modelId="{0696B4AF-4F75-4A3D-B3F1-5A3EBCB90C3F}" type="pres">
      <dgm:prSet presAssocID="{4030D0C2-6E30-43D6-B51B-44640C6E4945}" presName="accentRepeatNode" presStyleLbl="solidFgAcc1" presStyleIdx="0" presStyleCnt="4"/>
      <dgm:spPr/>
    </dgm:pt>
    <dgm:pt modelId="{C2D0E296-E803-4630-8E5E-061DC4CC6450}" type="pres">
      <dgm:prSet presAssocID="{A23E3CDE-5BD8-44BD-B008-0BF734436F2E}" presName="text_2" presStyleLbl="node1" presStyleIdx="1" presStyleCnt="4">
        <dgm:presLayoutVars>
          <dgm:bulletEnabled val="1"/>
        </dgm:presLayoutVars>
      </dgm:prSet>
      <dgm:spPr/>
    </dgm:pt>
    <dgm:pt modelId="{4ED662B6-2C37-457E-904C-1BC38F0801EF}" type="pres">
      <dgm:prSet presAssocID="{A23E3CDE-5BD8-44BD-B008-0BF734436F2E}" presName="accent_2" presStyleCnt="0"/>
      <dgm:spPr/>
    </dgm:pt>
    <dgm:pt modelId="{5EB942F5-CCEC-4CE5-A103-0D9C384BFAF8}" type="pres">
      <dgm:prSet presAssocID="{A23E3CDE-5BD8-44BD-B008-0BF734436F2E}" presName="accentRepeatNode" presStyleLbl="solidFgAcc1" presStyleIdx="1" presStyleCnt="4"/>
      <dgm:spPr/>
    </dgm:pt>
    <dgm:pt modelId="{ECED54D1-EDB0-468C-A1A3-BB8773EBB18B}" type="pres">
      <dgm:prSet presAssocID="{20DD6C32-C808-4DC8-B086-10CCFE82193B}" presName="text_3" presStyleLbl="node1" presStyleIdx="2" presStyleCnt="4">
        <dgm:presLayoutVars>
          <dgm:bulletEnabled val="1"/>
        </dgm:presLayoutVars>
      </dgm:prSet>
      <dgm:spPr/>
    </dgm:pt>
    <dgm:pt modelId="{7286A581-D555-4AA0-A31D-7C11974088E5}" type="pres">
      <dgm:prSet presAssocID="{20DD6C32-C808-4DC8-B086-10CCFE82193B}" presName="accent_3" presStyleCnt="0"/>
      <dgm:spPr/>
    </dgm:pt>
    <dgm:pt modelId="{5CBDF027-7C5B-48B4-B128-2C44D85D324B}" type="pres">
      <dgm:prSet presAssocID="{20DD6C32-C808-4DC8-B086-10CCFE82193B}" presName="accentRepeatNode" presStyleLbl="solidFgAcc1" presStyleIdx="2" presStyleCnt="4"/>
      <dgm:spPr/>
    </dgm:pt>
    <dgm:pt modelId="{1D4EE621-7805-4193-AA20-A0AC06141E9A}" type="pres">
      <dgm:prSet presAssocID="{25C1E113-A2EB-4287-9655-040A8D994666}" presName="text_4" presStyleLbl="node1" presStyleIdx="3" presStyleCnt="4">
        <dgm:presLayoutVars>
          <dgm:bulletEnabled val="1"/>
        </dgm:presLayoutVars>
      </dgm:prSet>
      <dgm:spPr/>
    </dgm:pt>
    <dgm:pt modelId="{7D7D4916-9E7D-4EF6-8E6E-C294C535EF87}" type="pres">
      <dgm:prSet presAssocID="{25C1E113-A2EB-4287-9655-040A8D994666}" presName="accent_4" presStyleCnt="0"/>
      <dgm:spPr/>
    </dgm:pt>
    <dgm:pt modelId="{9C3BCDEE-452C-4541-8EB1-377B56293F24}" type="pres">
      <dgm:prSet presAssocID="{25C1E113-A2EB-4287-9655-040A8D994666}" presName="accentRepeatNode" presStyleLbl="solidFgAcc1" presStyleIdx="3" presStyleCnt="4"/>
      <dgm:spPr/>
    </dgm:pt>
  </dgm:ptLst>
  <dgm:cxnLst>
    <dgm:cxn modelId="{4709D009-4C74-4919-A854-06A341B88F7F}" srcId="{0771FA71-0690-4353-A851-A3DF2B2AED58}" destId="{20DD6C32-C808-4DC8-B086-10CCFE82193B}" srcOrd="2" destOrd="0" parTransId="{3C059D3A-098B-4081-9A97-5F9228D3FE4C}" sibTransId="{3A7C9A4E-9864-454C-B944-A76F6DCAF714}"/>
    <dgm:cxn modelId="{3D00430F-CE02-4DCE-9946-399A1024ACA2}" type="presOf" srcId="{A23E3CDE-5BD8-44BD-B008-0BF734436F2E}" destId="{C2D0E296-E803-4630-8E5E-061DC4CC6450}" srcOrd="0" destOrd="0" presId="urn:microsoft.com/office/officeart/2008/layout/VerticalCurvedList"/>
    <dgm:cxn modelId="{7C8EFC24-8048-4467-A404-EBF43136E64C}" type="presOf" srcId="{4030D0C2-6E30-43D6-B51B-44640C6E4945}" destId="{4CFFBC66-CB4F-4596-9091-CDDBB7876155}" srcOrd="0" destOrd="0" presId="urn:microsoft.com/office/officeart/2008/layout/VerticalCurvedList"/>
    <dgm:cxn modelId="{75031D25-3576-4FEB-AB4A-C9ED6438252F}" type="presOf" srcId="{25C1E113-A2EB-4287-9655-040A8D994666}" destId="{1D4EE621-7805-4193-AA20-A0AC06141E9A}" srcOrd="0" destOrd="0" presId="urn:microsoft.com/office/officeart/2008/layout/VerticalCurvedList"/>
    <dgm:cxn modelId="{03950A3C-3559-474A-A9E9-1EADB5B9BE7D}" type="presOf" srcId="{20DD6C32-C808-4DC8-B086-10CCFE82193B}" destId="{ECED54D1-EDB0-468C-A1A3-BB8773EBB18B}" srcOrd="0" destOrd="0" presId="urn:microsoft.com/office/officeart/2008/layout/VerticalCurvedList"/>
    <dgm:cxn modelId="{4EE2DE4B-57DA-41AC-A258-4407F619D3F8}" type="presOf" srcId="{E7FAE300-C6B5-48D8-9B4D-7BF8A7F185E9}" destId="{6B919CEF-2B79-4DD5-B192-19B10A65362B}" srcOrd="0" destOrd="0" presId="urn:microsoft.com/office/officeart/2008/layout/VerticalCurvedList"/>
    <dgm:cxn modelId="{10A8AA4D-26AB-4B51-B852-9EDFE0B15BD2}" srcId="{0771FA71-0690-4353-A851-A3DF2B2AED58}" destId="{A23E3CDE-5BD8-44BD-B008-0BF734436F2E}" srcOrd="1" destOrd="0" parTransId="{1895581C-F93E-4AE8-B30A-2C2DE8D0A693}" sibTransId="{48A07E8C-BBDA-4140-B0F5-FF4CF2403550}"/>
    <dgm:cxn modelId="{85B0764F-37E5-45E3-B781-50AD1E9253E0}" srcId="{0771FA71-0690-4353-A851-A3DF2B2AED58}" destId="{25C1E113-A2EB-4287-9655-040A8D994666}" srcOrd="3" destOrd="0" parTransId="{C4A31E07-026D-4EF5-BE57-C8625A003272}" sibTransId="{32AF87EA-161E-4E11-B4AC-16DDF951B4B4}"/>
    <dgm:cxn modelId="{75FC5D84-0E38-4C79-8071-75F0084EA942}" srcId="{0771FA71-0690-4353-A851-A3DF2B2AED58}" destId="{4030D0C2-6E30-43D6-B51B-44640C6E4945}" srcOrd="0" destOrd="0" parTransId="{51A8BF51-1CFF-42D7-9163-395EE310DA37}" sibTransId="{E7FAE300-C6B5-48D8-9B4D-7BF8A7F185E9}"/>
    <dgm:cxn modelId="{5F386DBE-6735-4385-9388-1454848D1242}" type="presOf" srcId="{0771FA71-0690-4353-A851-A3DF2B2AED58}" destId="{9F903289-65EA-4D81-BAC6-E2B40FA52C80}" srcOrd="0" destOrd="0" presId="urn:microsoft.com/office/officeart/2008/layout/VerticalCurvedList"/>
    <dgm:cxn modelId="{43FE7413-D240-4783-BD57-93DB54AA1AC6}" type="presParOf" srcId="{9F903289-65EA-4D81-BAC6-E2B40FA52C80}" destId="{6C7344AD-827E-4342-92DC-B4CECFA38346}" srcOrd="0" destOrd="0" presId="urn:microsoft.com/office/officeart/2008/layout/VerticalCurvedList"/>
    <dgm:cxn modelId="{FB0156D0-3D8D-4953-9D52-29AEC1A30828}" type="presParOf" srcId="{6C7344AD-827E-4342-92DC-B4CECFA38346}" destId="{0D8A8239-46E3-4EE7-84DD-F508250A2B53}" srcOrd="0" destOrd="0" presId="urn:microsoft.com/office/officeart/2008/layout/VerticalCurvedList"/>
    <dgm:cxn modelId="{3CE7E145-E80B-4C93-BC87-DB95AA494267}" type="presParOf" srcId="{0D8A8239-46E3-4EE7-84DD-F508250A2B53}" destId="{F6555D57-0CB0-42AC-BC1D-E84539AE1E2D}" srcOrd="0" destOrd="0" presId="urn:microsoft.com/office/officeart/2008/layout/VerticalCurvedList"/>
    <dgm:cxn modelId="{6EABE643-8D69-4612-82A2-BFBE233DC1AB}" type="presParOf" srcId="{0D8A8239-46E3-4EE7-84DD-F508250A2B53}" destId="{6B919CEF-2B79-4DD5-B192-19B10A65362B}" srcOrd="1" destOrd="0" presId="urn:microsoft.com/office/officeart/2008/layout/VerticalCurvedList"/>
    <dgm:cxn modelId="{B2084D96-50D6-4503-BE7F-72992E33B8F8}" type="presParOf" srcId="{0D8A8239-46E3-4EE7-84DD-F508250A2B53}" destId="{E19E1A56-E827-455B-BAFF-6BE2BA7D561F}" srcOrd="2" destOrd="0" presId="urn:microsoft.com/office/officeart/2008/layout/VerticalCurvedList"/>
    <dgm:cxn modelId="{BCB1D51A-CD41-439A-9A2C-6651B3D634A7}" type="presParOf" srcId="{0D8A8239-46E3-4EE7-84DD-F508250A2B53}" destId="{8B0CACC2-03BB-4394-8D4E-401D11554BB5}" srcOrd="3" destOrd="0" presId="urn:microsoft.com/office/officeart/2008/layout/VerticalCurvedList"/>
    <dgm:cxn modelId="{85EB5D4A-7719-4FA4-98E2-40E11D2DD34E}" type="presParOf" srcId="{6C7344AD-827E-4342-92DC-B4CECFA38346}" destId="{4CFFBC66-CB4F-4596-9091-CDDBB7876155}" srcOrd="1" destOrd="0" presId="urn:microsoft.com/office/officeart/2008/layout/VerticalCurvedList"/>
    <dgm:cxn modelId="{4B3F132B-595B-4EFC-9CA6-56F8A67A66D5}" type="presParOf" srcId="{6C7344AD-827E-4342-92DC-B4CECFA38346}" destId="{05C8D935-503C-4E4E-8C02-8B87013B328F}" srcOrd="2" destOrd="0" presId="urn:microsoft.com/office/officeart/2008/layout/VerticalCurvedList"/>
    <dgm:cxn modelId="{3298B541-5348-4E10-82F9-E40E17F0EC58}" type="presParOf" srcId="{05C8D935-503C-4E4E-8C02-8B87013B328F}" destId="{0696B4AF-4F75-4A3D-B3F1-5A3EBCB90C3F}" srcOrd="0" destOrd="0" presId="urn:microsoft.com/office/officeart/2008/layout/VerticalCurvedList"/>
    <dgm:cxn modelId="{7D859A24-54A7-4764-935F-44C611A9F2C5}" type="presParOf" srcId="{6C7344AD-827E-4342-92DC-B4CECFA38346}" destId="{C2D0E296-E803-4630-8E5E-061DC4CC6450}" srcOrd="3" destOrd="0" presId="urn:microsoft.com/office/officeart/2008/layout/VerticalCurvedList"/>
    <dgm:cxn modelId="{8D3AC30E-72F0-4FDA-A8BE-33863267D854}" type="presParOf" srcId="{6C7344AD-827E-4342-92DC-B4CECFA38346}" destId="{4ED662B6-2C37-457E-904C-1BC38F0801EF}" srcOrd="4" destOrd="0" presId="urn:microsoft.com/office/officeart/2008/layout/VerticalCurvedList"/>
    <dgm:cxn modelId="{1CEC818B-3B23-4F01-A180-63E32CF69629}" type="presParOf" srcId="{4ED662B6-2C37-457E-904C-1BC38F0801EF}" destId="{5EB942F5-CCEC-4CE5-A103-0D9C384BFAF8}" srcOrd="0" destOrd="0" presId="urn:microsoft.com/office/officeart/2008/layout/VerticalCurvedList"/>
    <dgm:cxn modelId="{6D7F56AE-C958-46AF-9B3A-B311C4E406C6}" type="presParOf" srcId="{6C7344AD-827E-4342-92DC-B4CECFA38346}" destId="{ECED54D1-EDB0-468C-A1A3-BB8773EBB18B}" srcOrd="5" destOrd="0" presId="urn:microsoft.com/office/officeart/2008/layout/VerticalCurvedList"/>
    <dgm:cxn modelId="{5BB7E350-2EDC-4EF6-B980-B1056FE7CDBE}" type="presParOf" srcId="{6C7344AD-827E-4342-92DC-B4CECFA38346}" destId="{7286A581-D555-4AA0-A31D-7C11974088E5}" srcOrd="6" destOrd="0" presId="urn:microsoft.com/office/officeart/2008/layout/VerticalCurvedList"/>
    <dgm:cxn modelId="{1DEED313-58B2-42CD-BDA0-CC5C8AD2EC25}" type="presParOf" srcId="{7286A581-D555-4AA0-A31D-7C11974088E5}" destId="{5CBDF027-7C5B-48B4-B128-2C44D85D324B}" srcOrd="0" destOrd="0" presId="urn:microsoft.com/office/officeart/2008/layout/VerticalCurvedList"/>
    <dgm:cxn modelId="{B06AFBF8-F7CF-4756-AB83-D61611223B84}" type="presParOf" srcId="{6C7344AD-827E-4342-92DC-B4CECFA38346}" destId="{1D4EE621-7805-4193-AA20-A0AC06141E9A}" srcOrd="7" destOrd="0" presId="urn:microsoft.com/office/officeart/2008/layout/VerticalCurvedList"/>
    <dgm:cxn modelId="{55E9CC16-A4A0-4843-AF96-8A829C5CF98F}" type="presParOf" srcId="{6C7344AD-827E-4342-92DC-B4CECFA38346}" destId="{7D7D4916-9E7D-4EF6-8E6E-C294C535EF87}" srcOrd="8" destOrd="0" presId="urn:microsoft.com/office/officeart/2008/layout/VerticalCurvedList"/>
    <dgm:cxn modelId="{2835F2F4-E755-453B-AA20-1E4CDC3E784F}" type="presParOf" srcId="{7D7D4916-9E7D-4EF6-8E6E-C294C535EF87}" destId="{9C3BCDEE-452C-4541-8EB1-377B56293F2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B38EF9-DCF8-4AF4-B955-E8C14FB21A6C}"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08809DD1-4F8D-49EB-B64B-8AF49F67BBF4}">
      <dgm:prSet phldrT="[Text]"/>
      <dgm:spPr/>
      <dgm:t>
        <a:bodyPr/>
        <a:lstStyle/>
        <a:p>
          <a:pPr algn="ctr"/>
          <a:r>
            <a:rPr lang="en-US" sz="1800" b="1" dirty="0"/>
            <a:t>Activation Order of Studies, Study Countries, and Study Sites</a:t>
          </a:r>
        </a:p>
      </dgm:t>
      <dgm:extLst>
        <a:ext uri="{E40237B7-FDA0-4F09-8148-C483321AD2D9}">
          <dgm14:cNvPr xmlns:dgm14="http://schemas.microsoft.com/office/drawing/2010/diagram" id="0" name="" descr="•Activation Order of Studies, Study Countries, and Study Sites&#10;•Define a business process for what triggers a Study, Study Country, and Study Site to become Active&#10;•Should the Study move to Active first, followed by Study Country, and then the Study Site? (This behavior is Standard in Vault)&#10;•Should Study and Study Country move to Active only after the first Study Site becomes Active?&#10;•When is a Site considered Active?&#10;•Trial Management Tools&#10;•The following trial management tools pull information from different areas of Vault into a single page:&#10;•TMF Homepage - displays graphs that show the timeliness, completeness, and quality of your TMF documents, in addition to your tasks and upcoming milestones&#10;•Study Management Homepage - displays key information including study status, enrollment metrics, and monitoring data&#10;•CRA Homepage – displays key information for Clinical Research Associates (CRAs), including site status, enrollment metrics, and monitoring data&#10;"/>
        </a:ext>
      </dgm:extLst>
    </dgm:pt>
    <dgm:pt modelId="{09E3B32B-03E3-496A-9C59-0F4C3A09FE07}" type="parTrans" cxnId="{0A4F62BE-08B8-47B8-8499-98CBA3CDE93D}">
      <dgm:prSet/>
      <dgm:spPr/>
      <dgm:t>
        <a:bodyPr/>
        <a:lstStyle/>
        <a:p>
          <a:endParaRPr lang="en-US"/>
        </a:p>
      </dgm:t>
    </dgm:pt>
    <dgm:pt modelId="{EB2F0820-94E9-42BF-ABFA-5FA890A89D82}" type="sibTrans" cxnId="{0A4F62BE-08B8-47B8-8499-98CBA3CDE93D}">
      <dgm:prSet/>
      <dgm:spPr/>
      <dgm:t>
        <a:bodyPr/>
        <a:lstStyle/>
        <a:p>
          <a:endParaRPr lang="en-US"/>
        </a:p>
      </dgm:t>
    </dgm:pt>
    <dgm:pt modelId="{70762789-A66D-459D-847C-785E762B2529}">
      <dgm:prSet phldrT="[Text]"/>
      <dgm:spPr/>
      <dgm:t>
        <a:bodyPr/>
        <a:lstStyle/>
        <a:p>
          <a:pPr algn="ctr"/>
          <a:r>
            <a:rPr lang="en-US" sz="1800" b="1" dirty="0"/>
            <a:t>Trial Management Tools</a:t>
          </a:r>
        </a:p>
      </dgm:t>
    </dgm:pt>
    <dgm:pt modelId="{9C0E7144-65D3-445D-B910-BBECB86D3337}" type="parTrans" cxnId="{227BFC02-C26B-40EB-8A7A-DA620D6E640A}">
      <dgm:prSet/>
      <dgm:spPr/>
      <dgm:t>
        <a:bodyPr/>
        <a:lstStyle/>
        <a:p>
          <a:endParaRPr lang="en-US"/>
        </a:p>
      </dgm:t>
    </dgm:pt>
    <dgm:pt modelId="{B8B81F3A-A407-4664-BE2E-C7BCD3046C50}" type="sibTrans" cxnId="{227BFC02-C26B-40EB-8A7A-DA620D6E640A}">
      <dgm:prSet/>
      <dgm:spPr/>
      <dgm:t>
        <a:bodyPr/>
        <a:lstStyle/>
        <a:p>
          <a:endParaRPr lang="en-US"/>
        </a:p>
      </dgm:t>
    </dgm:pt>
    <dgm:pt modelId="{F3F5B359-D983-4F76-A505-AD79A431BB34}">
      <dgm:prSet phldrT="[Text]" custT="1"/>
      <dgm:spPr/>
      <dgm:t>
        <a:bodyPr/>
        <a:lstStyle/>
        <a:p>
          <a:pPr algn="l"/>
          <a:r>
            <a:rPr lang="en-US" sz="1600" dirty="0"/>
            <a:t>The following trial management tools pull information from different areas of Vault into a single page:</a:t>
          </a:r>
        </a:p>
      </dgm:t>
    </dgm:pt>
    <dgm:pt modelId="{90432290-C6E3-4898-83E9-DC9A3FDE402C}" type="parTrans" cxnId="{B231C294-5BB0-4B61-AE0B-03EE30943426}">
      <dgm:prSet/>
      <dgm:spPr/>
      <dgm:t>
        <a:bodyPr/>
        <a:lstStyle/>
        <a:p>
          <a:endParaRPr lang="en-US"/>
        </a:p>
      </dgm:t>
    </dgm:pt>
    <dgm:pt modelId="{86BFA2BA-6853-4994-8372-300266DBAC28}" type="sibTrans" cxnId="{B231C294-5BB0-4B61-AE0B-03EE30943426}">
      <dgm:prSet/>
      <dgm:spPr/>
      <dgm:t>
        <a:bodyPr/>
        <a:lstStyle/>
        <a:p>
          <a:endParaRPr lang="en-US"/>
        </a:p>
      </dgm:t>
    </dgm:pt>
    <dgm:pt modelId="{D078CC3F-D3EF-4BFF-B4EF-957DBBD06B84}">
      <dgm:prSet phldrT="[Text]" custT="1"/>
      <dgm:spPr/>
      <dgm:t>
        <a:bodyPr/>
        <a:lstStyle/>
        <a:p>
          <a:pPr algn="l"/>
          <a:r>
            <a:rPr lang="en-US" sz="1600" dirty="0"/>
            <a:t>Should Study and Study Country move to Active only after the first Study Site becomes Active?</a:t>
          </a:r>
        </a:p>
      </dgm:t>
    </dgm:pt>
    <dgm:pt modelId="{9FB77EF0-24A4-41C4-A0D8-A3EFCECA615E}" type="parTrans" cxnId="{6EF44336-7D96-4FDC-BCC7-93F4F75A7B75}">
      <dgm:prSet/>
      <dgm:spPr/>
      <dgm:t>
        <a:bodyPr/>
        <a:lstStyle/>
        <a:p>
          <a:endParaRPr lang="en-US"/>
        </a:p>
      </dgm:t>
    </dgm:pt>
    <dgm:pt modelId="{C1936DAB-450D-4422-A1BC-FCA9875EC1D5}" type="sibTrans" cxnId="{6EF44336-7D96-4FDC-BCC7-93F4F75A7B75}">
      <dgm:prSet/>
      <dgm:spPr/>
      <dgm:t>
        <a:bodyPr/>
        <a:lstStyle/>
        <a:p>
          <a:endParaRPr lang="en-US"/>
        </a:p>
      </dgm:t>
    </dgm:pt>
    <dgm:pt modelId="{5B3F9769-3A7A-464D-8190-E9FE91E371DD}">
      <dgm:prSet custT="1"/>
      <dgm:spPr/>
      <dgm:t>
        <a:bodyPr/>
        <a:lstStyle/>
        <a:p>
          <a:pPr algn="l"/>
          <a:r>
            <a:rPr lang="en-US" sz="1600" b="1" dirty="0"/>
            <a:t>CRA Homepage </a:t>
          </a:r>
          <a:r>
            <a:rPr lang="en-US" sz="1600" dirty="0"/>
            <a:t>– displays key information for Clinical Research Associates (CRAs), including site status, enrollment metrics, and monitoring data</a:t>
          </a:r>
        </a:p>
      </dgm:t>
    </dgm:pt>
    <dgm:pt modelId="{1F022350-20FD-4E47-9C7A-0B55FCE4ADAD}" type="parTrans" cxnId="{C645C28F-B16D-4BCF-A684-3A8D819CE11C}">
      <dgm:prSet/>
      <dgm:spPr/>
      <dgm:t>
        <a:bodyPr/>
        <a:lstStyle/>
        <a:p>
          <a:endParaRPr lang="en-US"/>
        </a:p>
      </dgm:t>
    </dgm:pt>
    <dgm:pt modelId="{3F6700C0-988B-4D7C-B21A-560DA96C1329}" type="sibTrans" cxnId="{C645C28F-B16D-4BCF-A684-3A8D819CE11C}">
      <dgm:prSet/>
      <dgm:spPr/>
      <dgm:t>
        <a:bodyPr/>
        <a:lstStyle/>
        <a:p>
          <a:endParaRPr lang="en-US"/>
        </a:p>
      </dgm:t>
    </dgm:pt>
    <dgm:pt modelId="{5A9E5EB0-FCE5-488C-AB4A-E9FE64F6F548}">
      <dgm:prSet custT="1"/>
      <dgm:spPr/>
      <dgm:t>
        <a:bodyPr/>
        <a:lstStyle/>
        <a:p>
          <a:pPr algn="l"/>
          <a:r>
            <a:rPr lang="en-US" sz="1600" b="1" dirty="0"/>
            <a:t>Study Management Homepage </a:t>
          </a:r>
          <a:r>
            <a:rPr lang="en-US" sz="1600" dirty="0"/>
            <a:t>- displays key information including study status, enrollment metrics, and monitoring data</a:t>
          </a:r>
        </a:p>
      </dgm:t>
    </dgm:pt>
    <dgm:pt modelId="{3A2D7D98-0CE7-4025-86A8-3D39B8677878}" type="parTrans" cxnId="{66CC47CF-496A-4618-8CD2-B6A9FAE572D0}">
      <dgm:prSet/>
      <dgm:spPr/>
      <dgm:t>
        <a:bodyPr/>
        <a:lstStyle/>
        <a:p>
          <a:endParaRPr lang="en-US"/>
        </a:p>
      </dgm:t>
    </dgm:pt>
    <dgm:pt modelId="{6F19F0DF-9DC3-4FE8-B2C2-549DCD37D921}" type="sibTrans" cxnId="{66CC47CF-496A-4618-8CD2-B6A9FAE572D0}">
      <dgm:prSet/>
      <dgm:spPr/>
      <dgm:t>
        <a:bodyPr/>
        <a:lstStyle/>
        <a:p>
          <a:endParaRPr lang="en-US"/>
        </a:p>
      </dgm:t>
    </dgm:pt>
    <dgm:pt modelId="{9EE73BC3-3F12-48AC-A31D-1F1A9DA28255}">
      <dgm:prSet phldrT="[Text]" custT="1"/>
      <dgm:spPr/>
      <dgm:t>
        <a:bodyPr/>
        <a:lstStyle/>
        <a:p>
          <a:pPr algn="l"/>
          <a:r>
            <a:rPr lang="en-US" sz="1600" b="1" dirty="0"/>
            <a:t>TMF Homepage </a:t>
          </a:r>
          <a:r>
            <a:rPr lang="en-US" sz="1600" dirty="0"/>
            <a:t>- displays graphs that show the timeliness, completeness, and quality of your TMF documents, in addition to your tasks and upcoming milestones</a:t>
          </a:r>
        </a:p>
      </dgm:t>
    </dgm:pt>
    <dgm:pt modelId="{F5C5F655-68D4-48C7-9D58-F1AE172E1302}" type="parTrans" cxnId="{7A6D7B62-47FC-4773-8B06-B30004199D11}">
      <dgm:prSet/>
      <dgm:spPr/>
      <dgm:t>
        <a:bodyPr/>
        <a:lstStyle/>
        <a:p>
          <a:endParaRPr lang="en-US"/>
        </a:p>
      </dgm:t>
    </dgm:pt>
    <dgm:pt modelId="{A66F29B0-5D76-4AA8-8350-3CF4AAE6A9A6}" type="sibTrans" cxnId="{7A6D7B62-47FC-4773-8B06-B30004199D11}">
      <dgm:prSet/>
      <dgm:spPr/>
      <dgm:t>
        <a:bodyPr/>
        <a:lstStyle/>
        <a:p>
          <a:endParaRPr lang="en-US"/>
        </a:p>
      </dgm:t>
    </dgm:pt>
    <dgm:pt modelId="{A1723BAB-1D0C-4E79-B0E6-DF51445F78E9}">
      <dgm:prSet phldrT="[Text]" custT="1"/>
      <dgm:spPr/>
      <dgm:t>
        <a:bodyPr/>
        <a:lstStyle/>
        <a:p>
          <a:pPr algn="l"/>
          <a:r>
            <a:rPr lang="en-US" sz="1600" dirty="0"/>
            <a:t>When is a Site considered Active?</a:t>
          </a:r>
        </a:p>
      </dgm:t>
    </dgm:pt>
    <dgm:pt modelId="{20D810E5-4696-4F0D-A75D-12EC1411CE34}" type="parTrans" cxnId="{6D8C2107-34EB-4541-BC07-D313E1816320}">
      <dgm:prSet/>
      <dgm:spPr/>
      <dgm:t>
        <a:bodyPr/>
        <a:lstStyle/>
        <a:p>
          <a:endParaRPr lang="en-US"/>
        </a:p>
      </dgm:t>
    </dgm:pt>
    <dgm:pt modelId="{4AC72305-30BA-4ECE-A3B6-679A2102189C}" type="sibTrans" cxnId="{6D8C2107-34EB-4541-BC07-D313E1816320}">
      <dgm:prSet/>
      <dgm:spPr/>
      <dgm:t>
        <a:bodyPr/>
        <a:lstStyle/>
        <a:p>
          <a:endParaRPr lang="en-US"/>
        </a:p>
      </dgm:t>
    </dgm:pt>
    <dgm:pt modelId="{BEE9F1B6-02D3-4D55-A06B-925E1D6C5763}">
      <dgm:prSet phldrT="[Text]" custT="1"/>
      <dgm:spPr/>
      <dgm:t>
        <a:bodyPr/>
        <a:lstStyle/>
        <a:p>
          <a:pPr algn="l"/>
          <a:r>
            <a:rPr lang="en-US" sz="1600" dirty="0"/>
            <a:t>Define a business process for what triggers a Study, Study Country, and Study Site to become Active</a:t>
          </a:r>
        </a:p>
      </dgm:t>
    </dgm:pt>
    <dgm:pt modelId="{97E57643-CB18-4897-B320-B55CE1CED8D3}" type="sibTrans" cxnId="{CFA63D08-94A1-47B3-9766-876990EBF993}">
      <dgm:prSet/>
      <dgm:spPr/>
      <dgm:t>
        <a:bodyPr/>
        <a:lstStyle/>
        <a:p>
          <a:endParaRPr lang="en-US"/>
        </a:p>
      </dgm:t>
    </dgm:pt>
    <dgm:pt modelId="{E5015829-2232-4B11-8B9D-7763216DDAFC}" type="parTrans" cxnId="{CFA63D08-94A1-47B3-9766-876990EBF993}">
      <dgm:prSet/>
      <dgm:spPr/>
      <dgm:t>
        <a:bodyPr/>
        <a:lstStyle/>
        <a:p>
          <a:endParaRPr lang="en-US"/>
        </a:p>
      </dgm:t>
    </dgm:pt>
    <dgm:pt modelId="{30645FC5-50E0-48F2-9751-6468C8C557BF}">
      <dgm:prSet phldrT="[Text]" custT="1"/>
      <dgm:spPr/>
      <dgm:t>
        <a:bodyPr/>
        <a:lstStyle/>
        <a:p>
          <a:pPr algn="l"/>
          <a:r>
            <a:rPr lang="en-US" sz="1600" dirty="0"/>
            <a:t>Should the Study move to Active first, followed by Study Country, and then the Study Site? (This behavior is Standard in Vault)</a:t>
          </a:r>
        </a:p>
      </dgm:t>
    </dgm:pt>
    <dgm:pt modelId="{BA34859E-CAF7-4861-BE45-5C83AA539C01}" type="sibTrans" cxnId="{260BA049-7491-4628-8344-135A9273ACD1}">
      <dgm:prSet/>
      <dgm:spPr/>
      <dgm:t>
        <a:bodyPr/>
        <a:lstStyle/>
        <a:p>
          <a:endParaRPr lang="en-US"/>
        </a:p>
      </dgm:t>
    </dgm:pt>
    <dgm:pt modelId="{3524A11E-94F0-45A5-A048-5EB636D996B3}" type="parTrans" cxnId="{260BA049-7491-4628-8344-135A9273ACD1}">
      <dgm:prSet/>
      <dgm:spPr/>
      <dgm:t>
        <a:bodyPr/>
        <a:lstStyle/>
        <a:p>
          <a:endParaRPr lang="en-US"/>
        </a:p>
      </dgm:t>
    </dgm:pt>
    <dgm:pt modelId="{02E8AC33-D6B3-E147-96C0-AC70951373E8}">
      <dgm:prSet custT="1"/>
      <dgm:spPr/>
      <dgm:t>
        <a:bodyPr/>
        <a:lstStyle/>
        <a:p>
          <a:pPr algn="l"/>
          <a:endParaRPr lang="en-US" sz="1400" dirty="0"/>
        </a:p>
      </dgm:t>
    </dgm:pt>
    <dgm:pt modelId="{D2826D0F-A115-6D41-B478-1FAB74853A6D}" type="parTrans" cxnId="{D1E950EF-9BDE-0E42-9837-A0E2FF4C610A}">
      <dgm:prSet/>
      <dgm:spPr/>
      <dgm:t>
        <a:bodyPr/>
        <a:lstStyle/>
        <a:p>
          <a:endParaRPr lang="en-GB"/>
        </a:p>
      </dgm:t>
    </dgm:pt>
    <dgm:pt modelId="{6C6AD9B1-CC17-1642-91FD-58CCB1AE0DDD}" type="sibTrans" cxnId="{D1E950EF-9BDE-0E42-9837-A0E2FF4C610A}">
      <dgm:prSet/>
      <dgm:spPr/>
      <dgm:t>
        <a:bodyPr/>
        <a:lstStyle/>
        <a:p>
          <a:endParaRPr lang="en-GB"/>
        </a:p>
      </dgm:t>
    </dgm:pt>
    <dgm:pt modelId="{C86C6051-3BE2-41A6-A470-19205F1442A3}" type="pres">
      <dgm:prSet presAssocID="{7BB38EF9-DCF8-4AF4-B955-E8C14FB21A6C}" presName="linear" presStyleCnt="0">
        <dgm:presLayoutVars>
          <dgm:dir/>
          <dgm:resizeHandles val="exact"/>
        </dgm:presLayoutVars>
      </dgm:prSet>
      <dgm:spPr/>
    </dgm:pt>
    <dgm:pt modelId="{8516C534-9935-483B-83CB-E2A8F6CDD7DD}" type="pres">
      <dgm:prSet presAssocID="{08809DD1-4F8D-49EB-B64B-8AF49F67BBF4}" presName="comp" presStyleCnt="0"/>
      <dgm:spPr/>
    </dgm:pt>
    <dgm:pt modelId="{5702E7AE-4758-40B0-8BF2-8A35AB84809A}" type="pres">
      <dgm:prSet presAssocID="{08809DD1-4F8D-49EB-B64B-8AF49F67BBF4}" presName="box" presStyleLbl="node1" presStyleIdx="0" presStyleCnt="2" custScaleY="153802"/>
      <dgm:spPr/>
    </dgm:pt>
    <dgm:pt modelId="{2A1641F1-3D7A-497A-8465-99CB6EF6AD52}" type="pres">
      <dgm:prSet presAssocID="{08809DD1-4F8D-49EB-B64B-8AF49F67BBF4}" presName="img" presStyleLbl="fgImgPlace1" presStyleIdx="0" presStyleCnt="2" custScaleX="98270" custScaleY="1553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 b="-2000"/>
          </a:stretch>
        </a:blipFill>
      </dgm:spPr>
      <dgm:extLst>
        <a:ext uri="{E40237B7-FDA0-4F09-8148-C483321AD2D9}">
          <dgm14:cNvPr xmlns:dgm14="http://schemas.microsoft.com/office/drawing/2010/diagram" id="0" name="" descr="Flowchart"/>
        </a:ext>
      </dgm:extLst>
    </dgm:pt>
    <dgm:pt modelId="{A32BB9A2-2C88-429D-BFAF-23708A50CA80}" type="pres">
      <dgm:prSet presAssocID="{08809DD1-4F8D-49EB-B64B-8AF49F67BBF4}" presName="text" presStyleLbl="node1" presStyleIdx="0" presStyleCnt="2">
        <dgm:presLayoutVars>
          <dgm:bulletEnabled val="1"/>
        </dgm:presLayoutVars>
      </dgm:prSet>
      <dgm:spPr/>
    </dgm:pt>
    <dgm:pt modelId="{C2870A3F-0AB6-473E-B85C-A60CF510941D}" type="pres">
      <dgm:prSet presAssocID="{EB2F0820-94E9-42BF-ABFA-5FA890A89D82}" presName="spacer" presStyleCnt="0"/>
      <dgm:spPr/>
    </dgm:pt>
    <dgm:pt modelId="{20A5FA42-F57E-4569-B634-9E24927A3434}" type="pres">
      <dgm:prSet presAssocID="{70762789-A66D-459D-847C-785E762B2529}" presName="comp" presStyleCnt="0"/>
      <dgm:spPr/>
    </dgm:pt>
    <dgm:pt modelId="{90B665F3-B1BB-47D2-B6FA-1DDFE06E281B}" type="pres">
      <dgm:prSet presAssocID="{70762789-A66D-459D-847C-785E762B2529}" presName="box" presStyleLbl="node1" presStyleIdx="1" presStyleCnt="2" custScaleY="212517" custLinFactNeighborX="263" custLinFactNeighborY="152"/>
      <dgm:spPr/>
    </dgm:pt>
    <dgm:pt modelId="{5CCBD475-62DB-4A5C-84F4-11DF4C29F913}" type="pres">
      <dgm:prSet presAssocID="{70762789-A66D-459D-847C-785E762B2529}" presName="img" presStyleLbl="fgImgPlace1" presStyleIdx="1" presStyleCnt="2" custScaleX="92129" custScaleY="19994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dgm:spPr>
      <dgm:extLst>
        <a:ext uri="{E40237B7-FDA0-4F09-8148-C483321AD2D9}">
          <dgm14:cNvPr xmlns:dgm14="http://schemas.microsoft.com/office/drawing/2010/diagram" id="0" name="" descr="Wrench"/>
        </a:ext>
      </dgm:extLst>
    </dgm:pt>
    <dgm:pt modelId="{C5C2AEA0-9229-4552-AB5A-A6205DBE4E62}" type="pres">
      <dgm:prSet presAssocID="{70762789-A66D-459D-847C-785E762B2529}" presName="text" presStyleLbl="node1" presStyleIdx="1" presStyleCnt="2">
        <dgm:presLayoutVars>
          <dgm:bulletEnabled val="1"/>
        </dgm:presLayoutVars>
      </dgm:prSet>
      <dgm:spPr/>
    </dgm:pt>
  </dgm:ptLst>
  <dgm:cxnLst>
    <dgm:cxn modelId="{01F6ED01-29A9-440A-B8FA-ADF3336DF3DF}" type="presOf" srcId="{BEE9F1B6-02D3-4D55-A06B-925E1D6C5763}" destId="{5702E7AE-4758-40B0-8BF2-8A35AB84809A}" srcOrd="0" destOrd="1" presId="urn:microsoft.com/office/officeart/2005/8/layout/vList4"/>
    <dgm:cxn modelId="{227BFC02-C26B-40EB-8A7A-DA620D6E640A}" srcId="{7BB38EF9-DCF8-4AF4-B955-E8C14FB21A6C}" destId="{70762789-A66D-459D-847C-785E762B2529}" srcOrd="1" destOrd="0" parTransId="{9C0E7144-65D3-445D-B910-BBECB86D3337}" sibTransId="{B8B81F3A-A407-4664-BE2E-C7BCD3046C50}"/>
    <dgm:cxn modelId="{6D8C2107-34EB-4541-BC07-D313E1816320}" srcId="{D078CC3F-D3EF-4BFF-B4EF-957DBBD06B84}" destId="{A1723BAB-1D0C-4E79-B0E6-DF51445F78E9}" srcOrd="0" destOrd="0" parTransId="{20D810E5-4696-4F0D-A75D-12EC1411CE34}" sibTransId="{4AC72305-30BA-4ECE-A3B6-679A2102189C}"/>
    <dgm:cxn modelId="{CFA63D08-94A1-47B3-9766-876990EBF993}" srcId="{08809DD1-4F8D-49EB-B64B-8AF49F67BBF4}" destId="{BEE9F1B6-02D3-4D55-A06B-925E1D6C5763}" srcOrd="0" destOrd="0" parTransId="{E5015829-2232-4B11-8B9D-7763216DDAFC}" sibTransId="{97E57643-CB18-4897-B320-B55CE1CED8D3}"/>
    <dgm:cxn modelId="{4530A519-AAB3-4F72-9848-6BF4EA1C6CCD}" type="presOf" srcId="{F3F5B359-D983-4F76-A505-AD79A431BB34}" destId="{90B665F3-B1BB-47D2-B6FA-1DDFE06E281B}" srcOrd="0" destOrd="1" presId="urn:microsoft.com/office/officeart/2005/8/layout/vList4"/>
    <dgm:cxn modelId="{32798329-E9C2-451D-BC67-810665D28E86}" type="presOf" srcId="{08809DD1-4F8D-49EB-B64B-8AF49F67BBF4}" destId="{A32BB9A2-2C88-429D-BFAF-23708A50CA80}" srcOrd="1" destOrd="0" presId="urn:microsoft.com/office/officeart/2005/8/layout/vList4"/>
    <dgm:cxn modelId="{6EF44336-7D96-4FDC-BCC7-93F4F75A7B75}" srcId="{BEE9F1B6-02D3-4D55-A06B-925E1D6C5763}" destId="{D078CC3F-D3EF-4BFF-B4EF-957DBBD06B84}" srcOrd="1" destOrd="0" parTransId="{9FB77EF0-24A4-41C4-A0D8-A3EFCECA615E}" sibTransId="{C1936DAB-450D-4422-A1BC-FCA9875EC1D5}"/>
    <dgm:cxn modelId="{260BA049-7491-4628-8344-135A9273ACD1}" srcId="{BEE9F1B6-02D3-4D55-A06B-925E1D6C5763}" destId="{30645FC5-50E0-48F2-9751-6468C8C557BF}" srcOrd="0" destOrd="0" parTransId="{3524A11E-94F0-45A5-A048-5EB636D996B3}" sibTransId="{BA34859E-CAF7-4861-BE45-5C83AA539C01}"/>
    <dgm:cxn modelId="{2885A45A-EA56-475D-B8C7-F6C4034F578C}" type="presOf" srcId="{A1723BAB-1D0C-4E79-B0E6-DF51445F78E9}" destId="{A32BB9A2-2C88-429D-BFAF-23708A50CA80}" srcOrd="1" destOrd="4" presId="urn:microsoft.com/office/officeart/2005/8/layout/vList4"/>
    <dgm:cxn modelId="{7A6D7B62-47FC-4773-8B06-B30004199D11}" srcId="{F3F5B359-D983-4F76-A505-AD79A431BB34}" destId="{9EE73BC3-3F12-48AC-A31D-1F1A9DA28255}" srcOrd="0" destOrd="0" parTransId="{F5C5F655-68D4-48C7-9D58-F1AE172E1302}" sibTransId="{A66F29B0-5D76-4AA8-8350-3CF4AAE6A9A6}"/>
    <dgm:cxn modelId="{86173671-39C4-4A34-846F-D91C9C852AFF}" type="presOf" srcId="{30645FC5-50E0-48F2-9751-6468C8C557BF}" destId="{A32BB9A2-2C88-429D-BFAF-23708A50CA80}" srcOrd="1" destOrd="2" presId="urn:microsoft.com/office/officeart/2005/8/layout/vList4"/>
    <dgm:cxn modelId="{8BD45D7C-F677-4509-AC3F-DCC95ABC9DC4}" type="presOf" srcId="{9EE73BC3-3F12-48AC-A31D-1F1A9DA28255}" destId="{90B665F3-B1BB-47D2-B6FA-1DDFE06E281B}" srcOrd="0" destOrd="2" presId="urn:microsoft.com/office/officeart/2005/8/layout/vList4"/>
    <dgm:cxn modelId="{DD5F248D-FD44-433C-A4CD-05BCC88A0C1E}" type="presOf" srcId="{08809DD1-4F8D-49EB-B64B-8AF49F67BBF4}" destId="{5702E7AE-4758-40B0-8BF2-8A35AB84809A}" srcOrd="0" destOrd="0" presId="urn:microsoft.com/office/officeart/2005/8/layout/vList4"/>
    <dgm:cxn modelId="{C645C28F-B16D-4BCF-A684-3A8D819CE11C}" srcId="{F3F5B359-D983-4F76-A505-AD79A431BB34}" destId="{5B3F9769-3A7A-464D-8190-E9FE91E371DD}" srcOrd="2" destOrd="0" parTransId="{1F022350-20FD-4E47-9C7A-0B55FCE4ADAD}" sibTransId="{3F6700C0-988B-4D7C-B21A-560DA96C1329}"/>
    <dgm:cxn modelId="{E1C95293-BD94-4E5E-9FAC-B7668E8C9052}" type="presOf" srcId="{30645FC5-50E0-48F2-9751-6468C8C557BF}" destId="{5702E7AE-4758-40B0-8BF2-8A35AB84809A}" srcOrd="0" destOrd="2" presId="urn:microsoft.com/office/officeart/2005/8/layout/vList4"/>
    <dgm:cxn modelId="{B231C294-5BB0-4B61-AE0B-03EE30943426}" srcId="{70762789-A66D-459D-847C-785E762B2529}" destId="{F3F5B359-D983-4F76-A505-AD79A431BB34}" srcOrd="0" destOrd="0" parTransId="{90432290-C6E3-4898-83E9-DC9A3FDE402C}" sibTransId="{86BFA2BA-6853-4994-8372-300266DBAC28}"/>
    <dgm:cxn modelId="{BC80F098-52F8-4A31-90C6-9897F0C182F6}" type="presOf" srcId="{5A9E5EB0-FCE5-488C-AB4A-E9FE64F6F548}" destId="{90B665F3-B1BB-47D2-B6FA-1DDFE06E281B}" srcOrd="0" destOrd="3" presId="urn:microsoft.com/office/officeart/2005/8/layout/vList4"/>
    <dgm:cxn modelId="{76E21899-7B9C-4722-892A-07474AAB71C1}" type="presOf" srcId="{5A9E5EB0-FCE5-488C-AB4A-E9FE64F6F548}" destId="{C5C2AEA0-9229-4552-AB5A-A6205DBE4E62}" srcOrd="1" destOrd="3" presId="urn:microsoft.com/office/officeart/2005/8/layout/vList4"/>
    <dgm:cxn modelId="{0ADC7499-0298-4A48-AD1E-68C81EDB2A17}" type="presOf" srcId="{02E8AC33-D6B3-E147-96C0-AC70951373E8}" destId="{90B665F3-B1BB-47D2-B6FA-1DDFE06E281B}" srcOrd="0" destOrd="5" presId="urn:microsoft.com/office/officeart/2005/8/layout/vList4"/>
    <dgm:cxn modelId="{B500E49E-34E4-4592-A83F-08C0853954A9}" type="presOf" srcId="{70762789-A66D-459D-847C-785E762B2529}" destId="{C5C2AEA0-9229-4552-AB5A-A6205DBE4E62}" srcOrd="1" destOrd="0" presId="urn:microsoft.com/office/officeart/2005/8/layout/vList4"/>
    <dgm:cxn modelId="{342C48A3-510D-4AB3-B930-D4A134E870DB}" type="presOf" srcId="{D078CC3F-D3EF-4BFF-B4EF-957DBBD06B84}" destId="{5702E7AE-4758-40B0-8BF2-8A35AB84809A}" srcOrd="0" destOrd="3" presId="urn:microsoft.com/office/officeart/2005/8/layout/vList4"/>
    <dgm:cxn modelId="{80D3A6A7-D2C2-44C1-AE9C-94137900068F}" type="presOf" srcId="{A1723BAB-1D0C-4E79-B0E6-DF51445F78E9}" destId="{5702E7AE-4758-40B0-8BF2-8A35AB84809A}" srcOrd="0" destOrd="4" presId="urn:microsoft.com/office/officeart/2005/8/layout/vList4"/>
    <dgm:cxn modelId="{0A4F62BE-08B8-47B8-8499-98CBA3CDE93D}" srcId="{7BB38EF9-DCF8-4AF4-B955-E8C14FB21A6C}" destId="{08809DD1-4F8D-49EB-B64B-8AF49F67BBF4}" srcOrd="0" destOrd="0" parTransId="{09E3B32B-03E3-496A-9C59-0F4C3A09FE07}" sibTransId="{EB2F0820-94E9-42BF-ABFA-5FA890A89D82}"/>
    <dgm:cxn modelId="{66CC47CF-496A-4618-8CD2-B6A9FAE572D0}" srcId="{F3F5B359-D983-4F76-A505-AD79A431BB34}" destId="{5A9E5EB0-FCE5-488C-AB4A-E9FE64F6F548}" srcOrd="1" destOrd="0" parTransId="{3A2D7D98-0CE7-4025-86A8-3D39B8677878}" sibTransId="{6F19F0DF-9DC3-4FE8-B2C2-549DCD37D921}"/>
    <dgm:cxn modelId="{00CB3ED0-2E63-4F9E-94E5-CF19EED53E83}" type="presOf" srcId="{70762789-A66D-459D-847C-785E762B2529}" destId="{90B665F3-B1BB-47D2-B6FA-1DDFE06E281B}" srcOrd="0" destOrd="0" presId="urn:microsoft.com/office/officeart/2005/8/layout/vList4"/>
    <dgm:cxn modelId="{559180D1-D9DF-9442-92BE-7E6261A6CB5D}" type="presOf" srcId="{02E8AC33-D6B3-E147-96C0-AC70951373E8}" destId="{C5C2AEA0-9229-4552-AB5A-A6205DBE4E62}" srcOrd="1" destOrd="5" presId="urn:microsoft.com/office/officeart/2005/8/layout/vList4"/>
    <dgm:cxn modelId="{154B54D2-72A0-4030-9B60-AA116E5EC5B6}" type="presOf" srcId="{5B3F9769-3A7A-464D-8190-E9FE91E371DD}" destId="{90B665F3-B1BB-47D2-B6FA-1DDFE06E281B}" srcOrd="0" destOrd="4" presId="urn:microsoft.com/office/officeart/2005/8/layout/vList4"/>
    <dgm:cxn modelId="{82B580D2-70DE-444E-B266-47B8273A6D23}" type="presOf" srcId="{7BB38EF9-DCF8-4AF4-B955-E8C14FB21A6C}" destId="{C86C6051-3BE2-41A6-A470-19205F1442A3}" srcOrd="0" destOrd="0" presId="urn:microsoft.com/office/officeart/2005/8/layout/vList4"/>
    <dgm:cxn modelId="{5251F7E6-6C9A-4AE7-98C0-3E36345847F3}" type="presOf" srcId="{F3F5B359-D983-4F76-A505-AD79A431BB34}" destId="{C5C2AEA0-9229-4552-AB5A-A6205DBE4E62}" srcOrd="1" destOrd="1" presId="urn:microsoft.com/office/officeart/2005/8/layout/vList4"/>
    <dgm:cxn modelId="{CC4C0FE8-C9F6-433D-85B4-7CBC5E052CAF}" type="presOf" srcId="{9EE73BC3-3F12-48AC-A31D-1F1A9DA28255}" destId="{C5C2AEA0-9229-4552-AB5A-A6205DBE4E62}" srcOrd="1" destOrd="2" presId="urn:microsoft.com/office/officeart/2005/8/layout/vList4"/>
    <dgm:cxn modelId="{47640FED-559E-48BD-8194-73967B0C847A}" type="presOf" srcId="{5B3F9769-3A7A-464D-8190-E9FE91E371DD}" destId="{C5C2AEA0-9229-4552-AB5A-A6205DBE4E62}" srcOrd="1" destOrd="4" presId="urn:microsoft.com/office/officeart/2005/8/layout/vList4"/>
    <dgm:cxn modelId="{D1E950EF-9BDE-0E42-9837-A0E2FF4C610A}" srcId="{70762789-A66D-459D-847C-785E762B2529}" destId="{02E8AC33-D6B3-E147-96C0-AC70951373E8}" srcOrd="1" destOrd="0" parTransId="{D2826D0F-A115-6D41-B478-1FAB74853A6D}" sibTransId="{6C6AD9B1-CC17-1642-91FD-58CCB1AE0DDD}"/>
    <dgm:cxn modelId="{E11E5FF2-8C42-4ED4-8643-95BD4BADA37B}" type="presOf" srcId="{BEE9F1B6-02D3-4D55-A06B-925E1D6C5763}" destId="{A32BB9A2-2C88-429D-BFAF-23708A50CA80}" srcOrd="1" destOrd="1" presId="urn:microsoft.com/office/officeart/2005/8/layout/vList4"/>
    <dgm:cxn modelId="{7706C1F6-20C5-46E1-A1FB-830CF3CBC36D}" type="presOf" srcId="{D078CC3F-D3EF-4BFF-B4EF-957DBBD06B84}" destId="{A32BB9A2-2C88-429D-BFAF-23708A50CA80}" srcOrd="1" destOrd="3" presId="urn:microsoft.com/office/officeart/2005/8/layout/vList4"/>
    <dgm:cxn modelId="{30A55E92-B78B-44C9-9F2C-475ADBF37D4F}" type="presParOf" srcId="{C86C6051-3BE2-41A6-A470-19205F1442A3}" destId="{8516C534-9935-483B-83CB-E2A8F6CDD7DD}" srcOrd="0" destOrd="0" presId="urn:microsoft.com/office/officeart/2005/8/layout/vList4"/>
    <dgm:cxn modelId="{D04304A9-B2EE-4A6C-A836-7696DAD8279F}" type="presParOf" srcId="{8516C534-9935-483B-83CB-E2A8F6CDD7DD}" destId="{5702E7AE-4758-40B0-8BF2-8A35AB84809A}" srcOrd="0" destOrd="0" presId="urn:microsoft.com/office/officeart/2005/8/layout/vList4"/>
    <dgm:cxn modelId="{247A9D65-E461-49E7-A4ED-4DBBA575070D}" type="presParOf" srcId="{8516C534-9935-483B-83CB-E2A8F6CDD7DD}" destId="{2A1641F1-3D7A-497A-8465-99CB6EF6AD52}" srcOrd="1" destOrd="0" presId="urn:microsoft.com/office/officeart/2005/8/layout/vList4"/>
    <dgm:cxn modelId="{F8A577C2-C752-4A9C-B5F6-7534BD850503}" type="presParOf" srcId="{8516C534-9935-483B-83CB-E2A8F6CDD7DD}" destId="{A32BB9A2-2C88-429D-BFAF-23708A50CA80}" srcOrd="2" destOrd="0" presId="urn:microsoft.com/office/officeart/2005/8/layout/vList4"/>
    <dgm:cxn modelId="{EB261D7B-F754-4972-9EC3-F1C9DD7EB088}" type="presParOf" srcId="{C86C6051-3BE2-41A6-A470-19205F1442A3}" destId="{C2870A3F-0AB6-473E-B85C-A60CF510941D}" srcOrd="1" destOrd="0" presId="urn:microsoft.com/office/officeart/2005/8/layout/vList4"/>
    <dgm:cxn modelId="{75A84319-9D3B-4DF4-B034-65640B187D67}" type="presParOf" srcId="{C86C6051-3BE2-41A6-A470-19205F1442A3}" destId="{20A5FA42-F57E-4569-B634-9E24927A3434}" srcOrd="2" destOrd="0" presId="urn:microsoft.com/office/officeart/2005/8/layout/vList4"/>
    <dgm:cxn modelId="{5657DFDB-3792-4286-9591-66D7E09BFF0D}" type="presParOf" srcId="{20A5FA42-F57E-4569-B634-9E24927A3434}" destId="{90B665F3-B1BB-47D2-B6FA-1DDFE06E281B}" srcOrd="0" destOrd="0" presId="urn:microsoft.com/office/officeart/2005/8/layout/vList4"/>
    <dgm:cxn modelId="{6AAD459C-8A28-4D4C-A0E9-C97554523B9F}" type="presParOf" srcId="{20A5FA42-F57E-4569-B634-9E24927A3434}" destId="{5CCBD475-62DB-4A5C-84F4-11DF4C29F913}" srcOrd="1" destOrd="0" presId="urn:microsoft.com/office/officeart/2005/8/layout/vList4"/>
    <dgm:cxn modelId="{64BDF9CB-0411-4598-930B-07DDE2267D55}" type="presParOf" srcId="{20A5FA42-F57E-4569-B634-9E24927A3434}" destId="{C5C2AEA0-9229-4552-AB5A-A6205DBE4E6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6A4BAA-9E1F-4A29-AF03-877A09B37C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37F5C76-0736-44AF-B952-26742D919FF6}">
      <dgm:prSet phldrT="[Text]"/>
      <dgm:spPr/>
      <dgm:t>
        <a:bodyPr/>
        <a:lstStyle/>
        <a:p>
          <a:pPr>
            <a:buClr>
              <a:schemeClr val="tx2"/>
            </a:buClr>
            <a:buSzTx/>
            <a:buFont typeface="Arial" panose="020B0604020202020204" pitchFamily="34" charset="0"/>
            <a:buChar char="•"/>
          </a:pPr>
          <a:r>
            <a:rPr lang="en-US" dirty="0"/>
            <a:t>Ability to upload and classify in bulk</a:t>
          </a:r>
        </a:p>
      </dgm:t>
    </dgm:pt>
    <dgm:pt modelId="{602A4932-6CEB-40E8-98B8-1946B84DCF8A}" type="parTrans" cxnId="{77F2ACAE-FF35-4817-94D1-3138D0D4BDE9}">
      <dgm:prSet/>
      <dgm:spPr/>
      <dgm:t>
        <a:bodyPr/>
        <a:lstStyle/>
        <a:p>
          <a:endParaRPr lang="en-US"/>
        </a:p>
      </dgm:t>
    </dgm:pt>
    <dgm:pt modelId="{B217382F-3CF3-45CF-B769-DE19A240CDE1}" type="sibTrans" cxnId="{77F2ACAE-FF35-4817-94D1-3138D0D4BDE9}">
      <dgm:prSet/>
      <dgm:spPr/>
      <dgm:t>
        <a:bodyPr/>
        <a:lstStyle/>
        <a:p>
          <a:endParaRPr lang="en-US"/>
        </a:p>
      </dgm:t>
    </dgm:pt>
    <dgm:pt modelId="{1AC370D4-118B-45D8-B784-4E2C54DFCBC7}">
      <dgm:prSet phldrT="[Text]"/>
      <dgm:spPr/>
      <dgm: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dirty="0">
              <a:solidFill>
                <a:schemeClr val="bg1"/>
              </a:solidFill>
            </a:rPr>
            <a:t>Collaboratively process documents through Inbox sharing</a:t>
          </a:r>
        </a:p>
      </dgm:t>
    </dgm:pt>
    <dgm:pt modelId="{582F06E9-231C-4442-A5F2-802DE5568DEF}" type="parTrans" cxnId="{99DF8494-A79B-467E-A54F-A4385129B76A}">
      <dgm:prSet/>
      <dgm:spPr/>
      <dgm:t>
        <a:bodyPr/>
        <a:lstStyle/>
        <a:p>
          <a:endParaRPr lang="en-US"/>
        </a:p>
      </dgm:t>
    </dgm:pt>
    <dgm:pt modelId="{4149CD3B-028C-4490-8220-A4524AED34F1}" type="sibTrans" cxnId="{99DF8494-A79B-467E-A54F-A4385129B76A}">
      <dgm:prSet/>
      <dgm:spPr/>
      <dgm:t>
        <a:bodyPr/>
        <a:lstStyle/>
        <a:p>
          <a:endParaRPr lang="en-US"/>
        </a:p>
      </dgm:t>
    </dgm:pt>
    <dgm:pt modelId="{D2CDA430-6FD3-42AE-9354-BE4B7519B7AA}">
      <dgm:prSet phldrT="[Text]"/>
      <dgm:spPr/>
      <dgm: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dirty="0"/>
            <a:t>Automatically and accurately classify documents with TMF Bot</a:t>
          </a:r>
        </a:p>
      </dgm:t>
    </dgm:pt>
    <dgm:pt modelId="{8F2C4F8C-E0E3-4F63-A7A0-4D175F823368}" type="parTrans" cxnId="{CA5B6BEC-9EA8-4984-93C6-67FA27E381B4}">
      <dgm:prSet/>
      <dgm:spPr/>
      <dgm:t>
        <a:bodyPr/>
        <a:lstStyle/>
        <a:p>
          <a:endParaRPr lang="en-US"/>
        </a:p>
      </dgm:t>
    </dgm:pt>
    <dgm:pt modelId="{A0EBDAD7-1BDA-4D06-B47A-272E5D1F0227}" type="sibTrans" cxnId="{CA5B6BEC-9EA8-4984-93C6-67FA27E381B4}">
      <dgm:prSet/>
      <dgm:spPr/>
      <dgm:t>
        <a:bodyPr/>
        <a:lstStyle/>
        <a:p>
          <a:endParaRPr lang="en-US"/>
        </a:p>
      </dgm:t>
    </dgm:pt>
    <dgm:pt modelId="{689A9B00-B963-42F0-B50D-7ACBE396925C}" type="pres">
      <dgm:prSet presAssocID="{2E6A4BAA-9E1F-4A29-AF03-877A09B37C09}" presName="Name0" presStyleCnt="0">
        <dgm:presLayoutVars>
          <dgm:chMax val="7"/>
          <dgm:chPref val="7"/>
          <dgm:dir/>
        </dgm:presLayoutVars>
      </dgm:prSet>
      <dgm:spPr/>
    </dgm:pt>
    <dgm:pt modelId="{CF5DB822-7C82-47F5-98A5-062F556BA44E}" type="pres">
      <dgm:prSet presAssocID="{2E6A4BAA-9E1F-4A29-AF03-877A09B37C09}" presName="Name1" presStyleCnt="0"/>
      <dgm:spPr/>
    </dgm:pt>
    <dgm:pt modelId="{4E853755-ED0B-4B52-9080-F8D3160591B4}" type="pres">
      <dgm:prSet presAssocID="{2E6A4BAA-9E1F-4A29-AF03-877A09B37C09}" presName="cycle" presStyleCnt="0"/>
      <dgm:spPr/>
    </dgm:pt>
    <dgm:pt modelId="{B69B264E-A8CD-4480-8E38-60B18145CADD}" type="pres">
      <dgm:prSet presAssocID="{2E6A4BAA-9E1F-4A29-AF03-877A09B37C09}" presName="srcNode" presStyleLbl="node1" presStyleIdx="0" presStyleCnt="3"/>
      <dgm:spPr/>
    </dgm:pt>
    <dgm:pt modelId="{0CBC926A-0E52-45B4-A962-C4BA23F363C3}" type="pres">
      <dgm:prSet presAssocID="{2E6A4BAA-9E1F-4A29-AF03-877A09B37C09}" presName="conn" presStyleLbl="parChTrans1D2" presStyleIdx="0" presStyleCnt="1"/>
      <dgm:spPr/>
    </dgm:pt>
    <dgm:pt modelId="{F32C985E-0D5D-4FF7-87AC-97722340F76C}" type="pres">
      <dgm:prSet presAssocID="{2E6A4BAA-9E1F-4A29-AF03-877A09B37C09}" presName="extraNode" presStyleLbl="node1" presStyleIdx="0" presStyleCnt="3"/>
      <dgm:spPr/>
    </dgm:pt>
    <dgm:pt modelId="{0A401AB5-1900-4F6A-AEBC-B67671DBEE4F}" type="pres">
      <dgm:prSet presAssocID="{2E6A4BAA-9E1F-4A29-AF03-877A09B37C09}" presName="dstNode" presStyleLbl="node1" presStyleIdx="0" presStyleCnt="3"/>
      <dgm:spPr/>
    </dgm:pt>
    <dgm:pt modelId="{B3125552-B51F-4BE0-8750-6A675F3AEA13}" type="pres">
      <dgm:prSet presAssocID="{337F5C76-0736-44AF-B952-26742D919FF6}" presName="text_1" presStyleLbl="node1" presStyleIdx="0" presStyleCnt="3">
        <dgm:presLayoutVars>
          <dgm:bulletEnabled val="1"/>
        </dgm:presLayoutVars>
      </dgm:prSet>
      <dgm:spPr/>
    </dgm:pt>
    <dgm:pt modelId="{3CA32D0B-A12B-4A22-9E2B-46FB5AC15CEF}" type="pres">
      <dgm:prSet presAssocID="{337F5C76-0736-44AF-B952-26742D919FF6}" presName="accent_1" presStyleCnt="0"/>
      <dgm:spPr/>
    </dgm:pt>
    <dgm:pt modelId="{C395F789-ACC8-4C96-811E-D16A5D573F9A}" type="pres">
      <dgm:prSet presAssocID="{337F5C76-0736-44AF-B952-26742D919FF6}" presName="accentRepeatNode" presStyleLbl="solidFgAcc1" presStyleIdx="0" presStyleCnt="3"/>
      <dgm:spPr/>
    </dgm:pt>
    <dgm:pt modelId="{1CE7FB95-4003-4FC6-8D65-6E64C20A8413}" type="pres">
      <dgm:prSet presAssocID="{1AC370D4-118B-45D8-B784-4E2C54DFCBC7}" presName="text_2" presStyleLbl="node1" presStyleIdx="1" presStyleCnt="3">
        <dgm:presLayoutVars>
          <dgm:bulletEnabled val="1"/>
        </dgm:presLayoutVars>
      </dgm:prSet>
      <dgm:spPr/>
    </dgm:pt>
    <dgm:pt modelId="{7F5268A7-9416-4D7C-8D43-6836F815668E}" type="pres">
      <dgm:prSet presAssocID="{1AC370D4-118B-45D8-B784-4E2C54DFCBC7}" presName="accent_2" presStyleCnt="0"/>
      <dgm:spPr/>
    </dgm:pt>
    <dgm:pt modelId="{DEA97C07-4EE6-430D-BC60-4716B176C742}" type="pres">
      <dgm:prSet presAssocID="{1AC370D4-118B-45D8-B784-4E2C54DFCBC7}" presName="accentRepeatNode" presStyleLbl="solidFgAcc1" presStyleIdx="1" presStyleCnt="3"/>
      <dgm:spPr/>
    </dgm:pt>
    <dgm:pt modelId="{A80811B5-F4EF-4135-8BEC-4383D3EA2A28}" type="pres">
      <dgm:prSet presAssocID="{D2CDA430-6FD3-42AE-9354-BE4B7519B7AA}" presName="text_3" presStyleLbl="node1" presStyleIdx="2" presStyleCnt="3">
        <dgm:presLayoutVars>
          <dgm:bulletEnabled val="1"/>
        </dgm:presLayoutVars>
      </dgm:prSet>
      <dgm:spPr/>
    </dgm:pt>
    <dgm:pt modelId="{F7D1323B-F51B-4E5D-9188-E567FBD82BB9}" type="pres">
      <dgm:prSet presAssocID="{D2CDA430-6FD3-42AE-9354-BE4B7519B7AA}" presName="accent_3" presStyleCnt="0"/>
      <dgm:spPr/>
    </dgm:pt>
    <dgm:pt modelId="{3F64E199-3F94-4150-B474-7C39F9DE7290}" type="pres">
      <dgm:prSet presAssocID="{D2CDA430-6FD3-42AE-9354-BE4B7519B7AA}" presName="accentRepeatNode" presStyleLbl="solidFgAcc1" presStyleIdx="2" presStyleCnt="3"/>
      <dgm:spPr/>
    </dgm:pt>
  </dgm:ptLst>
  <dgm:cxnLst>
    <dgm:cxn modelId="{0F182643-7D76-472B-A726-2ECD38F0A7A8}" type="presOf" srcId="{2E6A4BAA-9E1F-4A29-AF03-877A09B37C09}" destId="{689A9B00-B963-42F0-B50D-7ACBE396925C}" srcOrd="0" destOrd="0" presId="urn:microsoft.com/office/officeart/2008/layout/VerticalCurvedList"/>
    <dgm:cxn modelId="{A35E734E-90C2-458F-9B33-BB60AB23A55C}" type="presOf" srcId="{1AC370D4-118B-45D8-B784-4E2C54DFCBC7}" destId="{1CE7FB95-4003-4FC6-8D65-6E64C20A8413}" srcOrd="0" destOrd="0" presId="urn:microsoft.com/office/officeart/2008/layout/VerticalCurvedList"/>
    <dgm:cxn modelId="{99DF8494-A79B-467E-A54F-A4385129B76A}" srcId="{2E6A4BAA-9E1F-4A29-AF03-877A09B37C09}" destId="{1AC370D4-118B-45D8-B784-4E2C54DFCBC7}" srcOrd="1" destOrd="0" parTransId="{582F06E9-231C-4442-A5F2-802DE5568DEF}" sibTransId="{4149CD3B-028C-4490-8220-A4524AED34F1}"/>
    <dgm:cxn modelId="{BC09259B-E50E-476C-813F-47077AC75745}" type="presOf" srcId="{D2CDA430-6FD3-42AE-9354-BE4B7519B7AA}" destId="{A80811B5-F4EF-4135-8BEC-4383D3EA2A28}" srcOrd="0" destOrd="0" presId="urn:microsoft.com/office/officeart/2008/layout/VerticalCurvedList"/>
    <dgm:cxn modelId="{77F2ACAE-FF35-4817-94D1-3138D0D4BDE9}" srcId="{2E6A4BAA-9E1F-4A29-AF03-877A09B37C09}" destId="{337F5C76-0736-44AF-B952-26742D919FF6}" srcOrd="0" destOrd="0" parTransId="{602A4932-6CEB-40E8-98B8-1946B84DCF8A}" sibTransId="{B217382F-3CF3-45CF-B769-DE19A240CDE1}"/>
    <dgm:cxn modelId="{91478DB4-A576-4E54-B384-E239B8B75DB2}" type="presOf" srcId="{B217382F-3CF3-45CF-B769-DE19A240CDE1}" destId="{0CBC926A-0E52-45B4-A962-C4BA23F363C3}" srcOrd="0" destOrd="0" presId="urn:microsoft.com/office/officeart/2008/layout/VerticalCurvedList"/>
    <dgm:cxn modelId="{CA5B6BEC-9EA8-4984-93C6-67FA27E381B4}" srcId="{2E6A4BAA-9E1F-4A29-AF03-877A09B37C09}" destId="{D2CDA430-6FD3-42AE-9354-BE4B7519B7AA}" srcOrd="2" destOrd="0" parTransId="{8F2C4F8C-E0E3-4F63-A7A0-4D175F823368}" sibTransId="{A0EBDAD7-1BDA-4D06-B47A-272E5D1F0227}"/>
    <dgm:cxn modelId="{C0C971F3-47E4-4C93-A219-689B492FF0AE}" type="presOf" srcId="{337F5C76-0736-44AF-B952-26742D919FF6}" destId="{B3125552-B51F-4BE0-8750-6A675F3AEA13}" srcOrd="0" destOrd="0" presId="urn:microsoft.com/office/officeart/2008/layout/VerticalCurvedList"/>
    <dgm:cxn modelId="{3EA23111-796A-46C8-8093-43C1516732F4}" type="presParOf" srcId="{689A9B00-B963-42F0-B50D-7ACBE396925C}" destId="{CF5DB822-7C82-47F5-98A5-062F556BA44E}" srcOrd="0" destOrd="0" presId="urn:microsoft.com/office/officeart/2008/layout/VerticalCurvedList"/>
    <dgm:cxn modelId="{E42ED459-07BB-4D56-AA23-1C27CF3C9F10}" type="presParOf" srcId="{CF5DB822-7C82-47F5-98A5-062F556BA44E}" destId="{4E853755-ED0B-4B52-9080-F8D3160591B4}" srcOrd="0" destOrd="0" presId="urn:microsoft.com/office/officeart/2008/layout/VerticalCurvedList"/>
    <dgm:cxn modelId="{58B1946E-2065-4E4B-BC41-9135BD1E50C8}" type="presParOf" srcId="{4E853755-ED0B-4B52-9080-F8D3160591B4}" destId="{B69B264E-A8CD-4480-8E38-60B18145CADD}" srcOrd="0" destOrd="0" presId="urn:microsoft.com/office/officeart/2008/layout/VerticalCurvedList"/>
    <dgm:cxn modelId="{C70D6427-4CE9-4BF8-BC3D-230673405481}" type="presParOf" srcId="{4E853755-ED0B-4B52-9080-F8D3160591B4}" destId="{0CBC926A-0E52-45B4-A962-C4BA23F363C3}" srcOrd="1" destOrd="0" presId="urn:microsoft.com/office/officeart/2008/layout/VerticalCurvedList"/>
    <dgm:cxn modelId="{39A58F7A-C104-45EB-82F9-58BD92E69A36}" type="presParOf" srcId="{4E853755-ED0B-4B52-9080-F8D3160591B4}" destId="{F32C985E-0D5D-4FF7-87AC-97722340F76C}" srcOrd="2" destOrd="0" presId="urn:microsoft.com/office/officeart/2008/layout/VerticalCurvedList"/>
    <dgm:cxn modelId="{509A14FF-5A48-4E0B-9079-3D903810DFF7}" type="presParOf" srcId="{4E853755-ED0B-4B52-9080-F8D3160591B4}" destId="{0A401AB5-1900-4F6A-AEBC-B67671DBEE4F}" srcOrd="3" destOrd="0" presId="urn:microsoft.com/office/officeart/2008/layout/VerticalCurvedList"/>
    <dgm:cxn modelId="{6ED06DA5-4CDA-42EF-95FB-70FE2C0B0885}" type="presParOf" srcId="{CF5DB822-7C82-47F5-98A5-062F556BA44E}" destId="{B3125552-B51F-4BE0-8750-6A675F3AEA13}" srcOrd="1" destOrd="0" presId="urn:microsoft.com/office/officeart/2008/layout/VerticalCurvedList"/>
    <dgm:cxn modelId="{D0556044-FA6F-4DD3-9C8C-7B1D9FD216DB}" type="presParOf" srcId="{CF5DB822-7C82-47F5-98A5-062F556BA44E}" destId="{3CA32D0B-A12B-4A22-9E2B-46FB5AC15CEF}" srcOrd="2" destOrd="0" presId="urn:microsoft.com/office/officeart/2008/layout/VerticalCurvedList"/>
    <dgm:cxn modelId="{072F7961-D09C-4FCC-8E86-E5CEF9B46DAC}" type="presParOf" srcId="{3CA32D0B-A12B-4A22-9E2B-46FB5AC15CEF}" destId="{C395F789-ACC8-4C96-811E-D16A5D573F9A}" srcOrd="0" destOrd="0" presId="urn:microsoft.com/office/officeart/2008/layout/VerticalCurvedList"/>
    <dgm:cxn modelId="{EEF48F2C-6B65-4D92-A3CA-3C92A6D709FF}" type="presParOf" srcId="{CF5DB822-7C82-47F5-98A5-062F556BA44E}" destId="{1CE7FB95-4003-4FC6-8D65-6E64C20A8413}" srcOrd="3" destOrd="0" presId="urn:microsoft.com/office/officeart/2008/layout/VerticalCurvedList"/>
    <dgm:cxn modelId="{3BBEAF89-64ED-4B7B-A382-444B1BA2691B}" type="presParOf" srcId="{CF5DB822-7C82-47F5-98A5-062F556BA44E}" destId="{7F5268A7-9416-4D7C-8D43-6836F815668E}" srcOrd="4" destOrd="0" presId="urn:microsoft.com/office/officeart/2008/layout/VerticalCurvedList"/>
    <dgm:cxn modelId="{A1957CF0-C091-47F5-AD6A-99225E450EFA}" type="presParOf" srcId="{7F5268A7-9416-4D7C-8D43-6836F815668E}" destId="{DEA97C07-4EE6-430D-BC60-4716B176C742}" srcOrd="0" destOrd="0" presId="urn:microsoft.com/office/officeart/2008/layout/VerticalCurvedList"/>
    <dgm:cxn modelId="{26DAF926-56FD-45FA-8956-77DEC57F7462}" type="presParOf" srcId="{CF5DB822-7C82-47F5-98A5-062F556BA44E}" destId="{A80811B5-F4EF-4135-8BEC-4383D3EA2A28}" srcOrd="5" destOrd="0" presId="urn:microsoft.com/office/officeart/2008/layout/VerticalCurvedList"/>
    <dgm:cxn modelId="{67787465-256C-45E7-8AF7-A03D2B15013E}" type="presParOf" srcId="{CF5DB822-7C82-47F5-98A5-062F556BA44E}" destId="{F7D1323B-F51B-4E5D-9188-E567FBD82BB9}" srcOrd="6" destOrd="0" presId="urn:microsoft.com/office/officeart/2008/layout/VerticalCurvedList"/>
    <dgm:cxn modelId="{B61AE51A-3834-41F7-94AC-0DE1B0717327}" type="presParOf" srcId="{F7D1323B-F51B-4E5D-9188-E567FBD82BB9}" destId="{3F64E199-3F94-4150-B474-7C39F9DE72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7122EA-7AE3-41A1-88D2-5C1D9AFBBD6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81F60A8-9088-417C-97B8-41C95147A1EE}">
      <dgm:prSet phldrT="[Text]" custT="1"/>
      <dgm:spPr/>
      <dgm:t>
        <a:bodyPr/>
        <a:lstStyle/>
        <a:p>
          <a:pPr algn="l"/>
          <a:r>
            <a:rPr lang="en-US" sz="1400" b="1" dirty="0"/>
            <a:t>TMF Bot</a:t>
          </a:r>
        </a:p>
        <a:p>
          <a:pPr algn="l"/>
          <a:r>
            <a:rPr lang="en-US" sz="1200" b="0" dirty="0"/>
            <a:t>Ensure that a role has been defined via business process to monitor the Document Inbox for </a:t>
          </a:r>
          <a:r>
            <a:rPr lang="en-US" sz="1200" b="0" i="0" dirty="0"/>
            <a:t>documents that have been classified by the TMF Bot but for which classification has not been completed.</a:t>
          </a:r>
          <a:endParaRPr lang="en-US" sz="1200" b="0" dirty="0"/>
        </a:p>
      </dgm:t>
    </dgm:pt>
    <dgm:pt modelId="{70E459D5-FDB2-4D35-9DBE-3D98F286363D}" type="parTrans" cxnId="{2CA08755-CBD4-4651-A509-8B0A52D2E1EE}">
      <dgm:prSet/>
      <dgm:spPr/>
      <dgm:t>
        <a:bodyPr/>
        <a:lstStyle/>
        <a:p>
          <a:endParaRPr lang="en-US"/>
        </a:p>
      </dgm:t>
    </dgm:pt>
    <dgm:pt modelId="{434FEAFA-845E-485D-BD5E-0B39E26ED96C}" type="sibTrans" cxnId="{2CA08755-CBD4-4651-A509-8B0A52D2E1EE}">
      <dgm:prSet/>
      <dgm:spPr/>
      <dgm:t>
        <a:bodyPr/>
        <a:lstStyle/>
        <a:p>
          <a:endParaRPr lang="en-US"/>
        </a:p>
      </dgm:t>
    </dgm:pt>
    <dgm:pt modelId="{DD6ECD76-F579-41E0-B5CB-966EC8CCFEAD}">
      <dgm:prSet phldrT="[Text]" custT="1"/>
      <dgm:spPr/>
      <dgm:t>
        <a:bodyPr/>
        <a:lstStyle/>
        <a:p>
          <a:pPr algn="l"/>
          <a:r>
            <a:rPr lang="en-US" sz="1600" b="1" dirty="0"/>
            <a:t>TMF Bot and Document QC</a:t>
          </a:r>
        </a:p>
        <a:p>
          <a:pPr algn="l"/>
          <a:r>
            <a:rPr lang="en-US" sz="1200" b="0" dirty="0"/>
            <a:t>TMF Bot can be used as an opportunity to revisit current QC processes to potentially reduce the quantity of documents and metadata that are </a:t>
          </a:r>
          <a:r>
            <a:rPr lang="en-US" sz="1200" b="0" dirty="0" err="1"/>
            <a:t>QC’d</a:t>
          </a:r>
          <a:r>
            <a:rPr lang="en-US" sz="1200" b="0" dirty="0"/>
            <a:t>. Additionally, misclassifications should not be reviewed in the Inbox but be part of the usual quality review process. </a:t>
          </a:r>
        </a:p>
        <a:p>
          <a:pPr algn="l"/>
          <a:r>
            <a:rPr lang="en-US" sz="1200" b="0" dirty="0"/>
            <a:t>Now, a TMF Bot QC Check can be added as a step to any document workflow to surface possible issues with a document’s classification. Does this need to be included in any of the workflows?</a:t>
          </a:r>
          <a:endParaRPr lang="en-US" sz="1200" dirty="0"/>
        </a:p>
      </dgm:t>
    </dgm:pt>
    <dgm:pt modelId="{820AE9C9-F27D-463B-B9D2-870620658F65}" type="parTrans" cxnId="{9EFC34FD-9967-4514-9929-1C66D75BE6B6}">
      <dgm:prSet/>
      <dgm:spPr/>
      <dgm:t>
        <a:bodyPr/>
        <a:lstStyle/>
        <a:p>
          <a:endParaRPr lang="en-US"/>
        </a:p>
      </dgm:t>
    </dgm:pt>
    <dgm:pt modelId="{08621C56-DAC9-4D4D-800F-1B0170031458}" type="sibTrans" cxnId="{9EFC34FD-9967-4514-9929-1C66D75BE6B6}">
      <dgm:prSet/>
      <dgm:spPr/>
      <dgm:t>
        <a:bodyPr/>
        <a:lstStyle/>
        <a:p>
          <a:endParaRPr lang="en-US"/>
        </a:p>
      </dgm:t>
    </dgm:pt>
    <dgm:pt modelId="{1B7E2E0A-17AA-4DB6-873D-75D5E6B4C5F6}">
      <dgm:prSet phldrT="[Text]" custT="1"/>
      <dgm:spPr/>
      <dgm:t>
        <a:bodyPr/>
        <a:lstStyle/>
        <a:p>
          <a:pPr algn="l"/>
          <a:r>
            <a:rPr lang="en-US" sz="1400" b="1" dirty="0"/>
            <a:t>Sharing the Document Inbox</a:t>
          </a:r>
        </a:p>
        <a:p>
          <a:pPr algn="l"/>
          <a:r>
            <a:rPr lang="en-US" sz="1200" b="0" i="0" dirty="0"/>
            <a:t>Document Inbox Sharing can be enabled or disabled. If enabled, the Document Inbox can be shared with individual users or groups. Be mindful of who the documents are being shared with since it is possible to share documents with unintended users. The Document Inbox cannot be shared with more than 50 users or groups and cannot be shared if it contains more than 1,000 documents.</a:t>
          </a:r>
        </a:p>
        <a:p>
          <a:pPr algn="ctr"/>
          <a:endParaRPr lang="en-US" sz="1000" b="0" dirty="0"/>
        </a:p>
      </dgm:t>
    </dgm:pt>
    <dgm:pt modelId="{750E4004-320A-4DFC-90FF-8362DE7AA227}" type="parTrans" cxnId="{50DDC4C0-73DF-43F9-8501-06AE2A3B6F88}">
      <dgm:prSet/>
      <dgm:spPr/>
      <dgm:t>
        <a:bodyPr/>
        <a:lstStyle/>
        <a:p>
          <a:endParaRPr lang="en-US"/>
        </a:p>
      </dgm:t>
    </dgm:pt>
    <dgm:pt modelId="{0EE9F875-27FD-450D-97A9-CD26853DF58B}" type="sibTrans" cxnId="{50DDC4C0-73DF-43F9-8501-06AE2A3B6F88}">
      <dgm:prSet/>
      <dgm:spPr/>
      <dgm:t>
        <a:bodyPr/>
        <a:lstStyle/>
        <a:p>
          <a:endParaRPr lang="en-US"/>
        </a:p>
      </dgm:t>
    </dgm:pt>
    <dgm:pt modelId="{16BA006A-93FB-D147-8C6B-1DBF000EA311}">
      <dgm:prSet phldrT="[Text]" custT="1"/>
      <dgm:spPr/>
      <dgm:t>
        <a:bodyPr/>
        <a:lstStyle/>
        <a:p>
          <a:pPr algn="l"/>
          <a:r>
            <a:rPr lang="en-US" sz="1600" b="1" dirty="0"/>
            <a:t>Monitoring TMF Bot Performance</a:t>
          </a:r>
        </a:p>
      </dgm:t>
    </dgm:pt>
    <dgm:pt modelId="{ABB0AABE-6B98-9C40-AD6F-6A41CFE432A1}" type="parTrans" cxnId="{34187301-1960-0F42-A116-8E1C33DF9C5E}">
      <dgm:prSet/>
      <dgm:spPr/>
      <dgm:t>
        <a:bodyPr/>
        <a:lstStyle/>
        <a:p>
          <a:endParaRPr lang="en-GB"/>
        </a:p>
      </dgm:t>
    </dgm:pt>
    <dgm:pt modelId="{B0499574-F1F0-E549-A094-4DD8E453E7D6}" type="sibTrans" cxnId="{34187301-1960-0F42-A116-8E1C33DF9C5E}">
      <dgm:prSet/>
      <dgm:spPr/>
      <dgm:t>
        <a:bodyPr/>
        <a:lstStyle/>
        <a:p>
          <a:endParaRPr lang="en-GB"/>
        </a:p>
      </dgm:t>
    </dgm:pt>
    <dgm:pt modelId="{81F4EE8B-21B1-B245-8E49-915F513E7C3A}">
      <dgm:prSet phldrT="[Text]" custT="1"/>
      <dgm:spPr/>
      <dgm:t>
        <a:bodyPr/>
        <a:lstStyle/>
        <a:p>
          <a:pPr algn="l"/>
          <a:r>
            <a:rPr lang="en-US" sz="1200" dirty="0"/>
            <a:t>Recommendation is to review the TMF bot performance 1-2 weeks after a new trained model being deployed</a:t>
          </a:r>
        </a:p>
      </dgm:t>
    </dgm:pt>
    <dgm:pt modelId="{62D98D66-8754-9F49-9F37-4FE22E90C81A}" type="parTrans" cxnId="{9FD391D1-B5CF-D247-AB42-FA32ABCC1A3E}">
      <dgm:prSet/>
      <dgm:spPr/>
      <dgm:t>
        <a:bodyPr/>
        <a:lstStyle/>
        <a:p>
          <a:endParaRPr lang="en-GB"/>
        </a:p>
      </dgm:t>
    </dgm:pt>
    <dgm:pt modelId="{C6E652EC-EB9C-5C47-AC54-E173912B27CC}" type="sibTrans" cxnId="{9FD391D1-B5CF-D247-AB42-FA32ABCC1A3E}">
      <dgm:prSet/>
      <dgm:spPr/>
      <dgm:t>
        <a:bodyPr/>
        <a:lstStyle/>
        <a:p>
          <a:endParaRPr lang="en-GB"/>
        </a:p>
      </dgm:t>
    </dgm:pt>
    <dgm:pt modelId="{E4666429-1A08-9F4E-9552-2F6EB69BDDE0}">
      <dgm:prSet phldrT="[Text]" custT="1"/>
      <dgm:spPr/>
      <dgm:t>
        <a:bodyPr/>
        <a:lstStyle/>
        <a:p>
          <a:pPr algn="l"/>
          <a:r>
            <a:rPr lang="en-US" sz="1200" dirty="0"/>
            <a:t>Performance should be monitored at least quarterly. Who will be responsible of this?</a:t>
          </a:r>
        </a:p>
      </dgm:t>
    </dgm:pt>
    <dgm:pt modelId="{72F1F845-5219-4143-8FCE-9650DCA0551E}" type="parTrans" cxnId="{868865EA-9E0A-6745-88AE-B369FFB0DDBB}">
      <dgm:prSet/>
      <dgm:spPr/>
      <dgm:t>
        <a:bodyPr/>
        <a:lstStyle/>
        <a:p>
          <a:endParaRPr lang="en-GB"/>
        </a:p>
      </dgm:t>
    </dgm:pt>
    <dgm:pt modelId="{C10136A4-7D9F-404A-949C-136418ADCA5C}" type="sibTrans" cxnId="{868865EA-9E0A-6745-88AE-B369FFB0DDBB}">
      <dgm:prSet/>
      <dgm:spPr/>
      <dgm:t>
        <a:bodyPr/>
        <a:lstStyle/>
        <a:p>
          <a:endParaRPr lang="en-GB"/>
        </a:p>
      </dgm:t>
    </dgm:pt>
    <dgm:pt modelId="{E92031D9-B67B-AF41-B52F-15A7974BDF74}">
      <dgm:prSet phldrT="[Text]" custT="1"/>
      <dgm:spPr/>
      <dgm:t>
        <a:bodyPr/>
        <a:lstStyle/>
        <a:p>
          <a:pPr algn="l"/>
          <a:r>
            <a:rPr lang="en-US" sz="1200" dirty="0"/>
            <a:t> What should be the KPIs for TMF Bot performance? Document classification extraction coverage, Auto-classification coverage, Misclassification rate...</a:t>
          </a:r>
        </a:p>
      </dgm:t>
    </dgm:pt>
    <dgm:pt modelId="{BA77248C-DFBD-4D4F-ACFA-7253307325DE}" type="parTrans" cxnId="{3E0163F7-ED75-ED43-BA6F-ABC918593CE1}">
      <dgm:prSet/>
      <dgm:spPr/>
      <dgm:t>
        <a:bodyPr/>
        <a:lstStyle/>
        <a:p>
          <a:endParaRPr lang="en-GB"/>
        </a:p>
      </dgm:t>
    </dgm:pt>
    <dgm:pt modelId="{03B588F3-6119-1C4D-8851-C15AF4BF8FF8}" type="sibTrans" cxnId="{3E0163F7-ED75-ED43-BA6F-ABC918593CE1}">
      <dgm:prSet/>
      <dgm:spPr/>
      <dgm:t>
        <a:bodyPr/>
        <a:lstStyle/>
        <a:p>
          <a:endParaRPr lang="en-GB"/>
        </a:p>
      </dgm:t>
    </dgm:pt>
    <dgm:pt modelId="{ECF535C2-B78B-4143-BD04-19E8206644C4}">
      <dgm:prSet phldrT="[Text]" custT="1"/>
      <dgm:spPr/>
      <dgm:t>
        <a:bodyPr/>
        <a:lstStyle/>
        <a:p>
          <a:pPr algn="l"/>
          <a:endParaRPr lang="en-US" sz="1200" dirty="0"/>
        </a:p>
      </dgm:t>
    </dgm:pt>
    <dgm:pt modelId="{EEB75661-2D3B-354B-8BB7-ED0FEFE76B50}" type="parTrans" cxnId="{7F2A9444-9A4B-CD49-8FD0-36970F93C2DC}">
      <dgm:prSet/>
      <dgm:spPr/>
      <dgm:t>
        <a:bodyPr/>
        <a:lstStyle/>
        <a:p>
          <a:endParaRPr lang="en-GB"/>
        </a:p>
      </dgm:t>
    </dgm:pt>
    <dgm:pt modelId="{F2EDB262-FDD9-3F4E-BCDE-79AA73D19789}" type="sibTrans" cxnId="{7F2A9444-9A4B-CD49-8FD0-36970F93C2DC}">
      <dgm:prSet/>
      <dgm:spPr/>
      <dgm:t>
        <a:bodyPr/>
        <a:lstStyle/>
        <a:p>
          <a:endParaRPr lang="en-GB"/>
        </a:p>
      </dgm:t>
    </dgm:pt>
    <dgm:pt modelId="{482B6BFF-33E5-4B7C-8A2B-EDF18C9612CF}" type="pres">
      <dgm:prSet presAssocID="{1B7122EA-7AE3-41A1-88D2-5C1D9AFBBD6D}" presName="linear" presStyleCnt="0">
        <dgm:presLayoutVars>
          <dgm:dir/>
          <dgm:resizeHandles val="exact"/>
        </dgm:presLayoutVars>
      </dgm:prSet>
      <dgm:spPr/>
    </dgm:pt>
    <dgm:pt modelId="{6AA47B11-2A4E-464F-95B8-12F878F8A16C}" type="pres">
      <dgm:prSet presAssocID="{1B7E2E0A-17AA-4DB6-873D-75D5E6B4C5F6}" presName="comp" presStyleCnt="0"/>
      <dgm:spPr/>
    </dgm:pt>
    <dgm:pt modelId="{CE97E491-FC2D-43B6-9C56-89778D81DC4E}" type="pres">
      <dgm:prSet presAssocID="{1B7E2E0A-17AA-4DB6-873D-75D5E6B4C5F6}" presName="box" presStyleLbl="node1" presStyleIdx="0" presStyleCnt="4" custLinFactNeighborY="-403"/>
      <dgm:spPr/>
    </dgm:pt>
    <dgm:pt modelId="{6F90092A-7075-46ED-B681-3CA99778FE55}" type="pres">
      <dgm:prSet presAssocID="{1B7E2E0A-17AA-4DB6-873D-75D5E6B4C5F6}" presName="img" presStyleLbl="fgImgPlace1" presStyleIdx="0" presStyleCnt="4" custScaleX="60236" custScaleY="9601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All Crosses"/>
        </a:ext>
      </dgm:extLst>
    </dgm:pt>
    <dgm:pt modelId="{1545FD61-B9A0-4B03-AE51-8230B7F1C3CF}" type="pres">
      <dgm:prSet presAssocID="{1B7E2E0A-17AA-4DB6-873D-75D5E6B4C5F6}" presName="text" presStyleLbl="node1" presStyleIdx="0" presStyleCnt="4">
        <dgm:presLayoutVars>
          <dgm:bulletEnabled val="1"/>
        </dgm:presLayoutVars>
      </dgm:prSet>
      <dgm:spPr/>
    </dgm:pt>
    <dgm:pt modelId="{1E311E47-5928-47B3-B64D-01F18160FD08}" type="pres">
      <dgm:prSet presAssocID="{0EE9F875-27FD-450D-97A9-CD26853DF58B}" presName="spacer" presStyleCnt="0"/>
      <dgm:spPr/>
    </dgm:pt>
    <dgm:pt modelId="{31C34801-D165-4CF3-B4CD-72082C75E53E}" type="pres">
      <dgm:prSet presAssocID="{981F60A8-9088-417C-97B8-41C95147A1EE}" presName="comp" presStyleCnt="0"/>
      <dgm:spPr/>
    </dgm:pt>
    <dgm:pt modelId="{DD41F4E7-347B-4A84-90E9-78072300A9FC}" type="pres">
      <dgm:prSet presAssocID="{981F60A8-9088-417C-97B8-41C95147A1EE}" presName="box" presStyleLbl="node1" presStyleIdx="1" presStyleCnt="4"/>
      <dgm:spPr/>
    </dgm:pt>
    <dgm:pt modelId="{73B87EC6-C0E8-426E-BE7A-8D06EBB19021}" type="pres">
      <dgm:prSet presAssocID="{981F60A8-9088-417C-97B8-41C95147A1EE}" presName="img" presStyleLbl="fgImgPlace1" presStyleIdx="1" presStyleCnt="4" custScaleX="62946" custScaleY="9611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row circle"/>
        </a:ext>
      </dgm:extLst>
    </dgm:pt>
    <dgm:pt modelId="{1DC6BC8B-0B41-4730-97BC-F0BF17BE01DD}" type="pres">
      <dgm:prSet presAssocID="{981F60A8-9088-417C-97B8-41C95147A1EE}" presName="text" presStyleLbl="node1" presStyleIdx="1" presStyleCnt="4">
        <dgm:presLayoutVars>
          <dgm:bulletEnabled val="1"/>
        </dgm:presLayoutVars>
      </dgm:prSet>
      <dgm:spPr/>
    </dgm:pt>
    <dgm:pt modelId="{692DA33A-6C71-42C6-ABB8-F97C4CCC188D}" type="pres">
      <dgm:prSet presAssocID="{434FEAFA-845E-485D-BD5E-0B39E26ED96C}" presName="spacer" presStyleCnt="0"/>
      <dgm:spPr/>
    </dgm:pt>
    <dgm:pt modelId="{4134C7C5-36CB-4395-9B42-78CD454DBDD0}" type="pres">
      <dgm:prSet presAssocID="{DD6ECD76-F579-41E0-B5CB-966EC8CCFEAD}" presName="comp" presStyleCnt="0"/>
      <dgm:spPr/>
    </dgm:pt>
    <dgm:pt modelId="{17F87AC0-5A49-4244-B902-9BFEB188F1CD}" type="pres">
      <dgm:prSet presAssocID="{DD6ECD76-F579-41E0-B5CB-966EC8CCFEAD}" presName="box" presStyleLbl="node1" presStyleIdx="2" presStyleCnt="4"/>
      <dgm:spPr/>
    </dgm:pt>
    <dgm:pt modelId="{2CB92302-8B79-4666-BFDA-9F82579FA4E5}" type="pres">
      <dgm:prSet presAssocID="{DD6ECD76-F579-41E0-B5CB-966EC8CCFEAD}" presName="img" presStyleLbl="fgImgPlace1" presStyleIdx="2" presStyleCnt="4" custScaleX="64300" custScaleY="10976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a:ext>
      </dgm:extLst>
    </dgm:pt>
    <dgm:pt modelId="{CA7644FB-211B-4B43-A83A-0D685C505DF1}" type="pres">
      <dgm:prSet presAssocID="{DD6ECD76-F579-41E0-B5CB-966EC8CCFEAD}" presName="text" presStyleLbl="node1" presStyleIdx="2" presStyleCnt="4">
        <dgm:presLayoutVars>
          <dgm:bulletEnabled val="1"/>
        </dgm:presLayoutVars>
      </dgm:prSet>
      <dgm:spPr/>
    </dgm:pt>
    <dgm:pt modelId="{6ED78DAD-0CA2-1041-9A7B-998B83C4CE14}" type="pres">
      <dgm:prSet presAssocID="{08621C56-DAC9-4D4D-800F-1B0170031458}" presName="spacer" presStyleCnt="0"/>
      <dgm:spPr/>
    </dgm:pt>
    <dgm:pt modelId="{A4567691-113F-E048-A645-61CF7567D058}" type="pres">
      <dgm:prSet presAssocID="{16BA006A-93FB-D147-8C6B-1DBF000EA311}" presName="comp" presStyleCnt="0"/>
      <dgm:spPr/>
    </dgm:pt>
    <dgm:pt modelId="{A6948096-DA89-E04B-9897-48BA9D42AC74}" type="pres">
      <dgm:prSet presAssocID="{16BA006A-93FB-D147-8C6B-1DBF000EA311}" presName="box" presStyleLbl="node1" presStyleIdx="3" presStyleCnt="4"/>
      <dgm:spPr/>
    </dgm:pt>
    <dgm:pt modelId="{5116AB5A-36E9-F146-AA68-AEE30038E646}" type="pres">
      <dgm:prSet presAssocID="{16BA006A-93FB-D147-8C6B-1DBF000EA311}" presName="img" presStyleLbl="fgImgPlace1" presStyleIdx="3" presStyleCnt="4" custScaleX="64005" custScaleY="94086"/>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0000" b="-10000"/>
          </a:stretch>
        </a:blipFill>
      </dgm:spPr>
      <dgm:extLst>
        <a:ext uri="{E40237B7-FDA0-4F09-8148-C483321AD2D9}">
          <dgm14:cNvPr xmlns:dgm14="http://schemas.microsoft.com/office/drawing/2010/diagram" id="0" name="" descr="Clipboard Badge outline"/>
        </a:ext>
      </dgm:extLst>
    </dgm:pt>
    <dgm:pt modelId="{512CBE9B-04E2-9F42-9DA8-0F09E92D38EC}" type="pres">
      <dgm:prSet presAssocID="{16BA006A-93FB-D147-8C6B-1DBF000EA311}" presName="text" presStyleLbl="node1" presStyleIdx="3" presStyleCnt="4">
        <dgm:presLayoutVars>
          <dgm:bulletEnabled val="1"/>
        </dgm:presLayoutVars>
      </dgm:prSet>
      <dgm:spPr/>
    </dgm:pt>
  </dgm:ptLst>
  <dgm:cxnLst>
    <dgm:cxn modelId="{34187301-1960-0F42-A116-8E1C33DF9C5E}" srcId="{1B7122EA-7AE3-41A1-88D2-5C1D9AFBBD6D}" destId="{16BA006A-93FB-D147-8C6B-1DBF000EA311}" srcOrd="3" destOrd="0" parTransId="{ABB0AABE-6B98-9C40-AD6F-6A41CFE432A1}" sibTransId="{B0499574-F1F0-E549-A094-4DD8E453E7D6}"/>
    <dgm:cxn modelId="{2808160F-0A6B-7149-B26B-6DED2546BB23}" type="presOf" srcId="{E4666429-1A08-9F4E-9552-2F6EB69BDDE0}" destId="{A6948096-DA89-E04B-9897-48BA9D42AC74}" srcOrd="0" destOrd="2" presId="urn:microsoft.com/office/officeart/2005/8/layout/vList4"/>
    <dgm:cxn modelId="{6DE9CB1F-3C45-0D41-85B2-55DB75891E4C}" type="presOf" srcId="{ECF535C2-B78B-4143-BD04-19E8206644C4}" destId="{A6948096-DA89-E04B-9897-48BA9D42AC74}" srcOrd="0" destOrd="4" presId="urn:microsoft.com/office/officeart/2005/8/layout/vList4"/>
    <dgm:cxn modelId="{60A72C34-1CF0-4C98-8A6F-6F0B0B134926}" type="presOf" srcId="{981F60A8-9088-417C-97B8-41C95147A1EE}" destId="{1DC6BC8B-0B41-4730-97BC-F0BF17BE01DD}" srcOrd="1" destOrd="0" presId="urn:microsoft.com/office/officeart/2005/8/layout/vList4"/>
    <dgm:cxn modelId="{6F595E3F-E5E2-744F-9F71-E99029A637E8}" type="presOf" srcId="{E4666429-1A08-9F4E-9552-2F6EB69BDDE0}" destId="{512CBE9B-04E2-9F42-9DA8-0F09E92D38EC}" srcOrd="1" destOrd="2" presId="urn:microsoft.com/office/officeart/2005/8/layout/vList4"/>
    <dgm:cxn modelId="{7F2A9444-9A4B-CD49-8FD0-36970F93C2DC}" srcId="{16BA006A-93FB-D147-8C6B-1DBF000EA311}" destId="{ECF535C2-B78B-4143-BD04-19E8206644C4}" srcOrd="3" destOrd="0" parTransId="{EEB75661-2D3B-354B-8BB7-ED0FEFE76B50}" sibTransId="{F2EDB262-FDD9-3F4E-BCDE-79AA73D19789}"/>
    <dgm:cxn modelId="{2CA08755-CBD4-4651-A509-8B0A52D2E1EE}" srcId="{1B7122EA-7AE3-41A1-88D2-5C1D9AFBBD6D}" destId="{981F60A8-9088-417C-97B8-41C95147A1EE}" srcOrd="1" destOrd="0" parTransId="{70E459D5-FDB2-4D35-9DBE-3D98F286363D}" sibTransId="{434FEAFA-845E-485D-BD5E-0B39E26ED96C}"/>
    <dgm:cxn modelId="{E80E6F63-6139-4CA4-B1BC-DF981905F03F}" type="presOf" srcId="{1B7122EA-7AE3-41A1-88D2-5C1D9AFBBD6D}" destId="{482B6BFF-33E5-4B7C-8A2B-EDF18C9612CF}" srcOrd="0" destOrd="0" presId="urn:microsoft.com/office/officeart/2005/8/layout/vList4"/>
    <dgm:cxn modelId="{F722C26A-A046-AB4A-A82F-4814CA4F2A86}" type="presOf" srcId="{81F4EE8B-21B1-B245-8E49-915F513E7C3A}" destId="{512CBE9B-04E2-9F42-9DA8-0F09E92D38EC}" srcOrd="1" destOrd="1" presId="urn:microsoft.com/office/officeart/2005/8/layout/vList4"/>
    <dgm:cxn modelId="{BE5F7275-4E05-9F4B-BB78-056ABAEE71FB}" type="presOf" srcId="{E92031D9-B67B-AF41-B52F-15A7974BDF74}" destId="{512CBE9B-04E2-9F42-9DA8-0F09E92D38EC}" srcOrd="1" destOrd="3" presId="urn:microsoft.com/office/officeart/2005/8/layout/vList4"/>
    <dgm:cxn modelId="{F88F8989-40EE-C541-A350-2F676C1089EF}" type="presOf" srcId="{16BA006A-93FB-D147-8C6B-1DBF000EA311}" destId="{A6948096-DA89-E04B-9897-48BA9D42AC74}" srcOrd="0" destOrd="0" presId="urn:microsoft.com/office/officeart/2005/8/layout/vList4"/>
    <dgm:cxn modelId="{A8ACBE89-A371-44E1-9842-10E99DF1F16B}" type="presOf" srcId="{1B7E2E0A-17AA-4DB6-873D-75D5E6B4C5F6}" destId="{1545FD61-B9A0-4B03-AE51-8230B7F1C3CF}" srcOrd="1" destOrd="0" presId="urn:microsoft.com/office/officeart/2005/8/layout/vList4"/>
    <dgm:cxn modelId="{CD8CB9A0-D86A-4C78-9FC4-3E4DAEFEC921}" type="presOf" srcId="{1B7E2E0A-17AA-4DB6-873D-75D5E6B4C5F6}" destId="{CE97E491-FC2D-43B6-9C56-89778D81DC4E}" srcOrd="0" destOrd="0" presId="urn:microsoft.com/office/officeart/2005/8/layout/vList4"/>
    <dgm:cxn modelId="{50DDC4C0-73DF-43F9-8501-06AE2A3B6F88}" srcId="{1B7122EA-7AE3-41A1-88D2-5C1D9AFBBD6D}" destId="{1B7E2E0A-17AA-4DB6-873D-75D5E6B4C5F6}" srcOrd="0" destOrd="0" parTransId="{750E4004-320A-4DFC-90FF-8362DE7AA227}" sibTransId="{0EE9F875-27FD-450D-97A9-CD26853DF58B}"/>
    <dgm:cxn modelId="{60648BC7-3F75-4954-903B-DDD9F76C176A}" type="presOf" srcId="{DD6ECD76-F579-41E0-B5CB-966EC8CCFEAD}" destId="{CA7644FB-211B-4B43-A83A-0D685C505DF1}" srcOrd="1" destOrd="0" presId="urn:microsoft.com/office/officeart/2005/8/layout/vList4"/>
    <dgm:cxn modelId="{3F3FC8CA-B16B-EB4C-B4C5-98C642E153E9}" type="presOf" srcId="{16BA006A-93FB-D147-8C6B-1DBF000EA311}" destId="{512CBE9B-04E2-9F42-9DA8-0F09E92D38EC}" srcOrd="1" destOrd="0" presId="urn:microsoft.com/office/officeart/2005/8/layout/vList4"/>
    <dgm:cxn modelId="{9FD391D1-B5CF-D247-AB42-FA32ABCC1A3E}" srcId="{16BA006A-93FB-D147-8C6B-1DBF000EA311}" destId="{81F4EE8B-21B1-B245-8E49-915F513E7C3A}" srcOrd="0" destOrd="0" parTransId="{62D98D66-8754-9F49-9F37-4FE22E90C81A}" sibTransId="{C6E652EC-EB9C-5C47-AC54-E173912B27CC}"/>
    <dgm:cxn modelId="{AB8B52D9-8B20-384D-AFA2-02F54CAE62B5}" type="presOf" srcId="{81F4EE8B-21B1-B245-8E49-915F513E7C3A}" destId="{A6948096-DA89-E04B-9897-48BA9D42AC74}" srcOrd="0" destOrd="1" presId="urn:microsoft.com/office/officeart/2005/8/layout/vList4"/>
    <dgm:cxn modelId="{61B2D8E4-DB79-45B6-9737-E5E732E8470D}" type="presOf" srcId="{981F60A8-9088-417C-97B8-41C95147A1EE}" destId="{DD41F4E7-347B-4A84-90E9-78072300A9FC}" srcOrd="0" destOrd="0" presId="urn:microsoft.com/office/officeart/2005/8/layout/vList4"/>
    <dgm:cxn modelId="{C7C9DCE9-BD04-A94A-B41F-D6217B0F03D3}" type="presOf" srcId="{ECF535C2-B78B-4143-BD04-19E8206644C4}" destId="{512CBE9B-04E2-9F42-9DA8-0F09E92D38EC}" srcOrd="1" destOrd="4" presId="urn:microsoft.com/office/officeart/2005/8/layout/vList4"/>
    <dgm:cxn modelId="{868865EA-9E0A-6745-88AE-B369FFB0DDBB}" srcId="{16BA006A-93FB-D147-8C6B-1DBF000EA311}" destId="{E4666429-1A08-9F4E-9552-2F6EB69BDDE0}" srcOrd="1" destOrd="0" parTransId="{72F1F845-5219-4143-8FCE-9650DCA0551E}" sibTransId="{C10136A4-7D9F-404A-949C-136418ADCA5C}"/>
    <dgm:cxn modelId="{866331ED-50F1-41B8-96EF-A10B7DF7419D}" type="presOf" srcId="{DD6ECD76-F579-41E0-B5CB-966EC8CCFEAD}" destId="{17F87AC0-5A49-4244-B902-9BFEB188F1CD}" srcOrd="0" destOrd="0" presId="urn:microsoft.com/office/officeart/2005/8/layout/vList4"/>
    <dgm:cxn modelId="{3B521EF1-D912-4747-BDC4-C500E48907E6}" type="presOf" srcId="{E92031D9-B67B-AF41-B52F-15A7974BDF74}" destId="{A6948096-DA89-E04B-9897-48BA9D42AC74}" srcOrd="0" destOrd="3" presId="urn:microsoft.com/office/officeart/2005/8/layout/vList4"/>
    <dgm:cxn modelId="{3E0163F7-ED75-ED43-BA6F-ABC918593CE1}" srcId="{16BA006A-93FB-D147-8C6B-1DBF000EA311}" destId="{E92031D9-B67B-AF41-B52F-15A7974BDF74}" srcOrd="2" destOrd="0" parTransId="{BA77248C-DFBD-4D4F-ACFA-7253307325DE}" sibTransId="{03B588F3-6119-1C4D-8851-C15AF4BF8FF8}"/>
    <dgm:cxn modelId="{9EFC34FD-9967-4514-9929-1C66D75BE6B6}" srcId="{1B7122EA-7AE3-41A1-88D2-5C1D9AFBBD6D}" destId="{DD6ECD76-F579-41E0-B5CB-966EC8CCFEAD}" srcOrd="2" destOrd="0" parTransId="{820AE9C9-F27D-463B-B9D2-870620658F65}" sibTransId="{08621C56-DAC9-4D4D-800F-1B0170031458}"/>
    <dgm:cxn modelId="{DA08BDAB-58CA-4605-868C-908F3F580980}" type="presParOf" srcId="{482B6BFF-33E5-4B7C-8A2B-EDF18C9612CF}" destId="{6AA47B11-2A4E-464F-95B8-12F878F8A16C}" srcOrd="0" destOrd="0" presId="urn:microsoft.com/office/officeart/2005/8/layout/vList4"/>
    <dgm:cxn modelId="{09E15B7F-92EC-4C2A-A844-2121610CC029}" type="presParOf" srcId="{6AA47B11-2A4E-464F-95B8-12F878F8A16C}" destId="{CE97E491-FC2D-43B6-9C56-89778D81DC4E}" srcOrd="0" destOrd="0" presId="urn:microsoft.com/office/officeart/2005/8/layout/vList4"/>
    <dgm:cxn modelId="{DA3D36F5-D4FD-45EE-9117-0C1032D8D3B3}" type="presParOf" srcId="{6AA47B11-2A4E-464F-95B8-12F878F8A16C}" destId="{6F90092A-7075-46ED-B681-3CA99778FE55}" srcOrd="1" destOrd="0" presId="urn:microsoft.com/office/officeart/2005/8/layout/vList4"/>
    <dgm:cxn modelId="{B4237A8E-C3B2-456B-9306-8100EA479751}" type="presParOf" srcId="{6AA47B11-2A4E-464F-95B8-12F878F8A16C}" destId="{1545FD61-B9A0-4B03-AE51-8230B7F1C3CF}" srcOrd="2" destOrd="0" presId="urn:microsoft.com/office/officeart/2005/8/layout/vList4"/>
    <dgm:cxn modelId="{980326B5-0D49-491D-A7FC-79E251C25AD9}" type="presParOf" srcId="{482B6BFF-33E5-4B7C-8A2B-EDF18C9612CF}" destId="{1E311E47-5928-47B3-B64D-01F18160FD08}" srcOrd="1" destOrd="0" presId="urn:microsoft.com/office/officeart/2005/8/layout/vList4"/>
    <dgm:cxn modelId="{EF6FCB1C-C5F4-4B8D-BE9E-BA99BF3685F1}" type="presParOf" srcId="{482B6BFF-33E5-4B7C-8A2B-EDF18C9612CF}" destId="{31C34801-D165-4CF3-B4CD-72082C75E53E}" srcOrd="2" destOrd="0" presId="urn:microsoft.com/office/officeart/2005/8/layout/vList4"/>
    <dgm:cxn modelId="{70B9F58A-48D0-4243-A73D-C9B6514343D6}" type="presParOf" srcId="{31C34801-D165-4CF3-B4CD-72082C75E53E}" destId="{DD41F4E7-347B-4A84-90E9-78072300A9FC}" srcOrd="0" destOrd="0" presId="urn:microsoft.com/office/officeart/2005/8/layout/vList4"/>
    <dgm:cxn modelId="{A1BC34DB-8E1D-45DE-B64A-413C92CE71CB}" type="presParOf" srcId="{31C34801-D165-4CF3-B4CD-72082C75E53E}" destId="{73B87EC6-C0E8-426E-BE7A-8D06EBB19021}" srcOrd="1" destOrd="0" presId="urn:microsoft.com/office/officeart/2005/8/layout/vList4"/>
    <dgm:cxn modelId="{2F034898-3A8B-465A-AC69-5E9016B3FC05}" type="presParOf" srcId="{31C34801-D165-4CF3-B4CD-72082C75E53E}" destId="{1DC6BC8B-0B41-4730-97BC-F0BF17BE01DD}" srcOrd="2" destOrd="0" presId="urn:microsoft.com/office/officeart/2005/8/layout/vList4"/>
    <dgm:cxn modelId="{6FEFF872-4B16-48B8-B5F9-11791D1FBDE9}" type="presParOf" srcId="{482B6BFF-33E5-4B7C-8A2B-EDF18C9612CF}" destId="{692DA33A-6C71-42C6-ABB8-F97C4CCC188D}" srcOrd="3" destOrd="0" presId="urn:microsoft.com/office/officeart/2005/8/layout/vList4"/>
    <dgm:cxn modelId="{E316531E-5B6A-45F6-BF33-337797FB7182}" type="presParOf" srcId="{482B6BFF-33E5-4B7C-8A2B-EDF18C9612CF}" destId="{4134C7C5-36CB-4395-9B42-78CD454DBDD0}" srcOrd="4" destOrd="0" presId="urn:microsoft.com/office/officeart/2005/8/layout/vList4"/>
    <dgm:cxn modelId="{6444D055-DEA7-46B4-9ABB-712B1B150F16}" type="presParOf" srcId="{4134C7C5-36CB-4395-9B42-78CD454DBDD0}" destId="{17F87AC0-5A49-4244-B902-9BFEB188F1CD}" srcOrd="0" destOrd="0" presId="urn:microsoft.com/office/officeart/2005/8/layout/vList4"/>
    <dgm:cxn modelId="{49194766-59EC-42E1-AD0D-92FFEAA6AFC3}" type="presParOf" srcId="{4134C7C5-36CB-4395-9B42-78CD454DBDD0}" destId="{2CB92302-8B79-4666-BFDA-9F82579FA4E5}" srcOrd="1" destOrd="0" presId="urn:microsoft.com/office/officeart/2005/8/layout/vList4"/>
    <dgm:cxn modelId="{33C12327-C3E1-4681-B959-804A15F57E3A}" type="presParOf" srcId="{4134C7C5-36CB-4395-9B42-78CD454DBDD0}" destId="{CA7644FB-211B-4B43-A83A-0D685C505DF1}" srcOrd="2" destOrd="0" presId="urn:microsoft.com/office/officeart/2005/8/layout/vList4"/>
    <dgm:cxn modelId="{9D2381D6-CE49-0F4C-A8AF-F4CF98079316}" type="presParOf" srcId="{482B6BFF-33E5-4B7C-8A2B-EDF18C9612CF}" destId="{6ED78DAD-0CA2-1041-9A7B-998B83C4CE14}" srcOrd="5" destOrd="0" presId="urn:microsoft.com/office/officeart/2005/8/layout/vList4"/>
    <dgm:cxn modelId="{2282A10C-14E5-284A-AFF7-7ADDC6931EFA}" type="presParOf" srcId="{482B6BFF-33E5-4B7C-8A2B-EDF18C9612CF}" destId="{A4567691-113F-E048-A645-61CF7567D058}" srcOrd="6" destOrd="0" presId="urn:microsoft.com/office/officeart/2005/8/layout/vList4"/>
    <dgm:cxn modelId="{6434C13D-4E93-094F-A648-A833951D032A}" type="presParOf" srcId="{A4567691-113F-E048-A645-61CF7567D058}" destId="{A6948096-DA89-E04B-9897-48BA9D42AC74}" srcOrd="0" destOrd="0" presId="urn:microsoft.com/office/officeart/2005/8/layout/vList4"/>
    <dgm:cxn modelId="{B6AA761C-0221-AE4D-8F7A-B0AA384C492C}" type="presParOf" srcId="{A4567691-113F-E048-A645-61CF7567D058}" destId="{5116AB5A-36E9-F146-AA68-AEE30038E646}" srcOrd="1" destOrd="0" presId="urn:microsoft.com/office/officeart/2005/8/layout/vList4"/>
    <dgm:cxn modelId="{08750913-51D6-3440-ACBA-5F64E892ACBF}" type="presParOf" srcId="{A4567691-113F-E048-A645-61CF7567D058}" destId="{512CBE9B-04E2-9F42-9DA8-0F09E92D38E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6A4BAA-9E1F-4A29-AF03-877A09B37C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37F5C76-0736-44AF-B952-26742D919FF6}">
      <dgm:prSet phldrT="[Text]"/>
      <dgm:spPr/>
      <dgm:t>
        <a:bodyPr/>
        <a:lstStyle/>
        <a:p>
          <a:pPr>
            <a:buClr>
              <a:schemeClr val="tx2"/>
            </a:buClr>
            <a:buSzTx/>
            <a:buFont typeface="Arial" panose="020B0604020202020204" pitchFamily="34" charset="0"/>
            <a:buChar char="•"/>
          </a:pPr>
          <a:r>
            <a:rPr lang="en-US" dirty="0"/>
            <a:t>Ability to see full version history from one view – QC friendly!</a:t>
          </a:r>
        </a:p>
      </dgm:t>
    </dgm:pt>
    <dgm:pt modelId="{602A4932-6CEB-40E8-98B8-1946B84DCF8A}" type="parTrans" cxnId="{77F2ACAE-FF35-4817-94D1-3138D0D4BDE9}">
      <dgm:prSet/>
      <dgm:spPr/>
      <dgm:t>
        <a:bodyPr/>
        <a:lstStyle/>
        <a:p>
          <a:endParaRPr lang="en-US"/>
        </a:p>
      </dgm:t>
    </dgm:pt>
    <dgm:pt modelId="{B217382F-3CF3-45CF-B769-DE19A240CDE1}" type="sibTrans" cxnId="{77F2ACAE-FF35-4817-94D1-3138D0D4BDE9}">
      <dgm:prSet/>
      <dgm:spPr/>
      <dgm:t>
        <a:bodyPr/>
        <a:lstStyle/>
        <a:p>
          <a:endParaRPr lang="en-US"/>
        </a:p>
      </dgm:t>
    </dgm:pt>
    <dgm:pt modelId="{1AC370D4-118B-45D8-B784-4E2C54DFCBC7}">
      <dgm:prSet phldrT="[Text]"/>
      <dgm:spPr/>
      <dgm: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dirty="0">
              <a:solidFill>
                <a:schemeClr val="bg1"/>
              </a:solidFill>
            </a:rPr>
            <a:t>Automatic superseding of previous major versions</a:t>
          </a:r>
        </a:p>
      </dgm:t>
    </dgm:pt>
    <dgm:pt modelId="{582F06E9-231C-4442-A5F2-802DE5568DEF}" type="parTrans" cxnId="{99DF8494-A79B-467E-A54F-A4385129B76A}">
      <dgm:prSet/>
      <dgm:spPr/>
      <dgm:t>
        <a:bodyPr/>
        <a:lstStyle/>
        <a:p>
          <a:endParaRPr lang="en-US"/>
        </a:p>
      </dgm:t>
    </dgm:pt>
    <dgm:pt modelId="{4149CD3B-028C-4490-8220-A4524AED34F1}" type="sibTrans" cxnId="{99DF8494-A79B-467E-A54F-A4385129B76A}">
      <dgm:prSet/>
      <dgm:spPr/>
      <dgm:t>
        <a:bodyPr/>
        <a:lstStyle/>
        <a:p>
          <a:endParaRPr lang="en-US"/>
        </a:p>
      </dgm:t>
    </dgm:pt>
    <dgm:pt modelId="{D2CDA430-6FD3-42AE-9354-BE4B7519B7AA}">
      <dgm:prSet phldrT="[Text]"/>
      <dgm:spPr/>
      <dgm: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dirty="0"/>
            <a:t>Ability to compare versions directly in Vault</a:t>
          </a:r>
        </a:p>
      </dgm:t>
    </dgm:pt>
    <dgm:pt modelId="{8F2C4F8C-E0E3-4F63-A7A0-4D175F823368}" type="parTrans" cxnId="{CA5B6BEC-9EA8-4984-93C6-67FA27E381B4}">
      <dgm:prSet/>
      <dgm:spPr/>
      <dgm:t>
        <a:bodyPr/>
        <a:lstStyle/>
        <a:p>
          <a:endParaRPr lang="en-US"/>
        </a:p>
      </dgm:t>
    </dgm:pt>
    <dgm:pt modelId="{A0EBDAD7-1BDA-4D06-B47A-272E5D1F0227}" type="sibTrans" cxnId="{CA5B6BEC-9EA8-4984-93C6-67FA27E381B4}">
      <dgm:prSet/>
      <dgm:spPr/>
      <dgm:t>
        <a:bodyPr/>
        <a:lstStyle/>
        <a:p>
          <a:endParaRPr lang="en-US"/>
        </a:p>
      </dgm:t>
    </dgm:pt>
    <dgm:pt modelId="{E76398A2-4929-4EAD-AF9E-18637538AD62}">
      <dgm:prSet phldrT="[Text]"/>
      <dgm:spPr/>
      <dgm:t>
        <a:bodyPr/>
        <a:lstStyle/>
        <a:p>
          <a:pPr>
            <a:buClr>
              <a:schemeClr val="tx2"/>
            </a:buClr>
            <a:buSzTx/>
            <a:buFont typeface="Arial" panose="020B0604020202020204" pitchFamily="34" charset="0"/>
            <a:buChar char="•"/>
          </a:pPr>
          <a:r>
            <a:rPr lang="en-US" dirty="0"/>
            <a:t>Receive alerts on new versions (when enabled)</a:t>
          </a:r>
        </a:p>
      </dgm:t>
    </dgm:pt>
    <dgm:pt modelId="{FD259FD1-E18B-4B3C-B32B-BB3B58AD1DB1}" type="parTrans" cxnId="{65289D83-F573-4B7E-B48D-1EAFB4F1648C}">
      <dgm:prSet/>
      <dgm:spPr/>
      <dgm:t>
        <a:bodyPr/>
        <a:lstStyle/>
        <a:p>
          <a:endParaRPr lang="en-US"/>
        </a:p>
      </dgm:t>
    </dgm:pt>
    <dgm:pt modelId="{2F7AD879-B527-485C-A3E1-FD7FF7CC73E4}" type="sibTrans" cxnId="{65289D83-F573-4B7E-B48D-1EAFB4F1648C}">
      <dgm:prSet/>
      <dgm:spPr/>
      <dgm:t>
        <a:bodyPr/>
        <a:lstStyle/>
        <a:p>
          <a:endParaRPr lang="en-US"/>
        </a:p>
      </dgm:t>
    </dgm:pt>
    <dgm:pt modelId="{6436ABBD-DA32-419A-ABD1-476255C5B7F3}">
      <dgm:prSet phldrT="[Text]"/>
      <dgm:spPr/>
      <dgm: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dirty="0"/>
            <a:t>Ability to “Include previous document versions” when reporting</a:t>
          </a:r>
        </a:p>
      </dgm:t>
    </dgm:pt>
    <dgm:pt modelId="{46024482-9721-4A23-AEC2-3B10F07722C0}" type="parTrans" cxnId="{3213ECAE-EEE6-4701-9CAE-7F0D57CDB5EB}">
      <dgm:prSet/>
      <dgm:spPr/>
      <dgm:t>
        <a:bodyPr/>
        <a:lstStyle/>
        <a:p>
          <a:endParaRPr lang="en-US"/>
        </a:p>
      </dgm:t>
    </dgm:pt>
    <dgm:pt modelId="{19AB49A1-1F51-4FDD-90F1-7CBAD340A1FD}" type="sibTrans" cxnId="{3213ECAE-EEE6-4701-9CAE-7F0D57CDB5EB}">
      <dgm:prSet/>
      <dgm:spPr/>
      <dgm:t>
        <a:bodyPr/>
        <a:lstStyle/>
        <a:p>
          <a:endParaRPr lang="en-US"/>
        </a:p>
      </dgm:t>
    </dgm:pt>
    <dgm:pt modelId="{689A9B00-B963-42F0-B50D-7ACBE396925C}" type="pres">
      <dgm:prSet presAssocID="{2E6A4BAA-9E1F-4A29-AF03-877A09B37C09}" presName="Name0" presStyleCnt="0">
        <dgm:presLayoutVars>
          <dgm:chMax val="7"/>
          <dgm:chPref val="7"/>
          <dgm:dir/>
        </dgm:presLayoutVars>
      </dgm:prSet>
      <dgm:spPr/>
    </dgm:pt>
    <dgm:pt modelId="{CF5DB822-7C82-47F5-98A5-062F556BA44E}" type="pres">
      <dgm:prSet presAssocID="{2E6A4BAA-9E1F-4A29-AF03-877A09B37C09}" presName="Name1" presStyleCnt="0"/>
      <dgm:spPr/>
    </dgm:pt>
    <dgm:pt modelId="{4E853755-ED0B-4B52-9080-F8D3160591B4}" type="pres">
      <dgm:prSet presAssocID="{2E6A4BAA-9E1F-4A29-AF03-877A09B37C09}" presName="cycle" presStyleCnt="0"/>
      <dgm:spPr/>
    </dgm:pt>
    <dgm:pt modelId="{B69B264E-A8CD-4480-8E38-60B18145CADD}" type="pres">
      <dgm:prSet presAssocID="{2E6A4BAA-9E1F-4A29-AF03-877A09B37C09}" presName="srcNode" presStyleLbl="node1" presStyleIdx="0" presStyleCnt="5"/>
      <dgm:spPr/>
    </dgm:pt>
    <dgm:pt modelId="{0CBC926A-0E52-45B4-A962-C4BA23F363C3}" type="pres">
      <dgm:prSet presAssocID="{2E6A4BAA-9E1F-4A29-AF03-877A09B37C09}" presName="conn" presStyleLbl="parChTrans1D2" presStyleIdx="0" presStyleCnt="1"/>
      <dgm:spPr/>
    </dgm:pt>
    <dgm:pt modelId="{F32C985E-0D5D-4FF7-87AC-97722340F76C}" type="pres">
      <dgm:prSet presAssocID="{2E6A4BAA-9E1F-4A29-AF03-877A09B37C09}" presName="extraNode" presStyleLbl="node1" presStyleIdx="0" presStyleCnt="5"/>
      <dgm:spPr/>
    </dgm:pt>
    <dgm:pt modelId="{0A401AB5-1900-4F6A-AEBC-B67671DBEE4F}" type="pres">
      <dgm:prSet presAssocID="{2E6A4BAA-9E1F-4A29-AF03-877A09B37C09}" presName="dstNode" presStyleLbl="node1" presStyleIdx="0" presStyleCnt="5"/>
      <dgm:spPr/>
    </dgm:pt>
    <dgm:pt modelId="{B3125552-B51F-4BE0-8750-6A675F3AEA13}" type="pres">
      <dgm:prSet presAssocID="{337F5C76-0736-44AF-B952-26742D919FF6}" presName="text_1" presStyleLbl="node1" presStyleIdx="0" presStyleCnt="5">
        <dgm:presLayoutVars>
          <dgm:bulletEnabled val="1"/>
        </dgm:presLayoutVars>
      </dgm:prSet>
      <dgm:spPr/>
    </dgm:pt>
    <dgm:pt modelId="{3CA32D0B-A12B-4A22-9E2B-46FB5AC15CEF}" type="pres">
      <dgm:prSet presAssocID="{337F5C76-0736-44AF-B952-26742D919FF6}" presName="accent_1" presStyleCnt="0"/>
      <dgm:spPr/>
    </dgm:pt>
    <dgm:pt modelId="{C395F789-ACC8-4C96-811E-D16A5D573F9A}" type="pres">
      <dgm:prSet presAssocID="{337F5C76-0736-44AF-B952-26742D919FF6}" presName="accentRepeatNode" presStyleLbl="solidFgAcc1" presStyleIdx="0" presStyleCnt="5"/>
      <dgm:spPr/>
    </dgm:pt>
    <dgm:pt modelId="{1CE7FB95-4003-4FC6-8D65-6E64C20A8413}" type="pres">
      <dgm:prSet presAssocID="{1AC370D4-118B-45D8-B784-4E2C54DFCBC7}" presName="text_2" presStyleLbl="node1" presStyleIdx="1" presStyleCnt="5">
        <dgm:presLayoutVars>
          <dgm:bulletEnabled val="1"/>
        </dgm:presLayoutVars>
      </dgm:prSet>
      <dgm:spPr/>
    </dgm:pt>
    <dgm:pt modelId="{7F5268A7-9416-4D7C-8D43-6836F815668E}" type="pres">
      <dgm:prSet presAssocID="{1AC370D4-118B-45D8-B784-4E2C54DFCBC7}" presName="accent_2" presStyleCnt="0"/>
      <dgm:spPr/>
    </dgm:pt>
    <dgm:pt modelId="{DEA97C07-4EE6-430D-BC60-4716B176C742}" type="pres">
      <dgm:prSet presAssocID="{1AC370D4-118B-45D8-B784-4E2C54DFCBC7}" presName="accentRepeatNode" presStyleLbl="solidFgAcc1" presStyleIdx="1" presStyleCnt="5"/>
      <dgm:spPr/>
    </dgm:pt>
    <dgm:pt modelId="{A80811B5-F4EF-4135-8BEC-4383D3EA2A28}" type="pres">
      <dgm:prSet presAssocID="{D2CDA430-6FD3-42AE-9354-BE4B7519B7AA}" presName="text_3" presStyleLbl="node1" presStyleIdx="2" presStyleCnt="5">
        <dgm:presLayoutVars>
          <dgm:bulletEnabled val="1"/>
        </dgm:presLayoutVars>
      </dgm:prSet>
      <dgm:spPr/>
    </dgm:pt>
    <dgm:pt modelId="{F7D1323B-F51B-4E5D-9188-E567FBD82BB9}" type="pres">
      <dgm:prSet presAssocID="{D2CDA430-6FD3-42AE-9354-BE4B7519B7AA}" presName="accent_3" presStyleCnt="0"/>
      <dgm:spPr/>
    </dgm:pt>
    <dgm:pt modelId="{3F64E199-3F94-4150-B474-7C39F9DE7290}" type="pres">
      <dgm:prSet presAssocID="{D2CDA430-6FD3-42AE-9354-BE4B7519B7AA}" presName="accentRepeatNode" presStyleLbl="solidFgAcc1" presStyleIdx="2" presStyleCnt="5"/>
      <dgm:spPr/>
    </dgm:pt>
    <dgm:pt modelId="{6C4D90CD-A06B-4ADA-9ED5-9C5EB104E95F}" type="pres">
      <dgm:prSet presAssocID="{6436ABBD-DA32-419A-ABD1-476255C5B7F3}" presName="text_4" presStyleLbl="node1" presStyleIdx="3" presStyleCnt="5">
        <dgm:presLayoutVars>
          <dgm:bulletEnabled val="1"/>
        </dgm:presLayoutVars>
      </dgm:prSet>
      <dgm:spPr/>
    </dgm:pt>
    <dgm:pt modelId="{85D3EDF5-C061-4519-A5D8-21EC1928EAAE}" type="pres">
      <dgm:prSet presAssocID="{6436ABBD-DA32-419A-ABD1-476255C5B7F3}" presName="accent_4" presStyleCnt="0"/>
      <dgm:spPr/>
    </dgm:pt>
    <dgm:pt modelId="{546A94C3-CBA5-49F3-A908-D08D8D6DFB73}" type="pres">
      <dgm:prSet presAssocID="{6436ABBD-DA32-419A-ABD1-476255C5B7F3}" presName="accentRepeatNode" presStyleLbl="solidFgAcc1" presStyleIdx="3" presStyleCnt="5"/>
      <dgm:spPr/>
    </dgm:pt>
    <dgm:pt modelId="{5831651D-728E-4EBB-A119-DDA4364F5901}" type="pres">
      <dgm:prSet presAssocID="{E76398A2-4929-4EAD-AF9E-18637538AD62}" presName="text_5" presStyleLbl="node1" presStyleIdx="4" presStyleCnt="5">
        <dgm:presLayoutVars>
          <dgm:bulletEnabled val="1"/>
        </dgm:presLayoutVars>
      </dgm:prSet>
      <dgm:spPr/>
    </dgm:pt>
    <dgm:pt modelId="{B9F3235D-80AB-40AD-AAA8-A090301D6FB8}" type="pres">
      <dgm:prSet presAssocID="{E76398A2-4929-4EAD-AF9E-18637538AD62}" presName="accent_5" presStyleCnt="0"/>
      <dgm:spPr/>
    </dgm:pt>
    <dgm:pt modelId="{90AE74E2-072B-4019-BBE2-E62EAE98E5C8}" type="pres">
      <dgm:prSet presAssocID="{E76398A2-4929-4EAD-AF9E-18637538AD62}" presName="accentRepeatNode" presStyleLbl="solidFgAcc1" presStyleIdx="4" presStyleCnt="5"/>
      <dgm:spPr/>
    </dgm:pt>
  </dgm:ptLst>
  <dgm:cxnLst>
    <dgm:cxn modelId="{0F182643-7D76-472B-A726-2ECD38F0A7A8}" type="presOf" srcId="{2E6A4BAA-9E1F-4A29-AF03-877A09B37C09}" destId="{689A9B00-B963-42F0-B50D-7ACBE396925C}" srcOrd="0" destOrd="0" presId="urn:microsoft.com/office/officeart/2008/layout/VerticalCurvedList"/>
    <dgm:cxn modelId="{A35E734E-90C2-458F-9B33-BB60AB23A55C}" type="presOf" srcId="{1AC370D4-118B-45D8-B784-4E2C54DFCBC7}" destId="{1CE7FB95-4003-4FC6-8D65-6E64C20A8413}" srcOrd="0" destOrd="0" presId="urn:microsoft.com/office/officeart/2008/layout/VerticalCurvedList"/>
    <dgm:cxn modelId="{65289D83-F573-4B7E-B48D-1EAFB4F1648C}" srcId="{2E6A4BAA-9E1F-4A29-AF03-877A09B37C09}" destId="{E76398A2-4929-4EAD-AF9E-18637538AD62}" srcOrd="4" destOrd="0" parTransId="{FD259FD1-E18B-4B3C-B32B-BB3B58AD1DB1}" sibTransId="{2F7AD879-B527-485C-A3E1-FD7FF7CC73E4}"/>
    <dgm:cxn modelId="{B5637786-821C-422F-A558-B2D4DC978CBF}" type="presOf" srcId="{6436ABBD-DA32-419A-ABD1-476255C5B7F3}" destId="{6C4D90CD-A06B-4ADA-9ED5-9C5EB104E95F}" srcOrd="0" destOrd="0" presId="urn:microsoft.com/office/officeart/2008/layout/VerticalCurvedList"/>
    <dgm:cxn modelId="{99DF8494-A79B-467E-A54F-A4385129B76A}" srcId="{2E6A4BAA-9E1F-4A29-AF03-877A09B37C09}" destId="{1AC370D4-118B-45D8-B784-4E2C54DFCBC7}" srcOrd="1" destOrd="0" parTransId="{582F06E9-231C-4442-A5F2-802DE5568DEF}" sibTransId="{4149CD3B-028C-4490-8220-A4524AED34F1}"/>
    <dgm:cxn modelId="{BC09259B-E50E-476C-813F-47077AC75745}" type="presOf" srcId="{D2CDA430-6FD3-42AE-9354-BE4B7519B7AA}" destId="{A80811B5-F4EF-4135-8BEC-4383D3EA2A28}" srcOrd="0" destOrd="0" presId="urn:microsoft.com/office/officeart/2008/layout/VerticalCurvedList"/>
    <dgm:cxn modelId="{77F2ACAE-FF35-4817-94D1-3138D0D4BDE9}" srcId="{2E6A4BAA-9E1F-4A29-AF03-877A09B37C09}" destId="{337F5C76-0736-44AF-B952-26742D919FF6}" srcOrd="0" destOrd="0" parTransId="{602A4932-6CEB-40E8-98B8-1946B84DCF8A}" sibTransId="{B217382F-3CF3-45CF-B769-DE19A240CDE1}"/>
    <dgm:cxn modelId="{3213ECAE-EEE6-4701-9CAE-7F0D57CDB5EB}" srcId="{2E6A4BAA-9E1F-4A29-AF03-877A09B37C09}" destId="{6436ABBD-DA32-419A-ABD1-476255C5B7F3}" srcOrd="3" destOrd="0" parTransId="{46024482-9721-4A23-AEC2-3B10F07722C0}" sibTransId="{19AB49A1-1F51-4FDD-90F1-7CBAD340A1FD}"/>
    <dgm:cxn modelId="{91478DB4-A576-4E54-B384-E239B8B75DB2}" type="presOf" srcId="{B217382F-3CF3-45CF-B769-DE19A240CDE1}" destId="{0CBC926A-0E52-45B4-A962-C4BA23F363C3}" srcOrd="0" destOrd="0" presId="urn:microsoft.com/office/officeart/2008/layout/VerticalCurvedList"/>
    <dgm:cxn modelId="{03F286BB-3040-4F02-AA66-C12018471654}" type="presOf" srcId="{E76398A2-4929-4EAD-AF9E-18637538AD62}" destId="{5831651D-728E-4EBB-A119-DDA4364F5901}" srcOrd="0" destOrd="0" presId="urn:microsoft.com/office/officeart/2008/layout/VerticalCurvedList"/>
    <dgm:cxn modelId="{CA5B6BEC-9EA8-4984-93C6-67FA27E381B4}" srcId="{2E6A4BAA-9E1F-4A29-AF03-877A09B37C09}" destId="{D2CDA430-6FD3-42AE-9354-BE4B7519B7AA}" srcOrd="2" destOrd="0" parTransId="{8F2C4F8C-E0E3-4F63-A7A0-4D175F823368}" sibTransId="{A0EBDAD7-1BDA-4D06-B47A-272E5D1F0227}"/>
    <dgm:cxn modelId="{C0C971F3-47E4-4C93-A219-689B492FF0AE}" type="presOf" srcId="{337F5C76-0736-44AF-B952-26742D919FF6}" destId="{B3125552-B51F-4BE0-8750-6A675F3AEA13}" srcOrd="0" destOrd="0" presId="urn:microsoft.com/office/officeart/2008/layout/VerticalCurvedList"/>
    <dgm:cxn modelId="{3EA23111-796A-46C8-8093-43C1516732F4}" type="presParOf" srcId="{689A9B00-B963-42F0-B50D-7ACBE396925C}" destId="{CF5DB822-7C82-47F5-98A5-062F556BA44E}" srcOrd="0" destOrd="0" presId="urn:microsoft.com/office/officeart/2008/layout/VerticalCurvedList"/>
    <dgm:cxn modelId="{E42ED459-07BB-4D56-AA23-1C27CF3C9F10}" type="presParOf" srcId="{CF5DB822-7C82-47F5-98A5-062F556BA44E}" destId="{4E853755-ED0B-4B52-9080-F8D3160591B4}" srcOrd="0" destOrd="0" presId="urn:microsoft.com/office/officeart/2008/layout/VerticalCurvedList"/>
    <dgm:cxn modelId="{58B1946E-2065-4E4B-BC41-9135BD1E50C8}" type="presParOf" srcId="{4E853755-ED0B-4B52-9080-F8D3160591B4}" destId="{B69B264E-A8CD-4480-8E38-60B18145CADD}" srcOrd="0" destOrd="0" presId="urn:microsoft.com/office/officeart/2008/layout/VerticalCurvedList"/>
    <dgm:cxn modelId="{C70D6427-4CE9-4BF8-BC3D-230673405481}" type="presParOf" srcId="{4E853755-ED0B-4B52-9080-F8D3160591B4}" destId="{0CBC926A-0E52-45B4-A962-C4BA23F363C3}" srcOrd="1" destOrd="0" presId="urn:microsoft.com/office/officeart/2008/layout/VerticalCurvedList"/>
    <dgm:cxn modelId="{39A58F7A-C104-45EB-82F9-58BD92E69A36}" type="presParOf" srcId="{4E853755-ED0B-4B52-9080-F8D3160591B4}" destId="{F32C985E-0D5D-4FF7-87AC-97722340F76C}" srcOrd="2" destOrd="0" presId="urn:microsoft.com/office/officeart/2008/layout/VerticalCurvedList"/>
    <dgm:cxn modelId="{509A14FF-5A48-4E0B-9079-3D903810DFF7}" type="presParOf" srcId="{4E853755-ED0B-4B52-9080-F8D3160591B4}" destId="{0A401AB5-1900-4F6A-AEBC-B67671DBEE4F}" srcOrd="3" destOrd="0" presId="urn:microsoft.com/office/officeart/2008/layout/VerticalCurvedList"/>
    <dgm:cxn modelId="{6ED06DA5-4CDA-42EF-95FB-70FE2C0B0885}" type="presParOf" srcId="{CF5DB822-7C82-47F5-98A5-062F556BA44E}" destId="{B3125552-B51F-4BE0-8750-6A675F3AEA13}" srcOrd="1" destOrd="0" presId="urn:microsoft.com/office/officeart/2008/layout/VerticalCurvedList"/>
    <dgm:cxn modelId="{D0556044-FA6F-4DD3-9C8C-7B1D9FD216DB}" type="presParOf" srcId="{CF5DB822-7C82-47F5-98A5-062F556BA44E}" destId="{3CA32D0B-A12B-4A22-9E2B-46FB5AC15CEF}" srcOrd="2" destOrd="0" presId="urn:microsoft.com/office/officeart/2008/layout/VerticalCurvedList"/>
    <dgm:cxn modelId="{072F7961-D09C-4FCC-8E86-E5CEF9B46DAC}" type="presParOf" srcId="{3CA32D0B-A12B-4A22-9E2B-46FB5AC15CEF}" destId="{C395F789-ACC8-4C96-811E-D16A5D573F9A}" srcOrd="0" destOrd="0" presId="urn:microsoft.com/office/officeart/2008/layout/VerticalCurvedList"/>
    <dgm:cxn modelId="{EEF48F2C-6B65-4D92-A3CA-3C92A6D709FF}" type="presParOf" srcId="{CF5DB822-7C82-47F5-98A5-062F556BA44E}" destId="{1CE7FB95-4003-4FC6-8D65-6E64C20A8413}" srcOrd="3" destOrd="0" presId="urn:microsoft.com/office/officeart/2008/layout/VerticalCurvedList"/>
    <dgm:cxn modelId="{3BBEAF89-64ED-4B7B-A382-444B1BA2691B}" type="presParOf" srcId="{CF5DB822-7C82-47F5-98A5-062F556BA44E}" destId="{7F5268A7-9416-4D7C-8D43-6836F815668E}" srcOrd="4" destOrd="0" presId="urn:microsoft.com/office/officeart/2008/layout/VerticalCurvedList"/>
    <dgm:cxn modelId="{A1957CF0-C091-47F5-AD6A-99225E450EFA}" type="presParOf" srcId="{7F5268A7-9416-4D7C-8D43-6836F815668E}" destId="{DEA97C07-4EE6-430D-BC60-4716B176C742}" srcOrd="0" destOrd="0" presId="urn:microsoft.com/office/officeart/2008/layout/VerticalCurvedList"/>
    <dgm:cxn modelId="{26DAF926-56FD-45FA-8956-77DEC57F7462}" type="presParOf" srcId="{CF5DB822-7C82-47F5-98A5-062F556BA44E}" destId="{A80811B5-F4EF-4135-8BEC-4383D3EA2A28}" srcOrd="5" destOrd="0" presId="urn:microsoft.com/office/officeart/2008/layout/VerticalCurvedList"/>
    <dgm:cxn modelId="{67787465-256C-45E7-8AF7-A03D2B15013E}" type="presParOf" srcId="{CF5DB822-7C82-47F5-98A5-062F556BA44E}" destId="{F7D1323B-F51B-4E5D-9188-E567FBD82BB9}" srcOrd="6" destOrd="0" presId="urn:microsoft.com/office/officeart/2008/layout/VerticalCurvedList"/>
    <dgm:cxn modelId="{B61AE51A-3834-41F7-94AC-0DE1B0717327}" type="presParOf" srcId="{F7D1323B-F51B-4E5D-9188-E567FBD82BB9}" destId="{3F64E199-3F94-4150-B474-7C39F9DE7290}" srcOrd="0" destOrd="0" presId="urn:microsoft.com/office/officeart/2008/layout/VerticalCurvedList"/>
    <dgm:cxn modelId="{EB3084A2-ACB0-4735-982E-B3976373529C}" type="presParOf" srcId="{CF5DB822-7C82-47F5-98A5-062F556BA44E}" destId="{6C4D90CD-A06B-4ADA-9ED5-9C5EB104E95F}" srcOrd="7" destOrd="0" presId="urn:microsoft.com/office/officeart/2008/layout/VerticalCurvedList"/>
    <dgm:cxn modelId="{B3C3E526-1135-417C-A041-7A311B5000D3}" type="presParOf" srcId="{CF5DB822-7C82-47F5-98A5-062F556BA44E}" destId="{85D3EDF5-C061-4519-A5D8-21EC1928EAAE}" srcOrd="8" destOrd="0" presId="urn:microsoft.com/office/officeart/2008/layout/VerticalCurvedList"/>
    <dgm:cxn modelId="{75ED6802-4737-4A41-AE81-9607BCE7397D}" type="presParOf" srcId="{85D3EDF5-C061-4519-A5D8-21EC1928EAAE}" destId="{546A94C3-CBA5-49F3-A908-D08D8D6DFB73}" srcOrd="0" destOrd="0" presId="urn:microsoft.com/office/officeart/2008/layout/VerticalCurvedList"/>
    <dgm:cxn modelId="{9070E72F-479F-416D-8E6B-F268A2AF32C9}" type="presParOf" srcId="{CF5DB822-7C82-47F5-98A5-062F556BA44E}" destId="{5831651D-728E-4EBB-A119-DDA4364F5901}" srcOrd="9" destOrd="0" presId="urn:microsoft.com/office/officeart/2008/layout/VerticalCurvedList"/>
    <dgm:cxn modelId="{3C593BE3-E588-4215-914E-629FB7AC45EF}" type="presParOf" srcId="{CF5DB822-7C82-47F5-98A5-062F556BA44E}" destId="{B9F3235D-80AB-40AD-AAA8-A090301D6FB8}" srcOrd="10" destOrd="0" presId="urn:microsoft.com/office/officeart/2008/layout/VerticalCurvedList"/>
    <dgm:cxn modelId="{1A18F511-61E7-49D3-9E52-A44CFD3CC885}" type="presParOf" srcId="{B9F3235D-80AB-40AD-AAA8-A090301D6FB8}" destId="{90AE74E2-072B-4019-BBE2-E62EAE98E5C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4DA0E9-B70C-4667-970D-A23121BC4A5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5239FCC-5F4C-48CA-ACC7-99F9D50B1C34}">
      <dgm:prSet phldrT="[Text]"/>
      <dgm:spPr/>
      <dgm:t>
        <a:bodyPr/>
        <a:lstStyle/>
        <a:p>
          <a:pPr algn="ctr"/>
          <a:r>
            <a:rPr lang="en-US" sz="1600" b="1" dirty="0"/>
            <a:t>Inspection Readiness is a State of Being</a:t>
          </a:r>
        </a:p>
      </dgm:t>
      <dgm:extLst>
        <a:ext uri="{E40237B7-FDA0-4F09-8148-C483321AD2D9}">
          <dgm14:cNvPr xmlns:dgm14="http://schemas.microsoft.com/office/drawing/2010/diagram" id="0" name="" descr="Inspection Readiness is a State of Being&#13;&#10;&#9;Define a business process, with procedures in place, to assure that the TMF is always in the inspection ready state (e.g. routine QC checks, Study milestone reviews, etc.). Follow these principles:&#13;&#10;&#9;&#9;Active TMF management integrates clinical trial processes and TMF processes&#13;&#10;&#9;&#9;Assume that inspection is tomorrow &#13;&#10;&#9;&#9;Ensure TMF plan is in place and being followed to resolve identified issues&#13;&#10;&#9;Identify who is responsible for activities, and when these activities should occur&#13;&#10;Real Time Monitoring and Actionable Reporting &#13;&#10;&#9;Clinical and TMF-specific KPIs should be evaluated together and monitored in real-time. &#13;&#10;&#9;&#9;For example, if Data Base Lock was delayed several weeks, its IR-specific milestone for the documents would also be delayed&#13;&#10;&#9;KPIs should be recognized by functional teams and drive accountability and compliance&#13;&#10;&#9;&#9;Reports and dashboards need to provide an actionable level of detail&#13;&#10;&#9;&#9;Established business process should require a timely review of the reports&#13;&#10;&#9;&#9;Identify who is responsible for activities, and when these activities should occur&#13;&#10;&#9;&#9;Ensure that metrics goals support and align with overall organizational goals and  are achievable&#13;&#10;&#9;&#9;Retrain users on reporting and dashboard capabilities as TMF metrics help identify trending issues&#13;&#10;"/>
        </a:ext>
      </dgm:extLst>
    </dgm:pt>
    <dgm:pt modelId="{7B73F872-7F5A-4237-8B02-5663AADAE756}" type="parTrans" cxnId="{1AFB2529-4394-4DD1-A95C-3CCB5625A796}">
      <dgm:prSet/>
      <dgm:spPr/>
      <dgm:t>
        <a:bodyPr/>
        <a:lstStyle/>
        <a:p>
          <a:endParaRPr lang="en-US"/>
        </a:p>
      </dgm:t>
    </dgm:pt>
    <dgm:pt modelId="{EED344C7-7201-4E92-9E60-916ADF30F030}" type="sibTrans" cxnId="{1AFB2529-4394-4DD1-A95C-3CCB5625A796}">
      <dgm:prSet/>
      <dgm:spPr/>
      <dgm:t>
        <a:bodyPr/>
        <a:lstStyle/>
        <a:p>
          <a:endParaRPr lang="en-US"/>
        </a:p>
      </dgm:t>
    </dgm:pt>
    <dgm:pt modelId="{6A1DA1E5-A9DF-4C69-897D-CC2E411B38FA}">
      <dgm:prSet phldrT="[Text]"/>
      <dgm:spPr/>
      <dgm:t>
        <a:bodyPr/>
        <a:lstStyle/>
        <a:p>
          <a:pPr algn="ctr"/>
          <a:r>
            <a:rPr lang="en-US" sz="1600" b="1" dirty="0"/>
            <a:t>Real Time Monitoring and Actionable Reporting </a:t>
          </a:r>
        </a:p>
      </dgm:t>
    </dgm:pt>
    <dgm:pt modelId="{7298CC9E-C749-4A74-A2B7-88316D0F0BF5}" type="parTrans" cxnId="{D6A234C5-638C-48B8-958F-EA25DCC731D4}">
      <dgm:prSet/>
      <dgm:spPr/>
      <dgm:t>
        <a:bodyPr/>
        <a:lstStyle/>
        <a:p>
          <a:endParaRPr lang="en-US"/>
        </a:p>
      </dgm:t>
    </dgm:pt>
    <dgm:pt modelId="{85FBEBD9-48DE-455F-AB6D-F09ECDDE5408}" type="sibTrans" cxnId="{D6A234C5-638C-48B8-958F-EA25DCC731D4}">
      <dgm:prSet/>
      <dgm:spPr/>
      <dgm:t>
        <a:bodyPr/>
        <a:lstStyle/>
        <a:p>
          <a:endParaRPr lang="en-US"/>
        </a:p>
      </dgm:t>
    </dgm:pt>
    <dgm:pt modelId="{336E63AB-4280-4043-A1E4-A599F53092E7}">
      <dgm:prSet phldrT="[Text]" custT="1"/>
      <dgm:spPr/>
      <dgm:t>
        <a:bodyPr/>
        <a:lstStyle/>
        <a:p>
          <a:pPr algn="l"/>
          <a:r>
            <a:rPr lang="en-US" sz="1600" dirty="0"/>
            <a:t>Active TMF management integrates clinical trial processes and TMF processes</a:t>
          </a:r>
        </a:p>
      </dgm:t>
    </dgm:pt>
    <dgm:pt modelId="{A73637FE-2434-4436-A348-BD1907210599}" type="parTrans" cxnId="{07CC8C9B-9E08-44AC-A0CD-CEC6B88A3E97}">
      <dgm:prSet/>
      <dgm:spPr/>
      <dgm:t>
        <a:bodyPr/>
        <a:lstStyle/>
        <a:p>
          <a:endParaRPr lang="en-US"/>
        </a:p>
      </dgm:t>
    </dgm:pt>
    <dgm:pt modelId="{AEC04466-ACD5-4233-A510-D39105D615D7}" type="sibTrans" cxnId="{07CC8C9B-9E08-44AC-A0CD-CEC6B88A3E97}">
      <dgm:prSet/>
      <dgm:spPr/>
      <dgm:t>
        <a:bodyPr/>
        <a:lstStyle/>
        <a:p>
          <a:endParaRPr lang="en-US"/>
        </a:p>
      </dgm:t>
    </dgm:pt>
    <dgm:pt modelId="{D2B05810-3E82-4733-9CB0-9D3E5BADD925}">
      <dgm:prSet phldrT="[Text]" custT="1"/>
      <dgm:spPr/>
      <dgm:t>
        <a:bodyPr/>
        <a:lstStyle/>
        <a:p>
          <a:pPr algn="l"/>
          <a:r>
            <a:rPr lang="en-US" sz="1400" dirty="0"/>
            <a:t>Clinical and TMF-specific KPIs should be evaluated together and monitored in real-time. </a:t>
          </a:r>
        </a:p>
      </dgm:t>
    </dgm:pt>
    <dgm:pt modelId="{FABBBF5A-C7B1-4CB1-9205-31EEA94E2AE3}" type="sibTrans" cxnId="{6A97721A-4773-4FAF-8095-3B2BA009F449}">
      <dgm:prSet/>
      <dgm:spPr/>
      <dgm:t>
        <a:bodyPr/>
        <a:lstStyle/>
        <a:p>
          <a:endParaRPr lang="en-US"/>
        </a:p>
      </dgm:t>
    </dgm:pt>
    <dgm:pt modelId="{CBC75594-3B75-4AD0-B0A3-BF224BFBE9CE}" type="parTrans" cxnId="{6A97721A-4773-4FAF-8095-3B2BA009F449}">
      <dgm:prSet/>
      <dgm:spPr/>
      <dgm:t>
        <a:bodyPr/>
        <a:lstStyle/>
        <a:p>
          <a:endParaRPr lang="en-US"/>
        </a:p>
      </dgm:t>
    </dgm:pt>
    <dgm:pt modelId="{E9D6D743-CB30-447D-BF02-23B1FF15A272}">
      <dgm:prSet phldrT="[Text]" custT="1"/>
      <dgm:spPr/>
      <dgm:t>
        <a:bodyPr/>
        <a:lstStyle/>
        <a:p>
          <a:pPr algn="l"/>
          <a:r>
            <a:rPr lang="en-US" sz="1600" dirty="0"/>
            <a:t>Define a business process, with procedures in place, to assure that the TMF is always in the inspection ready state (e.g. routine QC checks, Study milestone reviews, etc.). Follow these principles:</a:t>
          </a:r>
        </a:p>
      </dgm:t>
    </dgm:pt>
    <dgm:pt modelId="{6AC82F40-3674-4461-8D11-9B364C2A1E38}" type="parTrans" cxnId="{2F3F2CEE-F7CF-43B4-AB49-6480E680043F}">
      <dgm:prSet/>
      <dgm:spPr/>
      <dgm:t>
        <a:bodyPr/>
        <a:lstStyle/>
        <a:p>
          <a:endParaRPr lang="en-US"/>
        </a:p>
      </dgm:t>
    </dgm:pt>
    <dgm:pt modelId="{11669820-31A5-4BC2-95B6-3596D5E6A93E}" type="sibTrans" cxnId="{2F3F2CEE-F7CF-43B4-AB49-6480E680043F}">
      <dgm:prSet/>
      <dgm:spPr/>
      <dgm:t>
        <a:bodyPr/>
        <a:lstStyle/>
        <a:p>
          <a:endParaRPr lang="en-US"/>
        </a:p>
      </dgm:t>
    </dgm:pt>
    <dgm:pt modelId="{90010BD6-64CB-4427-9AB7-5C8265FFBBBB}">
      <dgm:prSet phldrT="[Text]" custT="1"/>
      <dgm:spPr/>
      <dgm:t>
        <a:bodyPr/>
        <a:lstStyle/>
        <a:p>
          <a:pPr algn="l"/>
          <a:r>
            <a:rPr lang="en-US" sz="1600" dirty="0"/>
            <a:t>Ensure TMF plan is in place and being followed to resolve identified issues</a:t>
          </a:r>
        </a:p>
      </dgm:t>
    </dgm:pt>
    <dgm:pt modelId="{4B7D902B-1F96-4AA6-BE84-9D972EC5BFC2}" type="parTrans" cxnId="{08B8D3EC-6009-4ACB-96C9-20E06EAFEF5B}">
      <dgm:prSet/>
      <dgm:spPr/>
      <dgm:t>
        <a:bodyPr/>
        <a:lstStyle/>
        <a:p>
          <a:endParaRPr lang="en-US"/>
        </a:p>
      </dgm:t>
    </dgm:pt>
    <dgm:pt modelId="{232C9A61-E991-438F-8159-75D259BB9A31}" type="sibTrans" cxnId="{08B8D3EC-6009-4ACB-96C9-20E06EAFEF5B}">
      <dgm:prSet/>
      <dgm:spPr/>
      <dgm:t>
        <a:bodyPr/>
        <a:lstStyle/>
        <a:p>
          <a:endParaRPr lang="en-US"/>
        </a:p>
      </dgm:t>
    </dgm:pt>
    <dgm:pt modelId="{08F67DD1-3DCD-4F5C-9AF8-10CC797EE0F3}">
      <dgm:prSet phldrT="[Text]" custT="1"/>
      <dgm:spPr/>
      <dgm:t>
        <a:bodyPr/>
        <a:lstStyle/>
        <a:p>
          <a:pPr algn="l"/>
          <a:r>
            <a:rPr lang="en-US" sz="1600" dirty="0"/>
            <a:t>Assume that inspection is tomorrow </a:t>
          </a:r>
        </a:p>
      </dgm:t>
    </dgm:pt>
    <dgm:pt modelId="{A46D7595-33D7-45FE-93A3-D0FEB1A8E269}" type="parTrans" cxnId="{63E9AB78-7415-4D17-A173-CDD68C748688}">
      <dgm:prSet/>
      <dgm:spPr/>
      <dgm:t>
        <a:bodyPr/>
        <a:lstStyle/>
        <a:p>
          <a:endParaRPr lang="en-US"/>
        </a:p>
      </dgm:t>
    </dgm:pt>
    <dgm:pt modelId="{C5C16D9C-2C08-48A3-AE52-FC02E46AF54E}" type="sibTrans" cxnId="{63E9AB78-7415-4D17-A173-CDD68C748688}">
      <dgm:prSet/>
      <dgm:spPr/>
      <dgm:t>
        <a:bodyPr/>
        <a:lstStyle/>
        <a:p>
          <a:endParaRPr lang="en-US"/>
        </a:p>
      </dgm:t>
    </dgm:pt>
    <dgm:pt modelId="{1F6F0BED-D6DA-4345-A6F4-F561DFE0F2FF}">
      <dgm:prSet phldrT="[Text]" custT="1"/>
      <dgm:spPr/>
      <dgm:t>
        <a:bodyPr/>
        <a:lstStyle/>
        <a:p>
          <a:pPr algn="l"/>
          <a:r>
            <a:rPr lang="en-US" sz="1400" dirty="0"/>
            <a:t>Established business process should require a timely review of the reports</a:t>
          </a:r>
        </a:p>
      </dgm:t>
    </dgm:pt>
    <dgm:pt modelId="{DCC35C44-C50D-440A-A30F-87E04F2BBD78}" type="parTrans" cxnId="{6B74B670-E159-4123-AA13-D6887F14FE17}">
      <dgm:prSet/>
      <dgm:spPr/>
      <dgm:t>
        <a:bodyPr/>
        <a:lstStyle/>
        <a:p>
          <a:endParaRPr lang="en-US"/>
        </a:p>
      </dgm:t>
    </dgm:pt>
    <dgm:pt modelId="{CEBBA6B7-C5EB-41CF-91CC-522F3387B646}" type="sibTrans" cxnId="{6B74B670-E159-4123-AA13-D6887F14FE17}">
      <dgm:prSet/>
      <dgm:spPr/>
      <dgm:t>
        <a:bodyPr/>
        <a:lstStyle/>
        <a:p>
          <a:endParaRPr lang="en-US"/>
        </a:p>
      </dgm:t>
    </dgm:pt>
    <dgm:pt modelId="{79EB54B9-289C-4FAC-80B2-3C762A67CBB7}">
      <dgm:prSet phldrT="[Text]" custT="1"/>
      <dgm:spPr/>
      <dgm:t>
        <a:bodyPr/>
        <a:lstStyle/>
        <a:p>
          <a:pPr algn="l"/>
          <a:r>
            <a:rPr lang="en-US" sz="1400" dirty="0"/>
            <a:t>Reports and dashboards need to provide an actionable level of detail</a:t>
          </a:r>
        </a:p>
      </dgm:t>
    </dgm:pt>
    <dgm:pt modelId="{5FBD72D9-768D-4BE9-B4C7-3E07A51F0EF1}" type="parTrans" cxnId="{60A60027-4660-4DEA-B17D-2388B653884D}">
      <dgm:prSet/>
      <dgm:spPr/>
      <dgm:t>
        <a:bodyPr/>
        <a:lstStyle/>
        <a:p>
          <a:endParaRPr lang="en-US"/>
        </a:p>
      </dgm:t>
    </dgm:pt>
    <dgm:pt modelId="{AB944EDC-BE4A-4DB5-B32F-BB2790C19583}" type="sibTrans" cxnId="{60A60027-4660-4DEA-B17D-2388B653884D}">
      <dgm:prSet/>
      <dgm:spPr/>
      <dgm:t>
        <a:bodyPr/>
        <a:lstStyle/>
        <a:p>
          <a:endParaRPr lang="en-US"/>
        </a:p>
      </dgm:t>
    </dgm:pt>
    <dgm:pt modelId="{5C5CB265-EBF0-49AF-A98A-001813B23D56}">
      <dgm:prSet phldrT="[Text]" custT="1"/>
      <dgm:spPr/>
      <dgm:t>
        <a:bodyPr/>
        <a:lstStyle/>
        <a:p>
          <a:pPr algn="l"/>
          <a:r>
            <a:rPr lang="en-US" sz="1400" dirty="0"/>
            <a:t>Identify who is responsible for activities, and when these activities should occur</a:t>
          </a:r>
        </a:p>
      </dgm:t>
    </dgm:pt>
    <dgm:pt modelId="{AAB6DAB4-DEBA-4192-AF5D-340007FC5167}" type="parTrans" cxnId="{2404D1C7-7CB1-4657-9D7B-F83903715F7A}">
      <dgm:prSet/>
      <dgm:spPr/>
      <dgm:t>
        <a:bodyPr/>
        <a:lstStyle/>
        <a:p>
          <a:endParaRPr lang="en-US"/>
        </a:p>
      </dgm:t>
    </dgm:pt>
    <dgm:pt modelId="{2128E1C9-9104-4D2A-AD50-113088071C8B}" type="sibTrans" cxnId="{2404D1C7-7CB1-4657-9D7B-F83903715F7A}">
      <dgm:prSet/>
      <dgm:spPr/>
      <dgm:t>
        <a:bodyPr/>
        <a:lstStyle/>
        <a:p>
          <a:endParaRPr lang="en-US"/>
        </a:p>
      </dgm:t>
    </dgm:pt>
    <dgm:pt modelId="{235F8CF0-1D87-46BA-82F3-595A46A21FBA}">
      <dgm:prSet phldrT="[Text]" custT="1"/>
      <dgm:spPr/>
      <dgm:t>
        <a:bodyPr/>
        <a:lstStyle/>
        <a:p>
          <a:pPr algn="l"/>
          <a:r>
            <a:rPr lang="en-US" sz="1600" dirty="0"/>
            <a:t>Identify </a:t>
          </a:r>
          <a:r>
            <a:rPr lang="en-US" sz="1600" i="1" dirty="0"/>
            <a:t>who</a:t>
          </a:r>
          <a:r>
            <a:rPr lang="en-US" sz="1600" dirty="0"/>
            <a:t> is responsible for activities, and </a:t>
          </a:r>
          <a:r>
            <a:rPr lang="en-US" sz="1600" i="1" dirty="0"/>
            <a:t>when</a:t>
          </a:r>
          <a:r>
            <a:rPr lang="en-US" sz="1600" dirty="0"/>
            <a:t> these activities should occur</a:t>
          </a:r>
        </a:p>
      </dgm:t>
    </dgm:pt>
    <dgm:pt modelId="{1A8DE58A-F077-409C-898C-1DA1EEDE40E7}" type="parTrans" cxnId="{C4AF8356-1124-4B79-81CA-B59B0192DEA9}">
      <dgm:prSet/>
      <dgm:spPr/>
      <dgm:t>
        <a:bodyPr/>
        <a:lstStyle/>
        <a:p>
          <a:endParaRPr lang="en-US"/>
        </a:p>
      </dgm:t>
    </dgm:pt>
    <dgm:pt modelId="{B8969F67-B512-4446-9816-7768CE45B030}" type="sibTrans" cxnId="{C4AF8356-1124-4B79-81CA-B59B0192DEA9}">
      <dgm:prSet/>
      <dgm:spPr/>
      <dgm:t>
        <a:bodyPr/>
        <a:lstStyle/>
        <a:p>
          <a:endParaRPr lang="en-US"/>
        </a:p>
      </dgm:t>
    </dgm:pt>
    <dgm:pt modelId="{0E6F9AF8-9D70-4B2C-B8FD-0A392983294B}">
      <dgm:prSet phldrT="[Text]" custT="1"/>
      <dgm:spPr/>
      <dgm:t>
        <a:bodyPr/>
        <a:lstStyle/>
        <a:p>
          <a:pPr algn="l"/>
          <a:r>
            <a:rPr lang="en-US" sz="1400" i="1" dirty="0"/>
            <a:t>For example, </a:t>
          </a:r>
          <a:r>
            <a:rPr lang="en-US" sz="1400" b="0" i="1" dirty="0"/>
            <a:t>if Data Base Lock was delayed several weeks, its IR-specific milestone for the documents would also be delayed</a:t>
          </a:r>
          <a:endParaRPr lang="en-US" sz="1400" i="1" dirty="0"/>
        </a:p>
      </dgm:t>
    </dgm:pt>
    <dgm:pt modelId="{8390326A-931B-4ECD-9A36-39D0382F5954}" type="parTrans" cxnId="{EF7F66BC-4261-4C65-8523-9F4B4F55BED7}">
      <dgm:prSet/>
      <dgm:spPr/>
      <dgm:t>
        <a:bodyPr/>
        <a:lstStyle/>
        <a:p>
          <a:endParaRPr lang="en-US"/>
        </a:p>
      </dgm:t>
    </dgm:pt>
    <dgm:pt modelId="{9991A7AC-32DF-4F44-A678-F20CECC82F75}" type="sibTrans" cxnId="{EF7F66BC-4261-4C65-8523-9F4B4F55BED7}">
      <dgm:prSet/>
      <dgm:spPr/>
      <dgm:t>
        <a:bodyPr/>
        <a:lstStyle/>
        <a:p>
          <a:endParaRPr lang="en-US"/>
        </a:p>
      </dgm:t>
    </dgm:pt>
    <dgm:pt modelId="{93DD89FF-FD6C-421B-BAA1-493BCF6CBA6F}">
      <dgm:prSet custT="1"/>
      <dgm:spPr/>
      <dgm:t>
        <a:bodyPr/>
        <a:lstStyle/>
        <a:p>
          <a:pPr algn="l"/>
          <a:r>
            <a:rPr lang="en-US" sz="1400" dirty="0">
              <a:solidFill>
                <a:schemeClr val="bg1"/>
              </a:solidFill>
            </a:rPr>
            <a:t>Ensure that metrics goals support and align with overall organizational goals and  are achievable</a:t>
          </a:r>
        </a:p>
      </dgm:t>
    </dgm:pt>
    <dgm:pt modelId="{3D59A5C4-6932-4E73-BC25-DFDF300F46FC}" type="parTrans" cxnId="{45F90D76-7399-4C31-947E-7ACAD92F4B96}">
      <dgm:prSet/>
      <dgm:spPr/>
      <dgm:t>
        <a:bodyPr/>
        <a:lstStyle/>
        <a:p>
          <a:endParaRPr lang="en-US"/>
        </a:p>
      </dgm:t>
    </dgm:pt>
    <dgm:pt modelId="{301C48B3-BB9F-426E-B20A-25A6D6D58E11}" type="sibTrans" cxnId="{45F90D76-7399-4C31-947E-7ACAD92F4B96}">
      <dgm:prSet/>
      <dgm:spPr/>
      <dgm:t>
        <a:bodyPr/>
        <a:lstStyle/>
        <a:p>
          <a:endParaRPr lang="en-US"/>
        </a:p>
      </dgm:t>
    </dgm:pt>
    <dgm:pt modelId="{D4041061-1195-4A4E-991B-55AB60622C9C}">
      <dgm:prSet custT="1"/>
      <dgm:spPr/>
      <dgm:t>
        <a:bodyPr/>
        <a:lstStyle/>
        <a:p>
          <a:pPr algn="l"/>
          <a:r>
            <a:rPr lang="en-US" sz="1400" dirty="0">
              <a:solidFill>
                <a:schemeClr val="bg1"/>
              </a:solidFill>
            </a:rPr>
            <a:t>Retrain users on reporting and dashboard capabilities as TMF metrics help identify trending issues</a:t>
          </a:r>
        </a:p>
      </dgm:t>
    </dgm:pt>
    <dgm:pt modelId="{345A7F88-9395-40EE-B9AF-1155320FE66E}" type="parTrans" cxnId="{272D2453-4368-439E-AB83-B926C6399D96}">
      <dgm:prSet/>
      <dgm:spPr/>
      <dgm:t>
        <a:bodyPr/>
        <a:lstStyle/>
        <a:p>
          <a:endParaRPr lang="en-US"/>
        </a:p>
      </dgm:t>
    </dgm:pt>
    <dgm:pt modelId="{1BA52D2D-C93A-4BA8-B22C-EF1C26DAA80D}" type="sibTrans" cxnId="{272D2453-4368-439E-AB83-B926C6399D96}">
      <dgm:prSet/>
      <dgm:spPr/>
      <dgm:t>
        <a:bodyPr/>
        <a:lstStyle/>
        <a:p>
          <a:endParaRPr lang="en-US"/>
        </a:p>
      </dgm:t>
    </dgm:pt>
    <dgm:pt modelId="{775C949F-8224-4916-B354-DC09E4E1CF38}">
      <dgm:prSet phldrT="[Text]" custT="1"/>
      <dgm:spPr/>
      <dgm:t>
        <a:bodyPr/>
        <a:lstStyle/>
        <a:p>
          <a:pPr algn="l"/>
          <a:r>
            <a:rPr lang="en-US" sz="1400" dirty="0"/>
            <a:t>KPIs should be recognized by functional teams and drive accountability and compliance</a:t>
          </a:r>
        </a:p>
      </dgm:t>
    </dgm:pt>
    <dgm:pt modelId="{98C83B67-0764-4843-A92A-9CB80112498F}" type="sibTrans" cxnId="{69CD7A3C-0EE8-49A4-BBFA-BE415B23A4B3}">
      <dgm:prSet/>
      <dgm:spPr/>
      <dgm:t>
        <a:bodyPr/>
        <a:lstStyle/>
        <a:p>
          <a:endParaRPr lang="en-US"/>
        </a:p>
      </dgm:t>
    </dgm:pt>
    <dgm:pt modelId="{8F8D9AC2-2BF0-4C48-94D1-4F7077C9A1A3}" type="parTrans" cxnId="{69CD7A3C-0EE8-49A4-BBFA-BE415B23A4B3}">
      <dgm:prSet/>
      <dgm:spPr/>
      <dgm:t>
        <a:bodyPr/>
        <a:lstStyle/>
        <a:p>
          <a:endParaRPr lang="en-US"/>
        </a:p>
      </dgm:t>
    </dgm:pt>
    <dgm:pt modelId="{4E70885A-E8EB-4F49-951E-7B73A0E9EB61}" type="pres">
      <dgm:prSet presAssocID="{264DA0E9-B70C-4667-970D-A23121BC4A59}" presName="linear" presStyleCnt="0">
        <dgm:presLayoutVars>
          <dgm:dir/>
          <dgm:resizeHandles val="exact"/>
        </dgm:presLayoutVars>
      </dgm:prSet>
      <dgm:spPr/>
    </dgm:pt>
    <dgm:pt modelId="{69C39E15-6993-4E21-9D2D-D439A94FA5B0}" type="pres">
      <dgm:prSet presAssocID="{B5239FCC-5F4C-48CA-ACC7-99F9D50B1C34}" presName="comp" presStyleCnt="0"/>
      <dgm:spPr/>
    </dgm:pt>
    <dgm:pt modelId="{E6C6179F-E546-4AA0-B358-BCF113D78C99}" type="pres">
      <dgm:prSet presAssocID="{B5239FCC-5F4C-48CA-ACC7-99F9D50B1C34}" presName="box" presStyleLbl="node1" presStyleIdx="0" presStyleCnt="2"/>
      <dgm:spPr/>
    </dgm:pt>
    <dgm:pt modelId="{95DBA270-63D0-4BBD-9B84-267DC41F91FA}" type="pres">
      <dgm:prSet presAssocID="{B5239FCC-5F4C-48CA-ACC7-99F9D50B1C34}" presName="img" presStyleLbl="fgImgPlac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14" t="2200" r="1314" b="2200"/>
          </a:stretch>
        </a:blipFill>
      </dgm:spPr>
      <dgm:extLst>
        <a:ext uri="{E40237B7-FDA0-4F09-8148-C483321AD2D9}">
          <dgm14:cNvPr xmlns:dgm14="http://schemas.microsoft.com/office/drawing/2010/diagram" id="0" name="" descr="Puzzle pieces"/>
        </a:ext>
      </dgm:extLst>
    </dgm:pt>
    <dgm:pt modelId="{6F23D782-2500-4D1E-95B9-4EAFEBA76447}" type="pres">
      <dgm:prSet presAssocID="{B5239FCC-5F4C-48CA-ACC7-99F9D50B1C34}" presName="text" presStyleLbl="node1" presStyleIdx="0" presStyleCnt="2">
        <dgm:presLayoutVars>
          <dgm:bulletEnabled val="1"/>
        </dgm:presLayoutVars>
      </dgm:prSet>
      <dgm:spPr/>
    </dgm:pt>
    <dgm:pt modelId="{472EAE2A-3107-4CDB-B6F5-A82274C30CE4}" type="pres">
      <dgm:prSet presAssocID="{EED344C7-7201-4E92-9E60-916ADF30F030}" presName="spacer" presStyleCnt="0"/>
      <dgm:spPr/>
    </dgm:pt>
    <dgm:pt modelId="{F04F2D71-CD5B-454B-BD8B-A148F5AEA83A}" type="pres">
      <dgm:prSet presAssocID="{6A1DA1E5-A9DF-4C69-897D-CC2E411B38FA}" presName="comp" presStyleCnt="0"/>
      <dgm:spPr/>
    </dgm:pt>
    <dgm:pt modelId="{B7E97A59-0D91-4AA6-B937-FB65286A9B9D}" type="pres">
      <dgm:prSet presAssocID="{6A1DA1E5-A9DF-4C69-897D-CC2E411B38FA}" presName="box" presStyleLbl="node1" presStyleIdx="1" presStyleCnt="2"/>
      <dgm:spPr/>
    </dgm:pt>
    <dgm:pt modelId="{CE0EB10F-6CCC-449F-B981-037FEBF13821}" type="pres">
      <dgm:prSet presAssocID="{6A1DA1E5-A9DF-4C69-897D-CC2E411B38FA}" presName="img" presStyleLbl="fgImgPlace1" presStyleIdx="1" presStyleCnt="2"/>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14" t="2200" r="1314" b="2200"/>
          </a:stretch>
        </a:blipFill>
      </dgm:spPr>
      <dgm:extLst>
        <a:ext uri="{E40237B7-FDA0-4F09-8148-C483321AD2D9}">
          <dgm14:cNvPr xmlns:dgm14="http://schemas.microsoft.com/office/drawing/2010/diagram" id="0" name="" descr="Statistics"/>
        </a:ext>
      </dgm:extLst>
    </dgm:pt>
    <dgm:pt modelId="{6DF31751-F001-4B4C-A5F5-F84B138F0004}" type="pres">
      <dgm:prSet presAssocID="{6A1DA1E5-A9DF-4C69-897D-CC2E411B38FA}" presName="text" presStyleLbl="node1" presStyleIdx="1" presStyleCnt="2">
        <dgm:presLayoutVars>
          <dgm:bulletEnabled val="1"/>
        </dgm:presLayoutVars>
      </dgm:prSet>
      <dgm:spPr/>
    </dgm:pt>
  </dgm:ptLst>
  <dgm:cxnLst>
    <dgm:cxn modelId="{E576450F-53DA-48BD-ACFD-0381BFB349B4}" type="presOf" srcId="{D4041061-1195-4A4E-991B-55AB60622C9C}" destId="{B7E97A59-0D91-4AA6-B937-FB65286A9B9D}" srcOrd="0" destOrd="8" presId="urn:microsoft.com/office/officeart/2005/8/layout/vList4"/>
    <dgm:cxn modelId="{6A97721A-4773-4FAF-8095-3B2BA009F449}" srcId="{6A1DA1E5-A9DF-4C69-897D-CC2E411B38FA}" destId="{D2B05810-3E82-4733-9CB0-9D3E5BADD925}" srcOrd="0" destOrd="0" parTransId="{CBC75594-3B75-4AD0-B0A3-BF224BFBE9CE}" sibTransId="{FABBBF5A-C7B1-4CB1-9205-31EEA94E2AE3}"/>
    <dgm:cxn modelId="{9EDC5C22-EC6C-4CA7-8E18-61791F7B7CFD}" type="presOf" srcId="{E9D6D743-CB30-447D-BF02-23B1FF15A272}" destId="{6F23D782-2500-4D1E-95B9-4EAFEBA76447}" srcOrd="1" destOrd="1" presId="urn:microsoft.com/office/officeart/2005/8/layout/vList4"/>
    <dgm:cxn modelId="{60A60027-4660-4DEA-B17D-2388B653884D}" srcId="{775C949F-8224-4916-B354-DC09E4E1CF38}" destId="{79EB54B9-289C-4FAC-80B2-3C762A67CBB7}" srcOrd="0" destOrd="0" parTransId="{5FBD72D9-768D-4BE9-B4C7-3E07A51F0EF1}" sibTransId="{AB944EDC-BE4A-4DB5-B32F-BB2790C19583}"/>
    <dgm:cxn modelId="{E1AFD327-A595-4CC3-B266-43AA89EFC373}" type="presOf" srcId="{0E6F9AF8-9D70-4B2C-B8FD-0A392983294B}" destId="{B7E97A59-0D91-4AA6-B937-FB65286A9B9D}" srcOrd="0" destOrd="2" presId="urn:microsoft.com/office/officeart/2005/8/layout/vList4"/>
    <dgm:cxn modelId="{8FB50729-BB9B-4C5D-BE5F-34EE198C5B0C}" type="presOf" srcId="{D2B05810-3E82-4733-9CB0-9D3E5BADD925}" destId="{6DF31751-F001-4B4C-A5F5-F84B138F0004}" srcOrd="1" destOrd="1" presId="urn:microsoft.com/office/officeart/2005/8/layout/vList4"/>
    <dgm:cxn modelId="{1AFB2529-4394-4DD1-A95C-3CCB5625A796}" srcId="{264DA0E9-B70C-4667-970D-A23121BC4A59}" destId="{B5239FCC-5F4C-48CA-ACC7-99F9D50B1C34}" srcOrd="0" destOrd="0" parTransId="{7B73F872-7F5A-4237-8B02-5663AADAE756}" sibTransId="{EED344C7-7201-4E92-9E60-916ADF30F030}"/>
    <dgm:cxn modelId="{CCEC552B-32E7-4238-9611-4513A1A96B68}" type="presOf" srcId="{90010BD6-64CB-4427-9AB7-5C8265FFBBBB}" destId="{6F23D782-2500-4D1E-95B9-4EAFEBA76447}" srcOrd="1" destOrd="4" presId="urn:microsoft.com/office/officeart/2005/8/layout/vList4"/>
    <dgm:cxn modelId="{69CD7A3C-0EE8-49A4-BBFA-BE415B23A4B3}" srcId="{6A1DA1E5-A9DF-4C69-897D-CC2E411B38FA}" destId="{775C949F-8224-4916-B354-DC09E4E1CF38}" srcOrd="1" destOrd="0" parTransId="{8F8D9AC2-2BF0-4C48-94D1-4F7077C9A1A3}" sibTransId="{98C83B67-0764-4843-A92A-9CB80112498F}"/>
    <dgm:cxn modelId="{2EEAF43F-0856-4B15-92C7-04E0D938BD81}" type="presOf" srcId="{5C5CB265-EBF0-49AF-A98A-001813B23D56}" destId="{6DF31751-F001-4B4C-A5F5-F84B138F0004}" srcOrd="1" destOrd="6" presId="urn:microsoft.com/office/officeart/2005/8/layout/vList4"/>
    <dgm:cxn modelId="{961B3A43-D8AA-4100-8537-B53827408D45}" type="presOf" srcId="{264DA0E9-B70C-4667-970D-A23121BC4A59}" destId="{4E70885A-E8EB-4F49-951E-7B73A0E9EB61}" srcOrd="0" destOrd="0" presId="urn:microsoft.com/office/officeart/2005/8/layout/vList4"/>
    <dgm:cxn modelId="{9ED9C046-3EAE-421A-81AF-95172F736154}" type="presOf" srcId="{B5239FCC-5F4C-48CA-ACC7-99F9D50B1C34}" destId="{6F23D782-2500-4D1E-95B9-4EAFEBA76447}" srcOrd="1" destOrd="0" presId="urn:microsoft.com/office/officeart/2005/8/layout/vList4"/>
    <dgm:cxn modelId="{272D2453-4368-439E-AB83-B926C6399D96}" srcId="{775C949F-8224-4916-B354-DC09E4E1CF38}" destId="{D4041061-1195-4A4E-991B-55AB60622C9C}" srcOrd="4" destOrd="0" parTransId="{345A7F88-9395-40EE-B9AF-1155320FE66E}" sibTransId="{1BA52D2D-C93A-4BA8-B22C-EF1C26DAA80D}"/>
    <dgm:cxn modelId="{C4AF8356-1124-4B79-81CA-B59B0192DEA9}" srcId="{B5239FCC-5F4C-48CA-ACC7-99F9D50B1C34}" destId="{235F8CF0-1D87-46BA-82F3-595A46A21FBA}" srcOrd="1" destOrd="0" parTransId="{1A8DE58A-F077-409C-898C-1DA1EEDE40E7}" sibTransId="{B8969F67-B512-4446-9816-7768CE45B030}"/>
    <dgm:cxn modelId="{2D824257-33A4-4CF5-8A06-91E82E5068A4}" type="presOf" srcId="{93DD89FF-FD6C-421B-BAA1-493BCF6CBA6F}" destId="{B7E97A59-0D91-4AA6-B937-FB65286A9B9D}" srcOrd="0" destOrd="7" presId="urn:microsoft.com/office/officeart/2005/8/layout/vList4"/>
    <dgm:cxn modelId="{400D4A65-C222-415E-A8C9-78A641FF3E97}" type="presOf" srcId="{D4041061-1195-4A4E-991B-55AB60622C9C}" destId="{6DF31751-F001-4B4C-A5F5-F84B138F0004}" srcOrd="1" destOrd="8" presId="urn:microsoft.com/office/officeart/2005/8/layout/vList4"/>
    <dgm:cxn modelId="{B2EF026C-F3F1-463B-9F1F-252EEF8E5EF3}" type="presOf" srcId="{1F6F0BED-D6DA-4345-A6F4-F561DFE0F2FF}" destId="{B7E97A59-0D91-4AA6-B937-FB65286A9B9D}" srcOrd="0" destOrd="5" presId="urn:microsoft.com/office/officeart/2005/8/layout/vList4"/>
    <dgm:cxn modelId="{6B74B670-E159-4123-AA13-D6887F14FE17}" srcId="{775C949F-8224-4916-B354-DC09E4E1CF38}" destId="{1F6F0BED-D6DA-4345-A6F4-F561DFE0F2FF}" srcOrd="1" destOrd="0" parTransId="{DCC35C44-C50D-440A-A30F-87E04F2BBD78}" sibTransId="{CEBBA6B7-C5EB-41CF-91CC-522F3387B646}"/>
    <dgm:cxn modelId="{45F90D76-7399-4C31-947E-7ACAD92F4B96}" srcId="{775C949F-8224-4916-B354-DC09E4E1CF38}" destId="{93DD89FF-FD6C-421B-BAA1-493BCF6CBA6F}" srcOrd="3" destOrd="0" parTransId="{3D59A5C4-6932-4E73-BC25-DFDF300F46FC}" sibTransId="{301C48B3-BB9F-426E-B20A-25A6D6D58E11}"/>
    <dgm:cxn modelId="{63E9AB78-7415-4D17-A173-CDD68C748688}" srcId="{E9D6D743-CB30-447D-BF02-23B1FF15A272}" destId="{08F67DD1-3DCD-4F5C-9AF8-10CC797EE0F3}" srcOrd="1" destOrd="0" parTransId="{A46D7595-33D7-45FE-93A3-D0FEB1A8E269}" sibTransId="{C5C16D9C-2C08-48A3-AE52-FC02E46AF54E}"/>
    <dgm:cxn modelId="{F9B6457E-10C0-425E-B784-C3C2ADE0637F}" type="presOf" srcId="{90010BD6-64CB-4427-9AB7-5C8265FFBBBB}" destId="{E6C6179F-E546-4AA0-B358-BCF113D78C99}" srcOrd="0" destOrd="4" presId="urn:microsoft.com/office/officeart/2005/8/layout/vList4"/>
    <dgm:cxn modelId="{A7263088-ABAA-475A-9D8F-7CD8DBBCE190}" type="presOf" srcId="{93DD89FF-FD6C-421B-BAA1-493BCF6CBA6F}" destId="{6DF31751-F001-4B4C-A5F5-F84B138F0004}" srcOrd="1" destOrd="7" presId="urn:microsoft.com/office/officeart/2005/8/layout/vList4"/>
    <dgm:cxn modelId="{1A2E6B88-77A5-408B-B547-2FC2CFE80F9F}" type="presOf" srcId="{5C5CB265-EBF0-49AF-A98A-001813B23D56}" destId="{B7E97A59-0D91-4AA6-B937-FB65286A9B9D}" srcOrd="0" destOrd="6" presId="urn:microsoft.com/office/officeart/2005/8/layout/vList4"/>
    <dgm:cxn modelId="{3A62CB8C-42FD-400D-9109-351015CF81B7}" type="presOf" srcId="{79EB54B9-289C-4FAC-80B2-3C762A67CBB7}" destId="{6DF31751-F001-4B4C-A5F5-F84B138F0004}" srcOrd="1" destOrd="4" presId="urn:microsoft.com/office/officeart/2005/8/layout/vList4"/>
    <dgm:cxn modelId="{BE809694-D4F9-4848-BE99-F54865967FDB}" type="presOf" srcId="{1F6F0BED-D6DA-4345-A6F4-F561DFE0F2FF}" destId="{6DF31751-F001-4B4C-A5F5-F84B138F0004}" srcOrd="1" destOrd="5" presId="urn:microsoft.com/office/officeart/2005/8/layout/vList4"/>
    <dgm:cxn modelId="{A427BE96-12BC-41E7-BF6F-DCFC499B2297}" type="presOf" srcId="{6A1DA1E5-A9DF-4C69-897D-CC2E411B38FA}" destId="{6DF31751-F001-4B4C-A5F5-F84B138F0004}" srcOrd="1" destOrd="0" presId="urn:microsoft.com/office/officeart/2005/8/layout/vList4"/>
    <dgm:cxn modelId="{1B76AA97-1336-4EFD-AF48-CA1480F703E1}" type="presOf" srcId="{775C949F-8224-4916-B354-DC09E4E1CF38}" destId="{B7E97A59-0D91-4AA6-B937-FB65286A9B9D}" srcOrd="0" destOrd="3" presId="urn:microsoft.com/office/officeart/2005/8/layout/vList4"/>
    <dgm:cxn modelId="{0676C39A-7738-4E96-99DF-5322A46E4272}" type="presOf" srcId="{775C949F-8224-4916-B354-DC09E4E1CF38}" destId="{6DF31751-F001-4B4C-A5F5-F84B138F0004}" srcOrd="1" destOrd="3" presId="urn:microsoft.com/office/officeart/2005/8/layout/vList4"/>
    <dgm:cxn modelId="{07CC8C9B-9E08-44AC-A0CD-CEC6B88A3E97}" srcId="{E9D6D743-CB30-447D-BF02-23B1FF15A272}" destId="{336E63AB-4280-4043-A1E4-A599F53092E7}" srcOrd="0" destOrd="0" parTransId="{A73637FE-2434-4436-A348-BD1907210599}" sibTransId="{AEC04466-ACD5-4233-A510-D39105D615D7}"/>
    <dgm:cxn modelId="{C857A3A1-01F7-4ECA-A20C-B1B59CE1DEF7}" type="presOf" srcId="{336E63AB-4280-4043-A1E4-A599F53092E7}" destId="{E6C6179F-E546-4AA0-B358-BCF113D78C99}" srcOrd="0" destOrd="2" presId="urn:microsoft.com/office/officeart/2005/8/layout/vList4"/>
    <dgm:cxn modelId="{8E842CA3-5292-476E-B09C-01605B74E793}" type="presOf" srcId="{E9D6D743-CB30-447D-BF02-23B1FF15A272}" destId="{E6C6179F-E546-4AA0-B358-BCF113D78C99}" srcOrd="0" destOrd="1" presId="urn:microsoft.com/office/officeart/2005/8/layout/vList4"/>
    <dgm:cxn modelId="{755ECAA5-B661-4A1D-ABE6-261F40165AAF}" type="presOf" srcId="{D2B05810-3E82-4733-9CB0-9D3E5BADD925}" destId="{B7E97A59-0D91-4AA6-B937-FB65286A9B9D}" srcOrd="0" destOrd="1" presId="urn:microsoft.com/office/officeart/2005/8/layout/vList4"/>
    <dgm:cxn modelId="{EF7F66BC-4261-4C65-8523-9F4B4F55BED7}" srcId="{D2B05810-3E82-4733-9CB0-9D3E5BADD925}" destId="{0E6F9AF8-9D70-4B2C-B8FD-0A392983294B}" srcOrd="0" destOrd="0" parTransId="{8390326A-931B-4ECD-9A36-39D0382F5954}" sibTransId="{9991A7AC-32DF-4F44-A678-F20CECC82F75}"/>
    <dgm:cxn modelId="{43D2C8BF-72B1-4C05-A599-23376FE9D328}" type="presOf" srcId="{0E6F9AF8-9D70-4B2C-B8FD-0A392983294B}" destId="{6DF31751-F001-4B4C-A5F5-F84B138F0004}" srcOrd="1" destOrd="2" presId="urn:microsoft.com/office/officeart/2005/8/layout/vList4"/>
    <dgm:cxn modelId="{D6A234C5-638C-48B8-958F-EA25DCC731D4}" srcId="{264DA0E9-B70C-4667-970D-A23121BC4A59}" destId="{6A1DA1E5-A9DF-4C69-897D-CC2E411B38FA}" srcOrd="1" destOrd="0" parTransId="{7298CC9E-C749-4A74-A2B7-88316D0F0BF5}" sibTransId="{85FBEBD9-48DE-455F-AB6D-F09ECDDE5408}"/>
    <dgm:cxn modelId="{2404D1C7-7CB1-4657-9D7B-F83903715F7A}" srcId="{775C949F-8224-4916-B354-DC09E4E1CF38}" destId="{5C5CB265-EBF0-49AF-A98A-001813B23D56}" srcOrd="2" destOrd="0" parTransId="{AAB6DAB4-DEBA-4192-AF5D-340007FC5167}" sibTransId="{2128E1C9-9104-4D2A-AD50-113088071C8B}"/>
    <dgm:cxn modelId="{2E1B59CE-64FE-4E91-8E3E-1EA2C66D20C7}" type="presOf" srcId="{235F8CF0-1D87-46BA-82F3-595A46A21FBA}" destId="{6F23D782-2500-4D1E-95B9-4EAFEBA76447}" srcOrd="1" destOrd="5" presId="urn:microsoft.com/office/officeart/2005/8/layout/vList4"/>
    <dgm:cxn modelId="{4BED7ED4-D65E-40A7-9703-CE9FDD2F27A5}" type="presOf" srcId="{79EB54B9-289C-4FAC-80B2-3C762A67CBB7}" destId="{B7E97A59-0D91-4AA6-B937-FB65286A9B9D}" srcOrd="0" destOrd="4" presId="urn:microsoft.com/office/officeart/2005/8/layout/vList4"/>
    <dgm:cxn modelId="{B9437AD6-C268-44A8-A8C6-8D82189775B5}" type="presOf" srcId="{336E63AB-4280-4043-A1E4-A599F53092E7}" destId="{6F23D782-2500-4D1E-95B9-4EAFEBA76447}" srcOrd="1" destOrd="2" presId="urn:microsoft.com/office/officeart/2005/8/layout/vList4"/>
    <dgm:cxn modelId="{6FCC8EE4-148A-4E97-9EBB-B3B8B10F9D16}" type="presOf" srcId="{08F67DD1-3DCD-4F5C-9AF8-10CC797EE0F3}" destId="{6F23D782-2500-4D1E-95B9-4EAFEBA76447}" srcOrd="1" destOrd="3" presId="urn:microsoft.com/office/officeart/2005/8/layout/vList4"/>
    <dgm:cxn modelId="{567FBCE4-B85E-46DC-AC58-382EBFF4AB5D}" type="presOf" srcId="{08F67DD1-3DCD-4F5C-9AF8-10CC797EE0F3}" destId="{E6C6179F-E546-4AA0-B358-BCF113D78C99}" srcOrd="0" destOrd="3" presId="urn:microsoft.com/office/officeart/2005/8/layout/vList4"/>
    <dgm:cxn modelId="{D848EBE5-EC04-489D-A9FC-4A60FF2FD873}" type="presOf" srcId="{235F8CF0-1D87-46BA-82F3-595A46A21FBA}" destId="{E6C6179F-E546-4AA0-B358-BCF113D78C99}" srcOrd="0" destOrd="5" presId="urn:microsoft.com/office/officeart/2005/8/layout/vList4"/>
    <dgm:cxn modelId="{08B8D3EC-6009-4ACB-96C9-20E06EAFEF5B}" srcId="{E9D6D743-CB30-447D-BF02-23B1FF15A272}" destId="{90010BD6-64CB-4427-9AB7-5C8265FFBBBB}" srcOrd="2" destOrd="0" parTransId="{4B7D902B-1F96-4AA6-BE84-9D972EC5BFC2}" sibTransId="{232C9A61-E991-438F-8159-75D259BB9A31}"/>
    <dgm:cxn modelId="{7E45D6EC-A939-4E7A-A92C-23F34CF6EC5F}" type="presOf" srcId="{B5239FCC-5F4C-48CA-ACC7-99F9D50B1C34}" destId="{E6C6179F-E546-4AA0-B358-BCF113D78C99}" srcOrd="0" destOrd="0" presId="urn:microsoft.com/office/officeart/2005/8/layout/vList4"/>
    <dgm:cxn modelId="{2F3F2CEE-F7CF-43B4-AB49-6480E680043F}" srcId="{B5239FCC-5F4C-48CA-ACC7-99F9D50B1C34}" destId="{E9D6D743-CB30-447D-BF02-23B1FF15A272}" srcOrd="0" destOrd="0" parTransId="{6AC82F40-3674-4461-8D11-9B364C2A1E38}" sibTransId="{11669820-31A5-4BC2-95B6-3596D5E6A93E}"/>
    <dgm:cxn modelId="{481352F9-5AFB-423D-BD66-E7460AA1616D}" type="presOf" srcId="{6A1DA1E5-A9DF-4C69-897D-CC2E411B38FA}" destId="{B7E97A59-0D91-4AA6-B937-FB65286A9B9D}" srcOrd="0" destOrd="0" presId="urn:microsoft.com/office/officeart/2005/8/layout/vList4"/>
    <dgm:cxn modelId="{03BC6415-7979-462D-AAFB-2F44A5EAC887}" type="presParOf" srcId="{4E70885A-E8EB-4F49-951E-7B73A0E9EB61}" destId="{69C39E15-6993-4E21-9D2D-D439A94FA5B0}" srcOrd="0" destOrd="0" presId="urn:microsoft.com/office/officeart/2005/8/layout/vList4"/>
    <dgm:cxn modelId="{23B72E5D-B07A-4A5B-B787-615516A4BBE6}" type="presParOf" srcId="{69C39E15-6993-4E21-9D2D-D439A94FA5B0}" destId="{E6C6179F-E546-4AA0-B358-BCF113D78C99}" srcOrd="0" destOrd="0" presId="urn:microsoft.com/office/officeart/2005/8/layout/vList4"/>
    <dgm:cxn modelId="{2049E2B1-E74A-47C5-9F8F-3DD8E5352BE6}" type="presParOf" srcId="{69C39E15-6993-4E21-9D2D-D439A94FA5B0}" destId="{95DBA270-63D0-4BBD-9B84-267DC41F91FA}" srcOrd="1" destOrd="0" presId="urn:microsoft.com/office/officeart/2005/8/layout/vList4"/>
    <dgm:cxn modelId="{4664EC81-B6CE-4E25-9530-49039E391D34}" type="presParOf" srcId="{69C39E15-6993-4E21-9D2D-D439A94FA5B0}" destId="{6F23D782-2500-4D1E-95B9-4EAFEBA76447}" srcOrd="2" destOrd="0" presId="urn:microsoft.com/office/officeart/2005/8/layout/vList4"/>
    <dgm:cxn modelId="{238DEBFA-599C-435B-97B9-BCF039F50323}" type="presParOf" srcId="{4E70885A-E8EB-4F49-951E-7B73A0E9EB61}" destId="{472EAE2A-3107-4CDB-B6F5-A82274C30CE4}" srcOrd="1" destOrd="0" presId="urn:microsoft.com/office/officeart/2005/8/layout/vList4"/>
    <dgm:cxn modelId="{C5C6A325-CA18-4D65-94EB-B0C63E62D82B}" type="presParOf" srcId="{4E70885A-E8EB-4F49-951E-7B73A0E9EB61}" destId="{F04F2D71-CD5B-454B-BD8B-A148F5AEA83A}" srcOrd="2" destOrd="0" presId="urn:microsoft.com/office/officeart/2005/8/layout/vList4"/>
    <dgm:cxn modelId="{8D38E024-5377-4AF1-96BD-B5F774EEF3AF}" type="presParOf" srcId="{F04F2D71-CD5B-454B-BD8B-A148F5AEA83A}" destId="{B7E97A59-0D91-4AA6-B937-FB65286A9B9D}" srcOrd="0" destOrd="0" presId="urn:microsoft.com/office/officeart/2005/8/layout/vList4"/>
    <dgm:cxn modelId="{C6C2CCAD-884A-496E-930F-877A91DAEFAA}" type="presParOf" srcId="{F04F2D71-CD5B-454B-BD8B-A148F5AEA83A}" destId="{CE0EB10F-6CCC-449F-B981-037FEBF13821}" srcOrd="1" destOrd="0" presId="urn:microsoft.com/office/officeart/2005/8/layout/vList4"/>
    <dgm:cxn modelId="{46B4B69F-0B08-4793-8F28-EF96808E1AA8}" type="presParOf" srcId="{F04F2D71-CD5B-454B-BD8B-A148F5AEA83A}" destId="{6DF31751-F001-4B4C-A5F5-F84B138F000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4DA0E9-B70C-4667-970D-A23121BC4A5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145CC30-2C42-4CE3-89DA-82B21D3D79D0}">
      <dgm:prSet phldrT="[Text]"/>
      <dgm:spPr/>
      <dgm:t>
        <a:bodyPr/>
        <a:lstStyle/>
        <a:p>
          <a:pPr algn="ctr"/>
          <a:r>
            <a:rPr lang="en-US" sz="1700" b="1" i="0" dirty="0"/>
            <a:t>KPIs Drive Business Processes</a:t>
          </a:r>
        </a:p>
      </dgm:t>
    </dgm:pt>
    <dgm:pt modelId="{08E4BE55-590B-405C-9165-F7D798C48ABC}" type="parTrans" cxnId="{B53C0B23-3A27-4820-B18E-DF493D721056}">
      <dgm:prSet/>
      <dgm:spPr/>
      <dgm:t>
        <a:bodyPr/>
        <a:lstStyle/>
        <a:p>
          <a:endParaRPr lang="en-US"/>
        </a:p>
      </dgm:t>
    </dgm:pt>
    <dgm:pt modelId="{9E05E7C5-FECC-4F28-927F-118C7EDC022D}" type="sibTrans" cxnId="{B53C0B23-3A27-4820-B18E-DF493D721056}">
      <dgm:prSet/>
      <dgm:spPr/>
      <dgm:t>
        <a:bodyPr/>
        <a:lstStyle/>
        <a:p>
          <a:endParaRPr lang="en-US"/>
        </a:p>
      </dgm:t>
    </dgm:pt>
    <dgm:pt modelId="{ACA4715A-5B6A-4FEC-8C1F-A89F077207BD}">
      <dgm:prSet phldrT="[Text]" custT="1"/>
      <dgm:spPr/>
      <dgm:t>
        <a:bodyPr/>
        <a:lstStyle/>
        <a:p>
          <a:pPr algn="l"/>
          <a:r>
            <a:rPr lang="en-US" sz="1600" b="1" u="sng" dirty="0"/>
            <a:t>Quality</a:t>
          </a:r>
          <a:r>
            <a:rPr lang="en-US" sz="1600" dirty="0"/>
            <a:t> – measure of whether document content, metadata, and indexing are complete and accurate. Ensures confidence in the documented processes and data. The Quality Issues in Vault allow you to perform quality checks, create and assign tasks, and track and report on their resolutions</a:t>
          </a:r>
        </a:p>
      </dgm:t>
    </dgm:pt>
    <dgm:pt modelId="{6C15968F-B5E8-4A3A-9D17-6A6985BEEB2C}" type="parTrans" cxnId="{FD783974-D3BC-4C58-BC13-696905633A56}">
      <dgm:prSet/>
      <dgm:spPr/>
      <dgm:t>
        <a:bodyPr/>
        <a:lstStyle/>
        <a:p>
          <a:endParaRPr lang="en-US"/>
        </a:p>
      </dgm:t>
    </dgm:pt>
    <dgm:pt modelId="{484C8278-EE4F-47DE-B5E8-818449E3DF46}" type="sibTrans" cxnId="{FD783974-D3BC-4C58-BC13-696905633A56}">
      <dgm:prSet/>
      <dgm:spPr/>
      <dgm:t>
        <a:bodyPr/>
        <a:lstStyle/>
        <a:p>
          <a:endParaRPr lang="en-US"/>
        </a:p>
      </dgm:t>
    </dgm:pt>
    <dgm:pt modelId="{1BD86D03-53B9-4688-854B-77C1D9D99339}">
      <dgm:prSet custT="1"/>
      <dgm:spPr/>
      <dgm:t>
        <a:bodyPr/>
        <a:lstStyle/>
        <a:p>
          <a:pPr algn="l"/>
          <a:r>
            <a:rPr lang="en-US" sz="1600" b="1" u="sng" dirty="0"/>
            <a:t>Completeness</a:t>
          </a:r>
          <a:r>
            <a:rPr lang="en-US" sz="1600" dirty="0"/>
            <a:t> – extent to which a TMF/eTMF contains all documents that are expected at the current point in the study,  including event driven changes (i.e. protocol amendment or study milestones), and at the end of the trial. Ensures GCP compliance and allows authorities to reconstruct the trial. Using Expected Document Lists alongside Milestones in Vault enables milestone-based TMF planning and completeness management</a:t>
          </a:r>
        </a:p>
      </dgm:t>
    </dgm:pt>
    <dgm:pt modelId="{AD74AC0F-1639-4A77-A3F3-9019FA461F94}" type="parTrans" cxnId="{9B7176B7-16C8-4959-B9F2-36FC8CF80ADD}">
      <dgm:prSet/>
      <dgm:spPr/>
      <dgm:t>
        <a:bodyPr/>
        <a:lstStyle/>
        <a:p>
          <a:endParaRPr lang="en-US"/>
        </a:p>
      </dgm:t>
    </dgm:pt>
    <dgm:pt modelId="{89D2522D-8C28-4A1B-98E1-D4E1C8C14363}" type="sibTrans" cxnId="{9B7176B7-16C8-4959-B9F2-36FC8CF80ADD}">
      <dgm:prSet/>
      <dgm:spPr/>
      <dgm:t>
        <a:bodyPr/>
        <a:lstStyle/>
        <a:p>
          <a:endParaRPr lang="en-US"/>
        </a:p>
      </dgm:t>
    </dgm:pt>
    <dgm:pt modelId="{7990E913-1F4F-49B7-85DF-CF692AF9EF90}">
      <dgm:prSet phldrT="[Text]" custT="1"/>
      <dgm:spPr/>
      <dgm:t>
        <a:bodyPr/>
        <a:lstStyle/>
        <a:p>
          <a:pPr algn="l"/>
          <a:r>
            <a:rPr lang="en-US" sz="1600" b="1" u="sng" dirty="0"/>
            <a:t>Timeliness</a:t>
          </a:r>
          <a:r>
            <a:rPr lang="en-US" sz="1600" dirty="0"/>
            <a:t> – indication of whether documents are available when expected or needed, and of how long documents take to finalize. Ensures that accurate decisions can be made based on close to real-time information. The Timeliness widget on the TMF Homepage in Vault displays the timeliness of document approval as a pie chart with two calculated values as </a:t>
          </a:r>
          <a:r>
            <a:rPr lang="en-US" sz="1600" i="1" dirty="0"/>
            <a:t>defined by your process</a:t>
          </a:r>
        </a:p>
      </dgm:t>
    </dgm:pt>
    <dgm:pt modelId="{B7784601-271A-4E54-B6BF-2C272107B71F}" type="parTrans" cxnId="{076B6FAC-8D75-465A-9AEC-D8E276C948D9}">
      <dgm:prSet/>
      <dgm:spPr/>
      <dgm:t>
        <a:bodyPr/>
        <a:lstStyle/>
        <a:p>
          <a:endParaRPr lang="en-US"/>
        </a:p>
      </dgm:t>
    </dgm:pt>
    <dgm:pt modelId="{6F535881-69EE-4322-8BDE-3DA4DEA6544A}" type="sibTrans" cxnId="{076B6FAC-8D75-465A-9AEC-D8E276C948D9}">
      <dgm:prSet/>
      <dgm:spPr/>
      <dgm:t>
        <a:bodyPr/>
        <a:lstStyle/>
        <a:p>
          <a:endParaRPr lang="en-US"/>
        </a:p>
      </dgm:t>
    </dgm:pt>
    <dgm:pt modelId="{4E70885A-E8EB-4F49-951E-7B73A0E9EB61}" type="pres">
      <dgm:prSet presAssocID="{264DA0E9-B70C-4667-970D-A23121BC4A59}" presName="linear" presStyleCnt="0">
        <dgm:presLayoutVars>
          <dgm:dir/>
          <dgm:resizeHandles val="exact"/>
        </dgm:presLayoutVars>
      </dgm:prSet>
      <dgm:spPr/>
    </dgm:pt>
    <dgm:pt modelId="{FB15B230-1094-40CD-AB26-38167F26749A}" type="pres">
      <dgm:prSet presAssocID="{3145CC30-2C42-4CE3-89DA-82B21D3D79D0}" presName="comp" presStyleCnt="0"/>
      <dgm:spPr/>
    </dgm:pt>
    <dgm:pt modelId="{F97CD433-0504-4A40-A36A-3FAA5048ED6C}" type="pres">
      <dgm:prSet presAssocID="{3145CC30-2C42-4CE3-89DA-82B21D3D79D0}" presName="box" presStyleLbl="node1" presStyleIdx="0" presStyleCnt="1" custScaleX="99856"/>
      <dgm:spPr/>
    </dgm:pt>
    <dgm:pt modelId="{563C1969-D3CA-4217-825A-8CF65C529E54}" type="pres">
      <dgm:prSet presAssocID="{3145CC30-2C42-4CE3-89DA-82B21D3D79D0}" presName="img" presStyleLbl="fgImgPlace1" presStyleIdx="0" presStyleCnt="1" custScaleY="54596" custLinFactNeighborX="-5402" custLinFactNeighborY="194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186" t="-3096" r="3186" b="-3096"/>
          </a:stretch>
        </a:blipFill>
      </dgm:spPr>
      <dgm:extLst>
        <a:ext uri="{E40237B7-FDA0-4F09-8148-C483321AD2D9}">
          <dgm14:cNvPr xmlns:dgm14="http://schemas.microsoft.com/office/drawing/2010/diagram" id="0" name="" descr="Gauge"/>
        </a:ext>
      </dgm:extLst>
    </dgm:pt>
    <dgm:pt modelId="{E46937B7-CEEE-4937-A04C-3F917C1CDD29}" type="pres">
      <dgm:prSet presAssocID="{3145CC30-2C42-4CE3-89DA-82B21D3D79D0}" presName="text" presStyleLbl="node1" presStyleIdx="0" presStyleCnt="1">
        <dgm:presLayoutVars>
          <dgm:bulletEnabled val="1"/>
        </dgm:presLayoutVars>
      </dgm:prSet>
      <dgm:spPr/>
    </dgm:pt>
  </dgm:ptLst>
  <dgm:cxnLst>
    <dgm:cxn modelId="{B53C0B23-3A27-4820-B18E-DF493D721056}" srcId="{264DA0E9-B70C-4667-970D-A23121BC4A59}" destId="{3145CC30-2C42-4CE3-89DA-82B21D3D79D0}" srcOrd="0" destOrd="0" parTransId="{08E4BE55-590B-405C-9165-F7D798C48ABC}" sibTransId="{9E05E7C5-FECC-4F28-927F-118C7EDC022D}"/>
    <dgm:cxn modelId="{D0768742-4450-420F-A150-25BD55A02CAC}" type="presOf" srcId="{ACA4715A-5B6A-4FEC-8C1F-A89F077207BD}" destId="{E46937B7-CEEE-4937-A04C-3F917C1CDD29}" srcOrd="1" destOrd="1" presId="urn:microsoft.com/office/officeart/2005/8/layout/vList4"/>
    <dgm:cxn modelId="{961B3A43-D8AA-4100-8537-B53827408D45}" type="presOf" srcId="{264DA0E9-B70C-4667-970D-A23121BC4A59}" destId="{4E70885A-E8EB-4F49-951E-7B73A0E9EB61}" srcOrd="0" destOrd="0" presId="urn:microsoft.com/office/officeart/2005/8/layout/vList4"/>
    <dgm:cxn modelId="{B5ABD24F-8D79-4CF2-BDDF-D450C88040FF}" type="presOf" srcId="{1BD86D03-53B9-4688-854B-77C1D9D99339}" destId="{F97CD433-0504-4A40-A36A-3FAA5048ED6C}" srcOrd="0" destOrd="3" presId="urn:microsoft.com/office/officeart/2005/8/layout/vList4"/>
    <dgm:cxn modelId="{E47A9D61-081B-46D4-907F-DC8C7E96956E}" type="presOf" srcId="{7990E913-1F4F-49B7-85DF-CF692AF9EF90}" destId="{F97CD433-0504-4A40-A36A-3FAA5048ED6C}" srcOrd="0" destOrd="2" presId="urn:microsoft.com/office/officeart/2005/8/layout/vList4"/>
    <dgm:cxn modelId="{FD783974-D3BC-4C58-BC13-696905633A56}" srcId="{3145CC30-2C42-4CE3-89DA-82B21D3D79D0}" destId="{ACA4715A-5B6A-4FEC-8C1F-A89F077207BD}" srcOrd="0" destOrd="0" parTransId="{6C15968F-B5E8-4A3A-9D17-6A6985BEEB2C}" sibTransId="{484C8278-EE4F-47DE-B5E8-818449E3DF46}"/>
    <dgm:cxn modelId="{17A6337E-5C9F-48C0-86B5-56C62885A9A3}" type="presOf" srcId="{ACA4715A-5B6A-4FEC-8C1F-A89F077207BD}" destId="{F97CD433-0504-4A40-A36A-3FAA5048ED6C}" srcOrd="0" destOrd="1" presId="urn:microsoft.com/office/officeart/2005/8/layout/vList4"/>
    <dgm:cxn modelId="{2299BD7E-F0D7-4731-B478-27E7FBE84B59}" type="presOf" srcId="{7990E913-1F4F-49B7-85DF-CF692AF9EF90}" destId="{E46937B7-CEEE-4937-A04C-3F917C1CDD29}" srcOrd="1" destOrd="2" presId="urn:microsoft.com/office/officeart/2005/8/layout/vList4"/>
    <dgm:cxn modelId="{F6BD708F-369F-4022-9261-42BED5096387}" type="presOf" srcId="{3145CC30-2C42-4CE3-89DA-82B21D3D79D0}" destId="{E46937B7-CEEE-4937-A04C-3F917C1CDD29}" srcOrd="1" destOrd="0" presId="urn:microsoft.com/office/officeart/2005/8/layout/vList4"/>
    <dgm:cxn modelId="{076B6FAC-8D75-465A-9AEC-D8E276C948D9}" srcId="{3145CC30-2C42-4CE3-89DA-82B21D3D79D0}" destId="{7990E913-1F4F-49B7-85DF-CF692AF9EF90}" srcOrd="1" destOrd="0" parTransId="{B7784601-271A-4E54-B6BF-2C272107B71F}" sibTransId="{6F535881-69EE-4322-8BDE-3DA4DEA6544A}"/>
    <dgm:cxn modelId="{9B7176B7-16C8-4959-B9F2-36FC8CF80ADD}" srcId="{3145CC30-2C42-4CE3-89DA-82B21D3D79D0}" destId="{1BD86D03-53B9-4688-854B-77C1D9D99339}" srcOrd="2" destOrd="0" parTransId="{AD74AC0F-1639-4A77-A3F3-9019FA461F94}" sibTransId="{89D2522D-8C28-4A1B-98E1-D4E1C8C14363}"/>
    <dgm:cxn modelId="{47D349E5-C1CD-4540-837E-550645668BBD}" type="presOf" srcId="{1BD86D03-53B9-4688-854B-77C1D9D99339}" destId="{E46937B7-CEEE-4937-A04C-3F917C1CDD29}" srcOrd="1" destOrd="3" presId="urn:microsoft.com/office/officeart/2005/8/layout/vList4"/>
    <dgm:cxn modelId="{60B248F4-ED62-4F71-9C3B-A02597B249B9}" type="presOf" srcId="{3145CC30-2C42-4CE3-89DA-82B21D3D79D0}" destId="{F97CD433-0504-4A40-A36A-3FAA5048ED6C}" srcOrd="0" destOrd="0" presId="urn:microsoft.com/office/officeart/2005/8/layout/vList4"/>
    <dgm:cxn modelId="{0275E0CD-6B61-454B-9350-6572A91FE201}" type="presParOf" srcId="{4E70885A-E8EB-4F49-951E-7B73A0E9EB61}" destId="{FB15B230-1094-40CD-AB26-38167F26749A}" srcOrd="0" destOrd="0" presId="urn:microsoft.com/office/officeart/2005/8/layout/vList4"/>
    <dgm:cxn modelId="{2230D9A0-DE5D-4A3E-9D2F-A927B2A5F5D1}" type="presParOf" srcId="{FB15B230-1094-40CD-AB26-38167F26749A}" destId="{F97CD433-0504-4A40-A36A-3FAA5048ED6C}" srcOrd="0" destOrd="0" presId="urn:microsoft.com/office/officeart/2005/8/layout/vList4"/>
    <dgm:cxn modelId="{408FADBA-DF29-4CD7-904A-087AD0E06878}" type="presParOf" srcId="{FB15B230-1094-40CD-AB26-38167F26749A}" destId="{563C1969-D3CA-4217-825A-8CF65C529E54}" srcOrd="1" destOrd="0" presId="urn:microsoft.com/office/officeart/2005/8/layout/vList4"/>
    <dgm:cxn modelId="{F28A223C-0E80-4789-B08B-69F3A76B71B9}" type="presParOf" srcId="{FB15B230-1094-40CD-AB26-38167F26749A}" destId="{E46937B7-CEEE-4937-A04C-3F917C1CDD2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048C3-9B99-44BA-90BE-2F4B3637E2FB}">
      <dsp:nvSpPr>
        <dsp:cNvPr id="0" name=""/>
        <dsp:cNvSpPr/>
      </dsp:nvSpPr>
      <dsp:spPr>
        <a:xfrm>
          <a:off x="-6117401" y="-935954"/>
          <a:ext cx="7282108" cy="7282108"/>
        </a:xfrm>
        <a:prstGeom prst="blockArc">
          <a:avLst>
            <a:gd name="adj1" fmla="val 18900000"/>
            <a:gd name="adj2" fmla="val 2700000"/>
            <a:gd name="adj3" fmla="val 29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E54A5-0F6F-4979-A45C-E998C18ABA01}">
      <dsp:nvSpPr>
        <dsp:cNvPr id="0" name=""/>
        <dsp:cNvSpPr/>
      </dsp:nvSpPr>
      <dsp:spPr>
        <a:xfrm>
          <a:off x="609564" y="415936"/>
          <a:ext cx="10402673" cy="832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642" tIns="35560" rIns="35560" bIns="35560" numCol="1" spcCol="1270" anchor="ctr" anchorCtr="0">
          <a:noAutofit/>
        </a:bodyPr>
        <a:lstStyle/>
        <a:p>
          <a:pPr marL="0" lvl="0" indent="0" algn="l" defTabSz="622300">
            <a:lnSpc>
              <a:spcPct val="90000"/>
            </a:lnSpc>
            <a:spcBef>
              <a:spcPct val="0"/>
            </a:spcBef>
            <a:spcAft>
              <a:spcPct val="35000"/>
            </a:spcAft>
            <a:buClr>
              <a:schemeClr val="tx2"/>
            </a:buClr>
            <a:buSzTx/>
            <a:buFont typeface="Arial" panose="020B0604020202020204" pitchFamily="34" charset="0"/>
            <a:buNone/>
          </a:pPr>
          <a:r>
            <a:rPr lang="en-US" sz="1400" kern="1200" dirty="0"/>
            <a:t>Provide a single source of truth for people, organizations, and products that may be used across trials</a:t>
          </a:r>
        </a:p>
      </dsp:txBody>
      <dsp:txXfrm>
        <a:off x="609564" y="415936"/>
        <a:ext cx="10402673" cy="832305"/>
      </dsp:txXfrm>
    </dsp:sp>
    <dsp:sp modelId="{785D80B1-9635-41E8-8931-1147F0D8B7DC}">
      <dsp:nvSpPr>
        <dsp:cNvPr id="0" name=""/>
        <dsp:cNvSpPr/>
      </dsp:nvSpPr>
      <dsp:spPr>
        <a:xfrm>
          <a:off x="89374" y="311898"/>
          <a:ext cx="1040381" cy="10403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2B10BE-B24F-415A-9AAB-BF54E6700753}">
      <dsp:nvSpPr>
        <dsp:cNvPr id="0" name=""/>
        <dsp:cNvSpPr/>
      </dsp:nvSpPr>
      <dsp:spPr>
        <a:xfrm>
          <a:off x="1049027" y="1664610"/>
          <a:ext cx="9925494" cy="832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642" tIns="35560" rIns="35560" bIns="35560" numCol="1" spcCol="1270" anchor="ctr" anchorCtr="0">
          <a:noAutofit/>
        </a:bodyPr>
        <a:lstStyle/>
        <a:p>
          <a:pPr marL="0" marR="0" lvl="0" indent="0" algn="l" defTabSz="914400" eaLnBrk="1" fontAlgn="auto" latinLnBrk="0" hangingPunct="1">
            <a:lnSpc>
              <a:spcPct val="100000"/>
            </a:lnSpc>
            <a:spcBef>
              <a:spcPct val="0"/>
            </a:spcBef>
            <a:spcAft>
              <a:spcPts val="0"/>
            </a:spcAft>
            <a:buClr>
              <a:schemeClr val="tx2"/>
            </a:buClr>
            <a:buSzTx/>
            <a:buFont typeface="Arial" panose="020B0604020202020204" pitchFamily="34" charset="0"/>
            <a:buNone/>
            <a:tabLst/>
            <a:defRPr/>
          </a:pPr>
          <a:r>
            <a:rPr lang="en-US" sz="1400" kern="1200" dirty="0"/>
            <a:t>Improve reporting and reuse of this data within Vault</a:t>
          </a:r>
        </a:p>
      </dsp:txBody>
      <dsp:txXfrm>
        <a:off x="1049027" y="1664610"/>
        <a:ext cx="9925494" cy="832305"/>
      </dsp:txXfrm>
    </dsp:sp>
    <dsp:sp modelId="{C80AF797-D69A-4D21-AB67-B35581619F89}">
      <dsp:nvSpPr>
        <dsp:cNvPr id="0" name=""/>
        <dsp:cNvSpPr/>
      </dsp:nvSpPr>
      <dsp:spPr>
        <a:xfrm>
          <a:off x="566553" y="1560572"/>
          <a:ext cx="1040381" cy="10403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FAC97-8619-47B7-A4CA-CE901938EB23}">
      <dsp:nvSpPr>
        <dsp:cNvPr id="0" name=""/>
        <dsp:cNvSpPr/>
      </dsp:nvSpPr>
      <dsp:spPr>
        <a:xfrm>
          <a:off x="1086744" y="2913284"/>
          <a:ext cx="9925494" cy="832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642" tIns="35560" rIns="35560" bIns="35560" numCol="1" spcCol="1270" anchor="ctr" anchorCtr="0">
          <a:noAutofit/>
        </a:bodyPr>
        <a:lstStyle/>
        <a:p>
          <a:pPr marL="0" lvl="0" indent="0" algn="l" defTabSz="622300">
            <a:lnSpc>
              <a:spcPct val="90000"/>
            </a:lnSpc>
            <a:spcBef>
              <a:spcPct val="0"/>
            </a:spcBef>
            <a:spcAft>
              <a:spcPct val="35000"/>
            </a:spcAft>
            <a:buClr>
              <a:schemeClr val="tx2"/>
            </a:buClr>
            <a:buSzTx/>
            <a:buFont typeface="Arial" panose="020B0604020202020204" pitchFamily="34" charset="0"/>
            <a:buNone/>
          </a:pPr>
          <a:r>
            <a:rPr lang="en-US" sz="1400" kern="1200" dirty="0"/>
            <a:t>Maintain current contact lists for organizations, locations, and people</a:t>
          </a:r>
        </a:p>
      </dsp:txBody>
      <dsp:txXfrm>
        <a:off x="1086744" y="2913284"/>
        <a:ext cx="9925494" cy="832305"/>
      </dsp:txXfrm>
    </dsp:sp>
    <dsp:sp modelId="{E6B0C09A-BEFE-4559-8359-5D78FD2EEF9F}">
      <dsp:nvSpPr>
        <dsp:cNvPr id="0" name=""/>
        <dsp:cNvSpPr/>
      </dsp:nvSpPr>
      <dsp:spPr>
        <a:xfrm>
          <a:off x="566553" y="2809246"/>
          <a:ext cx="1040381" cy="10403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A70E59-C7F5-4E57-A57B-067FC4A918B8}">
      <dsp:nvSpPr>
        <dsp:cNvPr id="0" name=""/>
        <dsp:cNvSpPr/>
      </dsp:nvSpPr>
      <dsp:spPr>
        <a:xfrm>
          <a:off x="609564" y="4161958"/>
          <a:ext cx="10402673" cy="832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642" tIns="35560" rIns="35560" bIns="35560" numCol="1" spcCol="1270" anchor="ctr" anchorCtr="0">
          <a:noAutofit/>
        </a:bodyPr>
        <a:lstStyle/>
        <a:p>
          <a:pPr marL="0" lvl="0" indent="0" algn="l" defTabSz="622300">
            <a:lnSpc>
              <a:spcPct val="90000"/>
            </a:lnSpc>
            <a:spcBef>
              <a:spcPct val="0"/>
            </a:spcBef>
            <a:spcAft>
              <a:spcPct val="35000"/>
            </a:spcAft>
            <a:buClr>
              <a:schemeClr val="tx2"/>
            </a:buClr>
            <a:buSzTx/>
            <a:buFont typeface="Arial" panose="020B0604020202020204" pitchFamily="34" charset="0"/>
            <a:buNone/>
          </a:pPr>
          <a:r>
            <a:rPr lang="en-US" sz="1400" kern="1200" dirty="0"/>
            <a:t>Tag documents with related people and organizations</a:t>
          </a:r>
        </a:p>
      </dsp:txBody>
      <dsp:txXfrm>
        <a:off x="609564" y="4161958"/>
        <a:ext cx="10402673" cy="832305"/>
      </dsp:txXfrm>
    </dsp:sp>
    <dsp:sp modelId="{9B5F18FF-BD42-4AA7-8282-4AE7484AD4B3}">
      <dsp:nvSpPr>
        <dsp:cNvPr id="0" name=""/>
        <dsp:cNvSpPr/>
      </dsp:nvSpPr>
      <dsp:spPr>
        <a:xfrm>
          <a:off x="89374" y="4057920"/>
          <a:ext cx="1040381" cy="10403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CD433-0504-4A40-A36A-3FAA5048ED6C}">
      <dsp:nvSpPr>
        <dsp:cNvPr id="0" name=""/>
        <dsp:cNvSpPr/>
      </dsp:nvSpPr>
      <dsp:spPr>
        <a:xfrm>
          <a:off x="7031" y="0"/>
          <a:ext cx="9752195" cy="3942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t>Placeholders and Completeness</a:t>
          </a:r>
        </a:p>
        <a:p>
          <a:pPr marL="0" lvl="0" indent="0" algn="l" defTabSz="889000">
            <a:lnSpc>
              <a:spcPct val="90000"/>
            </a:lnSpc>
            <a:spcBef>
              <a:spcPct val="0"/>
            </a:spcBef>
            <a:spcAft>
              <a:spcPct val="35000"/>
            </a:spcAft>
            <a:buNone/>
          </a:pPr>
          <a:r>
            <a:rPr lang="en-US" sz="1700" b="0" i="0" kern="1200" dirty="0"/>
            <a:t>Placeholders will skew the completeness of your EDLs as they identify as an “In Progress Document”. While creating a placeholder and sending for Authoring is an effective tool for tracking tasks on missing documents, it is important to be mindful of any placeholders that may exist. </a:t>
          </a:r>
        </a:p>
        <a:p>
          <a:pPr marL="0" lvl="0" indent="0" algn="l" defTabSz="889000">
            <a:lnSpc>
              <a:spcPct val="90000"/>
            </a:lnSpc>
            <a:spcBef>
              <a:spcPct val="0"/>
            </a:spcBef>
            <a:spcAft>
              <a:spcPct val="35000"/>
            </a:spcAft>
            <a:buNone/>
          </a:pPr>
          <a:r>
            <a:rPr lang="en-US" sz="1700" b="0" i="0" kern="1200" dirty="0"/>
            <a:t>As part of monitoring your completeness, a Flash Report should be created to track any placeholders that exist and are not tied to a task, i.e. are in the “In Progress state”. </a:t>
          </a:r>
        </a:p>
        <a:p>
          <a:pPr marL="0" lvl="0" indent="0" algn="l" defTabSz="889000">
            <a:lnSpc>
              <a:spcPct val="90000"/>
            </a:lnSpc>
            <a:spcBef>
              <a:spcPct val="0"/>
            </a:spcBef>
            <a:spcAft>
              <a:spcPct val="35000"/>
            </a:spcAft>
            <a:buNone/>
          </a:pPr>
          <a:r>
            <a:rPr lang="en-US" sz="1700" b="0" i="0" kern="1200" dirty="0"/>
            <a:t>These placeholders should be evaluated for deletion or be sent to a user for upload. Placeholders should be used to complement a good business practice of timely uploading and using your Expected Document List to identify outstanding documents. </a:t>
          </a:r>
        </a:p>
      </dsp:txBody>
      <dsp:txXfrm>
        <a:off x="2351198" y="0"/>
        <a:ext cx="7408028" cy="3942956"/>
      </dsp:txXfrm>
    </dsp:sp>
    <dsp:sp modelId="{563C1969-D3CA-4217-825A-8CF65C529E54}">
      <dsp:nvSpPr>
        <dsp:cNvPr id="0" name=""/>
        <dsp:cNvSpPr/>
      </dsp:nvSpPr>
      <dsp:spPr>
        <a:xfrm>
          <a:off x="288780" y="927966"/>
          <a:ext cx="1953251" cy="2209600"/>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30082-29E9-4ED8-B935-DE904697EA60}">
      <dsp:nvSpPr>
        <dsp:cNvPr id="0" name=""/>
        <dsp:cNvSpPr/>
      </dsp:nvSpPr>
      <dsp:spPr>
        <a:xfrm>
          <a:off x="0" y="0"/>
          <a:ext cx="9948119" cy="1445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Order of Close-Out Activities for Studies, Study Countries, and Study Sites</a:t>
          </a:r>
        </a:p>
        <a:p>
          <a:pPr marL="114300" lvl="1" indent="-114300" algn="l" defTabSz="533400">
            <a:lnSpc>
              <a:spcPct val="90000"/>
            </a:lnSpc>
            <a:spcBef>
              <a:spcPct val="0"/>
            </a:spcBef>
            <a:spcAft>
              <a:spcPct val="15000"/>
            </a:spcAft>
            <a:buChar char="•"/>
          </a:pPr>
          <a:r>
            <a:rPr lang="en-US" sz="1200" kern="1200" dirty="0"/>
            <a:t>Define a business process for what triggers a Study, Study Country, and Study Site to move to closing</a:t>
          </a:r>
        </a:p>
        <a:p>
          <a:pPr marL="228600" lvl="2" indent="-114300" algn="l" defTabSz="533400">
            <a:lnSpc>
              <a:spcPct val="90000"/>
            </a:lnSpc>
            <a:spcBef>
              <a:spcPct val="0"/>
            </a:spcBef>
            <a:spcAft>
              <a:spcPct val="15000"/>
            </a:spcAft>
            <a:buChar char="•"/>
          </a:pPr>
          <a:r>
            <a:rPr lang="en-US" sz="1200" kern="1200" dirty="0"/>
            <a:t>Should </a:t>
          </a:r>
          <a:r>
            <a:rPr lang="en-US" sz="1200" b="1" kern="1200" dirty="0"/>
            <a:t>Study Site </a:t>
          </a:r>
          <a:r>
            <a:rPr lang="en-US" sz="1200" kern="1200" dirty="0"/>
            <a:t>be moved to Closing after Database Lock (DBL)? Should Study Site be moved to Closed after COV?</a:t>
          </a:r>
        </a:p>
        <a:p>
          <a:pPr marL="228600" lvl="2" indent="-114300" algn="l" defTabSz="533400">
            <a:lnSpc>
              <a:spcPct val="90000"/>
            </a:lnSpc>
            <a:spcBef>
              <a:spcPct val="0"/>
            </a:spcBef>
            <a:spcAft>
              <a:spcPct val="15000"/>
            </a:spcAft>
            <a:buChar char="•"/>
          </a:pPr>
          <a:r>
            <a:rPr lang="en-US" sz="1200" kern="1200" dirty="0"/>
            <a:t>Should </a:t>
          </a:r>
          <a:r>
            <a:rPr lang="en-US" sz="1200" b="1" kern="1200" dirty="0"/>
            <a:t>Study Country </a:t>
          </a:r>
          <a:r>
            <a:rPr lang="en-US" sz="1200" kern="1200" dirty="0"/>
            <a:t>be moved to Closing after the Regulatory Auth has been notified or at DBL?</a:t>
          </a:r>
        </a:p>
        <a:p>
          <a:pPr marL="228600" lvl="2" indent="-114300" algn="l" defTabSz="533400">
            <a:lnSpc>
              <a:spcPct val="90000"/>
            </a:lnSpc>
            <a:spcBef>
              <a:spcPct val="0"/>
            </a:spcBef>
            <a:spcAft>
              <a:spcPct val="15000"/>
            </a:spcAft>
            <a:buChar char="•"/>
          </a:pPr>
          <a:r>
            <a:rPr lang="en-US" sz="1200" kern="1200" dirty="0"/>
            <a:t>Should all milestones be </a:t>
          </a:r>
          <a:r>
            <a:rPr lang="en-US" sz="1200" b="1" kern="1200" dirty="0"/>
            <a:t>Complete</a:t>
          </a:r>
          <a:r>
            <a:rPr lang="en-US" sz="1200" kern="1200" dirty="0"/>
            <a:t> when a Site is moved to Closing or Closed?</a:t>
          </a:r>
        </a:p>
      </dsp:txBody>
      <dsp:txXfrm>
        <a:off x="2134259" y="0"/>
        <a:ext cx="7813860" cy="1445786"/>
      </dsp:txXfrm>
    </dsp:sp>
    <dsp:sp modelId="{1C57C7BF-0BCF-45E2-821E-604DDB007D20}">
      <dsp:nvSpPr>
        <dsp:cNvPr id="0" name=""/>
        <dsp:cNvSpPr/>
      </dsp:nvSpPr>
      <dsp:spPr>
        <a:xfrm>
          <a:off x="343497" y="150074"/>
          <a:ext cx="1625602" cy="114563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700226-F359-44CE-A891-48CC9ADF11F8}">
      <dsp:nvSpPr>
        <dsp:cNvPr id="0" name=""/>
        <dsp:cNvSpPr/>
      </dsp:nvSpPr>
      <dsp:spPr>
        <a:xfrm>
          <a:off x="0" y="1590421"/>
          <a:ext cx="9948119" cy="1617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Archivist (Study Manager)</a:t>
          </a:r>
        </a:p>
        <a:p>
          <a:pPr marL="114300" lvl="1" indent="-114300" algn="l" defTabSz="533400">
            <a:lnSpc>
              <a:spcPct val="90000"/>
            </a:lnSpc>
            <a:spcBef>
              <a:spcPct val="0"/>
            </a:spcBef>
            <a:spcAft>
              <a:spcPct val="15000"/>
            </a:spcAft>
            <a:buChar char="•"/>
          </a:pPr>
          <a:r>
            <a:rPr lang="en-US" sz="1200" kern="1200" dirty="0"/>
            <a:t>An Archivist or Archival team must be assigned to manage archived content</a:t>
          </a:r>
        </a:p>
        <a:p>
          <a:pPr marL="228600" lvl="2" indent="-114300" algn="l" defTabSz="533400">
            <a:lnSpc>
              <a:spcPct val="90000"/>
            </a:lnSpc>
            <a:spcBef>
              <a:spcPct val="0"/>
            </a:spcBef>
            <a:spcAft>
              <a:spcPct val="15000"/>
            </a:spcAft>
            <a:buChar char="•"/>
          </a:pPr>
          <a:r>
            <a:rPr lang="en-US" sz="1200" kern="1200" dirty="0"/>
            <a:t>e.g. Trigger archival, edit content after TMF archival, upload content after the TMF has been archived</a:t>
          </a:r>
        </a:p>
        <a:p>
          <a:pPr marL="114300" lvl="1" indent="-114300" algn="l" defTabSz="533400">
            <a:lnSpc>
              <a:spcPct val="90000"/>
            </a:lnSpc>
            <a:spcBef>
              <a:spcPct val="0"/>
            </a:spcBef>
            <a:spcAft>
              <a:spcPct val="15000"/>
            </a:spcAft>
            <a:buChar char="•"/>
          </a:pPr>
          <a:r>
            <a:rPr lang="en-US" sz="1200" kern="1200" dirty="0"/>
            <a:t>When is the archivist assigned?</a:t>
          </a:r>
        </a:p>
        <a:p>
          <a:pPr marL="114300" lvl="1" indent="-114300" algn="l" defTabSz="533400">
            <a:lnSpc>
              <a:spcPct val="90000"/>
            </a:lnSpc>
            <a:spcBef>
              <a:spcPct val="0"/>
            </a:spcBef>
            <a:spcAft>
              <a:spcPct val="15000"/>
            </a:spcAft>
            <a:buChar char="•"/>
          </a:pPr>
          <a:r>
            <a:rPr lang="en-US" sz="1200" b="0" i="0" kern="1200" dirty="0"/>
            <a:t>Is there any scenario in which content might need to be unarchived?</a:t>
          </a:r>
          <a:endParaRPr lang="en-US" sz="1200" kern="1200" dirty="0"/>
        </a:p>
        <a:p>
          <a:pPr marL="114300" lvl="1" indent="-114300" algn="l" defTabSz="533400">
            <a:lnSpc>
              <a:spcPct val="90000"/>
            </a:lnSpc>
            <a:spcBef>
              <a:spcPct val="0"/>
            </a:spcBef>
            <a:spcAft>
              <a:spcPct val="15000"/>
            </a:spcAft>
            <a:buChar char="•"/>
          </a:pPr>
          <a:r>
            <a:rPr lang="en-US" sz="1200" b="0" i="0" kern="1200" dirty="0"/>
            <a:t>Should the study team members with access to the study in vault retain the access once the study is archived or should the access be removed?</a:t>
          </a:r>
          <a:endParaRPr lang="en-US" sz="1200" kern="1200" dirty="0"/>
        </a:p>
      </dsp:txBody>
      <dsp:txXfrm>
        <a:off x="2134259" y="1590421"/>
        <a:ext cx="7813860" cy="1617786"/>
      </dsp:txXfrm>
    </dsp:sp>
    <dsp:sp modelId="{6670B63F-E555-40FC-AB3C-A20BC1D7CFC7}">
      <dsp:nvSpPr>
        <dsp:cNvPr id="0" name=""/>
        <dsp:cNvSpPr/>
      </dsp:nvSpPr>
      <dsp:spPr>
        <a:xfrm>
          <a:off x="277134" y="1723597"/>
          <a:ext cx="1724625" cy="135143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C7ABB-FF56-4219-BE8B-A3DB594CFE3B}">
      <dsp:nvSpPr>
        <dsp:cNvPr id="0" name=""/>
        <dsp:cNvSpPr/>
      </dsp:nvSpPr>
      <dsp:spPr>
        <a:xfrm>
          <a:off x="0" y="3352842"/>
          <a:ext cx="9948119" cy="18065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CRO Use of Binders</a:t>
          </a:r>
        </a:p>
        <a:p>
          <a:pPr marL="114300" lvl="1" indent="-114300" algn="l" defTabSz="533400">
            <a:lnSpc>
              <a:spcPct val="90000"/>
            </a:lnSpc>
            <a:spcBef>
              <a:spcPct val="0"/>
            </a:spcBef>
            <a:spcAft>
              <a:spcPct val="15000"/>
            </a:spcAft>
            <a:buChar char="•"/>
          </a:pPr>
          <a:r>
            <a:rPr lang="en-US" sz="1200" b="0" kern="1200" dirty="0"/>
            <a:t>Binders can be used to export a TMF for CRO clients to a non-Vault TMF. If a CRO client is working with a Sponsor client, then recommendation is to use Simple TMF Transfer.</a:t>
          </a:r>
        </a:p>
        <a:p>
          <a:pPr marL="114300" lvl="1" indent="-114300" algn="l" defTabSz="533400">
            <a:lnSpc>
              <a:spcPct val="90000"/>
            </a:lnSpc>
            <a:spcBef>
              <a:spcPct val="0"/>
            </a:spcBef>
            <a:spcAft>
              <a:spcPct val="15000"/>
            </a:spcAft>
            <a:buChar char="•"/>
          </a:pPr>
          <a:r>
            <a:rPr lang="en-US" sz="1200" b="0" kern="1200" dirty="0"/>
            <a:t>Using Binder Export for CROs allows a one click process to auto-file documents to Study, Study Country, and Study Site Binders. Once auto-filed, binders can be exported.</a:t>
          </a:r>
        </a:p>
        <a:p>
          <a:pPr marL="114300" lvl="1" indent="-114300" algn="l" defTabSz="533400">
            <a:lnSpc>
              <a:spcPct val="90000"/>
            </a:lnSpc>
            <a:spcBef>
              <a:spcPct val="0"/>
            </a:spcBef>
            <a:spcAft>
              <a:spcPct val="15000"/>
            </a:spcAft>
            <a:buChar char="•"/>
          </a:pPr>
          <a:r>
            <a:rPr lang="en-US" sz="1200" b="0" kern="1200" dirty="0"/>
            <a:t>When exporting a binder, the user has options to select specific TMF sections, audit trails, renditions, document attachments, and define a rule for document naming. </a:t>
          </a:r>
          <a:r>
            <a:rPr lang="en-US" sz="1200" b="0" kern="1200" dirty="0">
              <a:solidFill>
                <a:schemeClr val="bg1"/>
              </a:solidFill>
            </a:rPr>
            <a:t>Review </a:t>
          </a:r>
          <a:r>
            <a:rPr lang="en-US" sz="1200" b="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Vault Help on Exporting Binders </a:t>
          </a:r>
          <a:r>
            <a:rPr lang="en-US" sz="1200" b="0" kern="1200" dirty="0"/>
            <a:t>for more information</a:t>
          </a:r>
        </a:p>
        <a:p>
          <a:pPr marL="114300" lvl="1" indent="-114300" algn="l" defTabSz="533400">
            <a:lnSpc>
              <a:spcPct val="90000"/>
            </a:lnSpc>
            <a:spcBef>
              <a:spcPct val="0"/>
            </a:spcBef>
            <a:spcAft>
              <a:spcPct val="15000"/>
            </a:spcAft>
            <a:buChar char="•"/>
          </a:pPr>
          <a:r>
            <a:rPr lang="en-US" sz="1200" b="0" kern="1200" dirty="0"/>
            <a:t> Who should be responsible for creating and exporting Binders?</a:t>
          </a:r>
          <a:endParaRPr lang="en-US" sz="1100" b="0" kern="1200" dirty="0"/>
        </a:p>
      </dsp:txBody>
      <dsp:txXfrm>
        <a:off x="2134259" y="3352842"/>
        <a:ext cx="7813860" cy="1806593"/>
      </dsp:txXfrm>
    </dsp:sp>
    <dsp:sp modelId="{D1E34A5D-4DB4-4CF8-AEB0-35351AC394B2}">
      <dsp:nvSpPr>
        <dsp:cNvPr id="0" name=""/>
        <dsp:cNvSpPr/>
      </dsp:nvSpPr>
      <dsp:spPr>
        <a:xfrm>
          <a:off x="364219" y="3616436"/>
          <a:ext cx="1550454" cy="1279406"/>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7785F-EADF-490D-81E2-15FC699B2EFD}">
      <dsp:nvSpPr>
        <dsp:cNvPr id="0" name=""/>
        <dsp:cNvSpPr/>
      </dsp:nvSpPr>
      <dsp:spPr>
        <a:xfrm>
          <a:off x="-6043505" y="-924720"/>
          <a:ext cx="7194325" cy="7194325"/>
        </a:xfrm>
        <a:prstGeom prst="blockArc">
          <a:avLst>
            <a:gd name="adj1" fmla="val 18900000"/>
            <a:gd name="adj2" fmla="val 2700000"/>
            <a:gd name="adj3" fmla="val 3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AA6C5-DB2C-4B7C-9603-1C4DE7A9F820}">
      <dsp:nvSpPr>
        <dsp:cNvPr id="0" name=""/>
        <dsp:cNvSpPr/>
      </dsp:nvSpPr>
      <dsp:spPr>
        <a:xfrm>
          <a:off x="602314" y="410914"/>
          <a:ext cx="11237965" cy="822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One click to Initiate Study Archival Process</a:t>
          </a:r>
        </a:p>
      </dsp:txBody>
      <dsp:txXfrm>
        <a:off x="602314" y="410914"/>
        <a:ext cx="11237965" cy="822257"/>
      </dsp:txXfrm>
    </dsp:sp>
    <dsp:sp modelId="{43E8E6FF-27AB-47A7-81C4-801D2EB2A826}">
      <dsp:nvSpPr>
        <dsp:cNvPr id="0" name=""/>
        <dsp:cNvSpPr/>
      </dsp:nvSpPr>
      <dsp:spPr>
        <a:xfrm>
          <a:off x="88403" y="308132"/>
          <a:ext cx="1027821" cy="10278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E1BD5-B710-4886-9C63-C79D069E441C}">
      <dsp:nvSpPr>
        <dsp:cNvPr id="0" name=""/>
        <dsp:cNvSpPr/>
      </dsp:nvSpPr>
      <dsp:spPr>
        <a:xfrm>
          <a:off x="1073733" y="1644514"/>
          <a:ext cx="10766546" cy="822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67" tIns="45720" rIns="45720" bIns="457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dirty="0"/>
            <a:t>Introduces a streamlined archival process which accounts for documents used in multiple studies which may be up versioned post-archival</a:t>
          </a:r>
        </a:p>
      </dsp:txBody>
      <dsp:txXfrm>
        <a:off x="1073733" y="1644514"/>
        <a:ext cx="10766546" cy="822257"/>
      </dsp:txXfrm>
    </dsp:sp>
    <dsp:sp modelId="{31E5F730-E6C3-4670-AED4-9B63FE2BF07C}">
      <dsp:nvSpPr>
        <dsp:cNvPr id="0" name=""/>
        <dsp:cNvSpPr/>
      </dsp:nvSpPr>
      <dsp:spPr>
        <a:xfrm>
          <a:off x="559822" y="1541732"/>
          <a:ext cx="1027821" cy="10278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264F0-D124-4B1F-AF28-DA3B679B7F56}">
      <dsp:nvSpPr>
        <dsp:cNvPr id="0" name=""/>
        <dsp:cNvSpPr/>
      </dsp:nvSpPr>
      <dsp:spPr>
        <a:xfrm>
          <a:off x="1073733" y="2878113"/>
          <a:ext cx="10766546" cy="822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Allows addition of documents and users to archived studies without the need to un-archive studies</a:t>
          </a:r>
        </a:p>
      </dsp:txBody>
      <dsp:txXfrm>
        <a:off x="1073733" y="2878113"/>
        <a:ext cx="10766546" cy="822257"/>
      </dsp:txXfrm>
    </dsp:sp>
    <dsp:sp modelId="{64D4EE99-A703-46A0-9988-F3591A0CAA65}">
      <dsp:nvSpPr>
        <dsp:cNvPr id="0" name=""/>
        <dsp:cNvSpPr/>
      </dsp:nvSpPr>
      <dsp:spPr>
        <a:xfrm>
          <a:off x="559822" y="2775331"/>
          <a:ext cx="1027821" cy="10278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0E277-FB43-4262-9F31-5C46C39EA423}">
      <dsp:nvSpPr>
        <dsp:cNvPr id="0" name=""/>
        <dsp:cNvSpPr/>
      </dsp:nvSpPr>
      <dsp:spPr>
        <a:xfrm>
          <a:off x="602314" y="4111713"/>
          <a:ext cx="11237965" cy="822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Ensures that archived documents and data for archival are properly secured once Archival is complete </a:t>
          </a:r>
        </a:p>
      </dsp:txBody>
      <dsp:txXfrm>
        <a:off x="602314" y="4111713"/>
        <a:ext cx="11237965" cy="822257"/>
      </dsp:txXfrm>
    </dsp:sp>
    <dsp:sp modelId="{C71D4F30-97A2-4E51-8258-7DB07FDD6E2F}">
      <dsp:nvSpPr>
        <dsp:cNvPr id="0" name=""/>
        <dsp:cNvSpPr/>
      </dsp:nvSpPr>
      <dsp:spPr>
        <a:xfrm>
          <a:off x="88403" y="4008930"/>
          <a:ext cx="1027821" cy="10278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ABD23-FF02-4D4B-B9D4-29DE4BA6C8C0}">
      <dsp:nvSpPr>
        <dsp:cNvPr id="0" name=""/>
        <dsp:cNvSpPr/>
      </dsp:nvSpPr>
      <dsp:spPr>
        <a:xfrm>
          <a:off x="0" y="0"/>
          <a:ext cx="9552771" cy="24807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Vault Users vs Personnel</a:t>
          </a:r>
        </a:p>
        <a:p>
          <a:pPr marL="114300" lvl="1" indent="-114300" algn="l" defTabSz="622300">
            <a:lnSpc>
              <a:spcPct val="90000"/>
            </a:lnSpc>
            <a:spcBef>
              <a:spcPct val="0"/>
            </a:spcBef>
            <a:spcAft>
              <a:spcPct val="15000"/>
            </a:spcAft>
            <a:buChar char="•"/>
          </a:pPr>
          <a:r>
            <a:rPr lang="en-US" sz="1400" kern="1200" dirty="0"/>
            <a:t>When a User is created in Vault, a Person record is automatically created</a:t>
          </a:r>
        </a:p>
        <a:p>
          <a:pPr marL="228600" lvl="2" indent="-114300" algn="l" defTabSz="622300">
            <a:lnSpc>
              <a:spcPct val="90000"/>
            </a:lnSpc>
            <a:spcBef>
              <a:spcPct val="0"/>
            </a:spcBef>
            <a:spcAft>
              <a:spcPct val="15000"/>
            </a:spcAft>
            <a:buChar char="•"/>
          </a:pPr>
          <a:r>
            <a:rPr lang="en-US" sz="1400" kern="1200" dirty="0"/>
            <a:t>(E.g.: user = person; E.g.: a CTA who has access to Vault to view documents and data)</a:t>
          </a:r>
        </a:p>
        <a:p>
          <a:pPr marL="114300" lvl="1" indent="-114300" algn="l" defTabSz="622300">
            <a:lnSpc>
              <a:spcPct val="90000"/>
            </a:lnSpc>
            <a:spcBef>
              <a:spcPct val="0"/>
            </a:spcBef>
            <a:spcAft>
              <a:spcPct val="15000"/>
            </a:spcAft>
            <a:buChar char="•"/>
          </a:pPr>
          <a:r>
            <a:rPr lang="en-US" sz="1400" kern="1200" dirty="0"/>
            <a:t>Person records can also be created for any non-Vault Users</a:t>
          </a:r>
        </a:p>
        <a:p>
          <a:pPr marL="228600" lvl="2" indent="-114300" algn="l" defTabSz="622300">
            <a:lnSpc>
              <a:spcPct val="90000"/>
            </a:lnSpc>
            <a:spcBef>
              <a:spcPct val="0"/>
            </a:spcBef>
            <a:spcAft>
              <a:spcPct val="15000"/>
            </a:spcAft>
            <a:buChar char="•"/>
          </a:pPr>
          <a:r>
            <a:rPr lang="en-US" sz="1400" kern="1200" dirty="0"/>
            <a:t>(E.g.: person ≠ user; E.g.: a PI who does not have Vault access)</a:t>
          </a:r>
        </a:p>
        <a:p>
          <a:pPr marL="114300" lvl="1" indent="-114300" algn="l" defTabSz="622300">
            <a:lnSpc>
              <a:spcPct val="90000"/>
            </a:lnSpc>
            <a:spcBef>
              <a:spcPct val="0"/>
            </a:spcBef>
            <a:spcAft>
              <a:spcPct val="15000"/>
            </a:spcAft>
            <a:buChar char="•"/>
          </a:pPr>
          <a:r>
            <a:rPr lang="en-US" sz="1400" kern="1200" dirty="0"/>
            <a:t>Any Person record can be associated with a Study as a Study Personnel record</a:t>
          </a:r>
        </a:p>
        <a:p>
          <a:pPr marL="114300" lvl="1" indent="-114300" algn="l" defTabSz="622300">
            <a:lnSpc>
              <a:spcPct val="90000"/>
            </a:lnSpc>
            <a:spcBef>
              <a:spcPct val="0"/>
            </a:spcBef>
            <a:spcAft>
              <a:spcPct val="15000"/>
            </a:spcAft>
            <a:buChar char="•"/>
          </a:pPr>
          <a:r>
            <a:rPr lang="en-US" sz="1400" kern="1200" dirty="0"/>
            <a:t>A User is never associated with a Study</a:t>
          </a:r>
        </a:p>
      </dsp:txBody>
      <dsp:txXfrm>
        <a:off x="2158624" y="0"/>
        <a:ext cx="7394146" cy="2480706"/>
      </dsp:txXfrm>
    </dsp:sp>
    <dsp:sp modelId="{C922310A-BD58-4B37-9492-F4482BD1A628}">
      <dsp:nvSpPr>
        <dsp:cNvPr id="0" name=""/>
        <dsp:cNvSpPr/>
      </dsp:nvSpPr>
      <dsp:spPr>
        <a:xfrm>
          <a:off x="248070" y="248070"/>
          <a:ext cx="1910554" cy="198456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51453A-2D90-4682-9FF6-D570340ED550}">
      <dsp:nvSpPr>
        <dsp:cNvPr id="0" name=""/>
        <dsp:cNvSpPr/>
      </dsp:nvSpPr>
      <dsp:spPr>
        <a:xfrm>
          <a:off x="0" y="2728776"/>
          <a:ext cx="9552771" cy="24807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Granting Study Access vs Tracking Study Participation</a:t>
          </a:r>
        </a:p>
        <a:p>
          <a:pPr marL="114300" lvl="1" indent="-114300" algn="l" defTabSz="622300">
            <a:lnSpc>
              <a:spcPct val="90000"/>
            </a:lnSpc>
            <a:spcBef>
              <a:spcPct val="0"/>
            </a:spcBef>
            <a:spcAft>
              <a:spcPct val="15000"/>
            </a:spcAft>
            <a:buChar char="•"/>
          </a:pPr>
          <a:r>
            <a:rPr lang="en-US" sz="1400" kern="1200" dirty="0"/>
            <a:t>Study Permissions are provided via a Study Personnel record</a:t>
          </a:r>
        </a:p>
        <a:p>
          <a:pPr marL="228600" lvl="2" indent="-114300" algn="l" defTabSz="622300">
            <a:lnSpc>
              <a:spcPct val="90000"/>
            </a:lnSpc>
            <a:spcBef>
              <a:spcPct val="0"/>
            </a:spcBef>
            <a:spcAft>
              <a:spcPct val="15000"/>
            </a:spcAft>
            <a:buChar char="•"/>
          </a:pPr>
          <a:r>
            <a:rPr lang="en-US" sz="1400" kern="1200" dirty="0"/>
            <a:t>When “Grant Access to Related Records” = “Yes” then Study Permissions are granted</a:t>
          </a:r>
        </a:p>
        <a:p>
          <a:pPr marL="228600" lvl="2" indent="-114300" algn="l" defTabSz="622300">
            <a:lnSpc>
              <a:spcPct val="90000"/>
            </a:lnSpc>
            <a:spcBef>
              <a:spcPct val="0"/>
            </a:spcBef>
            <a:spcAft>
              <a:spcPct val="15000"/>
            </a:spcAft>
            <a:buChar char="•"/>
          </a:pPr>
          <a:r>
            <a:rPr lang="en-US" sz="1400" kern="1200" dirty="0"/>
            <a:t>When “Grant Access to Related Records” = “No” then no Study Permissions are granted</a:t>
          </a:r>
        </a:p>
        <a:p>
          <a:pPr marL="114300" lvl="1" indent="-114300" algn="l" defTabSz="622300">
            <a:lnSpc>
              <a:spcPct val="90000"/>
            </a:lnSpc>
            <a:spcBef>
              <a:spcPct val="0"/>
            </a:spcBef>
            <a:spcAft>
              <a:spcPct val="15000"/>
            </a:spcAft>
            <a:buChar char="•"/>
          </a:pPr>
          <a:r>
            <a:rPr lang="en-US" sz="1400" kern="1200" dirty="0"/>
            <a:t>Tracking Study Participation also takes place via a Study Personnel record</a:t>
          </a:r>
        </a:p>
        <a:p>
          <a:pPr marL="114300" lvl="1" indent="-114300" algn="l" defTabSz="622300">
            <a:lnSpc>
              <a:spcPct val="90000"/>
            </a:lnSpc>
            <a:spcBef>
              <a:spcPct val="0"/>
            </a:spcBef>
            <a:spcAft>
              <a:spcPct val="15000"/>
            </a:spcAft>
            <a:buChar char="•"/>
          </a:pPr>
          <a:r>
            <a:rPr lang="en-US" sz="1400" kern="1200" dirty="0"/>
            <a:t>Consider who should be able to grant permissions vs who should be able to track study participation. Veeva recommends only System Administrator, Business Administrator, or Study Administrator (as designated in associated SOP) granting permissions, as Vault is a validated system </a:t>
          </a:r>
          <a:r>
            <a:rPr lang="en-US" sz="1400" b="0" i="0" kern="1200" dirty="0"/>
            <a:t>and granting access would need to be done in alignment with the associated SOP (E.g.: to ensure appropriate training has been completed before granting access)</a:t>
          </a:r>
          <a:endParaRPr lang="en-US" sz="1400" kern="1200" dirty="0"/>
        </a:p>
      </dsp:txBody>
      <dsp:txXfrm>
        <a:off x="2158624" y="2728776"/>
        <a:ext cx="7394146" cy="2480706"/>
      </dsp:txXfrm>
    </dsp:sp>
    <dsp:sp modelId="{B3784B1A-EC18-4857-8B7C-F536E9B5EE15}">
      <dsp:nvSpPr>
        <dsp:cNvPr id="0" name=""/>
        <dsp:cNvSpPr/>
      </dsp:nvSpPr>
      <dsp:spPr>
        <a:xfrm>
          <a:off x="248070" y="2976847"/>
          <a:ext cx="1910554" cy="198456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19CEF-2B79-4DD5-B192-19B10A65362B}">
      <dsp:nvSpPr>
        <dsp:cNvPr id="0" name=""/>
        <dsp:cNvSpPr/>
      </dsp:nvSpPr>
      <dsp:spPr>
        <a:xfrm>
          <a:off x="-5144247" y="-788009"/>
          <a:ext cx="6126071" cy="6126071"/>
        </a:xfrm>
        <a:prstGeom prst="blockArc">
          <a:avLst>
            <a:gd name="adj1" fmla="val 18900000"/>
            <a:gd name="adj2" fmla="val 2700000"/>
            <a:gd name="adj3" fmla="val 35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FFBC66-CB4F-4596-9091-CDDBB7876155}">
      <dsp:nvSpPr>
        <dsp:cNvPr id="0" name=""/>
        <dsp:cNvSpPr/>
      </dsp:nvSpPr>
      <dsp:spPr>
        <a:xfrm>
          <a:off x="514083" y="349808"/>
          <a:ext cx="8399444" cy="699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609"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Using Expected Documents in Vault allows you to set pre-determined lists of documents that commonly need to be filed or updated throughout a Study</a:t>
          </a:r>
        </a:p>
      </dsp:txBody>
      <dsp:txXfrm>
        <a:off x="514083" y="349808"/>
        <a:ext cx="8399444" cy="699980"/>
      </dsp:txXfrm>
    </dsp:sp>
    <dsp:sp modelId="{0696B4AF-4F75-4A3D-B3F1-5A3EBCB90C3F}">
      <dsp:nvSpPr>
        <dsp:cNvPr id="0" name=""/>
        <dsp:cNvSpPr/>
      </dsp:nvSpPr>
      <dsp:spPr>
        <a:xfrm>
          <a:off x="76595" y="262310"/>
          <a:ext cx="874975" cy="8749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D0E296-E803-4630-8E5E-061DC4CC6450}">
      <dsp:nvSpPr>
        <dsp:cNvPr id="0" name=""/>
        <dsp:cNvSpPr/>
      </dsp:nvSpPr>
      <dsp:spPr>
        <a:xfrm>
          <a:off x="915398" y="1399960"/>
          <a:ext cx="7998129" cy="699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609"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Defining a Reference Site for your Study Country and using that as a baseline to push the updates to the rest of the Sites </a:t>
          </a:r>
        </a:p>
      </dsp:txBody>
      <dsp:txXfrm>
        <a:off x="915398" y="1399960"/>
        <a:ext cx="7998129" cy="699980"/>
      </dsp:txXfrm>
    </dsp:sp>
    <dsp:sp modelId="{5EB942F5-CCEC-4CE5-A103-0D9C384BFAF8}">
      <dsp:nvSpPr>
        <dsp:cNvPr id="0" name=""/>
        <dsp:cNvSpPr/>
      </dsp:nvSpPr>
      <dsp:spPr>
        <a:xfrm>
          <a:off x="477910" y="1312462"/>
          <a:ext cx="874975" cy="8749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54D1-EDB0-468C-A1A3-BB8773EBB18B}">
      <dsp:nvSpPr>
        <dsp:cNvPr id="0" name=""/>
        <dsp:cNvSpPr/>
      </dsp:nvSpPr>
      <dsp:spPr>
        <a:xfrm>
          <a:off x="915398" y="2450112"/>
          <a:ext cx="7998129" cy="699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609"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Periodically updating Expected Documents requiredness and # expected will help accurately track how complete your TMF is and help quickly identify where documents may be missing</a:t>
          </a:r>
        </a:p>
      </dsp:txBody>
      <dsp:txXfrm>
        <a:off x="915398" y="2450112"/>
        <a:ext cx="7998129" cy="699980"/>
      </dsp:txXfrm>
    </dsp:sp>
    <dsp:sp modelId="{5CBDF027-7C5B-48B4-B128-2C44D85D324B}">
      <dsp:nvSpPr>
        <dsp:cNvPr id="0" name=""/>
        <dsp:cNvSpPr/>
      </dsp:nvSpPr>
      <dsp:spPr>
        <a:xfrm>
          <a:off x="477910" y="2362615"/>
          <a:ext cx="874975" cy="8749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E621-7805-4193-AA20-A0AC06141E9A}">
      <dsp:nvSpPr>
        <dsp:cNvPr id="0" name=""/>
        <dsp:cNvSpPr/>
      </dsp:nvSpPr>
      <dsp:spPr>
        <a:xfrm>
          <a:off x="514083" y="3500264"/>
          <a:ext cx="8399444" cy="699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609"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Using Milestones in Vault  allows you to plan and track Study-related activities, measure cycle times, and quickly understand the impact of events (e.g., protocol amendments)</a:t>
          </a:r>
        </a:p>
      </dsp:txBody>
      <dsp:txXfrm>
        <a:off x="514083" y="3500264"/>
        <a:ext cx="8399444" cy="699980"/>
      </dsp:txXfrm>
    </dsp:sp>
    <dsp:sp modelId="{9C3BCDEE-452C-4541-8EB1-377B56293F24}">
      <dsp:nvSpPr>
        <dsp:cNvPr id="0" name=""/>
        <dsp:cNvSpPr/>
      </dsp:nvSpPr>
      <dsp:spPr>
        <a:xfrm>
          <a:off x="76595" y="3412767"/>
          <a:ext cx="874975" cy="8749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2E7AE-4758-40B0-8BF2-8A35AB84809A}">
      <dsp:nvSpPr>
        <dsp:cNvPr id="0" name=""/>
        <dsp:cNvSpPr/>
      </dsp:nvSpPr>
      <dsp:spPr>
        <a:xfrm>
          <a:off x="0" y="0"/>
          <a:ext cx="10341429" cy="21168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800100">
            <a:lnSpc>
              <a:spcPct val="90000"/>
            </a:lnSpc>
            <a:spcBef>
              <a:spcPct val="0"/>
            </a:spcBef>
            <a:spcAft>
              <a:spcPct val="35000"/>
            </a:spcAft>
            <a:buNone/>
          </a:pPr>
          <a:r>
            <a:rPr lang="en-US" sz="1800" b="1" kern="1200" dirty="0"/>
            <a:t>Activation Order of Studies, Study Countries, and Study Sites</a:t>
          </a:r>
        </a:p>
        <a:p>
          <a:pPr marL="171450" lvl="1" indent="-171450" algn="l" defTabSz="711200">
            <a:lnSpc>
              <a:spcPct val="90000"/>
            </a:lnSpc>
            <a:spcBef>
              <a:spcPct val="0"/>
            </a:spcBef>
            <a:spcAft>
              <a:spcPct val="15000"/>
            </a:spcAft>
            <a:buChar char="•"/>
          </a:pPr>
          <a:r>
            <a:rPr lang="en-US" sz="1600" kern="1200" dirty="0"/>
            <a:t>Define a business process for what triggers a Study, Study Country, and Study Site to become Active</a:t>
          </a:r>
        </a:p>
        <a:p>
          <a:pPr marL="342900" lvl="2" indent="-171450" algn="l" defTabSz="711200">
            <a:lnSpc>
              <a:spcPct val="90000"/>
            </a:lnSpc>
            <a:spcBef>
              <a:spcPct val="0"/>
            </a:spcBef>
            <a:spcAft>
              <a:spcPct val="15000"/>
            </a:spcAft>
            <a:buChar char="•"/>
          </a:pPr>
          <a:r>
            <a:rPr lang="en-US" sz="1600" kern="1200" dirty="0"/>
            <a:t>Should the Study move to Active first, followed by Study Country, and then the Study Site? (This behavior is Standard in Vault)</a:t>
          </a:r>
        </a:p>
        <a:p>
          <a:pPr marL="342900" lvl="2" indent="-171450" algn="l" defTabSz="711200">
            <a:lnSpc>
              <a:spcPct val="90000"/>
            </a:lnSpc>
            <a:spcBef>
              <a:spcPct val="0"/>
            </a:spcBef>
            <a:spcAft>
              <a:spcPct val="15000"/>
            </a:spcAft>
            <a:buChar char="•"/>
          </a:pPr>
          <a:r>
            <a:rPr lang="en-US" sz="1600" kern="1200" dirty="0"/>
            <a:t>Should Study and Study Country move to Active only after the first Study Site becomes Active?</a:t>
          </a:r>
        </a:p>
        <a:p>
          <a:pPr marL="514350" lvl="3" indent="-171450" algn="l" defTabSz="711200">
            <a:lnSpc>
              <a:spcPct val="90000"/>
            </a:lnSpc>
            <a:spcBef>
              <a:spcPct val="0"/>
            </a:spcBef>
            <a:spcAft>
              <a:spcPct val="15000"/>
            </a:spcAft>
            <a:buChar char="•"/>
          </a:pPr>
          <a:r>
            <a:rPr lang="en-US" sz="1600" kern="1200" dirty="0"/>
            <a:t>When is a Site considered Active?</a:t>
          </a:r>
        </a:p>
      </dsp:txBody>
      <dsp:txXfrm>
        <a:off x="2205922" y="0"/>
        <a:ext cx="8135506" cy="2116873"/>
      </dsp:txXfrm>
    </dsp:sp>
    <dsp:sp modelId="{2A1641F1-3D7A-497A-8465-99CB6EF6AD52}">
      <dsp:nvSpPr>
        <dsp:cNvPr id="0" name=""/>
        <dsp:cNvSpPr/>
      </dsp:nvSpPr>
      <dsp:spPr>
        <a:xfrm>
          <a:off x="155526" y="203197"/>
          <a:ext cx="2032504" cy="171047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B665F3-B1BB-47D2-B6FA-1DDFE06E281B}">
      <dsp:nvSpPr>
        <dsp:cNvPr id="0" name=""/>
        <dsp:cNvSpPr/>
      </dsp:nvSpPr>
      <dsp:spPr>
        <a:xfrm>
          <a:off x="0" y="2256595"/>
          <a:ext cx="10341429" cy="2925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800100">
            <a:lnSpc>
              <a:spcPct val="90000"/>
            </a:lnSpc>
            <a:spcBef>
              <a:spcPct val="0"/>
            </a:spcBef>
            <a:spcAft>
              <a:spcPct val="35000"/>
            </a:spcAft>
            <a:buNone/>
          </a:pPr>
          <a:r>
            <a:rPr lang="en-US" sz="1800" b="1" kern="1200" dirty="0"/>
            <a:t>Trial Management Tools</a:t>
          </a:r>
        </a:p>
        <a:p>
          <a:pPr marL="171450" lvl="1" indent="-171450" algn="l" defTabSz="711200">
            <a:lnSpc>
              <a:spcPct val="90000"/>
            </a:lnSpc>
            <a:spcBef>
              <a:spcPct val="0"/>
            </a:spcBef>
            <a:spcAft>
              <a:spcPct val="15000"/>
            </a:spcAft>
            <a:buChar char="•"/>
          </a:pPr>
          <a:r>
            <a:rPr lang="en-US" sz="1600" kern="1200" dirty="0"/>
            <a:t>The following trial management tools pull information from different areas of Vault into a single page:</a:t>
          </a:r>
        </a:p>
        <a:p>
          <a:pPr marL="342900" lvl="2" indent="-171450" algn="l" defTabSz="711200">
            <a:lnSpc>
              <a:spcPct val="90000"/>
            </a:lnSpc>
            <a:spcBef>
              <a:spcPct val="0"/>
            </a:spcBef>
            <a:spcAft>
              <a:spcPct val="15000"/>
            </a:spcAft>
            <a:buChar char="•"/>
          </a:pPr>
          <a:r>
            <a:rPr lang="en-US" sz="1600" b="1" kern="1200" dirty="0"/>
            <a:t>TMF Homepage </a:t>
          </a:r>
          <a:r>
            <a:rPr lang="en-US" sz="1600" kern="1200" dirty="0"/>
            <a:t>- displays graphs that show the timeliness, completeness, and quality of your TMF documents, in addition to your tasks and upcoming milestones</a:t>
          </a:r>
        </a:p>
        <a:p>
          <a:pPr marL="342900" lvl="2" indent="-171450" algn="l" defTabSz="711200">
            <a:lnSpc>
              <a:spcPct val="90000"/>
            </a:lnSpc>
            <a:spcBef>
              <a:spcPct val="0"/>
            </a:spcBef>
            <a:spcAft>
              <a:spcPct val="15000"/>
            </a:spcAft>
            <a:buChar char="•"/>
          </a:pPr>
          <a:r>
            <a:rPr lang="en-US" sz="1600" b="1" kern="1200" dirty="0"/>
            <a:t>Study Management Homepage </a:t>
          </a:r>
          <a:r>
            <a:rPr lang="en-US" sz="1600" kern="1200" dirty="0"/>
            <a:t>- displays key information including study status, enrollment metrics, and monitoring data</a:t>
          </a:r>
        </a:p>
        <a:p>
          <a:pPr marL="342900" lvl="2" indent="-171450" algn="l" defTabSz="711200">
            <a:lnSpc>
              <a:spcPct val="90000"/>
            </a:lnSpc>
            <a:spcBef>
              <a:spcPct val="0"/>
            </a:spcBef>
            <a:spcAft>
              <a:spcPct val="15000"/>
            </a:spcAft>
            <a:buChar char="•"/>
          </a:pPr>
          <a:r>
            <a:rPr lang="en-US" sz="1600" b="1" kern="1200" dirty="0"/>
            <a:t>CRA Homepage </a:t>
          </a:r>
          <a:r>
            <a:rPr lang="en-US" sz="1600" kern="1200" dirty="0"/>
            <a:t>– displays key information for Clinical Research Associates (CRAs), including site status, enrollment metrics, and monitoring data</a:t>
          </a:r>
        </a:p>
        <a:p>
          <a:pPr marL="114300" lvl="1" indent="-114300" algn="l" defTabSz="622300">
            <a:lnSpc>
              <a:spcPct val="90000"/>
            </a:lnSpc>
            <a:spcBef>
              <a:spcPct val="0"/>
            </a:spcBef>
            <a:spcAft>
              <a:spcPct val="15000"/>
            </a:spcAft>
            <a:buChar char="•"/>
          </a:pPr>
          <a:endParaRPr lang="en-US" sz="1400" kern="1200" dirty="0"/>
        </a:p>
      </dsp:txBody>
      <dsp:txXfrm>
        <a:off x="2205922" y="2256595"/>
        <a:ext cx="8135506" cy="2925004"/>
      </dsp:txXfrm>
    </dsp:sp>
    <dsp:sp modelId="{5CCBD475-62DB-4A5C-84F4-11DF4C29F913}">
      <dsp:nvSpPr>
        <dsp:cNvPr id="0" name=""/>
        <dsp:cNvSpPr/>
      </dsp:nvSpPr>
      <dsp:spPr>
        <a:xfrm>
          <a:off x="219033" y="2616202"/>
          <a:ext cx="1905491" cy="220161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C926A-0E52-45B4-A962-C4BA23F363C3}">
      <dsp:nvSpPr>
        <dsp:cNvPr id="0" name=""/>
        <dsp:cNvSpPr/>
      </dsp:nvSpPr>
      <dsp:spPr>
        <a:xfrm>
          <a:off x="-6115614" y="-935954"/>
          <a:ext cx="7282108" cy="7282108"/>
        </a:xfrm>
        <a:prstGeom prst="blockArc">
          <a:avLst>
            <a:gd name="adj1" fmla="val 18900000"/>
            <a:gd name="adj2" fmla="val 2700000"/>
            <a:gd name="adj3" fmla="val 29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25552-B51F-4BE0-8750-6A675F3AEA13}">
      <dsp:nvSpPr>
        <dsp:cNvPr id="0" name=""/>
        <dsp:cNvSpPr/>
      </dsp:nvSpPr>
      <dsp:spPr>
        <a:xfrm>
          <a:off x="750935" y="541020"/>
          <a:ext cx="10263090" cy="1082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8869" tIns="73660" rIns="73660" bIns="73660" numCol="1" spcCol="1270" anchor="ctr" anchorCtr="0">
          <a:noAutofit/>
        </a:bodyPr>
        <a:lstStyle/>
        <a:p>
          <a:pPr marL="0" lvl="0" indent="0" algn="l" defTabSz="1289050">
            <a:lnSpc>
              <a:spcPct val="90000"/>
            </a:lnSpc>
            <a:spcBef>
              <a:spcPct val="0"/>
            </a:spcBef>
            <a:spcAft>
              <a:spcPct val="35000"/>
            </a:spcAft>
            <a:buClr>
              <a:schemeClr val="tx2"/>
            </a:buClr>
            <a:buSzTx/>
            <a:buFont typeface="Arial" panose="020B0604020202020204" pitchFamily="34" charset="0"/>
            <a:buNone/>
          </a:pPr>
          <a:r>
            <a:rPr lang="en-US" sz="2900" kern="1200" dirty="0"/>
            <a:t>Ability to upload and classify in bulk</a:t>
          </a:r>
        </a:p>
      </dsp:txBody>
      <dsp:txXfrm>
        <a:off x="750935" y="541020"/>
        <a:ext cx="10263090" cy="1082040"/>
      </dsp:txXfrm>
    </dsp:sp>
    <dsp:sp modelId="{C395F789-ACC8-4C96-811E-D16A5D573F9A}">
      <dsp:nvSpPr>
        <dsp:cNvPr id="0" name=""/>
        <dsp:cNvSpPr/>
      </dsp:nvSpPr>
      <dsp:spPr>
        <a:xfrm>
          <a:off x="74660" y="405765"/>
          <a:ext cx="1352550" cy="13525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E7FB95-4003-4FC6-8D65-6E64C20A8413}">
      <dsp:nvSpPr>
        <dsp:cNvPr id="0" name=""/>
        <dsp:cNvSpPr/>
      </dsp:nvSpPr>
      <dsp:spPr>
        <a:xfrm>
          <a:off x="1144257" y="2164080"/>
          <a:ext cx="9869768" cy="1082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8869" tIns="73660" rIns="73660" bIns="73660" numCol="1" spcCol="1270" anchor="ctr" anchorCtr="0">
          <a:noAutofit/>
        </a:bodyPr>
        <a:lstStyle/>
        <a:p>
          <a:pPr marL="0" marR="0" lvl="0" indent="0" algn="l" defTabSz="914400" eaLnBrk="1" fontAlgn="auto" latinLnBrk="0" hangingPunct="1">
            <a:lnSpc>
              <a:spcPct val="100000"/>
            </a:lnSpc>
            <a:spcBef>
              <a:spcPct val="0"/>
            </a:spcBef>
            <a:spcAft>
              <a:spcPts val="0"/>
            </a:spcAft>
            <a:buClr>
              <a:schemeClr val="tx2"/>
            </a:buClr>
            <a:buSzTx/>
            <a:buFont typeface="Arial" panose="020B0604020202020204" pitchFamily="34" charset="0"/>
            <a:buNone/>
            <a:tabLst/>
            <a:defRPr/>
          </a:pPr>
          <a:r>
            <a:rPr lang="en-US" sz="2900" kern="1200" dirty="0">
              <a:solidFill>
                <a:schemeClr val="bg1"/>
              </a:solidFill>
            </a:rPr>
            <a:t>Collaboratively process documents through Inbox sharing</a:t>
          </a:r>
        </a:p>
      </dsp:txBody>
      <dsp:txXfrm>
        <a:off x="1144257" y="2164080"/>
        <a:ext cx="9869768" cy="1082040"/>
      </dsp:txXfrm>
    </dsp:sp>
    <dsp:sp modelId="{DEA97C07-4EE6-430D-BC60-4716B176C742}">
      <dsp:nvSpPr>
        <dsp:cNvPr id="0" name=""/>
        <dsp:cNvSpPr/>
      </dsp:nvSpPr>
      <dsp:spPr>
        <a:xfrm>
          <a:off x="467982" y="2028825"/>
          <a:ext cx="1352550" cy="13525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0811B5-F4EF-4135-8BEC-4383D3EA2A28}">
      <dsp:nvSpPr>
        <dsp:cNvPr id="0" name=""/>
        <dsp:cNvSpPr/>
      </dsp:nvSpPr>
      <dsp:spPr>
        <a:xfrm>
          <a:off x="750935" y="3787140"/>
          <a:ext cx="10263090" cy="1082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8869" tIns="73660" rIns="73660" bIns="73660" numCol="1" spcCol="1270" anchor="ctr" anchorCtr="0">
          <a:noAutofit/>
        </a:bodyPr>
        <a:lstStyle/>
        <a:p>
          <a:pPr marL="0" marR="0" lvl="0" indent="0" algn="l" defTabSz="914400" eaLnBrk="1" fontAlgn="auto" latinLnBrk="0" hangingPunct="1">
            <a:lnSpc>
              <a:spcPct val="100000"/>
            </a:lnSpc>
            <a:spcBef>
              <a:spcPct val="0"/>
            </a:spcBef>
            <a:spcAft>
              <a:spcPts val="0"/>
            </a:spcAft>
            <a:buClr>
              <a:schemeClr val="tx2"/>
            </a:buClr>
            <a:buSzTx/>
            <a:buFont typeface="Arial" panose="020B0604020202020204" pitchFamily="34" charset="0"/>
            <a:buNone/>
            <a:tabLst/>
            <a:defRPr/>
          </a:pPr>
          <a:r>
            <a:rPr lang="en-US" sz="2900" kern="1200" dirty="0"/>
            <a:t>Automatically and accurately classify documents with TMF Bot</a:t>
          </a:r>
        </a:p>
      </dsp:txBody>
      <dsp:txXfrm>
        <a:off x="750935" y="3787140"/>
        <a:ext cx="10263090" cy="1082040"/>
      </dsp:txXfrm>
    </dsp:sp>
    <dsp:sp modelId="{3F64E199-3F94-4150-B474-7C39F9DE7290}">
      <dsp:nvSpPr>
        <dsp:cNvPr id="0" name=""/>
        <dsp:cNvSpPr/>
      </dsp:nvSpPr>
      <dsp:spPr>
        <a:xfrm>
          <a:off x="74660" y="3651885"/>
          <a:ext cx="1352550" cy="13525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7E491-FC2D-43B6-9C56-89778D81DC4E}">
      <dsp:nvSpPr>
        <dsp:cNvPr id="0" name=""/>
        <dsp:cNvSpPr/>
      </dsp:nvSpPr>
      <dsp:spPr>
        <a:xfrm>
          <a:off x="0" y="0"/>
          <a:ext cx="9122615" cy="129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Sharing the Document Inbox</a:t>
          </a:r>
        </a:p>
        <a:p>
          <a:pPr marL="0" lvl="0" indent="0" algn="l" defTabSz="622300">
            <a:lnSpc>
              <a:spcPct val="90000"/>
            </a:lnSpc>
            <a:spcBef>
              <a:spcPct val="0"/>
            </a:spcBef>
            <a:spcAft>
              <a:spcPct val="35000"/>
            </a:spcAft>
            <a:buNone/>
          </a:pPr>
          <a:r>
            <a:rPr lang="en-US" sz="1200" b="0" i="0" kern="1200" dirty="0"/>
            <a:t>Document Inbox Sharing can be enabled or disabled. If enabled, the Document Inbox can be shared with individual users or groups. Be mindful of who the documents are being shared with since it is possible to share documents with unintended users. The Document Inbox cannot be shared with more than 50 users or groups and cannot be shared if it contains more than 1,000 documents.</a:t>
          </a:r>
        </a:p>
        <a:p>
          <a:pPr marL="0" lvl="0" indent="0" algn="ctr" defTabSz="622300">
            <a:lnSpc>
              <a:spcPct val="90000"/>
            </a:lnSpc>
            <a:spcBef>
              <a:spcPct val="0"/>
            </a:spcBef>
            <a:spcAft>
              <a:spcPct val="35000"/>
            </a:spcAft>
            <a:buNone/>
          </a:pPr>
          <a:endParaRPr lang="en-US" sz="1000" b="0" kern="1200" dirty="0"/>
        </a:p>
      </dsp:txBody>
      <dsp:txXfrm>
        <a:off x="1954315" y="0"/>
        <a:ext cx="7168299" cy="1297929"/>
      </dsp:txXfrm>
    </dsp:sp>
    <dsp:sp modelId="{6F90092A-7075-46ED-B681-3CA99778FE55}">
      <dsp:nvSpPr>
        <dsp:cNvPr id="0" name=""/>
        <dsp:cNvSpPr/>
      </dsp:nvSpPr>
      <dsp:spPr>
        <a:xfrm>
          <a:off x="492544" y="150466"/>
          <a:ext cx="1099019" cy="9969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41F4E7-347B-4A84-90E9-78072300A9FC}">
      <dsp:nvSpPr>
        <dsp:cNvPr id="0" name=""/>
        <dsp:cNvSpPr/>
      </dsp:nvSpPr>
      <dsp:spPr>
        <a:xfrm>
          <a:off x="0" y="1427722"/>
          <a:ext cx="9122615" cy="129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TMF Bot</a:t>
          </a:r>
        </a:p>
        <a:p>
          <a:pPr marL="0" lvl="0" indent="0" algn="l" defTabSz="622300">
            <a:lnSpc>
              <a:spcPct val="90000"/>
            </a:lnSpc>
            <a:spcBef>
              <a:spcPct val="0"/>
            </a:spcBef>
            <a:spcAft>
              <a:spcPct val="35000"/>
            </a:spcAft>
            <a:buNone/>
          </a:pPr>
          <a:r>
            <a:rPr lang="en-US" sz="1200" b="0" kern="1200" dirty="0"/>
            <a:t>Ensure that a role has been defined via business process to monitor the Document Inbox for </a:t>
          </a:r>
          <a:r>
            <a:rPr lang="en-US" sz="1200" b="0" i="0" kern="1200" dirty="0"/>
            <a:t>documents that have been classified by the TMF Bot but for which classification has not been completed.</a:t>
          </a:r>
          <a:endParaRPr lang="en-US" sz="1200" b="0" kern="1200" dirty="0"/>
        </a:p>
      </dsp:txBody>
      <dsp:txXfrm>
        <a:off x="1954315" y="1427722"/>
        <a:ext cx="7168299" cy="1297929"/>
      </dsp:txXfrm>
    </dsp:sp>
    <dsp:sp modelId="{73B87EC6-C0E8-426E-BE7A-8D06EBB19021}">
      <dsp:nvSpPr>
        <dsp:cNvPr id="0" name=""/>
        <dsp:cNvSpPr/>
      </dsp:nvSpPr>
      <dsp:spPr>
        <a:xfrm>
          <a:off x="467822" y="1577670"/>
          <a:ext cx="1148464" cy="99803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F87AC0-5A49-4244-B902-9BFEB188F1CD}">
      <dsp:nvSpPr>
        <dsp:cNvPr id="0" name=""/>
        <dsp:cNvSpPr/>
      </dsp:nvSpPr>
      <dsp:spPr>
        <a:xfrm>
          <a:off x="0" y="2855445"/>
          <a:ext cx="9122615" cy="129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TMF Bot and Document QC</a:t>
          </a:r>
        </a:p>
        <a:p>
          <a:pPr marL="0" lvl="0" indent="0" algn="l" defTabSz="711200">
            <a:lnSpc>
              <a:spcPct val="90000"/>
            </a:lnSpc>
            <a:spcBef>
              <a:spcPct val="0"/>
            </a:spcBef>
            <a:spcAft>
              <a:spcPct val="35000"/>
            </a:spcAft>
            <a:buNone/>
          </a:pPr>
          <a:r>
            <a:rPr lang="en-US" sz="1200" b="0" kern="1200" dirty="0"/>
            <a:t>TMF Bot can be used as an opportunity to revisit current QC processes to potentially reduce the quantity of documents and metadata that are </a:t>
          </a:r>
          <a:r>
            <a:rPr lang="en-US" sz="1200" b="0" kern="1200" dirty="0" err="1"/>
            <a:t>QC’d</a:t>
          </a:r>
          <a:r>
            <a:rPr lang="en-US" sz="1200" b="0" kern="1200" dirty="0"/>
            <a:t>. Additionally, misclassifications should not be reviewed in the Inbox but be part of the usual quality review process. </a:t>
          </a:r>
        </a:p>
        <a:p>
          <a:pPr marL="0" lvl="0" indent="0" algn="l" defTabSz="711200">
            <a:lnSpc>
              <a:spcPct val="90000"/>
            </a:lnSpc>
            <a:spcBef>
              <a:spcPct val="0"/>
            </a:spcBef>
            <a:spcAft>
              <a:spcPct val="35000"/>
            </a:spcAft>
            <a:buNone/>
          </a:pPr>
          <a:r>
            <a:rPr lang="en-US" sz="1200" b="0" kern="1200" dirty="0"/>
            <a:t>Now, a TMF Bot QC Check can be added as a step to any document workflow to surface possible issues with a document’s classification. Does this need to be included in any of the workflows?</a:t>
          </a:r>
          <a:endParaRPr lang="en-US" sz="1200" kern="1200" dirty="0"/>
        </a:p>
      </dsp:txBody>
      <dsp:txXfrm>
        <a:off x="1954315" y="2855445"/>
        <a:ext cx="7168299" cy="1297929"/>
      </dsp:txXfrm>
    </dsp:sp>
    <dsp:sp modelId="{2CB92302-8B79-4666-BFDA-9F82579FA4E5}">
      <dsp:nvSpPr>
        <dsp:cNvPr id="0" name=""/>
        <dsp:cNvSpPr/>
      </dsp:nvSpPr>
      <dsp:spPr>
        <a:xfrm>
          <a:off x="455470" y="2934567"/>
          <a:ext cx="1173168" cy="113968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948096-DA89-E04B-9897-48BA9D42AC74}">
      <dsp:nvSpPr>
        <dsp:cNvPr id="0" name=""/>
        <dsp:cNvSpPr/>
      </dsp:nvSpPr>
      <dsp:spPr>
        <a:xfrm>
          <a:off x="0" y="4283168"/>
          <a:ext cx="9122615" cy="1297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Monitoring TMF Bot Performance</a:t>
          </a:r>
        </a:p>
        <a:p>
          <a:pPr marL="114300" lvl="1" indent="-114300" algn="l" defTabSz="533400">
            <a:lnSpc>
              <a:spcPct val="90000"/>
            </a:lnSpc>
            <a:spcBef>
              <a:spcPct val="0"/>
            </a:spcBef>
            <a:spcAft>
              <a:spcPct val="15000"/>
            </a:spcAft>
            <a:buChar char="•"/>
          </a:pPr>
          <a:r>
            <a:rPr lang="en-US" sz="1200" kern="1200" dirty="0"/>
            <a:t>Recommendation is to review the TMF bot performance 1-2 weeks after a new trained model being deployed</a:t>
          </a:r>
        </a:p>
        <a:p>
          <a:pPr marL="114300" lvl="1" indent="-114300" algn="l" defTabSz="533400">
            <a:lnSpc>
              <a:spcPct val="90000"/>
            </a:lnSpc>
            <a:spcBef>
              <a:spcPct val="0"/>
            </a:spcBef>
            <a:spcAft>
              <a:spcPct val="15000"/>
            </a:spcAft>
            <a:buChar char="•"/>
          </a:pPr>
          <a:r>
            <a:rPr lang="en-US" sz="1200" kern="1200" dirty="0"/>
            <a:t>Performance should be monitored at least quarterly. Who will be responsible of this?</a:t>
          </a:r>
        </a:p>
        <a:p>
          <a:pPr marL="114300" lvl="1" indent="-114300" algn="l" defTabSz="533400">
            <a:lnSpc>
              <a:spcPct val="90000"/>
            </a:lnSpc>
            <a:spcBef>
              <a:spcPct val="0"/>
            </a:spcBef>
            <a:spcAft>
              <a:spcPct val="15000"/>
            </a:spcAft>
            <a:buChar char="•"/>
          </a:pPr>
          <a:r>
            <a:rPr lang="en-US" sz="1200" kern="1200" dirty="0"/>
            <a:t> What should be the KPIs for TMF Bot performance? Document classification extraction coverage, Auto-classification coverage, Misclassification rate...</a:t>
          </a:r>
        </a:p>
        <a:p>
          <a:pPr marL="114300" lvl="1" indent="-114300" algn="l" defTabSz="533400">
            <a:lnSpc>
              <a:spcPct val="90000"/>
            </a:lnSpc>
            <a:spcBef>
              <a:spcPct val="0"/>
            </a:spcBef>
            <a:spcAft>
              <a:spcPct val="15000"/>
            </a:spcAft>
            <a:buChar char="•"/>
          </a:pPr>
          <a:endParaRPr lang="en-US" sz="1200" kern="1200" dirty="0"/>
        </a:p>
      </dsp:txBody>
      <dsp:txXfrm>
        <a:off x="1954315" y="4283168"/>
        <a:ext cx="7168299" cy="1297929"/>
      </dsp:txXfrm>
    </dsp:sp>
    <dsp:sp modelId="{5116AB5A-36E9-F146-AA68-AEE30038E646}">
      <dsp:nvSpPr>
        <dsp:cNvPr id="0" name=""/>
        <dsp:cNvSpPr/>
      </dsp:nvSpPr>
      <dsp:spPr>
        <a:xfrm>
          <a:off x="458161" y="4443665"/>
          <a:ext cx="1167785" cy="976936"/>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C926A-0E52-45B4-A962-C4BA23F363C3}">
      <dsp:nvSpPr>
        <dsp:cNvPr id="0" name=""/>
        <dsp:cNvSpPr/>
      </dsp:nvSpPr>
      <dsp:spPr>
        <a:xfrm>
          <a:off x="-6117401" y="-935954"/>
          <a:ext cx="7282108" cy="7282108"/>
        </a:xfrm>
        <a:prstGeom prst="blockArc">
          <a:avLst>
            <a:gd name="adj1" fmla="val 18900000"/>
            <a:gd name="adj2" fmla="val 2700000"/>
            <a:gd name="adj3" fmla="val 29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25552-B51F-4BE0-8750-6A675F3AEA13}">
      <dsp:nvSpPr>
        <dsp:cNvPr id="0" name=""/>
        <dsp:cNvSpPr/>
      </dsp:nvSpPr>
      <dsp:spPr>
        <a:xfrm>
          <a:off x="508935" y="338029"/>
          <a:ext cx="10503303" cy="676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965" tIns="71120" rIns="71120" bIns="71120" numCol="1" spcCol="1270" anchor="ctr" anchorCtr="0">
          <a:noAutofit/>
        </a:bodyPr>
        <a:lstStyle/>
        <a:p>
          <a:pPr marL="0" lvl="0" indent="0" algn="l" defTabSz="1244600">
            <a:lnSpc>
              <a:spcPct val="90000"/>
            </a:lnSpc>
            <a:spcBef>
              <a:spcPct val="0"/>
            </a:spcBef>
            <a:spcAft>
              <a:spcPct val="35000"/>
            </a:spcAft>
            <a:buClr>
              <a:schemeClr val="tx2"/>
            </a:buClr>
            <a:buSzTx/>
            <a:buFont typeface="Arial" panose="020B0604020202020204" pitchFamily="34" charset="0"/>
            <a:buNone/>
          </a:pPr>
          <a:r>
            <a:rPr lang="en-US" sz="2800" kern="1200" dirty="0"/>
            <a:t>Ability to see full version history from one view – QC friendly!</a:t>
          </a:r>
        </a:p>
      </dsp:txBody>
      <dsp:txXfrm>
        <a:off x="508935" y="338029"/>
        <a:ext cx="10503303" cy="676491"/>
      </dsp:txXfrm>
    </dsp:sp>
    <dsp:sp modelId="{C395F789-ACC8-4C96-811E-D16A5D573F9A}">
      <dsp:nvSpPr>
        <dsp:cNvPr id="0" name=""/>
        <dsp:cNvSpPr/>
      </dsp:nvSpPr>
      <dsp:spPr>
        <a:xfrm>
          <a:off x="86128" y="253467"/>
          <a:ext cx="845614" cy="8456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E7FB95-4003-4FC6-8D65-6E64C20A8413}">
      <dsp:nvSpPr>
        <dsp:cNvPr id="0" name=""/>
        <dsp:cNvSpPr/>
      </dsp:nvSpPr>
      <dsp:spPr>
        <a:xfrm>
          <a:off x="993689" y="1352441"/>
          <a:ext cx="10018549" cy="676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965"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
              <a:schemeClr val="tx2"/>
            </a:buClr>
            <a:buSzTx/>
            <a:buFont typeface="Arial" panose="020B0604020202020204" pitchFamily="34" charset="0"/>
            <a:buNone/>
            <a:tabLst/>
            <a:defRPr/>
          </a:pPr>
          <a:r>
            <a:rPr lang="en-US" sz="2800" kern="1200" dirty="0">
              <a:solidFill>
                <a:schemeClr val="bg1"/>
              </a:solidFill>
            </a:rPr>
            <a:t>Automatic superseding of previous major versions</a:t>
          </a:r>
        </a:p>
      </dsp:txBody>
      <dsp:txXfrm>
        <a:off x="993689" y="1352441"/>
        <a:ext cx="10018549" cy="676491"/>
      </dsp:txXfrm>
    </dsp:sp>
    <dsp:sp modelId="{DEA97C07-4EE6-430D-BC60-4716B176C742}">
      <dsp:nvSpPr>
        <dsp:cNvPr id="0" name=""/>
        <dsp:cNvSpPr/>
      </dsp:nvSpPr>
      <dsp:spPr>
        <a:xfrm>
          <a:off x="570882" y="1267880"/>
          <a:ext cx="845614" cy="8456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0811B5-F4EF-4135-8BEC-4383D3EA2A28}">
      <dsp:nvSpPr>
        <dsp:cNvPr id="0" name=""/>
        <dsp:cNvSpPr/>
      </dsp:nvSpPr>
      <dsp:spPr>
        <a:xfrm>
          <a:off x="1142469" y="2366854"/>
          <a:ext cx="9869768" cy="676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965"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
              <a:schemeClr val="tx2"/>
            </a:buClr>
            <a:buSzTx/>
            <a:buFont typeface="Arial" panose="020B0604020202020204" pitchFamily="34" charset="0"/>
            <a:buNone/>
            <a:tabLst/>
            <a:defRPr/>
          </a:pPr>
          <a:r>
            <a:rPr lang="en-US" sz="2800" kern="1200" dirty="0"/>
            <a:t>Ability to compare versions directly in Vault</a:t>
          </a:r>
        </a:p>
      </dsp:txBody>
      <dsp:txXfrm>
        <a:off x="1142469" y="2366854"/>
        <a:ext cx="9869768" cy="676491"/>
      </dsp:txXfrm>
    </dsp:sp>
    <dsp:sp modelId="{3F64E199-3F94-4150-B474-7C39F9DE7290}">
      <dsp:nvSpPr>
        <dsp:cNvPr id="0" name=""/>
        <dsp:cNvSpPr/>
      </dsp:nvSpPr>
      <dsp:spPr>
        <a:xfrm>
          <a:off x="719662" y="2282292"/>
          <a:ext cx="845614" cy="8456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D90CD-A06B-4ADA-9ED5-9C5EB104E95F}">
      <dsp:nvSpPr>
        <dsp:cNvPr id="0" name=""/>
        <dsp:cNvSpPr/>
      </dsp:nvSpPr>
      <dsp:spPr>
        <a:xfrm>
          <a:off x="993689" y="3381266"/>
          <a:ext cx="10018549" cy="676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965"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
              <a:schemeClr val="tx2"/>
            </a:buClr>
            <a:buSzTx/>
            <a:buFont typeface="Arial" panose="020B0604020202020204" pitchFamily="34" charset="0"/>
            <a:buNone/>
            <a:tabLst/>
            <a:defRPr/>
          </a:pPr>
          <a:r>
            <a:rPr lang="en-US" sz="2800" kern="1200" dirty="0"/>
            <a:t>Ability to “Include previous document versions” when reporting</a:t>
          </a:r>
        </a:p>
      </dsp:txBody>
      <dsp:txXfrm>
        <a:off x="993689" y="3381266"/>
        <a:ext cx="10018549" cy="676491"/>
      </dsp:txXfrm>
    </dsp:sp>
    <dsp:sp modelId="{546A94C3-CBA5-49F3-A908-D08D8D6DFB73}">
      <dsp:nvSpPr>
        <dsp:cNvPr id="0" name=""/>
        <dsp:cNvSpPr/>
      </dsp:nvSpPr>
      <dsp:spPr>
        <a:xfrm>
          <a:off x="570882" y="3296705"/>
          <a:ext cx="845614" cy="8456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31651D-728E-4EBB-A119-DDA4364F5901}">
      <dsp:nvSpPr>
        <dsp:cNvPr id="0" name=""/>
        <dsp:cNvSpPr/>
      </dsp:nvSpPr>
      <dsp:spPr>
        <a:xfrm>
          <a:off x="508935" y="4395679"/>
          <a:ext cx="10503303" cy="6764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965" tIns="71120" rIns="71120" bIns="71120" numCol="1" spcCol="1270" anchor="ctr" anchorCtr="0">
          <a:noAutofit/>
        </a:bodyPr>
        <a:lstStyle/>
        <a:p>
          <a:pPr marL="0" lvl="0" indent="0" algn="l" defTabSz="1244600">
            <a:lnSpc>
              <a:spcPct val="90000"/>
            </a:lnSpc>
            <a:spcBef>
              <a:spcPct val="0"/>
            </a:spcBef>
            <a:spcAft>
              <a:spcPct val="35000"/>
            </a:spcAft>
            <a:buClr>
              <a:schemeClr val="tx2"/>
            </a:buClr>
            <a:buSzTx/>
            <a:buFont typeface="Arial" panose="020B0604020202020204" pitchFamily="34" charset="0"/>
            <a:buNone/>
          </a:pPr>
          <a:r>
            <a:rPr lang="en-US" sz="2800" kern="1200" dirty="0"/>
            <a:t>Receive alerts on new versions (when enabled)</a:t>
          </a:r>
        </a:p>
      </dsp:txBody>
      <dsp:txXfrm>
        <a:off x="508935" y="4395679"/>
        <a:ext cx="10503303" cy="676491"/>
      </dsp:txXfrm>
    </dsp:sp>
    <dsp:sp modelId="{90AE74E2-072B-4019-BBE2-E62EAE98E5C8}">
      <dsp:nvSpPr>
        <dsp:cNvPr id="0" name=""/>
        <dsp:cNvSpPr/>
      </dsp:nvSpPr>
      <dsp:spPr>
        <a:xfrm>
          <a:off x="86128" y="4311117"/>
          <a:ext cx="845614" cy="8456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6179F-E546-4AA0-B358-BCF113D78C99}">
      <dsp:nvSpPr>
        <dsp:cNvPr id="0" name=""/>
        <dsp:cNvSpPr/>
      </dsp:nvSpPr>
      <dsp:spPr>
        <a:xfrm>
          <a:off x="0" y="0"/>
          <a:ext cx="9390708" cy="2391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t>Inspection Readiness is a State of Being</a:t>
          </a:r>
        </a:p>
        <a:p>
          <a:pPr marL="171450" lvl="1" indent="-171450" algn="l" defTabSz="711200">
            <a:lnSpc>
              <a:spcPct val="90000"/>
            </a:lnSpc>
            <a:spcBef>
              <a:spcPct val="0"/>
            </a:spcBef>
            <a:spcAft>
              <a:spcPct val="15000"/>
            </a:spcAft>
            <a:buChar char="•"/>
          </a:pPr>
          <a:r>
            <a:rPr lang="en-US" sz="1600" kern="1200" dirty="0"/>
            <a:t>Define a business process, with procedures in place, to assure that the TMF is always in the inspection ready state (e.g. routine QC checks, Study milestone reviews, etc.). Follow these principles:</a:t>
          </a:r>
        </a:p>
        <a:p>
          <a:pPr marL="342900" lvl="2" indent="-171450" algn="l" defTabSz="711200">
            <a:lnSpc>
              <a:spcPct val="90000"/>
            </a:lnSpc>
            <a:spcBef>
              <a:spcPct val="0"/>
            </a:spcBef>
            <a:spcAft>
              <a:spcPct val="15000"/>
            </a:spcAft>
            <a:buChar char="•"/>
          </a:pPr>
          <a:r>
            <a:rPr lang="en-US" sz="1600" kern="1200" dirty="0"/>
            <a:t>Active TMF management integrates clinical trial processes and TMF processes</a:t>
          </a:r>
        </a:p>
        <a:p>
          <a:pPr marL="342900" lvl="2" indent="-171450" algn="l" defTabSz="711200">
            <a:lnSpc>
              <a:spcPct val="90000"/>
            </a:lnSpc>
            <a:spcBef>
              <a:spcPct val="0"/>
            </a:spcBef>
            <a:spcAft>
              <a:spcPct val="15000"/>
            </a:spcAft>
            <a:buChar char="•"/>
          </a:pPr>
          <a:r>
            <a:rPr lang="en-US" sz="1600" kern="1200" dirty="0"/>
            <a:t>Assume that inspection is tomorrow </a:t>
          </a:r>
        </a:p>
        <a:p>
          <a:pPr marL="342900" lvl="2" indent="-171450" algn="l" defTabSz="711200">
            <a:lnSpc>
              <a:spcPct val="90000"/>
            </a:lnSpc>
            <a:spcBef>
              <a:spcPct val="0"/>
            </a:spcBef>
            <a:spcAft>
              <a:spcPct val="15000"/>
            </a:spcAft>
            <a:buChar char="•"/>
          </a:pPr>
          <a:r>
            <a:rPr lang="en-US" sz="1600" kern="1200" dirty="0"/>
            <a:t>Ensure TMF plan is in place and being followed to resolve identified issues</a:t>
          </a:r>
        </a:p>
        <a:p>
          <a:pPr marL="171450" lvl="1" indent="-171450" algn="l" defTabSz="711200">
            <a:lnSpc>
              <a:spcPct val="90000"/>
            </a:lnSpc>
            <a:spcBef>
              <a:spcPct val="0"/>
            </a:spcBef>
            <a:spcAft>
              <a:spcPct val="15000"/>
            </a:spcAft>
            <a:buChar char="•"/>
          </a:pPr>
          <a:r>
            <a:rPr lang="en-US" sz="1600" kern="1200" dirty="0"/>
            <a:t>Identify </a:t>
          </a:r>
          <a:r>
            <a:rPr lang="en-US" sz="1600" i="1" kern="1200" dirty="0"/>
            <a:t>who</a:t>
          </a:r>
          <a:r>
            <a:rPr lang="en-US" sz="1600" kern="1200" dirty="0"/>
            <a:t> is responsible for activities, and </a:t>
          </a:r>
          <a:r>
            <a:rPr lang="en-US" sz="1600" i="1" kern="1200" dirty="0"/>
            <a:t>when</a:t>
          </a:r>
          <a:r>
            <a:rPr lang="en-US" sz="1600" kern="1200" dirty="0"/>
            <a:t> these activities should occur</a:t>
          </a:r>
        </a:p>
      </dsp:txBody>
      <dsp:txXfrm>
        <a:off x="2117262" y="0"/>
        <a:ext cx="7273446" cy="2391204"/>
      </dsp:txXfrm>
    </dsp:sp>
    <dsp:sp modelId="{95DBA270-63D0-4BBD-9B84-267DC41F91FA}">
      <dsp:nvSpPr>
        <dsp:cNvPr id="0" name=""/>
        <dsp:cNvSpPr/>
      </dsp:nvSpPr>
      <dsp:spPr>
        <a:xfrm>
          <a:off x="239120" y="239120"/>
          <a:ext cx="1878141" cy="191296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14" t="2200" r="1314" b="22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E97A59-0D91-4AA6-B937-FB65286A9B9D}">
      <dsp:nvSpPr>
        <dsp:cNvPr id="0" name=""/>
        <dsp:cNvSpPr/>
      </dsp:nvSpPr>
      <dsp:spPr>
        <a:xfrm>
          <a:off x="0" y="2630324"/>
          <a:ext cx="9390708" cy="2391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711200">
            <a:lnSpc>
              <a:spcPct val="90000"/>
            </a:lnSpc>
            <a:spcBef>
              <a:spcPct val="0"/>
            </a:spcBef>
            <a:spcAft>
              <a:spcPct val="35000"/>
            </a:spcAft>
            <a:buNone/>
          </a:pPr>
          <a:r>
            <a:rPr lang="en-US" sz="1600" b="1" kern="1200" dirty="0"/>
            <a:t>Real Time Monitoring and Actionable Reporting </a:t>
          </a:r>
        </a:p>
        <a:p>
          <a:pPr marL="114300" lvl="1" indent="-114300" algn="l" defTabSz="622300">
            <a:lnSpc>
              <a:spcPct val="90000"/>
            </a:lnSpc>
            <a:spcBef>
              <a:spcPct val="0"/>
            </a:spcBef>
            <a:spcAft>
              <a:spcPct val="15000"/>
            </a:spcAft>
            <a:buChar char="•"/>
          </a:pPr>
          <a:r>
            <a:rPr lang="en-US" sz="1400" kern="1200" dirty="0"/>
            <a:t>Clinical and TMF-specific KPIs should be evaluated together and monitored in real-time. </a:t>
          </a:r>
        </a:p>
        <a:p>
          <a:pPr marL="228600" lvl="2" indent="-114300" algn="l" defTabSz="622300">
            <a:lnSpc>
              <a:spcPct val="90000"/>
            </a:lnSpc>
            <a:spcBef>
              <a:spcPct val="0"/>
            </a:spcBef>
            <a:spcAft>
              <a:spcPct val="15000"/>
            </a:spcAft>
            <a:buChar char="•"/>
          </a:pPr>
          <a:r>
            <a:rPr lang="en-US" sz="1400" i="1" kern="1200" dirty="0"/>
            <a:t>For example, </a:t>
          </a:r>
          <a:r>
            <a:rPr lang="en-US" sz="1400" b="0" i="1" kern="1200" dirty="0"/>
            <a:t>if Data Base Lock was delayed several weeks, its IR-specific milestone for the documents would also be delayed</a:t>
          </a:r>
          <a:endParaRPr lang="en-US" sz="1400" i="1" kern="1200" dirty="0"/>
        </a:p>
        <a:p>
          <a:pPr marL="114300" lvl="1" indent="-114300" algn="l" defTabSz="622300">
            <a:lnSpc>
              <a:spcPct val="90000"/>
            </a:lnSpc>
            <a:spcBef>
              <a:spcPct val="0"/>
            </a:spcBef>
            <a:spcAft>
              <a:spcPct val="15000"/>
            </a:spcAft>
            <a:buChar char="•"/>
          </a:pPr>
          <a:r>
            <a:rPr lang="en-US" sz="1400" kern="1200" dirty="0"/>
            <a:t>KPIs should be recognized by functional teams and drive accountability and compliance</a:t>
          </a:r>
        </a:p>
        <a:p>
          <a:pPr marL="228600" lvl="2" indent="-114300" algn="l" defTabSz="622300">
            <a:lnSpc>
              <a:spcPct val="90000"/>
            </a:lnSpc>
            <a:spcBef>
              <a:spcPct val="0"/>
            </a:spcBef>
            <a:spcAft>
              <a:spcPct val="15000"/>
            </a:spcAft>
            <a:buChar char="•"/>
          </a:pPr>
          <a:r>
            <a:rPr lang="en-US" sz="1400" kern="1200" dirty="0"/>
            <a:t>Reports and dashboards need to provide an actionable level of detail</a:t>
          </a:r>
        </a:p>
        <a:p>
          <a:pPr marL="228600" lvl="2" indent="-114300" algn="l" defTabSz="622300">
            <a:lnSpc>
              <a:spcPct val="90000"/>
            </a:lnSpc>
            <a:spcBef>
              <a:spcPct val="0"/>
            </a:spcBef>
            <a:spcAft>
              <a:spcPct val="15000"/>
            </a:spcAft>
            <a:buChar char="•"/>
          </a:pPr>
          <a:r>
            <a:rPr lang="en-US" sz="1400" kern="1200" dirty="0"/>
            <a:t>Established business process should require a timely review of the reports</a:t>
          </a:r>
        </a:p>
        <a:p>
          <a:pPr marL="228600" lvl="2" indent="-114300" algn="l" defTabSz="622300">
            <a:lnSpc>
              <a:spcPct val="90000"/>
            </a:lnSpc>
            <a:spcBef>
              <a:spcPct val="0"/>
            </a:spcBef>
            <a:spcAft>
              <a:spcPct val="15000"/>
            </a:spcAft>
            <a:buChar char="•"/>
          </a:pPr>
          <a:r>
            <a:rPr lang="en-US" sz="1400" kern="1200" dirty="0"/>
            <a:t>Identify who is responsible for activities, and when these activities should occur</a:t>
          </a:r>
        </a:p>
        <a:p>
          <a:pPr marL="228600" lvl="2" indent="-114300" algn="l" defTabSz="622300">
            <a:lnSpc>
              <a:spcPct val="90000"/>
            </a:lnSpc>
            <a:spcBef>
              <a:spcPct val="0"/>
            </a:spcBef>
            <a:spcAft>
              <a:spcPct val="15000"/>
            </a:spcAft>
            <a:buChar char="•"/>
          </a:pPr>
          <a:r>
            <a:rPr lang="en-US" sz="1400" kern="1200" dirty="0">
              <a:solidFill>
                <a:schemeClr val="bg1"/>
              </a:solidFill>
            </a:rPr>
            <a:t>Ensure that metrics goals support and align with overall organizational goals and  are achievable</a:t>
          </a:r>
        </a:p>
        <a:p>
          <a:pPr marL="228600" lvl="2" indent="-114300" algn="l" defTabSz="622300">
            <a:lnSpc>
              <a:spcPct val="90000"/>
            </a:lnSpc>
            <a:spcBef>
              <a:spcPct val="0"/>
            </a:spcBef>
            <a:spcAft>
              <a:spcPct val="15000"/>
            </a:spcAft>
            <a:buChar char="•"/>
          </a:pPr>
          <a:r>
            <a:rPr lang="en-US" sz="1400" kern="1200" dirty="0">
              <a:solidFill>
                <a:schemeClr val="bg1"/>
              </a:solidFill>
            </a:rPr>
            <a:t>Retrain users on reporting and dashboard capabilities as TMF metrics help identify trending issues</a:t>
          </a:r>
        </a:p>
      </dsp:txBody>
      <dsp:txXfrm>
        <a:off x="2117262" y="2630324"/>
        <a:ext cx="7273446" cy="2391204"/>
      </dsp:txXfrm>
    </dsp:sp>
    <dsp:sp modelId="{CE0EB10F-6CCC-449F-B981-037FEBF13821}">
      <dsp:nvSpPr>
        <dsp:cNvPr id="0" name=""/>
        <dsp:cNvSpPr/>
      </dsp:nvSpPr>
      <dsp:spPr>
        <a:xfrm>
          <a:off x="239120" y="2869444"/>
          <a:ext cx="1878141" cy="1912963"/>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14" t="2200" r="1314" b="22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CD433-0504-4A40-A36A-3FAA5048ED6C}">
      <dsp:nvSpPr>
        <dsp:cNvPr id="0" name=""/>
        <dsp:cNvSpPr/>
      </dsp:nvSpPr>
      <dsp:spPr>
        <a:xfrm>
          <a:off x="7031" y="0"/>
          <a:ext cx="9752195" cy="3942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55650">
            <a:lnSpc>
              <a:spcPct val="90000"/>
            </a:lnSpc>
            <a:spcBef>
              <a:spcPct val="0"/>
            </a:spcBef>
            <a:spcAft>
              <a:spcPct val="35000"/>
            </a:spcAft>
            <a:buNone/>
          </a:pPr>
          <a:r>
            <a:rPr lang="en-US" sz="1700" b="1" i="0" kern="1200" dirty="0"/>
            <a:t>KPIs Drive Business Processes</a:t>
          </a:r>
        </a:p>
        <a:p>
          <a:pPr marL="171450" lvl="1" indent="-171450" algn="l" defTabSz="711200">
            <a:lnSpc>
              <a:spcPct val="90000"/>
            </a:lnSpc>
            <a:spcBef>
              <a:spcPct val="0"/>
            </a:spcBef>
            <a:spcAft>
              <a:spcPct val="15000"/>
            </a:spcAft>
            <a:buChar char="•"/>
          </a:pPr>
          <a:r>
            <a:rPr lang="en-US" sz="1600" b="1" u="sng" kern="1200" dirty="0"/>
            <a:t>Quality</a:t>
          </a:r>
          <a:r>
            <a:rPr lang="en-US" sz="1600" kern="1200" dirty="0"/>
            <a:t> – measure of whether document content, metadata, and indexing are complete and accurate. Ensures confidence in the documented processes and data. The Quality Issues in Vault allow you to perform quality checks, create and assign tasks, and track and report on their resolutions</a:t>
          </a:r>
        </a:p>
        <a:p>
          <a:pPr marL="171450" lvl="1" indent="-171450" algn="l" defTabSz="711200">
            <a:lnSpc>
              <a:spcPct val="90000"/>
            </a:lnSpc>
            <a:spcBef>
              <a:spcPct val="0"/>
            </a:spcBef>
            <a:spcAft>
              <a:spcPct val="15000"/>
            </a:spcAft>
            <a:buChar char="•"/>
          </a:pPr>
          <a:r>
            <a:rPr lang="en-US" sz="1600" b="1" u="sng" kern="1200" dirty="0"/>
            <a:t>Timeliness</a:t>
          </a:r>
          <a:r>
            <a:rPr lang="en-US" sz="1600" kern="1200" dirty="0"/>
            <a:t> – indication of whether documents are available when expected or needed, and of how long documents take to finalize. Ensures that accurate decisions can be made based on close to real-time information. The Timeliness widget on the TMF Homepage in Vault displays the timeliness of document approval as a pie chart with two calculated values as </a:t>
          </a:r>
          <a:r>
            <a:rPr lang="en-US" sz="1600" i="1" kern="1200" dirty="0"/>
            <a:t>defined by your process</a:t>
          </a:r>
        </a:p>
        <a:p>
          <a:pPr marL="171450" lvl="1" indent="-171450" algn="l" defTabSz="711200">
            <a:lnSpc>
              <a:spcPct val="90000"/>
            </a:lnSpc>
            <a:spcBef>
              <a:spcPct val="0"/>
            </a:spcBef>
            <a:spcAft>
              <a:spcPct val="15000"/>
            </a:spcAft>
            <a:buChar char="•"/>
          </a:pPr>
          <a:r>
            <a:rPr lang="en-US" sz="1600" b="1" u="sng" kern="1200" dirty="0"/>
            <a:t>Completeness</a:t>
          </a:r>
          <a:r>
            <a:rPr lang="en-US" sz="1600" kern="1200" dirty="0"/>
            <a:t> – extent to which a TMF/eTMF contains all documents that are expected at the current point in the study,  including event driven changes (i.e. protocol amendment or study milestones), and at the end of the trial. Ensures GCP compliance and allows authorities to reconstruct the trial. Using Expected Document Lists alongside Milestones in Vault enables milestone-based TMF planning and completeness management</a:t>
          </a:r>
        </a:p>
      </dsp:txBody>
      <dsp:txXfrm>
        <a:off x="2351198" y="0"/>
        <a:ext cx="7408028" cy="3942956"/>
      </dsp:txXfrm>
    </dsp:sp>
    <dsp:sp modelId="{563C1969-D3CA-4217-825A-8CF65C529E54}">
      <dsp:nvSpPr>
        <dsp:cNvPr id="0" name=""/>
        <dsp:cNvSpPr/>
      </dsp:nvSpPr>
      <dsp:spPr>
        <a:xfrm>
          <a:off x="288780" y="1171688"/>
          <a:ext cx="1953251" cy="172215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186" t="-3096" r="3186" b="-309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DE83112-4CC5-420B-891E-1A03BDB84B55}" type="datetimeFigureOut">
              <a:rPr lang="en-US" smtClean="0"/>
              <a:t>4/29/24</a:t>
            </a:fld>
            <a:endParaRPr lang="en-US"/>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2995AA-23C2-4D6A-910E-6077D38FE120}" type="slidenum">
              <a:rPr lang="en-US" smtClean="0"/>
              <a:t>‹#›</a:t>
            </a:fld>
            <a:endParaRPr lang="en-US"/>
          </a:p>
        </p:txBody>
      </p:sp>
    </p:spTree>
    <p:extLst>
      <p:ext uri="{BB962C8B-B14F-4D97-AF65-F5344CB8AC3E}">
        <p14:creationId xmlns:p14="http://schemas.microsoft.com/office/powerpoint/2010/main" val="35112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2BF4895-7314-4F40-8DF5-D49530122100}" type="datetimeFigureOut">
              <a:rPr lang="en-US" smtClean="0"/>
              <a:t>4/29/24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51DB6-9766-45D9-9D9B-77298589ED39}" type="slidenum">
              <a:rPr lang="en-US" smtClean="0"/>
              <a:t>‹#›</a:t>
            </a:fld>
            <a:endParaRPr lang="en-US"/>
          </a:p>
        </p:txBody>
      </p:sp>
    </p:spTree>
    <p:extLst>
      <p:ext uri="{BB962C8B-B14F-4D97-AF65-F5344CB8AC3E}">
        <p14:creationId xmlns:p14="http://schemas.microsoft.com/office/powerpoint/2010/main" val="172387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F51DB6-9766-45D9-9D9B-77298589ED39}" type="slidenum">
              <a:rPr lang="en-US" smtClean="0"/>
              <a:t>1</a:t>
            </a:fld>
            <a:endParaRPr lang="en-US"/>
          </a:p>
        </p:txBody>
      </p:sp>
    </p:spTree>
    <p:extLst>
      <p:ext uri="{BB962C8B-B14F-4D97-AF65-F5344CB8AC3E}">
        <p14:creationId xmlns:p14="http://schemas.microsoft.com/office/powerpoint/2010/main" val="2457259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28</a:t>
            </a:fld>
            <a:endParaRPr lang="en-US"/>
          </a:p>
        </p:txBody>
      </p:sp>
    </p:spTree>
    <p:extLst>
      <p:ext uri="{BB962C8B-B14F-4D97-AF65-F5344CB8AC3E}">
        <p14:creationId xmlns:p14="http://schemas.microsoft.com/office/powerpoint/2010/main" val="3524960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4FF51DB6-9766-45D9-9D9B-77298589ED39}" type="slidenum">
              <a:rPr lang="en-US" smtClean="0"/>
              <a:t>185</a:t>
            </a:fld>
            <a:endParaRPr lang="en-US" dirty="0"/>
          </a:p>
        </p:txBody>
      </p:sp>
    </p:spTree>
    <p:extLst>
      <p:ext uri="{BB962C8B-B14F-4D97-AF65-F5344CB8AC3E}">
        <p14:creationId xmlns:p14="http://schemas.microsoft.com/office/powerpoint/2010/main" val="34707313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187</a:t>
            </a:fld>
            <a:endParaRPr lang="en-US" dirty="0"/>
          </a:p>
        </p:txBody>
      </p:sp>
    </p:spTree>
    <p:extLst>
      <p:ext uri="{BB962C8B-B14F-4D97-AF65-F5344CB8AC3E}">
        <p14:creationId xmlns:p14="http://schemas.microsoft.com/office/powerpoint/2010/main" val="16809252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190</a:t>
            </a:fld>
            <a:endParaRPr lang="en-US" dirty="0"/>
          </a:p>
        </p:txBody>
      </p:sp>
    </p:spTree>
    <p:extLst>
      <p:ext uri="{BB962C8B-B14F-4D97-AF65-F5344CB8AC3E}">
        <p14:creationId xmlns:p14="http://schemas.microsoft.com/office/powerpoint/2010/main" val="35610423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4FF51DB6-9766-45D9-9D9B-77298589ED39}" type="slidenum">
              <a:rPr lang="en-US" smtClean="0"/>
              <a:t>191</a:t>
            </a:fld>
            <a:endParaRPr lang="en-US" dirty="0"/>
          </a:p>
        </p:txBody>
      </p:sp>
    </p:spTree>
    <p:extLst>
      <p:ext uri="{BB962C8B-B14F-4D97-AF65-F5344CB8AC3E}">
        <p14:creationId xmlns:p14="http://schemas.microsoft.com/office/powerpoint/2010/main" val="4572600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192</a:t>
            </a:fld>
            <a:endParaRPr lang="en-US" dirty="0"/>
          </a:p>
        </p:txBody>
      </p:sp>
    </p:spTree>
    <p:extLst>
      <p:ext uri="{BB962C8B-B14F-4D97-AF65-F5344CB8AC3E}">
        <p14:creationId xmlns:p14="http://schemas.microsoft.com/office/powerpoint/2010/main" val="40745853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193</a:t>
            </a:fld>
            <a:endParaRPr lang="en-US" dirty="0"/>
          </a:p>
        </p:txBody>
      </p:sp>
    </p:spTree>
    <p:extLst>
      <p:ext uri="{BB962C8B-B14F-4D97-AF65-F5344CB8AC3E}">
        <p14:creationId xmlns:p14="http://schemas.microsoft.com/office/powerpoint/2010/main" val="6732818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194</a:t>
            </a:fld>
            <a:endParaRPr lang="en-US" dirty="0"/>
          </a:p>
        </p:txBody>
      </p:sp>
    </p:spTree>
    <p:extLst>
      <p:ext uri="{BB962C8B-B14F-4D97-AF65-F5344CB8AC3E}">
        <p14:creationId xmlns:p14="http://schemas.microsoft.com/office/powerpoint/2010/main" val="4689533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195</a:t>
            </a:fld>
            <a:endParaRPr lang="en-US" dirty="0"/>
          </a:p>
        </p:txBody>
      </p:sp>
    </p:spTree>
    <p:extLst>
      <p:ext uri="{BB962C8B-B14F-4D97-AF65-F5344CB8AC3E}">
        <p14:creationId xmlns:p14="http://schemas.microsoft.com/office/powerpoint/2010/main" val="22396280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196</a:t>
            </a:fld>
            <a:endParaRPr lang="en-US" dirty="0"/>
          </a:p>
        </p:txBody>
      </p:sp>
    </p:spTree>
    <p:extLst>
      <p:ext uri="{BB962C8B-B14F-4D97-AF65-F5344CB8AC3E}">
        <p14:creationId xmlns:p14="http://schemas.microsoft.com/office/powerpoint/2010/main" val="6245209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198</a:t>
            </a:fld>
            <a:endParaRPr lang="en-US" dirty="0"/>
          </a:p>
        </p:txBody>
      </p:sp>
    </p:spTree>
    <p:extLst>
      <p:ext uri="{BB962C8B-B14F-4D97-AF65-F5344CB8AC3E}">
        <p14:creationId xmlns:p14="http://schemas.microsoft.com/office/powerpoint/2010/main" val="373796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33</a:t>
            </a:fld>
            <a:endParaRPr lang="en-US" dirty="0"/>
          </a:p>
        </p:txBody>
      </p:sp>
    </p:spTree>
    <p:extLst>
      <p:ext uri="{BB962C8B-B14F-4D97-AF65-F5344CB8AC3E}">
        <p14:creationId xmlns:p14="http://schemas.microsoft.com/office/powerpoint/2010/main" val="26005114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204</a:t>
            </a:fld>
            <a:endParaRPr lang="en-US"/>
          </a:p>
        </p:txBody>
      </p:sp>
    </p:spTree>
    <p:extLst>
      <p:ext uri="{BB962C8B-B14F-4D97-AF65-F5344CB8AC3E}">
        <p14:creationId xmlns:p14="http://schemas.microsoft.com/office/powerpoint/2010/main" val="15468316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1072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611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212</a:t>
            </a:fld>
            <a:endParaRPr lang="en-US" dirty="0"/>
          </a:p>
        </p:txBody>
      </p:sp>
    </p:spTree>
    <p:extLst>
      <p:ext uri="{BB962C8B-B14F-4D97-AF65-F5344CB8AC3E}">
        <p14:creationId xmlns:p14="http://schemas.microsoft.com/office/powerpoint/2010/main" val="4880290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213</a:t>
            </a:fld>
            <a:endParaRPr lang="en-US" dirty="0"/>
          </a:p>
        </p:txBody>
      </p:sp>
    </p:spTree>
    <p:extLst>
      <p:ext uri="{BB962C8B-B14F-4D97-AF65-F5344CB8AC3E}">
        <p14:creationId xmlns:p14="http://schemas.microsoft.com/office/powerpoint/2010/main" val="23431463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214</a:t>
            </a:fld>
            <a:endParaRPr lang="en-US" dirty="0"/>
          </a:p>
        </p:txBody>
      </p:sp>
    </p:spTree>
    <p:extLst>
      <p:ext uri="{BB962C8B-B14F-4D97-AF65-F5344CB8AC3E}">
        <p14:creationId xmlns:p14="http://schemas.microsoft.com/office/powerpoint/2010/main" val="18203082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215</a:t>
            </a:fld>
            <a:endParaRPr lang="en-US" dirty="0"/>
          </a:p>
        </p:txBody>
      </p:sp>
    </p:spTree>
    <p:extLst>
      <p:ext uri="{BB962C8B-B14F-4D97-AF65-F5344CB8AC3E}">
        <p14:creationId xmlns:p14="http://schemas.microsoft.com/office/powerpoint/2010/main" val="38120797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fld id="{4FF51DB6-9766-45D9-9D9B-77298589ED39}" type="slidenum">
              <a:rPr lang="en-US" smtClean="0"/>
              <a:t>223</a:t>
            </a:fld>
            <a:endParaRPr lang="en-US"/>
          </a:p>
        </p:txBody>
      </p:sp>
    </p:spTree>
    <p:extLst>
      <p:ext uri="{BB962C8B-B14F-4D97-AF65-F5344CB8AC3E}">
        <p14:creationId xmlns:p14="http://schemas.microsoft.com/office/powerpoint/2010/main" val="11989504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224</a:t>
            </a:fld>
            <a:endParaRPr lang="en-US"/>
          </a:p>
        </p:txBody>
      </p:sp>
    </p:spTree>
    <p:extLst>
      <p:ext uri="{BB962C8B-B14F-4D97-AF65-F5344CB8AC3E}">
        <p14:creationId xmlns:p14="http://schemas.microsoft.com/office/powerpoint/2010/main" val="9775223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226</a:t>
            </a:fld>
            <a:endParaRPr lang="en-US"/>
          </a:p>
        </p:txBody>
      </p:sp>
    </p:spTree>
    <p:extLst>
      <p:ext uri="{BB962C8B-B14F-4D97-AF65-F5344CB8AC3E}">
        <p14:creationId xmlns:p14="http://schemas.microsoft.com/office/powerpoint/2010/main" val="2444342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1174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227</a:t>
            </a:fld>
            <a:endParaRPr lang="en-US"/>
          </a:p>
        </p:txBody>
      </p:sp>
    </p:spTree>
    <p:extLst>
      <p:ext uri="{BB962C8B-B14F-4D97-AF65-F5344CB8AC3E}">
        <p14:creationId xmlns:p14="http://schemas.microsoft.com/office/powerpoint/2010/main" val="8653130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228</a:t>
            </a:fld>
            <a:endParaRPr lang="en-US"/>
          </a:p>
        </p:txBody>
      </p:sp>
    </p:spTree>
    <p:extLst>
      <p:ext uri="{BB962C8B-B14F-4D97-AF65-F5344CB8AC3E}">
        <p14:creationId xmlns:p14="http://schemas.microsoft.com/office/powerpoint/2010/main" val="38642547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229</a:t>
            </a:fld>
            <a:endParaRPr lang="en-US"/>
          </a:p>
        </p:txBody>
      </p:sp>
    </p:spTree>
    <p:extLst>
      <p:ext uri="{BB962C8B-B14F-4D97-AF65-F5344CB8AC3E}">
        <p14:creationId xmlns:p14="http://schemas.microsoft.com/office/powerpoint/2010/main" val="30630620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230</a:t>
            </a:fld>
            <a:endParaRPr lang="en-US"/>
          </a:p>
        </p:txBody>
      </p:sp>
    </p:spTree>
    <p:extLst>
      <p:ext uri="{BB962C8B-B14F-4D97-AF65-F5344CB8AC3E}">
        <p14:creationId xmlns:p14="http://schemas.microsoft.com/office/powerpoint/2010/main" val="10059969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231</a:t>
            </a:fld>
            <a:endParaRPr lang="en-US"/>
          </a:p>
        </p:txBody>
      </p:sp>
    </p:spTree>
    <p:extLst>
      <p:ext uri="{BB962C8B-B14F-4D97-AF65-F5344CB8AC3E}">
        <p14:creationId xmlns:p14="http://schemas.microsoft.com/office/powerpoint/2010/main" val="15622044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234</a:t>
            </a:fld>
            <a:endParaRPr lang="en-US"/>
          </a:p>
        </p:txBody>
      </p:sp>
    </p:spTree>
    <p:extLst>
      <p:ext uri="{BB962C8B-B14F-4D97-AF65-F5344CB8AC3E}">
        <p14:creationId xmlns:p14="http://schemas.microsoft.com/office/powerpoint/2010/main" val="5506853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235</a:t>
            </a:fld>
            <a:endParaRPr lang="en-US"/>
          </a:p>
        </p:txBody>
      </p:sp>
    </p:spTree>
    <p:extLst>
      <p:ext uri="{BB962C8B-B14F-4D97-AF65-F5344CB8AC3E}">
        <p14:creationId xmlns:p14="http://schemas.microsoft.com/office/powerpoint/2010/main" val="17170270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6401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250</a:t>
            </a:fld>
            <a:endParaRPr lang="en-US"/>
          </a:p>
        </p:txBody>
      </p:sp>
    </p:spTree>
    <p:extLst>
      <p:ext uri="{BB962C8B-B14F-4D97-AF65-F5344CB8AC3E}">
        <p14:creationId xmlns:p14="http://schemas.microsoft.com/office/powerpoint/2010/main" val="3225462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258</a:t>
            </a:fld>
            <a:endParaRPr lang="en-US"/>
          </a:p>
        </p:txBody>
      </p:sp>
    </p:spTree>
    <p:extLst>
      <p:ext uri="{BB962C8B-B14F-4D97-AF65-F5344CB8AC3E}">
        <p14:creationId xmlns:p14="http://schemas.microsoft.com/office/powerpoint/2010/main" val="276125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3537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260</a:t>
            </a:fld>
            <a:endParaRPr lang="en-US"/>
          </a:p>
        </p:txBody>
      </p:sp>
    </p:spTree>
    <p:extLst>
      <p:ext uri="{BB962C8B-B14F-4D97-AF65-F5344CB8AC3E}">
        <p14:creationId xmlns:p14="http://schemas.microsoft.com/office/powerpoint/2010/main" val="3245875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3267FDC-A954-3445-9C2A-04664615D2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880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119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70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27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265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071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organized the Best Practices with clear content outline and jump links. This is to enable later use by clients to open the deck and hop to the section they need</a:t>
            </a:r>
          </a:p>
        </p:txBody>
      </p:sp>
      <p:sp>
        <p:nvSpPr>
          <p:cNvPr id="4" name="Slide Number Placeholder 3"/>
          <p:cNvSpPr>
            <a:spLocks noGrp="1"/>
          </p:cNvSpPr>
          <p:nvPr>
            <p:ph type="sldNum" sz="quarter" idx="5"/>
          </p:nvPr>
        </p:nvSpPr>
        <p:spPr/>
        <p:txBody>
          <a:bodyPr/>
          <a:lstStyle/>
          <a:p>
            <a:fld id="{4FF51DB6-9766-45D9-9D9B-77298589ED39}" type="slidenum">
              <a:rPr lang="en-US" smtClean="0"/>
              <a:t>5</a:t>
            </a:fld>
            <a:endParaRPr lang="en-US"/>
          </a:p>
        </p:txBody>
      </p:sp>
    </p:spTree>
    <p:extLst>
      <p:ext uri="{BB962C8B-B14F-4D97-AF65-F5344CB8AC3E}">
        <p14:creationId xmlns:p14="http://schemas.microsoft.com/office/powerpoint/2010/main" val="711802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48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46</a:t>
            </a:fld>
            <a:endParaRPr lang="en-US"/>
          </a:p>
        </p:txBody>
      </p:sp>
    </p:spTree>
    <p:extLst>
      <p:ext uri="{BB962C8B-B14F-4D97-AF65-F5344CB8AC3E}">
        <p14:creationId xmlns:p14="http://schemas.microsoft.com/office/powerpoint/2010/main" val="214509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47</a:t>
            </a:fld>
            <a:endParaRPr lang="en-US"/>
          </a:p>
        </p:txBody>
      </p:sp>
    </p:spTree>
    <p:extLst>
      <p:ext uri="{BB962C8B-B14F-4D97-AF65-F5344CB8AC3E}">
        <p14:creationId xmlns:p14="http://schemas.microsoft.com/office/powerpoint/2010/main" val="143441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fld id="{4FF51DB6-9766-45D9-9D9B-77298589ED39}" type="slidenum">
              <a:rPr lang="en-US" smtClean="0"/>
              <a:t>48</a:t>
            </a:fld>
            <a:endParaRPr lang="en-US"/>
          </a:p>
        </p:txBody>
      </p:sp>
    </p:spTree>
    <p:extLst>
      <p:ext uri="{BB962C8B-B14F-4D97-AF65-F5344CB8AC3E}">
        <p14:creationId xmlns:p14="http://schemas.microsoft.com/office/powerpoint/2010/main" val="397474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801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52</a:t>
            </a:fld>
            <a:endParaRPr lang="en-US"/>
          </a:p>
        </p:txBody>
      </p:sp>
    </p:spTree>
    <p:extLst>
      <p:ext uri="{BB962C8B-B14F-4D97-AF65-F5344CB8AC3E}">
        <p14:creationId xmlns:p14="http://schemas.microsoft.com/office/powerpoint/2010/main" val="2933606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53</a:t>
            </a:fld>
            <a:endParaRPr lang="en-US"/>
          </a:p>
        </p:txBody>
      </p:sp>
    </p:spTree>
    <p:extLst>
      <p:ext uri="{BB962C8B-B14F-4D97-AF65-F5344CB8AC3E}">
        <p14:creationId xmlns:p14="http://schemas.microsoft.com/office/powerpoint/2010/main" val="1847820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54</a:t>
            </a:fld>
            <a:endParaRPr lang="en-US"/>
          </a:p>
        </p:txBody>
      </p:sp>
    </p:spTree>
    <p:extLst>
      <p:ext uri="{BB962C8B-B14F-4D97-AF65-F5344CB8AC3E}">
        <p14:creationId xmlns:p14="http://schemas.microsoft.com/office/powerpoint/2010/main" val="1497397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55</a:t>
            </a:fld>
            <a:endParaRPr lang="en-US"/>
          </a:p>
        </p:txBody>
      </p:sp>
    </p:spTree>
    <p:extLst>
      <p:ext uri="{BB962C8B-B14F-4D97-AF65-F5344CB8AC3E}">
        <p14:creationId xmlns:p14="http://schemas.microsoft.com/office/powerpoint/2010/main" val="12702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endParaRPr lang="en-US">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60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6</a:t>
            </a:fld>
            <a:endParaRPr lang="en-US"/>
          </a:p>
        </p:txBody>
      </p:sp>
    </p:spTree>
    <p:extLst>
      <p:ext uri="{BB962C8B-B14F-4D97-AF65-F5344CB8AC3E}">
        <p14:creationId xmlns:p14="http://schemas.microsoft.com/office/powerpoint/2010/main" val="519148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47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000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552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238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39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845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729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4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666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2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fld id="{4FF51DB6-9766-45D9-9D9B-77298589ED39}" type="slidenum">
              <a:rPr lang="en-US" smtClean="0"/>
              <a:t>8</a:t>
            </a:fld>
            <a:endParaRPr lang="en-US"/>
          </a:p>
        </p:txBody>
      </p:sp>
    </p:spTree>
    <p:extLst>
      <p:ext uri="{BB962C8B-B14F-4D97-AF65-F5344CB8AC3E}">
        <p14:creationId xmlns:p14="http://schemas.microsoft.com/office/powerpoint/2010/main" val="2110376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73</a:t>
            </a:fld>
            <a:endParaRPr lang="en-US"/>
          </a:p>
        </p:txBody>
      </p:sp>
    </p:spTree>
    <p:extLst>
      <p:ext uri="{BB962C8B-B14F-4D97-AF65-F5344CB8AC3E}">
        <p14:creationId xmlns:p14="http://schemas.microsoft.com/office/powerpoint/2010/main" val="789741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74</a:t>
            </a:fld>
            <a:endParaRPr lang="en-US"/>
          </a:p>
        </p:txBody>
      </p:sp>
    </p:spTree>
    <p:extLst>
      <p:ext uri="{BB962C8B-B14F-4D97-AF65-F5344CB8AC3E}">
        <p14:creationId xmlns:p14="http://schemas.microsoft.com/office/powerpoint/2010/main" val="1861693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fld id="{4FF51DB6-9766-45D9-9D9B-77298589ED39}" type="slidenum">
              <a:rPr lang="en-US" smtClean="0"/>
              <a:t>75</a:t>
            </a:fld>
            <a:endParaRPr lang="en-US"/>
          </a:p>
        </p:txBody>
      </p:sp>
    </p:spTree>
    <p:extLst>
      <p:ext uri="{BB962C8B-B14F-4D97-AF65-F5344CB8AC3E}">
        <p14:creationId xmlns:p14="http://schemas.microsoft.com/office/powerpoint/2010/main" val="1291298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76</a:t>
            </a:fld>
            <a:endParaRPr lang="en-US"/>
          </a:p>
        </p:txBody>
      </p:sp>
    </p:spTree>
    <p:extLst>
      <p:ext uri="{BB962C8B-B14F-4D97-AF65-F5344CB8AC3E}">
        <p14:creationId xmlns:p14="http://schemas.microsoft.com/office/powerpoint/2010/main" val="3984563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78</a:t>
            </a:fld>
            <a:endParaRPr lang="en-US"/>
          </a:p>
        </p:txBody>
      </p:sp>
    </p:spTree>
    <p:extLst>
      <p:ext uri="{BB962C8B-B14F-4D97-AF65-F5344CB8AC3E}">
        <p14:creationId xmlns:p14="http://schemas.microsoft.com/office/powerpoint/2010/main" val="509717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84</a:t>
            </a:fld>
            <a:endParaRPr lang="en-US"/>
          </a:p>
        </p:txBody>
      </p:sp>
    </p:spTree>
    <p:extLst>
      <p:ext uri="{BB962C8B-B14F-4D97-AF65-F5344CB8AC3E}">
        <p14:creationId xmlns:p14="http://schemas.microsoft.com/office/powerpoint/2010/main" val="3182824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86</a:t>
            </a:fld>
            <a:endParaRPr lang="en-US"/>
          </a:p>
        </p:txBody>
      </p:sp>
    </p:spTree>
    <p:extLst>
      <p:ext uri="{BB962C8B-B14F-4D97-AF65-F5344CB8AC3E}">
        <p14:creationId xmlns:p14="http://schemas.microsoft.com/office/powerpoint/2010/main" val="3203576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87</a:t>
            </a:fld>
            <a:endParaRPr lang="en-US"/>
          </a:p>
        </p:txBody>
      </p:sp>
    </p:spTree>
    <p:extLst>
      <p:ext uri="{BB962C8B-B14F-4D97-AF65-F5344CB8AC3E}">
        <p14:creationId xmlns:p14="http://schemas.microsoft.com/office/powerpoint/2010/main" val="3375850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91</a:t>
            </a:fld>
            <a:endParaRPr lang="en-US"/>
          </a:p>
        </p:txBody>
      </p:sp>
    </p:spTree>
    <p:extLst>
      <p:ext uri="{BB962C8B-B14F-4D97-AF65-F5344CB8AC3E}">
        <p14:creationId xmlns:p14="http://schemas.microsoft.com/office/powerpoint/2010/main" val="1081947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93</a:t>
            </a:fld>
            <a:endParaRPr lang="en-US"/>
          </a:p>
        </p:txBody>
      </p:sp>
    </p:spTree>
    <p:extLst>
      <p:ext uri="{BB962C8B-B14F-4D97-AF65-F5344CB8AC3E}">
        <p14:creationId xmlns:p14="http://schemas.microsoft.com/office/powerpoint/2010/main" val="967118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F51DB6-9766-45D9-9D9B-77298589ED39}" type="slidenum">
              <a:rPr lang="en-US" smtClean="0"/>
              <a:t>14</a:t>
            </a:fld>
            <a:endParaRPr lang="en-US"/>
          </a:p>
        </p:txBody>
      </p:sp>
    </p:spTree>
    <p:extLst>
      <p:ext uri="{BB962C8B-B14F-4D97-AF65-F5344CB8AC3E}">
        <p14:creationId xmlns:p14="http://schemas.microsoft.com/office/powerpoint/2010/main" val="1064842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Unclassified documents are documents which have a source file, but no document type. Veeva Snap </a:t>
            </a:r>
            <a:r>
              <a:rPr lang="en-US" sz="1200" dirty="0">
                <a:solidFill>
                  <a:schemeClr val="bg2">
                    <a:lumMod val="50000"/>
                  </a:schemeClr>
                </a:solidFill>
                <a:highlight>
                  <a:srgbClr val="FFFF00"/>
                </a:highlight>
              </a:rPr>
              <a:t>allows users to upload a document into Vault in the unclassified state. They can access and classify this document within their Document Inbox.</a:t>
            </a: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102</a:t>
            </a:fld>
            <a:endParaRPr lang="en-US"/>
          </a:p>
        </p:txBody>
      </p:sp>
    </p:spTree>
    <p:extLst>
      <p:ext uri="{BB962C8B-B14F-4D97-AF65-F5344CB8AC3E}">
        <p14:creationId xmlns:p14="http://schemas.microsoft.com/office/powerpoint/2010/main" val="3797898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103</a:t>
            </a:fld>
            <a:endParaRPr lang="en-US"/>
          </a:p>
        </p:txBody>
      </p:sp>
    </p:spTree>
    <p:extLst>
      <p:ext uri="{BB962C8B-B14F-4D97-AF65-F5344CB8AC3E}">
        <p14:creationId xmlns:p14="http://schemas.microsoft.com/office/powerpoint/2010/main" val="2307009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104</a:t>
            </a:fld>
            <a:endParaRPr lang="en-US"/>
          </a:p>
        </p:txBody>
      </p:sp>
    </p:spTree>
    <p:extLst>
      <p:ext uri="{BB962C8B-B14F-4D97-AF65-F5344CB8AC3E}">
        <p14:creationId xmlns:p14="http://schemas.microsoft.com/office/powerpoint/2010/main" val="2317447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106</a:t>
            </a:fld>
            <a:endParaRPr lang="en-US"/>
          </a:p>
        </p:txBody>
      </p:sp>
    </p:spTree>
    <p:extLst>
      <p:ext uri="{BB962C8B-B14F-4D97-AF65-F5344CB8AC3E}">
        <p14:creationId xmlns:p14="http://schemas.microsoft.com/office/powerpoint/2010/main" val="524061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108</a:t>
            </a:fld>
            <a:endParaRPr lang="en-US"/>
          </a:p>
        </p:txBody>
      </p:sp>
    </p:spTree>
    <p:extLst>
      <p:ext uri="{BB962C8B-B14F-4D97-AF65-F5344CB8AC3E}">
        <p14:creationId xmlns:p14="http://schemas.microsoft.com/office/powerpoint/2010/main" val="386498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109</a:t>
            </a:fld>
            <a:endParaRPr lang="en-US"/>
          </a:p>
        </p:txBody>
      </p:sp>
    </p:spTree>
    <p:extLst>
      <p:ext uri="{BB962C8B-B14F-4D97-AF65-F5344CB8AC3E}">
        <p14:creationId xmlns:p14="http://schemas.microsoft.com/office/powerpoint/2010/main" val="3182248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Unclassified documents are documents which have a source file, but no document type. Veeva Snap </a:t>
            </a:r>
            <a:r>
              <a:rPr lang="en-US" sz="1200" dirty="0">
                <a:solidFill>
                  <a:schemeClr val="bg2">
                    <a:lumMod val="50000"/>
                  </a:schemeClr>
                </a:solidFill>
                <a:highlight>
                  <a:srgbClr val="FFFF00"/>
                </a:highlight>
              </a:rPr>
              <a:t>allows users to upload a document into Vault in the unclassified state. They can access and classify this document within their Document Inbox.</a:t>
            </a: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113</a:t>
            </a:fld>
            <a:endParaRPr lang="en-US"/>
          </a:p>
        </p:txBody>
      </p:sp>
    </p:spTree>
    <p:extLst>
      <p:ext uri="{BB962C8B-B14F-4D97-AF65-F5344CB8AC3E}">
        <p14:creationId xmlns:p14="http://schemas.microsoft.com/office/powerpoint/2010/main" val="920193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Unclassified documents are documents which have a source file, but no document type. Veeva Snap </a:t>
            </a:r>
            <a:r>
              <a:rPr lang="en-US" sz="1200" dirty="0">
                <a:solidFill>
                  <a:schemeClr val="bg2">
                    <a:lumMod val="50000"/>
                  </a:schemeClr>
                </a:solidFill>
                <a:highlight>
                  <a:srgbClr val="FFFF00"/>
                </a:highlight>
              </a:rPr>
              <a:t>allows users to upload a document into Vault in the unclassified state. They can access and classify this document within their Document Inbox.</a:t>
            </a: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114</a:t>
            </a:fld>
            <a:endParaRPr lang="en-US"/>
          </a:p>
        </p:txBody>
      </p:sp>
    </p:spTree>
    <p:extLst>
      <p:ext uri="{BB962C8B-B14F-4D97-AF65-F5344CB8AC3E}">
        <p14:creationId xmlns:p14="http://schemas.microsoft.com/office/powerpoint/2010/main" val="2954696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115</a:t>
            </a:fld>
            <a:endParaRPr lang="en-US"/>
          </a:p>
        </p:txBody>
      </p:sp>
    </p:spTree>
    <p:extLst>
      <p:ext uri="{BB962C8B-B14F-4D97-AF65-F5344CB8AC3E}">
        <p14:creationId xmlns:p14="http://schemas.microsoft.com/office/powerpoint/2010/main" val="33982888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116</a:t>
            </a:fld>
            <a:endParaRPr lang="en-US"/>
          </a:p>
        </p:txBody>
      </p:sp>
    </p:spTree>
    <p:extLst>
      <p:ext uri="{BB962C8B-B14F-4D97-AF65-F5344CB8AC3E}">
        <p14:creationId xmlns:p14="http://schemas.microsoft.com/office/powerpoint/2010/main" val="183134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F51DB6-9766-45D9-9D9B-77298589ED39}" type="slidenum">
              <a:rPr lang="en-US" smtClean="0"/>
              <a:t>15</a:t>
            </a:fld>
            <a:endParaRPr lang="en-US"/>
          </a:p>
        </p:txBody>
      </p:sp>
    </p:spTree>
    <p:extLst>
      <p:ext uri="{BB962C8B-B14F-4D97-AF65-F5344CB8AC3E}">
        <p14:creationId xmlns:p14="http://schemas.microsoft.com/office/powerpoint/2010/main" val="3553704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117</a:t>
            </a:fld>
            <a:endParaRPr lang="en-US"/>
          </a:p>
        </p:txBody>
      </p:sp>
    </p:spTree>
    <p:extLst>
      <p:ext uri="{BB962C8B-B14F-4D97-AF65-F5344CB8AC3E}">
        <p14:creationId xmlns:p14="http://schemas.microsoft.com/office/powerpoint/2010/main" val="33937254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118</a:t>
            </a:fld>
            <a:endParaRPr lang="en-US"/>
          </a:p>
        </p:txBody>
      </p:sp>
    </p:spTree>
    <p:extLst>
      <p:ext uri="{BB962C8B-B14F-4D97-AF65-F5344CB8AC3E}">
        <p14:creationId xmlns:p14="http://schemas.microsoft.com/office/powerpoint/2010/main" val="3288305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is the client’s process being transformed -&gt; Business process transformation from Passive TMF into Active TMF</a:t>
            </a:r>
          </a:p>
          <a:p>
            <a:pPr marL="171450" indent="-171450">
              <a:buFont typeface="Arial" panose="020B0604020202020204" pitchFamily="34" charset="0"/>
              <a:buChar char="•"/>
            </a:pPr>
            <a:r>
              <a:rPr lang="en-US" dirty="0"/>
              <a:t>Maybe we don’t start with a Final document, but we start with a scenario around a template or a In Progress document</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119</a:t>
            </a:fld>
            <a:endParaRPr lang="en-US"/>
          </a:p>
        </p:txBody>
      </p:sp>
    </p:spTree>
    <p:extLst>
      <p:ext uri="{BB962C8B-B14F-4D97-AF65-F5344CB8AC3E}">
        <p14:creationId xmlns:p14="http://schemas.microsoft.com/office/powerpoint/2010/main" val="554092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120</a:t>
            </a:fld>
            <a:endParaRPr lang="en-US"/>
          </a:p>
        </p:txBody>
      </p:sp>
    </p:spTree>
    <p:extLst>
      <p:ext uri="{BB962C8B-B14F-4D97-AF65-F5344CB8AC3E}">
        <p14:creationId xmlns:p14="http://schemas.microsoft.com/office/powerpoint/2010/main" val="2697630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121</a:t>
            </a:fld>
            <a:endParaRPr lang="en-US"/>
          </a:p>
        </p:txBody>
      </p:sp>
    </p:spTree>
    <p:extLst>
      <p:ext uri="{BB962C8B-B14F-4D97-AF65-F5344CB8AC3E}">
        <p14:creationId xmlns:p14="http://schemas.microsoft.com/office/powerpoint/2010/main" val="33081377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122</a:t>
            </a:fld>
            <a:endParaRPr lang="en-US"/>
          </a:p>
        </p:txBody>
      </p:sp>
    </p:spTree>
    <p:extLst>
      <p:ext uri="{BB962C8B-B14F-4D97-AF65-F5344CB8AC3E}">
        <p14:creationId xmlns:p14="http://schemas.microsoft.com/office/powerpoint/2010/main" val="1799674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123</a:t>
            </a:fld>
            <a:endParaRPr lang="en-US"/>
          </a:p>
        </p:txBody>
      </p:sp>
    </p:spTree>
    <p:extLst>
      <p:ext uri="{BB962C8B-B14F-4D97-AF65-F5344CB8AC3E}">
        <p14:creationId xmlns:p14="http://schemas.microsoft.com/office/powerpoint/2010/main" val="34936053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124</a:t>
            </a:fld>
            <a:endParaRPr lang="en-US"/>
          </a:p>
        </p:txBody>
      </p:sp>
    </p:spTree>
    <p:extLst>
      <p:ext uri="{BB962C8B-B14F-4D97-AF65-F5344CB8AC3E}">
        <p14:creationId xmlns:p14="http://schemas.microsoft.com/office/powerpoint/2010/main" val="9445481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127</a:t>
            </a:fld>
            <a:endParaRPr lang="en-US"/>
          </a:p>
        </p:txBody>
      </p:sp>
    </p:spTree>
    <p:extLst>
      <p:ext uri="{BB962C8B-B14F-4D97-AF65-F5344CB8AC3E}">
        <p14:creationId xmlns:p14="http://schemas.microsoft.com/office/powerpoint/2010/main" val="242865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is the client’s process being transformed -&gt; Business process transformation from Passive TMF into Active TMF</a:t>
            </a:r>
          </a:p>
          <a:p>
            <a:pPr marL="171450" indent="-171450">
              <a:buFont typeface="Arial" panose="020B0604020202020204" pitchFamily="34" charset="0"/>
              <a:buChar char="•"/>
            </a:pPr>
            <a:r>
              <a:rPr lang="en-US" dirty="0"/>
              <a:t>Maybe we don’t start with a Final document, but we start with a scenario around a template or a In Progress document</a:t>
            </a:r>
          </a:p>
        </p:txBody>
      </p:sp>
      <p:sp>
        <p:nvSpPr>
          <p:cNvPr id="4" name="Slide Number Placeholder 3"/>
          <p:cNvSpPr>
            <a:spLocks noGrp="1"/>
          </p:cNvSpPr>
          <p:nvPr>
            <p:ph type="sldNum" sz="quarter" idx="5"/>
          </p:nvPr>
        </p:nvSpPr>
        <p:spPr/>
        <p:txBody>
          <a:bodyPr/>
          <a:lstStyle/>
          <a:p>
            <a:fld id="{4FF51DB6-9766-45D9-9D9B-77298589ED39}" type="slidenum">
              <a:rPr lang="en-US" smtClean="0"/>
              <a:t>132</a:t>
            </a:fld>
            <a:endParaRPr lang="en-US"/>
          </a:p>
        </p:txBody>
      </p:sp>
    </p:spTree>
    <p:extLst>
      <p:ext uri="{BB962C8B-B14F-4D97-AF65-F5344CB8AC3E}">
        <p14:creationId xmlns:p14="http://schemas.microsoft.com/office/powerpoint/2010/main" val="235726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4FF51DB6-9766-45D9-9D9B-77298589ED39}" type="slidenum">
              <a:rPr lang="en-US" smtClean="0"/>
              <a:t>19</a:t>
            </a:fld>
            <a:endParaRPr lang="en-US"/>
          </a:p>
        </p:txBody>
      </p:sp>
    </p:spTree>
    <p:extLst>
      <p:ext uri="{BB962C8B-B14F-4D97-AF65-F5344CB8AC3E}">
        <p14:creationId xmlns:p14="http://schemas.microsoft.com/office/powerpoint/2010/main" val="33308344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142</a:t>
            </a:fld>
            <a:endParaRPr lang="en-US"/>
          </a:p>
        </p:txBody>
      </p:sp>
    </p:spTree>
    <p:extLst>
      <p:ext uri="{BB962C8B-B14F-4D97-AF65-F5344CB8AC3E}">
        <p14:creationId xmlns:p14="http://schemas.microsoft.com/office/powerpoint/2010/main" val="2392359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143</a:t>
            </a:fld>
            <a:endParaRPr lang="en-US"/>
          </a:p>
        </p:txBody>
      </p:sp>
    </p:spTree>
    <p:extLst>
      <p:ext uri="{BB962C8B-B14F-4D97-AF65-F5344CB8AC3E}">
        <p14:creationId xmlns:p14="http://schemas.microsoft.com/office/powerpoint/2010/main" val="4231966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144</a:t>
            </a:fld>
            <a:endParaRPr lang="en-US"/>
          </a:p>
        </p:txBody>
      </p:sp>
    </p:spTree>
    <p:extLst>
      <p:ext uri="{BB962C8B-B14F-4D97-AF65-F5344CB8AC3E}">
        <p14:creationId xmlns:p14="http://schemas.microsoft.com/office/powerpoint/2010/main" val="4902379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148</a:t>
            </a:fld>
            <a:endParaRPr lang="en-US"/>
          </a:p>
        </p:txBody>
      </p:sp>
    </p:spTree>
    <p:extLst>
      <p:ext uri="{BB962C8B-B14F-4D97-AF65-F5344CB8AC3E}">
        <p14:creationId xmlns:p14="http://schemas.microsoft.com/office/powerpoint/2010/main" val="2944787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149</a:t>
            </a:fld>
            <a:endParaRPr lang="en-US"/>
          </a:p>
        </p:txBody>
      </p:sp>
    </p:spTree>
    <p:extLst>
      <p:ext uri="{BB962C8B-B14F-4D97-AF65-F5344CB8AC3E}">
        <p14:creationId xmlns:p14="http://schemas.microsoft.com/office/powerpoint/2010/main" val="12767793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150</a:t>
            </a:fld>
            <a:endParaRPr lang="en-US"/>
          </a:p>
        </p:txBody>
      </p:sp>
    </p:spTree>
    <p:extLst>
      <p:ext uri="{BB962C8B-B14F-4D97-AF65-F5344CB8AC3E}">
        <p14:creationId xmlns:p14="http://schemas.microsoft.com/office/powerpoint/2010/main" val="27216347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151</a:t>
            </a:fld>
            <a:endParaRPr lang="en-US"/>
          </a:p>
        </p:txBody>
      </p:sp>
    </p:spTree>
    <p:extLst>
      <p:ext uri="{BB962C8B-B14F-4D97-AF65-F5344CB8AC3E}">
        <p14:creationId xmlns:p14="http://schemas.microsoft.com/office/powerpoint/2010/main" val="1486891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152</a:t>
            </a:fld>
            <a:endParaRPr lang="en-US"/>
          </a:p>
        </p:txBody>
      </p:sp>
    </p:spTree>
    <p:extLst>
      <p:ext uri="{BB962C8B-B14F-4D97-AF65-F5344CB8AC3E}">
        <p14:creationId xmlns:p14="http://schemas.microsoft.com/office/powerpoint/2010/main" val="35728408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153</a:t>
            </a:fld>
            <a:endParaRPr lang="en-US"/>
          </a:p>
        </p:txBody>
      </p:sp>
    </p:spTree>
    <p:extLst>
      <p:ext uri="{BB962C8B-B14F-4D97-AF65-F5344CB8AC3E}">
        <p14:creationId xmlns:p14="http://schemas.microsoft.com/office/powerpoint/2010/main" val="34878784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154</a:t>
            </a:fld>
            <a:endParaRPr lang="en-US"/>
          </a:p>
        </p:txBody>
      </p:sp>
    </p:spTree>
    <p:extLst>
      <p:ext uri="{BB962C8B-B14F-4D97-AF65-F5344CB8AC3E}">
        <p14:creationId xmlns:p14="http://schemas.microsoft.com/office/powerpoint/2010/main" val="328608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4FF51DB6-9766-45D9-9D9B-77298589ED39}" type="slidenum">
              <a:rPr lang="en-US" smtClean="0"/>
              <a:t>20</a:t>
            </a:fld>
            <a:endParaRPr lang="en-US"/>
          </a:p>
        </p:txBody>
      </p:sp>
    </p:spTree>
    <p:extLst>
      <p:ext uri="{BB962C8B-B14F-4D97-AF65-F5344CB8AC3E}">
        <p14:creationId xmlns:p14="http://schemas.microsoft.com/office/powerpoint/2010/main" val="3290560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155</a:t>
            </a:fld>
            <a:endParaRPr lang="en-US"/>
          </a:p>
        </p:txBody>
      </p:sp>
    </p:spTree>
    <p:extLst>
      <p:ext uri="{BB962C8B-B14F-4D97-AF65-F5344CB8AC3E}">
        <p14:creationId xmlns:p14="http://schemas.microsoft.com/office/powerpoint/2010/main" val="29518812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157</a:t>
            </a:fld>
            <a:endParaRPr lang="en-US"/>
          </a:p>
        </p:txBody>
      </p:sp>
    </p:spTree>
    <p:extLst>
      <p:ext uri="{BB962C8B-B14F-4D97-AF65-F5344CB8AC3E}">
        <p14:creationId xmlns:p14="http://schemas.microsoft.com/office/powerpoint/2010/main" val="33231752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159</a:t>
            </a:fld>
            <a:endParaRPr lang="en-US"/>
          </a:p>
        </p:txBody>
      </p:sp>
    </p:spTree>
    <p:extLst>
      <p:ext uri="{BB962C8B-B14F-4D97-AF65-F5344CB8AC3E}">
        <p14:creationId xmlns:p14="http://schemas.microsoft.com/office/powerpoint/2010/main" val="3174766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162</a:t>
            </a:fld>
            <a:endParaRPr lang="en-US"/>
          </a:p>
        </p:txBody>
      </p:sp>
    </p:spTree>
    <p:extLst>
      <p:ext uri="{BB962C8B-B14F-4D97-AF65-F5344CB8AC3E}">
        <p14:creationId xmlns:p14="http://schemas.microsoft.com/office/powerpoint/2010/main" val="42531094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163</a:t>
            </a:fld>
            <a:endParaRPr lang="en-US"/>
          </a:p>
        </p:txBody>
      </p:sp>
    </p:spTree>
    <p:extLst>
      <p:ext uri="{BB962C8B-B14F-4D97-AF65-F5344CB8AC3E}">
        <p14:creationId xmlns:p14="http://schemas.microsoft.com/office/powerpoint/2010/main" val="2379632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167</a:t>
            </a:fld>
            <a:endParaRPr lang="en-US"/>
          </a:p>
        </p:txBody>
      </p:sp>
    </p:spTree>
    <p:extLst>
      <p:ext uri="{BB962C8B-B14F-4D97-AF65-F5344CB8AC3E}">
        <p14:creationId xmlns:p14="http://schemas.microsoft.com/office/powerpoint/2010/main" val="22463680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168</a:t>
            </a:fld>
            <a:endParaRPr lang="en-US"/>
          </a:p>
        </p:txBody>
      </p:sp>
    </p:spTree>
    <p:extLst>
      <p:ext uri="{BB962C8B-B14F-4D97-AF65-F5344CB8AC3E}">
        <p14:creationId xmlns:p14="http://schemas.microsoft.com/office/powerpoint/2010/main" val="2786823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169</a:t>
            </a:fld>
            <a:endParaRPr lang="en-US"/>
          </a:p>
        </p:txBody>
      </p:sp>
    </p:spTree>
    <p:extLst>
      <p:ext uri="{BB962C8B-B14F-4D97-AF65-F5344CB8AC3E}">
        <p14:creationId xmlns:p14="http://schemas.microsoft.com/office/powerpoint/2010/main" val="31370808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170</a:t>
            </a:fld>
            <a:endParaRPr lang="en-US"/>
          </a:p>
        </p:txBody>
      </p:sp>
    </p:spTree>
    <p:extLst>
      <p:ext uri="{BB962C8B-B14F-4D97-AF65-F5344CB8AC3E}">
        <p14:creationId xmlns:p14="http://schemas.microsoft.com/office/powerpoint/2010/main" val="1676088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171</a:t>
            </a:fld>
            <a:endParaRPr lang="en-US"/>
          </a:p>
        </p:txBody>
      </p:sp>
    </p:spTree>
    <p:extLst>
      <p:ext uri="{BB962C8B-B14F-4D97-AF65-F5344CB8AC3E}">
        <p14:creationId xmlns:p14="http://schemas.microsoft.com/office/powerpoint/2010/main" val="1067437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21</a:t>
            </a:fld>
            <a:endParaRPr lang="en-US"/>
          </a:p>
        </p:txBody>
      </p:sp>
    </p:spTree>
    <p:extLst>
      <p:ext uri="{BB962C8B-B14F-4D97-AF65-F5344CB8AC3E}">
        <p14:creationId xmlns:p14="http://schemas.microsoft.com/office/powerpoint/2010/main" val="5431482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172</a:t>
            </a:fld>
            <a:endParaRPr lang="en-US"/>
          </a:p>
        </p:txBody>
      </p:sp>
    </p:spTree>
    <p:extLst>
      <p:ext uri="{BB962C8B-B14F-4D97-AF65-F5344CB8AC3E}">
        <p14:creationId xmlns:p14="http://schemas.microsoft.com/office/powerpoint/2010/main" val="16935994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174</a:t>
            </a:fld>
            <a:endParaRPr lang="en-US"/>
          </a:p>
        </p:txBody>
      </p:sp>
    </p:spTree>
    <p:extLst>
      <p:ext uri="{BB962C8B-B14F-4D97-AF65-F5344CB8AC3E}">
        <p14:creationId xmlns:p14="http://schemas.microsoft.com/office/powerpoint/2010/main" val="5948015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175</a:t>
            </a:fld>
            <a:endParaRPr lang="en-US"/>
          </a:p>
        </p:txBody>
      </p:sp>
    </p:spTree>
    <p:extLst>
      <p:ext uri="{BB962C8B-B14F-4D97-AF65-F5344CB8AC3E}">
        <p14:creationId xmlns:p14="http://schemas.microsoft.com/office/powerpoint/2010/main" val="14102510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176</a:t>
            </a:fld>
            <a:endParaRPr lang="en-US"/>
          </a:p>
        </p:txBody>
      </p:sp>
    </p:spTree>
    <p:extLst>
      <p:ext uri="{BB962C8B-B14F-4D97-AF65-F5344CB8AC3E}">
        <p14:creationId xmlns:p14="http://schemas.microsoft.com/office/powerpoint/2010/main" val="1044441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177</a:t>
            </a:fld>
            <a:endParaRPr lang="en-US"/>
          </a:p>
        </p:txBody>
      </p:sp>
    </p:spTree>
    <p:extLst>
      <p:ext uri="{BB962C8B-B14F-4D97-AF65-F5344CB8AC3E}">
        <p14:creationId xmlns:p14="http://schemas.microsoft.com/office/powerpoint/2010/main" val="30387520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178</a:t>
            </a:fld>
            <a:endParaRPr lang="en-US"/>
          </a:p>
        </p:txBody>
      </p:sp>
    </p:spTree>
    <p:extLst>
      <p:ext uri="{BB962C8B-B14F-4D97-AF65-F5344CB8AC3E}">
        <p14:creationId xmlns:p14="http://schemas.microsoft.com/office/powerpoint/2010/main" val="10385347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51DB6-9766-45D9-9D9B-77298589ED39}" type="slidenum">
              <a:rPr lang="en-US" smtClean="0"/>
              <a:t>179</a:t>
            </a:fld>
            <a:endParaRPr lang="en-US"/>
          </a:p>
        </p:txBody>
      </p:sp>
    </p:spTree>
    <p:extLst>
      <p:ext uri="{BB962C8B-B14F-4D97-AF65-F5344CB8AC3E}">
        <p14:creationId xmlns:p14="http://schemas.microsoft.com/office/powerpoint/2010/main" val="38155291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10"/>
          </p:nvPr>
        </p:nvSpPr>
        <p:spPr/>
        <p:txBody>
          <a:bodyPr/>
          <a:lstStyle/>
          <a:p>
            <a:fld id="{4FF51DB6-9766-45D9-9D9B-77298589ED39}" type="slidenum">
              <a:rPr lang="en-US" smtClean="0"/>
              <a:t>182</a:t>
            </a:fld>
            <a:endParaRPr lang="en-US" dirty="0"/>
          </a:p>
        </p:txBody>
      </p:sp>
    </p:spTree>
    <p:extLst>
      <p:ext uri="{BB962C8B-B14F-4D97-AF65-F5344CB8AC3E}">
        <p14:creationId xmlns:p14="http://schemas.microsoft.com/office/powerpoint/2010/main" val="3451877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183</a:t>
            </a:fld>
            <a:endParaRPr lang="en-US" dirty="0"/>
          </a:p>
        </p:txBody>
      </p:sp>
    </p:spTree>
    <p:extLst>
      <p:ext uri="{BB962C8B-B14F-4D97-AF65-F5344CB8AC3E}">
        <p14:creationId xmlns:p14="http://schemas.microsoft.com/office/powerpoint/2010/main" val="25544840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184</a:t>
            </a:fld>
            <a:endParaRPr lang="en-US" dirty="0"/>
          </a:p>
        </p:txBody>
      </p:sp>
    </p:spTree>
    <p:extLst>
      <p:ext uri="{BB962C8B-B14F-4D97-AF65-F5344CB8AC3E}">
        <p14:creationId xmlns:p14="http://schemas.microsoft.com/office/powerpoint/2010/main" val="54114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B56B-9A91-F04A-92FE-AAA4C87923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9A2412-4102-8342-A71F-63CAB1229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95C370-5DA0-764E-8F79-E1F9C44EF496}"/>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5" name="Footer Placeholder 4">
            <a:extLst>
              <a:ext uri="{FF2B5EF4-FFF2-40B4-BE49-F238E27FC236}">
                <a16:creationId xmlns:a16="http://schemas.microsoft.com/office/drawing/2014/main" id="{1CCE7F7F-63B3-F647-BB5C-70C0F225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5E6DC-4060-DD49-962F-D243415CFB6B}"/>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32949287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2CA0C-EC11-5742-A3D5-3076221CB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02CFD-034A-4F46-B44D-7A6693C92B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94CA8-33B4-F145-A484-9BCB62DEB068}"/>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5" name="Footer Placeholder 4">
            <a:extLst>
              <a:ext uri="{FF2B5EF4-FFF2-40B4-BE49-F238E27FC236}">
                <a16:creationId xmlns:a16="http://schemas.microsoft.com/office/drawing/2014/main" id="{9CA6330B-477C-1F44-A05B-844562896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16036-336A-054E-841E-B3774F91DA8B}"/>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23644007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002758-74D1-ED43-86E9-1309BEFC3F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BDEFDF-8194-4A4D-875C-4C13059CC1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E8224-443A-7A46-8578-71E95DDEDBE8}"/>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5" name="Footer Placeholder 4">
            <a:extLst>
              <a:ext uri="{FF2B5EF4-FFF2-40B4-BE49-F238E27FC236}">
                <a16:creationId xmlns:a16="http://schemas.microsoft.com/office/drawing/2014/main" id="{8E2D68E9-D675-9F48-B2EE-3028FDB8E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E5F84-1AD2-5846-8E3F-4A819A87AE44}"/>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19421526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009196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1639394" cy="970525"/>
          </a:xfrm>
        </p:spPr>
        <p:txBody>
          <a:bodyPr/>
          <a:lstStyle/>
          <a:p>
            <a:r>
              <a:rPr lang="en-US"/>
              <a:t>Click to edit Master title style</a:t>
            </a:r>
          </a:p>
        </p:txBody>
      </p:sp>
      <p:sp>
        <p:nvSpPr>
          <p:cNvPr id="11" name="Content Placeholder 2"/>
          <p:cNvSpPr>
            <a:spLocks noGrp="1"/>
          </p:cNvSpPr>
          <p:nvPr>
            <p:ph idx="1"/>
          </p:nvPr>
        </p:nvSpPr>
        <p:spPr>
          <a:xfrm>
            <a:off x="826623" y="1066800"/>
            <a:ext cx="11089073"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0170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826300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6"/>
            <a:ext cx="11639394" cy="982881"/>
          </a:xfrm>
        </p:spPr>
        <p:txBody>
          <a:bodyPr/>
          <a:lstStyle/>
          <a:p>
            <a:r>
              <a:rPr lang="en-US"/>
              <a:t>Click to edit Master title style</a:t>
            </a:r>
          </a:p>
        </p:txBody>
      </p:sp>
    </p:spTree>
    <p:extLst>
      <p:ext uri="{BB962C8B-B14F-4D97-AF65-F5344CB8AC3E}">
        <p14:creationId xmlns:p14="http://schemas.microsoft.com/office/powerpoint/2010/main" val="12863380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1098676"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3" hasCustomPrompt="1"/>
          </p:nvPr>
        </p:nvSpPr>
        <p:spPr>
          <a:xfrm>
            <a:off x="276303" y="907082"/>
            <a:ext cx="11639394" cy="579664"/>
          </a:xfrm>
        </p:spPr>
        <p:txBody>
          <a:bodyPr>
            <a:noAutofit/>
          </a:bodyPr>
          <a:lstStyle>
            <a:lvl1pPr marL="0" indent="0" algn="ctr">
              <a:buNone/>
              <a:defRPr sz="2600">
                <a:solidFill>
                  <a:srgbClr val="87888D"/>
                </a:solidFill>
              </a:defRPr>
            </a:lvl1pPr>
          </a:lstStyle>
          <a:p>
            <a:pPr lvl="0"/>
            <a:r>
              <a:rPr lang="en-US"/>
              <a:t>Subtitle</a:t>
            </a:r>
          </a:p>
        </p:txBody>
      </p:sp>
      <p:sp>
        <p:nvSpPr>
          <p:cNvPr id="12" name="Title 1"/>
          <p:cNvSpPr>
            <a:spLocks noGrp="1"/>
          </p:cNvSpPr>
          <p:nvPr>
            <p:ph type="title"/>
          </p:nvPr>
        </p:nvSpPr>
        <p:spPr>
          <a:xfrm>
            <a:off x="276303" y="96275"/>
            <a:ext cx="11639394" cy="970525"/>
          </a:xfrm>
        </p:spPr>
        <p:txBody>
          <a:bodyPr/>
          <a:lstStyle/>
          <a:p>
            <a:r>
              <a:rPr lang="en-US"/>
              <a:t>Click to edit Master title style</a:t>
            </a:r>
          </a:p>
        </p:txBody>
      </p:sp>
    </p:spTree>
    <p:extLst>
      <p:ext uri="{BB962C8B-B14F-4D97-AF65-F5344CB8AC3E}">
        <p14:creationId xmlns:p14="http://schemas.microsoft.com/office/powerpoint/2010/main" val="4046265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11354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6"/>
            <a:ext cx="11639394" cy="970524"/>
          </a:xfrm>
        </p:spPr>
        <p:txBody>
          <a:bodyPr/>
          <a:lstStyle/>
          <a:p>
            <a:r>
              <a:rPr lang="en-US"/>
              <a:t>Click to edit Master title style</a:t>
            </a:r>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Tree>
    <p:extLst>
      <p:ext uri="{BB962C8B-B14F-4D97-AF65-F5344CB8AC3E}">
        <p14:creationId xmlns:p14="http://schemas.microsoft.com/office/powerpoint/2010/main" val="20117975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92071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4DFD-C0A3-8B44-8739-EA29324F7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11CE1-EDF7-5843-9104-4979A9A5ED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E5AF3-A71E-3043-8F3E-3F20CFA5FF1F}"/>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5" name="Footer Placeholder 4">
            <a:extLst>
              <a:ext uri="{FF2B5EF4-FFF2-40B4-BE49-F238E27FC236}">
                <a16:creationId xmlns:a16="http://schemas.microsoft.com/office/drawing/2014/main" id="{5BDB9098-63DB-A24C-9492-61119B5FE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093F8-AEED-4848-9292-53585E975427}"/>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144927435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12014636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peaker Slide with picture">
    <p:bg>
      <p:bgPr>
        <a:solidFill>
          <a:schemeClr val="tx2"/>
        </a:solidFill>
        <a:effectLst/>
      </p:bgPr>
    </p:bg>
    <p:spTree>
      <p:nvGrpSpPr>
        <p:cNvPr id="1" name=""/>
        <p:cNvGrpSpPr/>
        <p:nvPr/>
      </p:nvGrpSpPr>
      <p:grpSpPr>
        <a:xfrm>
          <a:off x="0" y="0"/>
          <a:ext cx="0" cy="0"/>
          <a:chOff x="0" y="0"/>
          <a:chExt cx="0" cy="0"/>
        </a:xfrm>
      </p:grpSpPr>
      <p:sp>
        <p:nvSpPr>
          <p:cNvPr id="7" name="Title 17">
            <a:extLst>
              <a:ext uri="{FF2B5EF4-FFF2-40B4-BE49-F238E27FC236}">
                <a16:creationId xmlns:a16="http://schemas.microsoft.com/office/drawing/2014/main" id="{627C41CD-C3E8-4A4A-BAE1-3E2630AB0809}"/>
              </a:ext>
            </a:extLst>
          </p:cNvPr>
          <p:cNvSpPr>
            <a:spLocks noGrp="1"/>
          </p:cNvSpPr>
          <p:nvPr>
            <p:ph type="title"/>
          </p:nvPr>
        </p:nvSpPr>
        <p:spPr>
          <a:xfrm>
            <a:off x="4389245" y="1710671"/>
            <a:ext cx="6994966" cy="986568"/>
          </a:xfrm>
        </p:spPr>
        <p:txBody>
          <a:bodyPr anchor="b"/>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8" name="Text Placeholder 22">
            <a:extLst>
              <a:ext uri="{FF2B5EF4-FFF2-40B4-BE49-F238E27FC236}">
                <a16:creationId xmlns:a16="http://schemas.microsoft.com/office/drawing/2014/main" id="{B1769B74-46AD-4300-A534-D94F7FB06B18}"/>
              </a:ext>
            </a:extLst>
          </p:cNvPr>
          <p:cNvSpPr>
            <a:spLocks noGrp="1"/>
          </p:cNvSpPr>
          <p:nvPr>
            <p:ph type="body" sz="quarter" idx="10"/>
          </p:nvPr>
        </p:nvSpPr>
        <p:spPr>
          <a:xfrm>
            <a:off x="4387786" y="2726844"/>
            <a:ext cx="5807676" cy="749029"/>
          </a:xfrm>
        </p:spPr>
        <p:txBody>
          <a:bodyPr/>
          <a:lstStyle>
            <a:lvl1pPr marL="0" indent="0">
              <a:buNone/>
              <a:defRPr sz="2800">
                <a:solidFill>
                  <a:schemeClr val="bg1"/>
                </a:solidFill>
                <a:latin typeface="Calibri Light" panose="020F0302020204030204" pitchFamily="34" charset="0"/>
                <a:cs typeface="Calibri Light" panose="020F0302020204030204" pitchFamily="34" charset="0"/>
              </a:defRPr>
            </a:lvl1pPr>
            <a:lvl2pPr marL="457200" indent="0">
              <a:buNone/>
              <a:defRPr/>
            </a:lvl2pPr>
          </a:lstStyle>
          <a:p>
            <a:pPr lvl="0"/>
            <a:r>
              <a:rPr lang="en-US"/>
              <a:t>Click to edit Master text styles</a:t>
            </a:r>
          </a:p>
        </p:txBody>
      </p:sp>
      <p:sp>
        <p:nvSpPr>
          <p:cNvPr id="10" name="Picture Placeholder 26">
            <a:extLst>
              <a:ext uri="{FF2B5EF4-FFF2-40B4-BE49-F238E27FC236}">
                <a16:creationId xmlns:a16="http://schemas.microsoft.com/office/drawing/2014/main" id="{683B06B6-BA77-45F6-84FA-0E6E21185885}"/>
              </a:ext>
            </a:extLst>
          </p:cNvPr>
          <p:cNvSpPr>
            <a:spLocks noGrp="1"/>
          </p:cNvSpPr>
          <p:nvPr>
            <p:ph type="pic" sz="quarter" idx="12" hasCustomPrompt="1"/>
          </p:nvPr>
        </p:nvSpPr>
        <p:spPr>
          <a:xfrm>
            <a:off x="2794096" y="1993570"/>
            <a:ext cx="1243584" cy="1243584"/>
          </a:xfrm>
          <a:prstGeom prst="ellipse">
            <a:avLst/>
          </a:prstGeom>
        </p:spPr>
        <p:txBody>
          <a:bodyPr/>
          <a:lstStyle>
            <a:lvl1pPr marL="0" indent="0">
              <a:buNone/>
              <a:defRPr sz="1800" baseline="0">
                <a:solidFill>
                  <a:schemeClr val="bg1"/>
                </a:solidFill>
              </a:defRPr>
            </a:lvl1pPr>
          </a:lstStyle>
          <a:p>
            <a:r>
              <a:rPr lang="en-US"/>
              <a:t>1:1 ratio photo</a:t>
            </a:r>
          </a:p>
        </p:txBody>
      </p:sp>
      <p:sp>
        <p:nvSpPr>
          <p:cNvPr id="11" name="Picture Placeholder 26">
            <a:extLst>
              <a:ext uri="{FF2B5EF4-FFF2-40B4-BE49-F238E27FC236}">
                <a16:creationId xmlns:a16="http://schemas.microsoft.com/office/drawing/2014/main" id="{F07E65ED-DF60-40C0-817A-EEDB6334D44E}"/>
              </a:ext>
            </a:extLst>
          </p:cNvPr>
          <p:cNvSpPr>
            <a:spLocks noGrp="1"/>
          </p:cNvSpPr>
          <p:nvPr>
            <p:ph type="pic" sz="quarter" idx="13" hasCustomPrompt="1"/>
          </p:nvPr>
        </p:nvSpPr>
        <p:spPr>
          <a:xfrm>
            <a:off x="2794096" y="3541777"/>
            <a:ext cx="1243584" cy="1243584"/>
          </a:xfrm>
          <a:prstGeom prst="ellipse">
            <a:avLst/>
          </a:prstGeom>
        </p:spPr>
        <p:txBody>
          <a:bodyPr/>
          <a:lstStyle>
            <a:lvl1pPr marL="0" indent="0">
              <a:buNone/>
              <a:defRPr sz="1800" baseline="0">
                <a:solidFill>
                  <a:schemeClr val="bg1"/>
                </a:solidFill>
              </a:defRPr>
            </a:lvl1pPr>
          </a:lstStyle>
          <a:p>
            <a:r>
              <a:rPr lang="en-US"/>
              <a:t>1:1 ratio photo</a:t>
            </a:r>
          </a:p>
        </p:txBody>
      </p:sp>
      <p:sp>
        <p:nvSpPr>
          <p:cNvPr id="12" name="Text Placeholder 22">
            <a:extLst>
              <a:ext uri="{FF2B5EF4-FFF2-40B4-BE49-F238E27FC236}">
                <a16:creationId xmlns:a16="http://schemas.microsoft.com/office/drawing/2014/main" id="{C8E68FAB-8310-4F7E-A7AC-0D1D1F041C7C}"/>
              </a:ext>
            </a:extLst>
          </p:cNvPr>
          <p:cNvSpPr>
            <a:spLocks noGrp="1"/>
          </p:cNvSpPr>
          <p:nvPr>
            <p:ph type="body" sz="quarter" idx="14"/>
          </p:nvPr>
        </p:nvSpPr>
        <p:spPr>
          <a:xfrm>
            <a:off x="4386327" y="4288888"/>
            <a:ext cx="5807676" cy="749029"/>
          </a:xfrm>
        </p:spPr>
        <p:txBody>
          <a:bodyPr/>
          <a:lstStyle>
            <a:lvl1pPr marL="0" indent="0">
              <a:buNone/>
              <a:defRPr sz="2800">
                <a:solidFill>
                  <a:schemeClr val="bg1"/>
                </a:solidFill>
                <a:latin typeface="Calibri Light" panose="020F0302020204030204" pitchFamily="34" charset="0"/>
                <a:cs typeface="Calibri Light" panose="020F0302020204030204" pitchFamily="34" charset="0"/>
              </a:defRPr>
            </a:lvl1pPr>
            <a:lvl2pPr marL="457200" indent="0">
              <a:buNone/>
              <a:defRPr/>
            </a:lvl2pPr>
          </a:lstStyle>
          <a:p>
            <a:pPr lvl="0"/>
            <a:r>
              <a:rPr lang="en-US"/>
              <a:t>Click to edit Master text styles</a:t>
            </a:r>
          </a:p>
        </p:txBody>
      </p:sp>
      <p:sp>
        <p:nvSpPr>
          <p:cNvPr id="13" name="Text Placeholder 37">
            <a:extLst>
              <a:ext uri="{FF2B5EF4-FFF2-40B4-BE49-F238E27FC236}">
                <a16:creationId xmlns:a16="http://schemas.microsoft.com/office/drawing/2014/main" id="{98C2C319-BC07-473E-8C5A-DC55B7D02719}"/>
              </a:ext>
            </a:extLst>
          </p:cNvPr>
          <p:cNvSpPr>
            <a:spLocks noGrp="1"/>
          </p:cNvSpPr>
          <p:nvPr>
            <p:ph type="body" sz="quarter" idx="15" hasCustomPrompt="1"/>
          </p:nvPr>
        </p:nvSpPr>
        <p:spPr>
          <a:xfrm>
            <a:off x="4386327" y="3237154"/>
            <a:ext cx="7006603" cy="1015581"/>
          </a:xfrm>
        </p:spPr>
        <p:txBody>
          <a:bodyPr anchor="b"/>
          <a:lstStyle>
            <a:lvl1pPr marL="0" indent="0">
              <a:buNone/>
              <a:defRPr sz="4400">
                <a:solidFill>
                  <a:schemeClr val="bg1"/>
                </a:solidFill>
                <a:latin typeface="Calibri Light" panose="020F0302020204030204" pitchFamily="34" charset="0"/>
                <a:cs typeface="Calibri Light" panose="020F0302020204030204" pitchFamily="34" charset="0"/>
              </a:defRPr>
            </a:lvl1pPr>
            <a:lvl2pPr marL="457200" indent="0">
              <a:buNone/>
              <a:defRPr/>
            </a:lvl2pPr>
          </a:lstStyle>
          <a:p>
            <a:pPr lvl="0"/>
            <a:r>
              <a:rPr lang="en-US"/>
              <a:t>Click to edit Master title style</a:t>
            </a:r>
          </a:p>
        </p:txBody>
      </p:sp>
      <p:grpSp>
        <p:nvGrpSpPr>
          <p:cNvPr id="14" name="Group 4">
            <a:extLst>
              <a:ext uri="{FF2B5EF4-FFF2-40B4-BE49-F238E27FC236}">
                <a16:creationId xmlns:a16="http://schemas.microsoft.com/office/drawing/2014/main" id="{5EBE134B-80D1-4C1E-AA51-4304BF835D15}"/>
              </a:ext>
            </a:extLst>
          </p:cNvPr>
          <p:cNvGrpSpPr>
            <a:grpSpLocks noChangeAspect="1"/>
          </p:cNvGrpSpPr>
          <p:nvPr userDrawn="1"/>
        </p:nvGrpSpPr>
        <p:grpSpPr bwMode="auto">
          <a:xfrm>
            <a:off x="5579537" y="6394621"/>
            <a:ext cx="1032926" cy="241526"/>
            <a:chOff x="2556" y="1860"/>
            <a:chExt cx="2566" cy="600"/>
          </a:xfrm>
        </p:grpSpPr>
        <p:sp>
          <p:nvSpPr>
            <p:cNvPr id="15" name="AutoShape 3">
              <a:extLst>
                <a:ext uri="{FF2B5EF4-FFF2-40B4-BE49-F238E27FC236}">
                  <a16:creationId xmlns:a16="http://schemas.microsoft.com/office/drawing/2014/main" id="{ABC46395-EAC1-413C-90F5-55779AAC6307}"/>
                </a:ext>
              </a:extLst>
            </p:cNvPr>
            <p:cNvSpPr>
              <a:spLocks noChangeAspect="1" noChangeArrowheads="1" noTextEdit="1"/>
            </p:cNvSpPr>
            <p:nvPr/>
          </p:nvSpPr>
          <p:spPr bwMode="auto">
            <a:xfrm>
              <a:off x="2558" y="1860"/>
              <a:ext cx="2564"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4302AD76-7EF3-4456-85AD-A5C05D32849F}"/>
                </a:ext>
              </a:extLst>
            </p:cNvPr>
            <p:cNvSpPr>
              <a:spLocks/>
            </p:cNvSpPr>
            <p:nvPr/>
          </p:nvSpPr>
          <p:spPr bwMode="auto">
            <a:xfrm>
              <a:off x="4124" y="1938"/>
              <a:ext cx="517" cy="522"/>
            </a:xfrm>
            <a:custGeom>
              <a:avLst/>
              <a:gdLst>
                <a:gd name="T0" fmla="*/ 253 w 253"/>
                <a:gd name="T1" fmla="*/ 0 h 253"/>
                <a:gd name="T2" fmla="*/ 206 w 253"/>
                <a:gd name="T3" fmla="*/ 0 h 253"/>
                <a:gd name="T4" fmla="*/ 126 w 253"/>
                <a:gd name="T5" fmla="*/ 159 h 253"/>
                <a:gd name="T6" fmla="*/ 46 w 253"/>
                <a:gd name="T7" fmla="*/ 0 h 253"/>
                <a:gd name="T8" fmla="*/ 0 w 253"/>
                <a:gd name="T9" fmla="*/ 0 h 253"/>
                <a:gd name="T10" fmla="*/ 126 w 253"/>
                <a:gd name="T11" fmla="*/ 253 h 253"/>
                <a:gd name="T12" fmla="*/ 253 w 253"/>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253" h="253">
                  <a:moveTo>
                    <a:pt x="253" y="0"/>
                  </a:moveTo>
                  <a:cubicBezTo>
                    <a:pt x="206" y="0"/>
                    <a:pt x="206" y="0"/>
                    <a:pt x="206" y="0"/>
                  </a:cubicBezTo>
                  <a:cubicBezTo>
                    <a:pt x="126" y="159"/>
                    <a:pt x="126" y="159"/>
                    <a:pt x="126" y="159"/>
                  </a:cubicBezTo>
                  <a:cubicBezTo>
                    <a:pt x="46" y="0"/>
                    <a:pt x="46" y="0"/>
                    <a:pt x="46" y="0"/>
                  </a:cubicBezTo>
                  <a:cubicBezTo>
                    <a:pt x="0" y="0"/>
                    <a:pt x="0" y="0"/>
                    <a:pt x="0" y="0"/>
                  </a:cubicBezTo>
                  <a:cubicBezTo>
                    <a:pt x="50" y="100"/>
                    <a:pt x="126" y="253"/>
                    <a:pt x="126" y="253"/>
                  </a:cubicBez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B86F0A19-B5CE-40B0-BC9B-9784C39B1576}"/>
                </a:ext>
              </a:extLst>
            </p:cNvPr>
            <p:cNvSpPr>
              <a:spLocks noEditPoints="1"/>
            </p:cNvSpPr>
            <p:nvPr/>
          </p:nvSpPr>
          <p:spPr bwMode="auto">
            <a:xfrm>
              <a:off x="3642" y="1934"/>
              <a:ext cx="505" cy="507"/>
            </a:xfrm>
            <a:custGeom>
              <a:avLst/>
              <a:gdLst>
                <a:gd name="T0" fmla="*/ 124 w 247"/>
                <a:gd name="T1" fmla="*/ 206 h 246"/>
                <a:gd name="T2" fmla="*/ 43 w 247"/>
                <a:gd name="T3" fmla="*/ 143 h 246"/>
                <a:gd name="T4" fmla="*/ 247 w 247"/>
                <a:gd name="T5" fmla="*/ 143 h 246"/>
                <a:gd name="T6" fmla="*/ 247 w 247"/>
                <a:gd name="T7" fmla="*/ 123 h 246"/>
                <a:gd name="T8" fmla="*/ 124 w 247"/>
                <a:gd name="T9" fmla="*/ 0 h 246"/>
                <a:gd name="T10" fmla="*/ 0 w 247"/>
                <a:gd name="T11" fmla="*/ 123 h 246"/>
                <a:gd name="T12" fmla="*/ 124 w 247"/>
                <a:gd name="T13" fmla="*/ 246 h 246"/>
                <a:gd name="T14" fmla="*/ 233 w 247"/>
                <a:gd name="T15" fmla="*/ 181 h 246"/>
                <a:gd name="T16" fmla="*/ 184 w 247"/>
                <a:gd name="T17" fmla="*/ 181 h 246"/>
                <a:gd name="T18" fmla="*/ 124 w 247"/>
                <a:gd name="T19" fmla="*/ 206 h 246"/>
                <a:gd name="T20" fmla="*/ 124 w 247"/>
                <a:gd name="T21" fmla="*/ 40 h 246"/>
                <a:gd name="T22" fmla="*/ 205 w 247"/>
                <a:gd name="T23" fmla="*/ 103 h 246"/>
                <a:gd name="T24" fmla="*/ 43 w 247"/>
                <a:gd name="T25" fmla="*/ 103 h 246"/>
                <a:gd name="T26" fmla="*/ 124 w 247"/>
                <a:gd name="T27" fmla="*/ 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46">
                  <a:moveTo>
                    <a:pt x="124" y="206"/>
                  </a:moveTo>
                  <a:cubicBezTo>
                    <a:pt x="85" y="206"/>
                    <a:pt x="52" y="179"/>
                    <a:pt x="43" y="143"/>
                  </a:cubicBezTo>
                  <a:cubicBezTo>
                    <a:pt x="247" y="143"/>
                    <a:pt x="247" y="143"/>
                    <a:pt x="247" y="143"/>
                  </a:cubicBezTo>
                  <a:cubicBezTo>
                    <a:pt x="247" y="123"/>
                    <a:pt x="247" y="123"/>
                    <a:pt x="247" y="123"/>
                  </a:cubicBezTo>
                  <a:cubicBezTo>
                    <a:pt x="247" y="55"/>
                    <a:pt x="192" y="0"/>
                    <a:pt x="124" y="0"/>
                  </a:cubicBezTo>
                  <a:cubicBezTo>
                    <a:pt x="56" y="0"/>
                    <a:pt x="0" y="55"/>
                    <a:pt x="0" y="123"/>
                  </a:cubicBezTo>
                  <a:cubicBezTo>
                    <a:pt x="0" y="191"/>
                    <a:pt x="56" y="246"/>
                    <a:pt x="124" y="246"/>
                  </a:cubicBezTo>
                  <a:cubicBezTo>
                    <a:pt x="170" y="246"/>
                    <a:pt x="212" y="220"/>
                    <a:pt x="233" y="181"/>
                  </a:cubicBezTo>
                  <a:cubicBezTo>
                    <a:pt x="184" y="181"/>
                    <a:pt x="184" y="181"/>
                    <a:pt x="184" y="181"/>
                  </a:cubicBezTo>
                  <a:cubicBezTo>
                    <a:pt x="169" y="197"/>
                    <a:pt x="147" y="206"/>
                    <a:pt x="124" y="206"/>
                  </a:cubicBezTo>
                  <a:moveTo>
                    <a:pt x="124" y="40"/>
                  </a:moveTo>
                  <a:cubicBezTo>
                    <a:pt x="163" y="40"/>
                    <a:pt x="196" y="67"/>
                    <a:pt x="205" y="103"/>
                  </a:cubicBezTo>
                  <a:cubicBezTo>
                    <a:pt x="43" y="103"/>
                    <a:pt x="43" y="103"/>
                    <a:pt x="43" y="103"/>
                  </a:cubicBezTo>
                  <a:cubicBezTo>
                    <a:pt x="52" y="67"/>
                    <a:pt x="85" y="40"/>
                    <a:pt x="124"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A64A2FC0-8A2B-4F94-BBE8-2A6E06637DB0}"/>
                </a:ext>
              </a:extLst>
            </p:cNvPr>
            <p:cNvSpPr>
              <a:spLocks noEditPoints="1"/>
            </p:cNvSpPr>
            <p:nvPr/>
          </p:nvSpPr>
          <p:spPr bwMode="auto">
            <a:xfrm>
              <a:off x="4617" y="1936"/>
              <a:ext cx="503" cy="507"/>
            </a:xfrm>
            <a:custGeom>
              <a:avLst/>
              <a:gdLst>
                <a:gd name="T0" fmla="*/ 246 w 246"/>
                <a:gd name="T1" fmla="*/ 123 h 246"/>
                <a:gd name="T2" fmla="*/ 246 w 246"/>
                <a:gd name="T3" fmla="*/ 122 h 246"/>
                <a:gd name="T4" fmla="*/ 246 w 246"/>
                <a:gd name="T5" fmla="*/ 2 h 246"/>
                <a:gd name="T6" fmla="*/ 206 w 246"/>
                <a:gd name="T7" fmla="*/ 2 h 246"/>
                <a:gd name="T8" fmla="*/ 206 w 246"/>
                <a:gd name="T9" fmla="*/ 32 h 246"/>
                <a:gd name="T10" fmla="*/ 123 w 246"/>
                <a:gd name="T11" fmla="*/ 0 h 246"/>
                <a:gd name="T12" fmla="*/ 0 w 246"/>
                <a:gd name="T13" fmla="*/ 123 h 246"/>
                <a:gd name="T14" fmla="*/ 123 w 246"/>
                <a:gd name="T15" fmla="*/ 246 h 246"/>
                <a:gd name="T16" fmla="*/ 206 w 246"/>
                <a:gd name="T17" fmla="*/ 214 h 246"/>
                <a:gd name="T18" fmla="*/ 206 w 246"/>
                <a:gd name="T19" fmla="*/ 244 h 246"/>
                <a:gd name="T20" fmla="*/ 246 w 246"/>
                <a:gd name="T21" fmla="*/ 244 h 246"/>
                <a:gd name="T22" fmla="*/ 246 w 246"/>
                <a:gd name="T23" fmla="*/ 124 h 246"/>
                <a:gd name="T24" fmla="*/ 246 w 246"/>
                <a:gd name="T25" fmla="*/ 123 h 246"/>
                <a:gd name="T26" fmla="*/ 123 w 246"/>
                <a:gd name="T27" fmla="*/ 206 h 246"/>
                <a:gd name="T28" fmla="*/ 40 w 246"/>
                <a:gd name="T29" fmla="*/ 123 h 246"/>
                <a:gd name="T30" fmla="*/ 123 w 246"/>
                <a:gd name="T31" fmla="*/ 40 h 246"/>
                <a:gd name="T32" fmla="*/ 206 w 246"/>
                <a:gd name="T33" fmla="*/ 122 h 246"/>
                <a:gd name="T34" fmla="*/ 206 w 246"/>
                <a:gd name="T35" fmla="*/ 124 h 246"/>
                <a:gd name="T36" fmla="*/ 123 w 246"/>
                <a:gd name="T37"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246">
                  <a:moveTo>
                    <a:pt x="246" y="123"/>
                  </a:moveTo>
                  <a:cubicBezTo>
                    <a:pt x="246" y="123"/>
                    <a:pt x="246" y="122"/>
                    <a:pt x="246" y="122"/>
                  </a:cubicBezTo>
                  <a:cubicBezTo>
                    <a:pt x="246" y="2"/>
                    <a:pt x="246" y="2"/>
                    <a:pt x="246" y="2"/>
                  </a:cubicBezTo>
                  <a:cubicBezTo>
                    <a:pt x="206" y="2"/>
                    <a:pt x="206" y="2"/>
                    <a:pt x="206" y="2"/>
                  </a:cubicBezTo>
                  <a:cubicBezTo>
                    <a:pt x="206" y="32"/>
                    <a:pt x="206" y="32"/>
                    <a:pt x="206" y="32"/>
                  </a:cubicBezTo>
                  <a:cubicBezTo>
                    <a:pt x="184" y="12"/>
                    <a:pt x="155" y="0"/>
                    <a:pt x="123" y="0"/>
                  </a:cubicBezTo>
                  <a:cubicBezTo>
                    <a:pt x="55" y="0"/>
                    <a:pt x="0" y="55"/>
                    <a:pt x="0" y="123"/>
                  </a:cubicBezTo>
                  <a:cubicBezTo>
                    <a:pt x="0" y="191"/>
                    <a:pt x="55" y="246"/>
                    <a:pt x="123" y="246"/>
                  </a:cubicBezTo>
                  <a:cubicBezTo>
                    <a:pt x="155" y="246"/>
                    <a:pt x="184" y="234"/>
                    <a:pt x="206" y="214"/>
                  </a:cubicBezTo>
                  <a:cubicBezTo>
                    <a:pt x="206" y="244"/>
                    <a:pt x="206" y="244"/>
                    <a:pt x="206" y="244"/>
                  </a:cubicBezTo>
                  <a:cubicBezTo>
                    <a:pt x="246" y="244"/>
                    <a:pt x="246" y="244"/>
                    <a:pt x="246" y="244"/>
                  </a:cubicBezTo>
                  <a:cubicBezTo>
                    <a:pt x="246" y="124"/>
                    <a:pt x="246" y="124"/>
                    <a:pt x="246" y="124"/>
                  </a:cubicBezTo>
                  <a:cubicBezTo>
                    <a:pt x="246" y="124"/>
                    <a:pt x="246" y="123"/>
                    <a:pt x="246" y="123"/>
                  </a:cubicBezTo>
                  <a:moveTo>
                    <a:pt x="123" y="206"/>
                  </a:moveTo>
                  <a:cubicBezTo>
                    <a:pt x="77" y="206"/>
                    <a:pt x="40" y="169"/>
                    <a:pt x="40" y="123"/>
                  </a:cubicBezTo>
                  <a:cubicBezTo>
                    <a:pt x="40" y="77"/>
                    <a:pt x="77" y="40"/>
                    <a:pt x="123" y="40"/>
                  </a:cubicBezTo>
                  <a:cubicBezTo>
                    <a:pt x="169" y="40"/>
                    <a:pt x="206" y="76"/>
                    <a:pt x="206" y="122"/>
                  </a:cubicBezTo>
                  <a:cubicBezTo>
                    <a:pt x="206" y="124"/>
                    <a:pt x="206" y="124"/>
                    <a:pt x="206" y="124"/>
                  </a:cubicBezTo>
                  <a:cubicBezTo>
                    <a:pt x="206" y="170"/>
                    <a:pt x="169" y="206"/>
                    <a:pt x="12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96CB07EA-81A4-4338-A1EE-4A1B4B4415F8}"/>
                </a:ext>
              </a:extLst>
            </p:cNvPr>
            <p:cNvSpPr>
              <a:spLocks noEditPoints="1"/>
            </p:cNvSpPr>
            <p:nvPr/>
          </p:nvSpPr>
          <p:spPr bwMode="auto">
            <a:xfrm>
              <a:off x="3081" y="1934"/>
              <a:ext cx="505" cy="507"/>
            </a:xfrm>
            <a:custGeom>
              <a:avLst/>
              <a:gdLst>
                <a:gd name="T0" fmla="*/ 124 w 247"/>
                <a:gd name="T1" fmla="*/ 206 h 246"/>
                <a:gd name="T2" fmla="*/ 43 w 247"/>
                <a:gd name="T3" fmla="*/ 143 h 246"/>
                <a:gd name="T4" fmla="*/ 247 w 247"/>
                <a:gd name="T5" fmla="*/ 143 h 246"/>
                <a:gd name="T6" fmla="*/ 247 w 247"/>
                <a:gd name="T7" fmla="*/ 123 h 246"/>
                <a:gd name="T8" fmla="*/ 124 w 247"/>
                <a:gd name="T9" fmla="*/ 0 h 246"/>
                <a:gd name="T10" fmla="*/ 0 w 247"/>
                <a:gd name="T11" fmla="*/ 123 h 246"/>
                <a:gd name="T12" fmla="*/ 124 w 247"/>
                <a:gd name="T13" fmla="*/ 246 h 246"/>
                <a:gd name="T14" fmla="*/ 233 w 247"/>
                <a:gd name="T15" fmla="*/ 181 h 246"/>
                <a:gd name="T16" fmla="*/ 184 w 247"/>
                <a:gd name="T17" fmla="*/ 181 h 246"/>
                <a:gd name="T18" fmla="*/ 124 w 247"/>
                <a:gd name="T19" fmla="*/ 206 h 246"/>
                <a:gd name="T20" fmla="*/ 124 w 247"/>
                <a:gd name="T21" fmla="*/ 40 h 246"/>
                <a:gd name="T22" fmla="*/ 205 w 247"/>
                <a:gd name="T23" fmla="*/ 103 h 246"/>
                <a:gd name="T24" fmla="*/ 43 w 247"/>
                <a:gd name="T25" fmla="*/ 103 h 246"/>
                <a:gd name="T26" fmla="*/ 124 w 247"/>
                <a:gd name="T27" fmla="*/ 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46">
                  <a:moveTo>
                    <a:pt x="124" y="206"/>
                  </a:moveTo>
                  <a:cubicBezTo>
                    <a:pt x="85" y="206"/>
                    <a:pt x="52" y="179"/>
                    <a:pt x="43" y="143"/>
                  </a:cubicBezTo>
                  <a:cubicBezTo>
                    <a:pt x="247" y="143"/>
                    <a:pt x="247" y="143"/>
                    <a:pt x="247" y="143"/>
                  </a:cubicBezTo>
                  <a:cubicBezTo>
                    <a:pt x="247" y="123"/>
                    <a:pt x="247" y="123"/>
                    <a:pt x="247" y="123"/>
                  </a:cubicBezTo>
                  <a:cubicBezTo>
                    <a:pt x="247" y="55"/>
                    <a:pt x="192" y="0"/>
                    <a:pt x="124" y="0"/>
                  </a:cubicBezTo>
                  <a:cubicBezTo>
                    <a:pt x="56" y="0"/>
                    <a:pt x="0" y="55"/>
                    <a:pt x="0" y="123"/>
                  </a:cubicBezTo>
                  <a:cubicBezTo>
                    <a:pt x="0" y="191"/>
                    <a:pt x="56" y="246"/>
                    <a:pt x="124" y="246"/>
                  </a:cubicBezTo>
                  <a:cubicBezTo>
                    <a:pt x="171" y="246"/>
                    <a:pt x="212" y="220"/>
                    <a:pt x="233" y="181"/>
                  </a:cubicBezTo>
                  <a:cubicBezTo>
                    <a:pt x="184" y="181"/>
                    <a:pt x="184" y="181"/>
                    <a:pt x="184" y="181"/>
                  </a:cubicBezTo>
                  <a:cubicBezTo>
                    <a:pt x="169" y="197"/>
                    <a:pt x="147" y="206"/>
                    <a:pt x="124" y="206"/>
                  </a:cubicBezTo>
                  <a:moveTo>
                    <a:pt x="124" y="40"/>
                  </a:moveTo>
                  <a:cubicBezTo>
                    <a:pt x="163" y="40"/>
                    <a:pt x="196" y="67"/>
                    <a:pt x="205" y="103"/>
                  </a:cubicBezTo>
                  <a:cubicBezTo>
                    <a:pt x="43" y="103"/>
                    <a:pt x="43" y="103"/>
                    <a:pt x="43" y="103"/>
                  </a:cubicBezTo>
                  <a:cubicBezTo>
                    <a:pt x="52" y="67"/>
                    <a:pt x="85" y="40"/>
                    <a:pt x="124"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345BCDC0-8A9B-4220-8C2D-02A35AAB44E5}"/>
                </a:ext>
              </a:extLst>
            </p:cNvPr>
            <p:cNvSpPr>
              <a:spLocks/>
            </p:cNvSpPr>
            <p:nvPr/>
          </p:nvSpPr>
          <p:spPr bwMode="auto">
            <a:xfrm>
              <a:off x="2556" y="1862"/>
              <a:ext cx="585" cy="598"/>
            </a:xfrm>
            <a:custGeom>
              <a:avLst/>
              <a:gdLst>
                <a:gd name="T0" fmla="*/ 0 w 585"/>
                <a:gd name="T1" fmla="*/ 0 h 598"/>
                <a:gd name="T2" fmla="*/ 102 w 585"/>
                <a:gd name="T3" fmla="*/ 0 h 598"/>
                <a:gd name="T4" fmla="*/ 294 w 585"/>
                <a:gd name="T5" fmla="*/ 390 h 598"/>
                <a:gd name="T6" fmla="*/ 487 w 585"/>
                <a:gd name="T7" fmla="*/ 0 h 598"/>
                <a:gd name="T8" fmla="*/ 585 w 585"/>
                <a:gd name="T9" fmla="*/ 0 h 598"/>
                <a:gd name="T10" fmla="*/ 294 w 585"/>
                <a:gd name="T11" fmla="*/ 598 h 598"/>
                <a:gd name="T12" fmla="*/ 0 w 585"/>
                <a:gd name="T13" fmla="*/ 0 h 598"/>
              </a:gdLst>
              <a:ahLst/>
              <a:cxnLst>
                <a:cxn ang="0">
                  <a:pos x="T0" y="T1"/>
                </a:cxn>
                <a:cxn ang="0">
                  <a:pos x="T2" y="T3"/>
                </a:cxn>
                <a:cxn ang="0">
                  <a:pos x="T4" y="T5"/>
                </a:cxn>
                <a:cxn ang="0">
                  <a:pos x="T6" y="T7"/>
                </a:cxn>
                <a:cxn ang="0">
                  <a:pos x="T8" y="T9"/>
                </a:cxn>
                <a:cxn ang="0">
                  <a:pos x="T10" y="T11"/>
                </a:cxn>
                <a:cxn ang="0">
                  <a:pos x="T12" y="T13"/>
                </a:cxn>
              </a:cxnLst>
              <a:rect l="0" t="0" r="r" b="b"/>
              <a:pathLst>
                <a:path w="585" h="598">
                  <a:moveTo>
                    <a:pt x="0" y="0"/>
                  </a:moveTo>
                  <a:lnTo>
                    <a:pt x="102" y="0"/>
                  </a:lnTo>
                  <a:lnTo>
                    <a:pt x="294" y="390"/>
                  </a:lnTo>
                  <a:lnTo>
                    <a:pt x="487" y="0"/>
                  </a:lnTo>
                  <a:lnTo>
                    <a:pt x="585" y="0"/>
                  </a:lnTo>
                  <a:lnTo>
                    <a:pt x="294" y="59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E0FC14A4-477F-4426-B922-4D655E4BD035}"/>
                </a:ext>
              </a:extLst>
            </p:cNvPr>
            <p:cNvSpPr>
              <a:spLocks/>
            </p:cNvSpPr>
            <p:nvPr/>
          </p:nvSpPr>
          <p:spPr bwMode="auto">
            <a:xfrm>
              <a:off x="2556" y="1862"/>
              <a:ext cx="585" cy="598"/>
            </a:xfrm>
            <a:custGeom>
              <a:avLst/>
              <a:gdLst>
                <a:gd name="T0" fmla="*/ 0 w 585"/>
                <a:gd name="T1" fmla="*/ 0 h 598"/>
                <a:gd name="T2" fmla="*/ 102 w 585"/>
                <a:gd name="T3" fmla="*/ 0 h 598"/>
                <a:gd name="T4" fmla="*/ 294 w 585"/>
                <a:gd name="T5" fmla="*/ 390 h 598"/>
                <a:gd name="T6" fmla="*/ 487 w 585"/>
                <a:gd name="T7" fmla="*/ 0 h 598"/>
                <a:gd name="T8" fmla="*/ 585 w 585"/>
                <a:gd name="T9" fmla="*/ 0 h 598"/>
                <a:gd name="T10" fmla="*/ 294 w 585"/>
                <a:gd name="T11" fmla="*/ 598 h 598"/>
                <a:gd name="T12" fmla="*/ 0 w 585"/>
                <a:gd name="T13" fmla="*/ 0 h 598"/>
              </a:gdLst>
              <a:ahLst/>
              <a:cxnLst>
                <a:cxn ang="0">
                  <a:pos x="T0" y="T1"/>
                </a:cxn>
                <a:cxn ang="0">
                  <a:pos x="T2" y="T3"/>
                </a:cxn>
                <a:cxn ang="0">
                  <a:pos x="T4" y="T5"/>
                </a:cxn>
                <a:cxn ang="0">
                  <a:pos x="T6" y="T7"/>
                </a:cxn>
                <a:cxn ang="0">
                  <a:pos x="T8" y="T9"/>
                </a:cxn>
                <a:cxn ang="0">
                  <a:pos x="T10" y="T11"/>
                </a:cxn>
                <a:cxn ang="0">
                  <a:pos x="T12" y="T13"/>
                </a:cxn>
              </a:cxnLst>
              <a:rect l="0" t="0" r="r" b="b"/>
              <a:pathLst>
                <a:path w="585" h="598">
                  <a:moveTo>
                    <a:pt x="0" y="0"/>
                  </a:moveTo>
                  <a:lnTo>
                    <a:pt x="102" y="0"/>
                  </a:lnTo>
                  <a:lnTo>
                    <a:pt x="294" y="390"/>
                  </a:lnTo>
                  <a:lnTo>
                    <a:pt x="487" y="0"/>
                  </a:lnTo>
                  <a:lnTo>
                    <a:pt x="585" y="0"/>
                  </a:lnTo>
                  <a:lnTo>
                    <a:pt x="294" y="59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AA43B426-E2D9-422C-9506-4BAF81946C8E}"/>
                </a:ext>
              </a:extLst>
            </p:cNvPr>
            <p:cNvSpPr>
              <a:spLocks/>
            </p:cNvSpPr>
            <p:nvPr/>
          </p:nvSpPr>
          <p:spPr bwMode="auto">
            <a:xfrm>
              <a:off x="2718" y="1862"/>
              <a:ext cx="263" cy="266"/>
            </a:xfrm>
            <a:custGeom>
              <a:avLst/>
              <a:gdLst>
                <a:gd name="T0" fmla="*/ 0 w 129"/>
                <a:gd name="T1" fmla="*/ 0 h 129"/>
                <a:gd name="T2" fmla="*/ 64 w 129"/>
                <a:gd name="T3" fmla="*/ 129 h 129"/>
                <a:gd name="T4" fmla="*/ 129 w 129"/>
                <a:gd name="T5" fmla="*/ 0 h 129"/>
                <a:gd name="T6" fmla="*/ 0 w 129"/>
                <a:gd name="T7" fmla="*/ 0 h 129"/>
              </a:gdLst>
              <a:ahLst/>
              <a:cxnLst>
                <a:cxn ang="0">
                  <a:pos x="T0" y="T1"/>
                </a:cxn>
                <a:cxn ang="0">
                  <a:pos x="T2" y="T3"/>
                </a:cxn>
                <a:cxn ang="0">
                  <a:pos x="T4" y="T5"/>
                </a:cxn>
                <a:cxn ang="0">
                  <a:pos x="T6" y="T7"/>
                </a:cxn>
              </a:cxnLst>
              <a:rect l="0" t="0" r="r" b="b"/>
              <a:pathLst>
                <a:path w="129" h="129">
                  <a:moveTo>
                    <a:pt x="0" y="0"/>
                  </a:moveTo>
                  <a:cubicBezTo>
                    <a:pt x="64" y="129"/>
                    <a:pt x="64" y="129"/>
                    <a:pt x="64" y="129"/>
                  </a:cubicBezTo>
                  <a:cubicBezTo>
                    <a:pt x="129" y="0"/>
                    <a:pt x="129" y="0"/>
                    <a:pt x="129" y="0"/>
                  </a:cubicBezTo>
                  <a:cubicBezTo>
                    <a:pt x="12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036515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
        <p:nvSpPr>
          <p:cNvPr id="11" name="TextBox 10">
            <a:extLst>
              <a:ext uri="{FF2B5EF4-FFF2-40B4-BE49-F238E27FC236}">
                <a16:creationId xmlns:a16="http://schemas.microsoft.com/office/drawing/2014/main" id="{6D12BFF4-1D13-4C5F-BB0E-FB5A71F3558D}"/>
              </a:ext>
            </a:extLst>
          </p:cNvPr>
          <p:cNvSpPr txBox="1"/>
          <p:nvPr userDrawn="1"/>
        </p:nvSpPr>
        <p:spPr>
          <a:xfrm>
            <a:off x="4392560"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2021</a:t>
            </a:r>
          </a:p>
        </p:txBody>
      </p:sp>
    </p:spTree>
    <p:extLst>
      <p:ext uri="{BB962C8B-B14F-4D97-AF65-F5344CB8AC3E}">
        <p14:creationId xmlns:p14="http://schemas.microsoft.com/office/powerpoint/2010/main" val="19273725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BCDA9090-28C5-41C1-88D4-65CD1E01E794}"/>
              </a:ext>
            </a:extLst>
          </p:cNvPr>
          <p:cNvSpPr txBox="1"/>
          <p:nvPr userDrawn="1"/>
        </p:nvSpPr>
        <p:spPr>
          <a:xfrm>
            <a:off x="4392560"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2021</a:t>
            </a:r>
          </a:p>
        </p:txBody>
      </p:sp>
    </p:spTree>
    <p:extLst>
      <p:ext uri="{BB962C8B-B14F-4D97-AF65-F5344CB8AC3E}">
        <p14:creationId xmlns:p14="http://schemas.microsoft.com/office/powerpoint/2010/main" val="414746963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err="1">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err="1">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114DE950-F935-480D-8424-3DB7CE040452}"/>
              </a:ext>
            </a:extLst>
          </p:cNvPr>
          <p:cNvSpPr txBox="1"/>
          <p:nvPr userDrawn="1"/>
        </p:nvSpPr>
        <p:spPr>
          <a:xfrm>
            <a:off x="5430523"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2021</a:t>
            </a:r>
          </a:p>
        </p:txBody>
      </p:sp>
    </p:spTree>
    <p:extLst>
      <p:ext uri="{BB962C8B-B14F-4D97-AF65-F5344CB8AC3E}">
        <p14:creationId xmlns:p14="http://schemas.microsoft.com/office/powerpoint/2010/main" val="266347089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err="1">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 if you want to include an image to the left side of the slide.”</a:t>
            </a:r>
          </a:p>
          <a:p>
            <a:pPr lvl="0"/>
            <a:endParaRPr lang="en-US"/>
          </a:p>
          <a:p>
            <a:pPr lvl="0"/>
            <a:r>
              <a:rPr lang="en-US" err="1"/>
              <a:t>Firstname</a:t>
            </a:r>
            <a:r>
              <a:rPr lang="en-US"/>
              <a:t> </a:t>
            </a:r>
            <a:r>
              <a:rPr lang="en-US" err="1"/>
              <a:t>Lastname</a:t>
            </a:r>
            <a:endParaRPr lang="en-US"/>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
        <p:nvSpPr>
          <p:cNvPr id="15" name="TextBox 14">
            <a:extLst>
              <a:ext uri="{FF2B5EF4-FFF2-40B4-BE49-F238E27FC236}">
                <a16:creationId xmlns:a16="http://schemas.microsoft.com/office/drawing/2014/main" id="{316D538A-0A93-4AB3-8B6C-ABA08FF06752}"/>
              </a:ext>
            </a:extLst>
          </p:cNvPr>
          <p:cNvSpPr txBox="1"/>
          <p:nvPr userDrawn="1"/>
        </p:nvSpPr>
        <p:spPr>
          <a:xfrm>
            <a:off x="5430523"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2021</a:t>
            </a:r>
          </a:p>
        </p:txBody>
      </p:sp>
    </p:spTree>
    <p:extLst>
      <p:ext uri="{BB962C8B-B14F-4D97-AF65-F5344CB8AC3E}">
        <p14:creationId xmlns:p14="http://schemas.microsoft.com/office/powerpoint/2010/main" val="179753361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Questions</a:t>
            </a:r>
          </a:p>
        </p:txBody>
      </p:sp>
    </p:spTree>
    <p:extLst>
      <p:ext uri="{BB962C8B-B14F-4D97-AF65-F5344CB8AC3E}">
        <p14:creationId xmlns:p14="http://schemas.microsoft.com/office/powerpoint/2010/main" val="169396941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51238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4AF1-2AE1-BF40-A5C6-7622F8F7C0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B4A9FC-B559-9B43-B4A8-CE67EF426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431DA4-43F5-924D-86CD-6B063BEB36C0}"/>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5" name="Footer Placeholder 4">
            <a:extLst>
              <a:ext uri="{FF2B5EF4-FFF2-40B4-BE49-F238E27FC236}">
                <a16:creationId xmlns:a16="http://schemas.microsoft.com/office/drawing/2014/main" id="{3278D38C-2FC6-D94F-A495-15D364A7F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D70F6-25BC-4B41-ABF5-121BE3746940}"/>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23971347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98C3-34A3-424A-824F-14D474CFC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C0F65-ADD7-8B45-B5CC-2868A7B613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3BF9F0-FB71-5848-8CFD-43A12A43F9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B0F9C-0426-F14D-902F-DA37CCCD7100}"/>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6" name="Footer Placeholder 5">
            <a:extLst>
              <a:ext uri="{FF2B5EF4-FFF2-40B4-BE49-F238E27FC236}">
                <a16:creationId xmlns:a16="http://schemas.microsoft.com/office/drawing/2014/main" id="{C6EB7DC1-9352-5A48-9075-CDFCF51AA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54DD5-BABA-5B42-9ADA-D59575087CB2}"/>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123058413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4785-262B-554A-BB2C-492AF80F2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8E96A3-A044-5E4F-908C-5212588D9D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C7037D-9868-384B-A377-FA59071CAB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F2F841-18AE-F742-B74B-86DDCF9F1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29FDC2-56EB-4647-A5B5-BD8F3104D1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9156F3-F9E9-B042-872B-758CD91E8849}"/>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8" name="Footer Placeholder 7">
            <a:extLst>
              <a:ext uri="{FF2B5EF4-FFF2-40B4-BE49-F238E27FC236}">
                <a16:creationId xmlns:a16="http://schemas.microsoft.com/office/drawing/2014/main" id="{379F933A-B9AD-EE45-9FE6-C1405B570D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C3EFEA-21A8-ED45-90FD-E743BB9009F2}"/>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323193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5AAE-A8BE-C349-B6A3-CC92FC2B4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9E10D-B008-834F-8E16-8E2950C83B62}"/>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4" name="Footer Placeholder 3">
            <a:extLst>
              <a:ext uri="{FF2B5EF4-FFF2-40B4-BE49-F238E27FC236}">
                <a16:creationId xmlns:a16="http://schemas.microsoft.com/office/drawing/2014/main" id="{A7F3D994-28B4-E14F-9F81-9D577FA2F3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BAD449-C626-F64F-A482-395FCA8FABEA}"/>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40117309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0F7BC-7595-6C44-AB77-CE4C5B767DCA}"/>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3" name="Footer Placeholder 2">
            <a:extLst>
              <a:ext uri="{FF2B5EF4-FFF2-40B4-BE49-F238E27FC236}">
                <a16:creationId xmlns:a16="http://schemas.microsoft.com/office/drawing/2014/main" id="{B0587C63-6F99-9B4B-8D4E-F9CAAC8B70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FB1508-ADC4-9D43-B663-2FC7CC9CE4F1}"/>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739672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F4D7-FBC3-6E45-8BF5-794C8A86B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8CB36-E976-4645-A91D-C39C5CC9A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908BEA-5ACF-B743-BF04-94182282C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0C90DE-5DC3-E04E-B6E2-0A2282D4962C}"/>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6" name="Footer Placeholder 5">
            <a:extLst>
              <a:ext uri="{FF2B5EF4-FFF2-40B4-BE49-F238E27FC236}">
                <a16:creationId xmlns:a16="http://schemas.microsoft.com/office/drawing/2014/main" id="{7E329E89-6F07-DD41-BD88-0600EF544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DA0C6-5B32-EB48-979F-889909C05C56}"/>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365553949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5929-1E0E-9D4F-9F0C-056FE5576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4A67D9-43BA-7A44-B2E1-0F6884C21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4DDB3B-C34F-A64E-85A1-DDAA0513D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BCD70A-2936-DF41-ABC4-5D426330C239}"/>
              </a:ext>
            </a:extLst>
          </p:cNvPr>
          <p:cNvSpPr>
            <a:spLocks noGrp="1"/>
          </p:cNvSpPr>
          <p:nvPr>
            <p:ph type="dt" sz="half" idx="10"/>
          </p:nvPr>
        </p:nvSpPr>
        <p:spPr/>
        <p:txBody>
          <a:bodyPr/>
          <a:lstStyle/>
          <a:p>
            <a:fld id="{F8813070-7C35-C64B-AF3A-1D49B790848D}" type="datetimeFigureOut">
              <a:rPr lang="en-US" smtClean="0"/>
              <a:t>4/29/24</a:t>
            </a:fld>
            <a:endParaRPr lang="en-US"/>
          </a:p>
        </p:txBody>
      </p:sp>
      <p:sp>
        <p:nvSpPr>
          <p:cNvPr id="6" name="Footer Placeholder 5">
            <a:extLst>
              <a:ext uri="{FF2B5EF4-FFF2-40B4-BE49-F238E27FC236}">
                <a16:creationId xmlns:a16="http://schemas.microsoft.com/office/drawing/2014/main" id="{4DA671CD-3923-0648-BC97-8154C57D7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C785D-C82E-FD45-A324-62238CE2F169}"/>
              </a:ext>
            </a:extLst>
          </p:cNvPr>
          <p:cNvSpPr>
            <a:spLocks noGrp="1"/>
          </p:cNvSpPr>
          <p:nvPr>
            <p:ph type="sldNum" sz="quarter" idx="12"/>
          </p:nvPr>
        </p:nvSpPr>
        <p:spPr/>
        <p:txBody>
          <a:bodyPr/>
          <a:lstStyle/>
          <a:p>
            <a:fld id="{A7B69052-144C-F84B-89E9-E1C28DF33238}" type="slidenum">
              <a:rPr lang="en-US" smtClean="0"/>
              <a:t>‹#›</a:t>
            </a:fld>
            <a:endParaRPr lang="en-US"/>
          </a:p>
        </p:txBody>
      </p:sp>
    </p:spTree>
    <p:extLst>
      <p:ext uri="{BB962C8B-B14F-4D97-AF65-F5344CB8AC3E}">
        <p14:creationId xmlns:p14="http://schemas.microsoft.com/office/powerpoint/2010/main" val="30287552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5E047-8AA9-0248-A207-2E5B1C971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F7496E-5E62-B94D-9091-786DE84DB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ADD93-D045-E54C-86F1-FD401E63D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13070-7C35-C64B-AF3A-1D49B790848D}" type="datetimeFigureOut">
              <a:rPr lang="en-US" smtClean="0"/>
              <a:t>4/29/24</a:t>
            </a:fld>
            <a:endParaRPr lang="en-US"/>
          </a:p>
        </p:txBody>
      </p:sp>
      <p:sp>
        <p:nvSpPr>
          <p:cNvPr id="5" name="Footer Placeholder 4">
            <a:extLst>
              <a:ext uri="{FF2B5EF4-FFF2-40B4-BE49-F238E27FC236}">
                <a16:creationId xmlns:a16="http://schemas.microsoft.com/office/drawing/2014/main" id="{75BD396E-0379-EE4A-BBBD-979CB7075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B9470B-8BC5-A04B-9568-BEF7A804E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69052-144C-F84B-89E9-E1C28DF33238}" type="slidenum">
              <a:rPr lang="en-US" smtClean="0"/>
              <a:t>‹#›</a:t>
            </a:fld>
            <a:endParaRPr lang="en-US"/>
          </a:p>
        </p:txBody>
      </p:sp>
      <p:sp>
        <p:nvSpPr>
          <p:cNvPr id="7" name="TextBox 6">
            <a:extLst>
              <a:ext uri="{FF2B5EF4-FFF2-40B4-BE49-F238E27FC236}">
                <a16:creationId xmlns:a16="http://schemas.microsoft.com/office/drawing/2014/main" id="{769C8756-1AA8-2044-B7B8-AA8186A7DA9A}"/>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sp>
        <p:nvSpPr>
          <p:cNvPr id="8" name="TextBox 7">
            <a:extLst>
              <a:ext uri="{FF2B5EF4-FFF2-40B4-BE49-F238E27FC236}">
                <a16:creationId xmlns:a16="http://schemas.microsoft.com/office/drawing/2014/main" id="{A9BB8632-F3A6-7E48-898F-5C36267D9929}"/>
              </a:ext>
            </a:extLst>
          </p:cNvPr>
          <p:cNvSpPr txBox="1"/>
          <p:nvPr userDrawn="1"/>
        </p:nvSpPr>
        <p:spPr>
          <a:xfrm>
            <a:off x="4392560"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8351636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04" r:id="rId20"/>
    <p:sldLayoutId id="2147483708" r:id="rId21"/>
    <p:sldLayoutId id="2147483679" r:id="rId22"/>
    <p:sldLayoutId id="2147483687" r:id="rId23"/>
    <p:sldLayoutId id="2147483705" r:id="rId24"/>
    <p:sldLayoutId id="2147483707" r:id="rId25"/>
    <p:sldLayoutId id="2147483681" r:id="rId26"/>
    <p:sldLayoutId id="2147483682" r:id="rId27"/>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hyperlink" Target="http://vaulthelp2.vod309.com/wordpress/admin-user-help/configuring-email-to-vault/"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image" Target="../media/image202.png"/><Relationship Id="rId4" Type="http://schemas.openxmlformats.org/officeDocument/2006/relationships/image" Target="../media/image201.png"/></Relationships>
</file>

<file path=ppt/slides/_rels/slide10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2.xml"/><Relationship Id="rId1" Type="http://schemas.openxmlformats.org/officeDocument/2006/relationships/slideLayout" Target="../slideLayouts/slideLayout16.xml"/><Relationship Id="rId5" Type="http://schemas.openxmlformats.org/officeDocument/2006/relationships/image" Target="../media/image205.png"/><Relationship Id="rId4" Type="http://schemas.openxmlformats.org/officeDocument/2006/relationships/image" Target="../media/image20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hyperlink" Target="http://vaulthelp2.vod309.com/wordpress/user-help/inbox-document-sharing/" TargetMode="External"/><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211.png"/><Relationship Id="rId4" Type="http://schemas.openxmlformats.org/officeDocument/2006/relationships/image" Target="../media/image210.png"/></Relationships>
</file>

<file path=ppt/slides/_rels/slide10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8" Type="http://schemas.openxmlformats.org/officeDocument/2006/relationships/slide" Target="slide162.xml"/><Relationship Id="rId13" Type="http://schemas.openxmlformats.org/officeDocument/2006/relationships/slide" Target="slide136.xml"/><Relationship Id="rId3" Type="http://schemas.openxmlformats.org/officeDocument/2006/relationships/slide" Target="slide144.xml"/><Relationship Id="rId7" Type="http://schemas.openxmlformats.org/officeDocument/2006/relationships/slide" Target="slide125.xml"/><Relationship Id="rId12" Type="http://schemas.openxmlformats.org/officeDocument/2006/relationships/slide" Target="slide171.xml"/><Relationship Id="rId2" Type="http://schemas.openxmlformats.org/officeDocument/2006/relationships/slide" Target="slide112.xml"/><Relationship Id="rId1" Type="http://schemas.openxmlformats.org/officeDocument/2006/relationships/slideLayout" Target="../slideLayouts/slideLayout15.xml"/><Relationship Id="rId6" Type="http://schemas.openxmlformats.org/officeDocument/2006/relationships/slide" Target="slide156.xml"/><Relationship Id="rId11" Type="http://schemas.openxmlformats.org/officeDocument/2006/relationships/slide" Target="slide137.xml"/><Relationship Id="rId5" Type="http://schemas.openxmlformats.org/officeDocument/2006/relationships/slide" Target="slide151.xml"/><Relationship Id="rId10" Type="http://schemas.openxmlformats.org/officeDocument/2006/relationships/slide" Target="slide132.xml"/><Relationship Id="rId4" Type="http://schemas.openxmlformats.org/officeDocument/2006/relationships/slide" Target="slide119.xml"/><Relationship Id="rId9" Type="http://schemas.openxmlformats.org/officeDocument/2006/relationships/slide" Target="slide16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20.png"/><Relationship Id="rId7" Type="http://schemas.openxmlformats.org/officeDocument/2006/relationships/image" Target="../media/image201.pn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1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11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229.png"/></Relationships>
</file>

<file path=ppt/slides/_rels/slide121.xml.rels><?xml version="1.0" encoding="UTF-8" standalone="yes"?>
<Relationships xmlns="http://schemas.openxmlformats.org/package/2006/relationships"><Relationship Id="rId3" Type="http://schemas.openxmlformats.org/officeDocument/2006/relationships/hyperlink" Target="mailto:SendDoc@vcu-clinical.veevavault.com" TargetMode="External"/><Relationship Id="rId2" Type="http://schemas.openxmlformats.org/officeDocument/2006/relationships/notesSlide" Target="../notesSlides/notesSlide64.xml"/><Relationship Id="rId1" Type="http://schemas.openxmlformats.org/officeDocument/2006/relationships/slideLayout" Target="../slideLayouts/slideLayout16.xml"/><Relationship Id="rId5" Type="http://schemas.openxmlformats.org/officeDocument/2006/relationships/hyperlink" Target="mailto:createlibrarydocument@vcu-clinical.veevavault.com" TargetMode="External"/><Relationship Id="rId4" Type="http://schemas.openxmlformats.org/officeDocument/2006/relationships/hyperlink" Target="mailto:studycommunications@vcu-clinical.veevavault.com"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231.png"/></Relationships>
</file>

<file path=ppt/slides/_rels/slide12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233.png"/></Relationships>
</file>

<file path=ppt/slides/_rels/slide12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7.xml"/><Relationship Id="rId1" Type="http://schemas.openxmlformats.org/officeDocument/2006/relationships/slideLayout" Target="../slideLayouts/slideLayout16.xml"/><Relationship Id="rId5" Type="http://schemas.openxmlformats.org/officeDocument/2006/relationships/image" Target="../media/image236.png"/><Relationship Id="rId4" Type="http://schemas.openxmlformats.org/officeDocument/2006/relationships/image" Target="../media/image23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7.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hyperlink" Target="http://vaulthelp.vod309.com/wordpress/user-help/editing-documents-versioning/using-document-checkout/" TargetMode="External"/><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240.svg"/><Relationship Id="rId5" Type="http://schemas.openxmlformats.org/officeDocument/2006/relationships/image" Target="../media/image239.png"/><Relationship Id="rId4" Type="http://schemas.openxmlformats.org/officeDocument/2006/relationships/image" Target="../media/image238.sv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6.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6.xml"/><Relationship Id="rId4" Type="http://schemas.openxmlformats.org/officeDocument/2006/relationships/image" Target="../media/image248.png"/></Relationships>
</file>

<file path=ppt/slides/_rels/slide1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6.xml"/><Relationship Id="rId5" Type="http://schemas.openxmlformats.org/officeDocument/2006/relationships/image" Target="../media/image252.png"/><Relationship Id="rId4" Type="http://schemas.openxmlformats.org/officeDocument/2006/relationships/image" Target="../media/image251.png"/></Relationships>
</file>

<file path=ppt/slides/_rels/slide13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240.svg"/></Relationships>
</file>

<file path=ppt/slides/_rels/slide13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3.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3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3.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266.tiff"/><Relationship Id="rId7" Type="http://schemas.openxmlformats.org/officeDocument/2006/relationships/image" Target="../media/image270.png"/><Relationship Id="rId2" Type="http://schemas.openxmlformats.org/officeDocument/2006/relationships/image" Target="../media/image265.tiff"/><Relationship Id="rId1" Type="http://schemas.openxmlformats.org/officeDocument/2006/relationships/slideLayout" Target="../slideLayouts/slideLayout13.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tif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8" Type="http://schemas.openxmlformats.org/officeDocument/2006/relationships/slide" Target="slide166.xml"/><Relationship Id="rId3" Type="http://schemas.openxmlformats.org/officeDocument/2006/relationships/slide" Target="slide147.xml"/><Relationship Id="rId7" Type="http://schemas.openxmlformats.org/officeDocument/2006/relationships/slide" Target="slide198.xml"/><Relationship Id="rId2" Type="http://schemas.openxmlformats.org/officeDocument/2006/relationships/slide" Target="slide139.xml"/><Relationship Id="rId1" Type="http://schemas.openxmlformats.org/officeDocument/2006/relationships/slideLayout" Target="../slideLayouts/slideLayout15.xml"/><Relationship Id="rId6" Type="http://schemas.openxmlformats.org/officeDocument/2006/relationships/slide" Target="slide157.xml"/><Relationship Id="rId11" Type="http://schemas.openxmlformats.org/officeDocument/2006/relationships/slide" Target="slide162.xml"/><Relationship Id="rId5" Type="http://schemas.openxmlformats.org/officeDocument/2006/relationships/slide" Target="slide151.xml"/><Relationship Id="rId10" Type="http://schemas.openxmlformats.org/officeDocument/2006/relationships/slide" Target="slide216.xml"/><Relationship Id="rId4" Type="http://schemas.openxmlformats.org/officeDocument/2006/relationships/slide" Target="slide148.xml"/><Relationship Id="rId9" Type="http://schemas.openxmlformats.org/officeDocument/2006/relationships/slide" Target="slide20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notesSlide" Target="../notesSlides/notesSlide73.xml"/><Relationship Id="rId1" Type="http://schemas.openxmlformats.org/officeDocument/2006/relationships/slideLayout" Target="../slideLayouts/slideLayout16.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14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74.xml"/><Relationship Id="rId1" Type="http://schemas.openxmlformats.org/officeDocument/2006/relationships/slideLayout" Target="../slideLayouts/slideLayout16.xml"/><Relationship Id="rId5" Type="http://schemas.openxmlformats.org/officeDocument/2006/relationships/image" Target="../media/image278.png"/><Relationship Id="rId4" Type="http://schemas.openxmlformats.org/officeDocument/2006/relationships/image" Target="../media/image27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75.xml"/><Relationship Id="rId1" Type="http://schemas.openxmlformats.org/officeDocument/2006/relationships/slideLayout" Target="../slideLayouts/slideLayout16.xml"/><Relationship Id="rId5" Type="http://schemas.openxmlformats.org/officeDocument/2006/relationships/image" Target="../media/image281.png"/><Relationship Id="rId4" Type="http://schemas.openxmlformats.org/officeDocument/2006/relationships/image" Target="../media/image280.png"/></Relationships>
</file>

<file path=ppt/slides/_rels/slide15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6.xml"/><Relationship Id="rId1" Type="http://schemas.openxmlformats.org/officeDocument/2006/relationships/slideLayout" Target="../slideLayouts/slideLayout16.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15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287.png"/></Relationships>
</file>

<file path=ppt/slides/_rels/slide15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78.xml"/><Relationship Id="rId1" Type="http://schemas.openxmlformats.org/officeDocument/2006/relationships/slideLayout" Target="../slideLayouts/slideLayout16.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hyperlink" Target="https://platform.veevavault.help/en/gr/9777"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79.xml"/><Relationship Id="rId1" Type="http://schemas.openxmlformats.org/officeDocument/2006/relationships/slideLayout" Target="../slideLayouts/slideLayout16.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155.xml.rels><?xml version="1.0" encoding="UTF-8" standalone="yes"?>
<Relationships xmlns="http://schemas.openxmlformats.org/package/2006/relationships"><Relationship Id="rId3" Type="http://schemas.openxmlformats.org/officeDocument/2006/relationships/hyperlink" Target="https://platform.veevavault.help/en/gr/73813/#editing-in-google-drive" TargetMode="External"/><Relationship Id="rId2" Type="http://schemas.openxmlformats.org/officeDocument/2006/relationships/notesSlide" Target="../notesSlides/notesSlide80.xml"/><Relationship Id="rId1" Type="http://schemas.openxmlformats.org/officeDocument/2006/relationships/slideLayout" Target="../slideLayouts/slideLayout16.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15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hyperlink" Target="https://platform.veevavault.help/en/gr/73813/#checking-in-from-google-drive" TargetMode="External"/><Relationship Id="rId1" Type="http://schemas.openxmlformats.org/officeDocument/2006/relationships/slideLayout" Target="../slideLayouts/slideLayout13.xml"/><Relationship Id="rId5" Type="http://schemas.openxmlformats.org/officeDocument/2006/relationships/image" Target="../media/image300.png"/><Relationship Id="rId4" Type="http://schemas.openxmlformats.org/officeDocument/2006/relationships/image" Target="../media/image299.png"/></Relationships>
</file>

<file path=ppt/slides/_rels/slide15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81.xml"/><Relationship Id="rId1" Type="http://schemas.openxmlformats.org/officeDocument/2006/relationships/slideLayout" Target="../slideLayouts/slideLayout16.xml"/><Relationship Id="rId5" Type="http://schemas.openxmlformats.org/officeDocument/2006/relationships/image" Target="../media/image303.png"/><Relationship Id="rId4" Type="http://schemas.openxmlformats.org/officeDocument/2006/relationships/image" Target="../media/image302.png"/></Relationships>
</file>

<file path=ppt/slides/_rels/slide15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6.xml"/><Relationship Id="rId5" Type="http://schemas.openxmlformats.org/officeDocument/2006/relationships/image" Target="../media/image307.png"/><Relationship Id="rId4" Type="http://schemas.openxmlformats.org/officeDocument/2006/relationships/image" Target="../media/image306.png"/></Relationships>
</file>

<file path=ppt/slides/_rels/slide15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82.xml"/><Relationship Id="rId1" Type="http://schemas.openxmlformats.org/officeDocument/2006/relationships/slideLayout" Target="../slideLayouts/slideLayout16.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16.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84.xml"/><Relationship Id="rId1" Type="http://schemas.openxmlformats.org/officeDocument/2006/relationships/slideLayout" Target="../slideLayouts/slideLayout16.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png"/></Relationships>
</file>

<file path=ppt/slides/_rels/slide16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13.xml"/><Relationship Id="rId4" Type="http://schemas.openxmlformats.org/officeDocument/2006/relationships/image" Target="../media/image32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85.xml"/><Relationship Id="rId1" Type="http://schemas.openxmlformats.org/officeDocument/2006/relationships/slideLayout" Target="../slideLayouts/slideLayout16.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168.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28.png"/><Relationship Id="rId7" Type="http://schemas.openxmlformats.org/officeDocument/2006/relationships/image" Target="../media/image332.png"/><Relationship Id="rId2" Type="http://schemas.openxmlformats.org/officeDocument/2006/relationships/notesSlide" Target="../notesSlides/notesSlide86.xml"/><Relationship Id="rId1" Type="http://schemas.openxmlformats.org/officeDocument/2006/relationships/slideLayout" Target="../slideLayouts/slideLayout16.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image" Target="../media/image329.png"/></Relationships>
</file>

<file path=ppt/slides/_rels/slide169.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87.xml"/><Relationship Id="rId1" Type="http://schemas.openxmlformats.org/officeDocument/2006/relationships/slideLayout" Target="../slideLayouts/slideLayout16.xml"/><Relationship Id="rId6" Type="http://schemas.openxmlformats.org/officeDocument/2006/relationships/image" Target="../media/image337.png"/><Relationship Id="rId5" Type="http://schemas.openxmlformats.org/officeDocument/2006/relationships/image" Target="../media/image336.png"/><Relationship Id="rId4" Type="http://schemas.openxmlformats.org/officeDocument/2006/relationships/image" Target="../media/image33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340.png"/><Relationship Id="rId4" Type="http://schemas.openxmlformats.org/officeDocument/2006/relationships/image" Target="../media/image339.png"/></Relationships>
</file>

<file path=ppt/slides/_rels/slide17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89.xml"/><Relationship Id="rId1" Type="http://schemas.openxmlformats.org/officeDocument/2006/relationships/slideLayout" Target="../slideLayouts/slideLayout16.xml"/><Relationship Id="rId5" Type="http://schemas.openxmlformats.org/officeDocument/2006/relationships/image" Target="../media/image343.png"/><Relationship Id="rId4" Type="http://schemas.openxmlformats.org/officeDocument/2006/relationships/image" Target="../media/image342.png"/></Relationships>
</file>

<file path=ppt/slides/_rels/slide172.xml.rels><?xml version="1.0" encoding="UTF-8" standalone="yes"?>
<Relationships xmlns="http://schemas.openxmlformats.org/package/2006/relationships"><Relationship Id="rId3" Type="http://schemas.openxmlformats.org/officeDocument/2006/relationships/hyperlink" Target="https://platform.veevavault.help/en/gr/50506/#starting-a-workflow-for-multiple-documents" TargetMode="External"/><Relationship Id="rId2" Type="http://schemas.openxmlformats.org/officeDocument/2006/relationships/notesSlide" Target="../notesSlides/notesSlide90.xml"/><Relationship Id="rId1" Type="http://schemas.openxmlformats.org/officeDocument/2006/relationships/slideLayout" Target="../slideLayouts/slideLayout16.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91.xml"/><Relationship Id="rId1" Type="http://schemas.openxmlformats.org/officeDocument/2006/relationships/slideLayout" Target="../slideLayouts/slideLayout16.xml"/><Relationship Id="rId5" Type="http://schemas.openxmlformats.org/officeDocument/2006/relationships/image" Target="../media/image348.png"/><Relationship Id="rId4" Type="http://schemas.openxmlformats.org/officeDocument/2006/relationships/image" Target="../media/image347.png"/></Relationships>
</file>

<file path=ppt/slides/_rels/slide17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92.xml"/><Relationship Id="rId1" Type="http://schemas.openxmlformats.org/officeDocument/2006/relationships/slideLayout" Target="../slideLayouts/slideLayout16.xml"/><Relationship Id="rId5" Type="http://schemas.openxmlformats.org/officeDocument/2006/relationships/image" Target="../media/image351.png"/><Relationship Id="rId4" Type="http://schemas.openxmlformats.org/officeDocument/2006/relationships/image" Target="../media/image350.png"/></Relationships>
</file>

<file path=ppt/slides/_rels/slide176.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93.xml"/><Relationship Id="rId1" Type="http://schemas.openxmlformats.org/officeDocument/2006/relationships/slideLayout" Target="../slideLayouts/slideLayout16.xml"/><Relationship Id="rId5" Type="http://schemas.openxmlformats.org/officeDocument/2006/relationships/image" Target="../media/image354.png"/><Relationship Id="rId4" Type="http://schemas.openxmlformats.org/officeDocument/2006/relationships/image" Target="../media/image353.png"/></Relationships>
</file>

<file path=ppt/slides/_rels/slide177.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94.xml"/><Relationship Id="rId1" Type="http://schemas.openxmlformats.org/officeDocument/2006/relationships/slideLayout" Target="../slideLayouts/slideLayout16.xml"/><Relationship Id="rId5" Type="http://schemas.openxmlformats.org/officeDocument/2006/relationships/image" Target="../media/image357.png"/><Relationship Id="rId4" Type="http://schemas.openxmlformats.org/officeDocument/2006/relationships/image" Target="../media/image356.png"/></Relationships>
</file>

<file path=ppt/slides/_rels/slide178.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95.xml"/><Relationship Id="rId1" Type="http://schemas.openxmlformats.org/officeDocument/2006/relationships/slideLayout" Target="../slideLayouts/slideLayout18.xml"/><Relationship Id="rId5" Type="http://schemas.openxmlformats.org/officeDocument/2006/relationships/slide" Target="slide170.xml"/><Relationship Id="rId4" Type="http://schemas.openxmlformats.org/officeDocument/2006/relationships/image" Target="../media/image359.png"/></Relationships>
</file>

<file path=ppt/slides/_rels/slide17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96.xml"/><Relationship Id="rId1" Type="http://schemas.openxmlformats.org/officeDocument/2006/relationships/slideLayout" Target="../slideLayouts/slideLayout16.xml"/><Relationship Id="rId5" Type="http://schemas.openxmlformats.org/officeDocument/2006/relationships/image" Target="../media/image362.png"/><Relationship Id="rId4" Type="http://schemas.openxmlformats.org/officeDocument/2006/relationships/image" Target="../media/image36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8" Type="http://schemas.openxmlformats.org/officeDocument/2006/relationships/slide" Target="slide197.xml"/><Relationship Id="rId3" Type="http://schemas.openxmlformats.org/officeDocument/2006/relationships/slide" Target="slide189.xml"/><Relationship Id="rId7" Type="http://schemas.openxmlformats.org/officeDocument/2006/relationships/slide" Target="slide196.xml"/><Relationship Id="rId2" Type="http://schemas.openxmlformats.org/officeDocument/2006/relationships/slide" Target="slide182.xml"/><Relationship Id="rId1" Type="http://schemas.openxmlformats.org/officeDocument/2006/relationships/slideLayout" Target="../slideLayouts/slideLayout15.xml"/><Relationship Id="rId6" Type="http://schemas.openxmlformats.org/officeDocument/2006/relationships/slide" Target="slide195.xml"/><Relationship Id="rId11" Type="http://schemas.openxmlformats.org/officeDocument/2006/relationships/slide" Target="slide209.xml"/><Relationship Id="rId5" Type="http://schemas.openxmlformats.org/officeDocument/2006/relationships/slide" Target="slide194.xml"/><Relationship Id="rId10" Type="http://schemas.openxmlformats.org/officeDocument/2006/relationships/slide" Target="slide186.xml"/><Relationship Id="rId4" Type="http://schemas.openxmlformats.org/officeDocument/2006/relationships/slide" Target="slide193.xml"/><Relationship Id="rId9" Type="http://schemas.openxmlformats.org/officeDocument/2006/relationships/slide" Target="slide206.xml"/></Relationships>
</file>

<file path=ppt/slides/_rels/slide182.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hyperlink" Target="https://clinical.veevavault.help/en/gr/55206/" TargetMode="External"/><Relationship Id="rId7" Type="http://schemas.openxmlformats.org/officeDocument/2006/relationships/image" Target="../media/image366.svg"/><Relationship Id="rId2" Type="http://schemas.openxmlformats.org/officeDocument/2006/relationships/notesSlide" Target="../notesSlides/notesSlide97.xml"/><Relationship Id="rId1" Type="http://schemas.openxmlformats.org/officeDocument/2006/relationships/slideLayout" Target="../slideLayouts/slideLayout15.xml"/><Relationship Id="rId6" Type="http://schemas.openxmlformats.org/officeDocument/2006/relationships/image" Target="../media/image365.png"/><Relationship Id="rId11" Type="http://schemas.openxmlformats.org/officeDocument/2006/relationships/image" Target="../media/image370.svg"/><Relationship Id="rId5" Type="http://schemas.openxmlformats.org/officeDocument/2006/relationships/image" Target="../media/image364.svg"/><Relationship Id="rId10" Type="http://schemas.openxmlformats.org/officeDocument/2006/relationships/image" Target="../media/image369.png"/><Relationship Id="rId4" Type="http://schemas.openxmlformats.org/officeDocument/2006/relationships/image" Target="../media/image363.png"/><Relationship Id="rId9" Type="http://schemas.openxmlformats.org/officeDocument/2006/relationships/image" Target="../media/image368.svg"/></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01.xml"/><Relationship Id="rId1" Type="http://schemas.openxmlformats.org/officeDocument/2006/relationships/slideLayout" Target="../slideLayouts/slideLayout15.xml"/><Relationship Id="rId6" Type="http://schemas.openxmlformats.org/officeDocument/2006/relationships/image" Target="../media/image366.svg"/><Relationship Id="rId5" Type="http://schemas.openxmlformats.org/officeDocument/2006/relationships/image" Target="../media/image365.png"/><Relationship Id="rId4" Type="http://schemas.openxmlformats.org/officeDocument/2006/relationships/image" Target="../media/image364.svg"/></Relationships>
</file>

<file path=ppt/slides/_rels/slide188.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13.xml"/><Relationship Id="rId5" Type="http://schemas.openxmlformats.org/officeDocument/2006/relationships/image" Target="../media/image380.png"/><Relationship Id="rId4" Type="http://schemas.openxmlformats.org/officeDocument/2006/relationships/image" Target="../media/image379.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04.xml"/><Relationship Id="rId1" Type="http://schemas.openxmlformats.org/officeDocument/2006/relationships/slideLayout" Target="../slideLayouts/slideLayout15.xml"/><Relationship Id="rId6" Type="http://schemas.openxmlformats.org/officeDocument/2006/relationships/image" Target="../media/image366.svg"/><Relationship Id="rId5" Type="http://schemas.openxmlformats.org/officeDocument/2006/relationships/image" Target="../media/image365.png"/><Relationship Id="rId4" Type="http://schemas.openxmlformats.org/officeDocument/2006/relationships/image" Target="../media/image364.svg"/></Relationships>
</file>

<file path=ppt/slides/_rels/slide193.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384.png"/></Relationships>
</file>

<file path=ppt/slides/_rels/slide194.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106.xml"/><Relationship Id="rId1" Type="http://schemas.openxmlformats.org/officeDocument/2006/relationships/slideLayout" Target="../slideLayouts/slideLayout13.xml"/><Relationship Id="rId5" Type="http://schemas.openxmlformats.org/officeDocument/2006/relationships/image" Target="../media/image387.png"/><Relationship Id="rId4" Type="http://schemas.openxmlformats.org/officeDocument/2006/relationships/image" Target="../media/image386.png"/></Relationships>
</file>

<file path=ppt/slides/_rels/slide195.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07.xml"/><Relationship Id="rId1" Type="http://schemas.openxmlformats.org/officeDocument/2006/relationships/slideLayout" Target="../slideLayouts/slideLayout13.xml"/><Relationship Id="rId4" Type="http://schemas.openxmlformats.org/officeDocument/2006/relationships/image" Target="../media/image389.png"/></Relationships>
</file>

<file path=ppt/slides/_rels/slide19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08.xml"/><Relationship Id="rId1" Type="http://schemas.openxmlformats.org/officeDocument/2006/relationships/slideLayout" Target="../slideLayouts/slideLayout13.xml"/><Relationship Id="rId4" Type="http://schemas.openxmlformats.org/officeDocument/2006/relationships/image" Target="../media/image39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8" Type="http://schemas.openxmlformats.org/officeDocument/2006/relationships/image" Target="../media/image366.svg"/><Relationship Id="rId13" Type="http://schemas.openxmlformats.org/officeDocument/2006/relationships/image" Target="../media/image398.png"/><Relationship Id="rId3" Type="http://schemas.openxmlformats.org/officeDocument/2006/relationships/image" Target="../media/image392.png"/><Relationship Id="rId7" Type="http://schemas.openxmlformats.org/officeDocument/2006/relationships/image" Target="../media/image365.png"/><Relationship Id="rId12" Type="http://schemas.openxmlformats.org/officeDocument/2006/relationships/image" Target="../media/image370.svg"/><Relationship Id="rId2" Type="http://schemas.openxmlformats.org/officeDocument/2006/relationships/notesSlide" Target="../notesSlides/notesSlide109.xml"/><Relationship Id="rId1" Type="http://schemas.openxmlformats.org/officeDocument/2006/relationships/slideLayout" Target="../slideLayouts/slideLayout15.xml"/><Relationship Id="rId6" Type="http://schemas.openxmlformats.org/officeDocument/2006/relationships/image" Target="../media/image395.png"/><Relationship Id="rId11" Type="http://schemas.openxmlformats.org/officeDocument/2006/relationships/image" Target="../media/image369.png"/><Relationship Id="rId5" Type="http://schemas.openxmlformats.org/officeDocument/2006/relationships/image" Target="../media/image394.png"/><Relationship Id="rId15" Type="http://schemas.openxmlformats.org/officeDocument/2006/relationships/image" Target="../media/image400.png"/><Relationship Id="rId10" Type="http://schemas.openxmlformats.org/officeDocument/2006/relationships/image" Target="../media/image397.svg"/><Relationship Id="rId4" Type="http://schemas.openxmlformats.org/officeDocument/2006/relationships/image" Target="../media/image393.svg"/><Relationship Id="rId9" Type="http://schemas.openxmlformats.org/officeDocument/2006/relationships/image" Target="../media/image396.png"/><Relationship Id="rId14" Type="http://schemas.openxmlformats.org/officeDocument/2006/relationships/image" Target="../media/image399.png"/></Relationships>
</file>

<file path=ppt/slides/_rels/slide199.xml.rels><?xml version="1.0" encoding="UTF-8" standalone="yes"?>
<Relationships xmlns="http://schemas.openxmlformats.org/package/2006/relationships"><Relationship Id="rId2" Type="http://schemas.openxmlformats.org/officeDocument/2006/relationships/hyperlink" Target="https://clinical.veevavault.help/en/gr/50493/"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00.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16.xml"/><Relationship Id="rId5" Type="http://schemas.openxmlformats.org/officeDocument/2006/relationships/image" Target="../media/image404.png"/><Relationship Id="rId4" Type="http://schemas.openxmlformats.org/officeDocument/2006/relationships/image" Target="../media/image403.png"/></Relationships>
</file>

<file path=ppt/slides/_rels/slide201.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405.png"/><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pn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408.pn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10.xml"/><Relationship Id="rId1" Type="http://schemas.openxmlformats.org/officeDocument/2006/relationships/slideLayout" Target="../slideLayouts/slideLayout13.xml"/><Relationship Id="rId4" Type="http://schemas.openxmlformats.org/officeDocument/2006/relationships/image" Target="../media/image411.png"/></Relationships>
</file>

<file path=ppt/slides/_rels/slide205.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png"/><Relationship Id="rId1" Type="http://schemas.openxmlformats.org/officeDocument/2006/relationships/slideLayout" Target="../slideLayouts/slideLayout13.xml"/><Relationship Id="rId4" Type="http://schemas.openxmlformats.org/officeDocument/2006/relationships/image" Target="../media/image414.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186.png"/><Relationship Id="rId1" Type="http://schemas.openxmlformats.org/officeDocument/2006/relationships/slideLayout" Target="../slideLayouts/slideLayout13.xml"/><Relationship Id="rId6" Type="http://schemas.openxmlformats.org/officeDocument/2006/relationships/image" Target="../media/image416.png"/><Relationship Id="rId5" Type="http://schemas.openxmlformats.org/officeDocument/2006/relationships/image" Target="../media/image188.png"/><Relationship Id="rId4" Type="http://schemas.openxmlformats.org/officeDocument/2006/relationships/image" Target="../media/image187.png"/></Relationships>
</file>

<file path=ppt/slides/_rels/slide208.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0.xml.rels><?xml version="1.0" encoding="UTF-8" standalone="yes"?>
<Relationships xmlns="http://schemas.openxmlformats.org/package/2006/relationships"><Relationship Id="rId3" Type="http://schemas.openxmlformats.org/officeDocument/2006/relationships/hyperlink" Target="https://clinical.veevavault.help/en/gr/52759/" TargetMode="External"/><Relationship Id="rId2" Type="http://schemas.openxmlformats.org/officeDocument/2006/relationships/notesSlide" Target="../notesSlides/notesSlide111.xml"/><Relationship Id="rId1" Type="http://schemas.openxmlformats.org/officeDocument/2006/relationships/slideLayout" Target="../slideLayouts/slideLayout16.xml"/><Relationship Id="rId6" Type="http://schemas.openxmlformats.org/officeDocument/2006/relationships/image" Target="../media/image421.png"/><Relationship Id="rId5" Type="http://schemas.openxmlformats.org/officeDocument/2006/relationships/image" Target="../media/image420.png"/><Relationship Id="rId4" Type="http://schemas.openxmlformats.org/officeDocument/2006/relationships/image" Target="../media/image419.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113.xml"/><Relationship Id="rId1" Type="http://schemas.openxmlformats.org/officeDocument/2006/relationships/slideLayout" Target="../slideLayouts/slideLayout13.xml"/><Relationship Id="rId4" Type="http://schemas.openxmlformats.org/officeDocument/2006/relationships/image" Target="../media/image423.png"/></Relationships>
</file>

<file path=ppt/slides/_rels/slide213.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425.png"/></Relationships>
</file>

<file path=ppt/slides/_rels/slide214.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notesSlide" Target="../notesSlides/notesSlide115.xml"/><Relationship Id="rId1" Type="http://schemas.openxmlformats.org/officeDocument/2006/relationships/slideLayout" Target="../slideLayouts/slideLayout16.xml"/><Relationship Id="rId5" Type="http://schemas.openxmlformats.org/officeDocument/2006/relationships/image" Target="../media/image428.png"/><Relationship Id="rId4" Type="http://schemas.openxmlformats.org/officeDocument/2006/relationships/image" Target="../media/image427.png"/></Relationships>
</file>

<file path=ppt/slides/_rels/slide215.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notesSlide" Target="../notesSlides/notesSlide116.xml"/><Relationship Id="rId1" Type="http://schemas.openxmlformats.org/officeDocument/2006/relationships/slideLayout" Target="../slideLayouts/slideLayout16.xml"/><Relationship Id="rId4" Type="http://schemas.openxmlformats.org/officeDocument/2006/relationships/image" Target="../media/image430.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20.xml.rels><?xml version="1.0" encoding="UTF-8" standalone="yes"?>
<Relationships xmlns="http://schemas.openxmlformats.org/package/2006/relationships"><Relationship Id="rId8" Type="http://schemas.openxmlformats.org/officeDocument/2006/relationships/slide" Target="slide256.xml"/><Relationship Id="rId3" Type="http://schemas.openxmlformats.org/officeDocument/2006/relationships/slide" Target="slide225.xml"/><Relationship Id="rId7" Type="http://schemas.openxmlformats.org/officeDocument/2006/relationships/slide" Target="slide249.xml"/><Relationship Id="rId2" Type="http://schemas.openxmlformats.org/officeDocument/2006/relationships/slide" Target="slide222.xml"/><Relationship Id="rId1" Type="http://schemas.openxmlformats.org/officeDocument/2006/relationships/slideLayout" Target="../slideLayouts/slideLayout15.xml"/><Relationship Id="rId6" Type="http://schemas.openxmlformats.org/officeDocument/2006/relationships/slide" Target="slide247.xml"/><Relationship Id="rId5" Type="http://schemas.openxmlformats.org/officeDocument/2006/relationships/slide" Target="slide241.xml"/><Relationship Id="rId4" Type="http://schemas.openxmlformats.org/officeDocument/2006/relationships/slide" Target="slide23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8.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6.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notesSlide" Target="../notesSlides/notesSlide119.xml"/><Relationship Id="rId1" Type="http://schemas.openxmlformats.org/officeDocument/2006/relationships/slideLayout" Target="../slideLayouts/slideLayout16.xml"/><Relationship Id="rId5" Type="http://schemas.openxmlformats.org/officeDocument/2006/relationships/image" Target="../media/image438.png"/><Relationship Id="rId4" Type="http://schemas.openxmlformats.org/officeDocument/2006/relationships/image" Target="../media/image437.png"/></Relationships>
</file>

<file path=ppt/slides/_rels/slide227.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image" Target="../media/image439.png"/><Relationship Id="rId7" Type="http://schemas.openxmlformats.org/officeDocument/2006/relationships/image" Target="../media/image443.png"/><Relationship Id="rId2" Type="http://schemas.openxmlformats.org/officeDocument/2006/relationships/notesSlide" Target="../notesSlides/notesSlide120.xml"/><Relationship Id="rId1" Type="http://schemas.openxmlformats.org/officeDocument/2006/relationships/slideLayout" Target="../slideLayouts/slideLayout16.xml"/><Relationship Id="rId6" Type="http://schemas.openxmlformats.org/officeDocument/2006/relationships/image" Target="../media/image442.png"/><Relationship Id="rId5" Type="http://schemas.openxmlformats.org/officeDocument/2006/relationships/image" Target="../media/image441.png"/><Relationship Id="rId4" Type="http://schemas.openxmlformats.org/officeDocument/2006/relationships/image" Target="../media/image440.png"/><Relationship Id="rId9" Type="http://schemas.openxmlformats.org/officeDocument/2006/relationships/image" Target="../media/image445.png"/></Relationships>
</file>

<file path=ppt/slides/_rels/slide228.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121.xml"/><Relationship Id="rId1" Type="http://schemas.openxmlformats.org/officeDocument/2006/relationships/slideLayout" Target="../slideLayouts/slideLayout16.xml"/><Relationship Id="rId4" Type="http://schemas.openxmlformats.org/officeDocument/2006/relationships/image" Target="../media/image447.png"/></Relationships>
</file>

<file path=ppt/slides/_rels/slide229.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122.xml"/><Relationship Id="rId1" Type="http://schemas.openxmlformats.org/officeDocument/2006/relationships/slideLayout" Target="../slideLayouts/slideLayout16.xml"/><Relationship Id="rId6" Type="http://schemas.openxmlformats.org/officeDocument/2006/relationships/image" Target="../media/image451.png"/><Relationship Id="rId5" Type="http://schemas.openxmlformats.org/officeDocument/2006/relationships/image" Target="../media/image450.png"/><Relationship Id="rId4" Type="http://schemas.openxmlformats.org/officeDocument/2006/relationships/image" Target="../media/image44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0.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124.xml"/><Relationship Id="rId1" Type="http://schemas.openxmlformats.org/officeDocument/2006/relationships/slideLayout" Target="../slideLayouts/slideLayout16.xml"/><Relationship Id="rId5" Type="http://schemas.openxmlformats.org/officeDocument/2006/relationships/image" Target="../media/image454.png"/><Relationship Id="rId4" Type="http://schemas.openxmlformats.org/officeDocument/2006/relationships/image" Target="../media/image453.png"/></Relationships>
</file>

<file path=ppt/slides/_rels/slide232.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png"/><Relationship Id="rId1" Type="http://schemas.openxmlformats.org/officeDocument/2006/relationships/slideLayout" Target="../slideLayouts/slideLayout16.xml"/><Relationship Id="rId6" Type="http://schemas.openxmlformats.org/officeDocument/2006/relationships/image" Target="../media/image459.png"/><Relationship Id="rId5" Type="http://schemas.openxmlformats.org/officeDocument/2006/relationships/image" Target="../media/image458.png"/><Relationship Id="rId4" Type="http://schemas.openxmlformats.org/officeDocument/2006/relationships/image" Target="../media/image457.png"/></Relationships>
</file>

<file path=ppt/slides/_rels/slide233.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16.xml"/><Relationship Id="rId6" Type="http://schemas.openxmlformats.org/officeDocument/2006/relationships/image" Target="../media/image462.png"/><Relationship Id="rId5" Type="http://schemas.openxmlformats.org/officeDocument/2006/relationships/image" Target="../media/image461.png"/><Relationship Id="rId4" Type="http://schemas.openxmlformats.org/officeDocument/2006/relationships/image" Target="../media/image460.png"/></Relationships>
</file>

<file path=ppt/slides/_rels/slide234.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125.xml"/><Relationship Id="rId1" Type="http://schemas.openxmlformats.org/officeDocument/2006/relationships/slideLayout" Target="../slideLayouts/slideLayout16.xml"/><Relationship Id="rId6" Type="http://schemas.openxmlformats.org/officeDocument/2006/relationships/image" Target="../media/image465.png"/><Relationship Id="rId5" Type="http://schemas.openxmlformats.org/officeDocument/2006/relationships/image" Target="../media/image444.png"/><Relationship Id="rId4" Type="http://schemas.openxmlformats.org/officeDocument/2006/relationships/image" Target="../media/image464.png"/></Relationships>
</file>

<file path=ppt/slides/_rels/slide235.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126.xml"/><Relationship Id="rId1" Type="http://schemas.openxmlformats.org/officeDocument/2006/relationships/slideLayout" Target="../slideLayouts/slideLayout16.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44.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7.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slideLayout" Target="../slideLayouts/slideLayout16.xml"/><Relationship Id="rId4" Type="http://schemas.openxmlformats.org/officeDocument/2006/relationships/image" Target="../media/image468.png"/></Relationships>
</file>

<file path=ppt/slides/_rels/slide23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notesSlide" Target="../notesSlides/notesSlide127.xml"/><Relationship Id="rId1" Type="http://schemas.openxmlformats.org/officeDocument/2006/relationships/slideLayout" Target="../slideLayouts/slideLayout16.xml"/><Relationship Id="rId5" Type="http://schemas.openxmlformats.org/officeDocument/2006/relationships/image" Target="../media/image473.png"/><Relationship Id="rId4" Type="http://schemas.openxmlformats.org/officeDocument/2006/relationships/image" Target="../media/image47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40.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16.xml"/><Relationship Id="rId4" Type="http://schemas.openxmlformats.org/officeDocument/2006/relationships/image" Target="../media/image480.png"/></Relationships>
</file>

<file path=ppt/slides/_rels/slide244.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84.png"/><Relationship Id="rId1" Type="http://schemas.openxmlformats.org/officeDocument/2006/relationships/slideLayout" Target="../slideLayouts/slideLayout16.xml"/><Relationship Id="rId4" Type="http://schemas.openxmlformats.org/officeDocument/2006/relationships/image" Target="../media/image485.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2.xml.rels><?xml version="1.0" encoding="UTF-8" standalone="yes"?>
<Relationships xmlns="http://schemas.openxmlformats.org/package/2006/relationships"><Relationship Id="rId3" Type="http://schemas.openxmlformats.org/officeDocument/2006/relationships/image" Target="../media/image487.png"/><Relationship Id="rId2" Type="http://schemas.openxmlformats.org/officeDocument/2006/relationships/image" Target="../media/image486.png"/><Relationship Id="rId1" Type="http://schemas.openxmlformats.org/officeDocument/2006/relationships/slideLayout" Target="../slideLayouts/slideLayout16.xml"/><Relationship Id="rId5" Type="http://schemas.openxmlformats.org/officeDocument/2006/relationships/image" Target="../media/image489.png"/><Relationship Id="rId4" Type="http://schemas.openxmlformats.org/officeDocument/2006/relationships/image" Target="../media/image488.png"/></Relationships>
</file>

<file path=ppt/slides/_rels/slide253.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16.xml"/><Relationship Id="rId4" Type="http://schemas.openxmlformats.org/officeDocument/2006/relationships/image" Target="../media/image492.png"/></Relationships>
</file>

<file path=ppt/slides/_rels/slide254.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93.png"/><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495.png"/><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3" Type="http://schemas.openxmlformats.org/officeDocument/2006/relationships/image" Target="../media/image498.png"/><Relationship Id="rId7" Type="http://schemas.openxmlformats.org/officeDocument/2006/relationships/image" Target="../media/image502.png"/><Relationship Id="rId2" Type="http://schemas.openxmlformats.org/officeDocument/2006/relationships/image" Target="../media/image497.png"/><Relationship Id="rId1" Type="http://schemas.openxmlformats.org/officeDocument/2006/relationships/slideLayout" Target="../slideLayouts/slideLayout16.xml"/><Relationship Id="rId6" Type="http://schemas.openxmlformats.org/officeDocument/2006/relationships/image" Target="../media/image501.png"/><Relationship Id="rId5" Type="http://schemas.openxmlformats.org/officeDocument/2006/relationships/image" Target="../media/image500.png"/><Relationship Id="rId4" Type="http://schemas.openxmlformats.org/officeDocument/2006/relationships/image" Target="../media/image499.png"/></Relationships>
</file>

<file path=ppt/slides/_rels/slide257.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image" Target="../media/image503.png"/><Relationship Id="rId1" Type="http://schemas.openxmlformats.org/officeDocument/2006/relationships/slideLayout" Target="../slideLayouts/slideLayout16.xml"/></Relationships>
</file>

<file path=ppt/slides/_rels/slide258.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139.xml"/><Relationship Id="rId3" Type="http://schemas.openxmlformats.org/officeDocument/2006/relationships/slide" Target="slide30.xml"/><Relationship Id="rId7" Type="http://schemas.openxmlformats.org/officeDocument/2006/relationships/slide" Target="slide110.xml"/><Relationship Id="rId2" Type="http://schemas.openxmlformats.org/officeDocument/2006/relationships/slide" Target="slide4.xml"/><Relationship Id="rId1" Type="http://schemas.openxmlformats.org/officeDocument/2006/relationships/slideLayout" Target="../slideLayouts/slideLayout13.xml"/><Relationship Id="rId6" Type="http://schemas.openxmlformats.org/officeDocument/2006/relationships/slide" Target="slide97.xml"/><Relationship Id="rId5" Type="http://schemas.openxmlformats.org/officeDocument/2006/relationships/slide" Target="slide72.xml"/><Relationship Id="rId10" Type="http://schemas.openxmlformats.org/officeDocument/2006/relationships/slide" Target="slide219.xml"/><Relationship Id="rId4" Type="http://schemas.openxmlformats.org/officeDocument/2006/relationships/slide" Target="slide45.xml"/><Relationship Id="rId9" Type="http://schemas.openxmlformats.org/officeDocument/2006/relationships/slide" Target="slide1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3.xml"/><Relationship Id="rId7" Type="http://schemas.openxmlformats.org/officeDocument/2006/relationships/slide" Target="slide37.xml"/><Relationship Id="rId2" Type="http://schemas.openxmlformats.org/officeDocument/2006/relationships/slide" Target="slide32.xml"/><Relationship Id="rId1" Type="http://schemas.openxmlformats.org/officeDocument/2006/relationships/slideLayout" Target="../slideLayouts/slideLayout15.xml"/><Relationship Id="rId6" Type="http://schemas.openxmlformats.org/officeDocument/2006/relationships/slide" Target="slide36.xml"/><Relationship Id="rId5" Type="http://schemas.openxmlformats.org/officeDocument/2006/relationships/slide" Target="slide35.xml"/><Relationship Id="rId10" Type="http://schemas.openxmlformats.org/officeDocument/2006/relationships/slide" Target="slide55.xml"/><Relationship Id="rId4" Type="http://schemas.openxmlformats.org/officeDocument/2006/relationships/slide" Target="slide34.xml"/><Relationship Id="rId9" Type="http://schemas.openxmlformats.org/officeDocument/2006/relationships/slide" Target="slide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hyperlink" Target="https://platform.veevavault.help/en/gr/5205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tmp"/><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3.tmp"/><Relationship Id="rId5" Type="http://schemas.openxmlformats.org/officeDocument/2006/relationships/image" Target="../media/image82.tmp"/><Relationship Id="rId4" Type="http://schemas.openxmlformats.org/officeDocument/2006/relationships/image" Target="../media/image81.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slide" Target="slide74.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slide" Target="slide70.xml"/><Relationship Id="rId5" Type="http://schemas.openxmlformats.org/officeDocument/2006/relationships/slide" Target="slide56.xml"/><Relationship Id="rId4" Type="http://schemas.openxmlformats.org/officeDocument/2006/relationships/slide" Target="slide65.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6.xml"/><Relationship Id="rId3" Type="http://schemas.openxmlformats.org/officeDocument/2006/relationships/slide" Target="slide12.xml"/><Relationship Id="rId7" Type="http://schemas.openxmlformats.org/officeDocument/2006/relationships/slide" Target="slide19.xml"/><Relationship Id="rId12" Type="http://schemas.openxmlformats.org/officeDocument/2006/relationships/slide" Target="slide3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16.xml"/><Relationship Id="rId11" Type="http://schemas.openxmlformats.org/officeDocument/2006/relationships/slide" Target="slide26.xml"/><Relationship Id="rId5" Type="http://schemas.openxmlformats.org/officeDocument/2006/relationships/slide" Target="slide14.xml"/><Relationship Id="rId10" Type="http://schemas.openxmlformats.org/officeDocument/2006/relationships/slide" Target="slide28.xml"/><Relationship Id="rId4" Type="http://schemas.openxmlformats.org/officeDocument/2006/relationships/slide" Target="slide11.xml"/><Relationship Id="rId9" Type="http://schemas.openxmlformats.org/officeDocument/2006/relationships/slide" Target="slide25.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3" Type="http://schemas.openxmlformats.org/officeDocument/2006/relationships/diagramLayout" Target="../diagrams/layout3.xml"/><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openxmlformats.org/officeDocument/2006/relationships/image" Target="../media/image116.png"/><Relationship Id="rId5" Type="http://schemas.openxmlformats.org/officeDocument/2006/relationships/diagramColors" Target="../diagrams/colors3.xml"/><Relationship Id="rId10" Type="http://schemas.openxmlformats.org/officeDocument/2006/relationships/image" Target="../media/image115.svg"/><Relationship Id="rId4" Type="http://schemas.openxmlformats.org/officeDocument/2006/relationships/diagramQuickStyle" Target="../diagrams/quickStyle3.xml"/><Relationship Id="rId9" Type="http://schemas.openxmlformats.org/officeDocument/2006/relationships/image" Target="../media/image114.png"/><Relationship Id="rId14" Type="http://schemas.openxmlformats.org/officeDocument/2006/relationships/image" Target="../media/image11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131.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135.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88.xml"/><Relationship Id="rId7" Type="http://schemas.openxmlformats.org/officeDocument/2006/relationships/slide" Target="slide108.xm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slide" Target="slide82.xml"/><Relationship Id="rId5" Type="http://schemas.openxmlformats.org/officeDocument/2006/relationships/slide" Target="slide80.xml"/><Relationship Id="rId4" Type="http://schemas.openxmlformats.org/officeDocument/2006/relationships/slide" Target="slide91.xml"/></Relationships>
</file>

<file path=ppt/slides/_rels/slide74.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141.sv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9.xml"/><Relationship Id="rId5" Type="http://schemas.openxmlformats.org/officeDocument/2006/relationships/image" Target="../media/image155.png"/><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9.xml"/><Relationship Id="rId5" Type="http://schemas.openxmlformats.org/officeDocument/2006/relationships/image" Target="../media/image159.png"/><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168.png"/><Relationship Id="rId4" Type="http://schemas.openxmlformats.org/officeDocument/2006/relationships/image" Target="../media/image1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169.png"/><Relationship Id="rId4" Type="http://schemas.openxmlformats.org/officeDocument/2006/relationships/image" Target="../media/image149.png"/></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172.png"/><Relationship Id="rId4" Type="http://schemas.openxmlformats.org/officeDocument/2006/relationships/image" Target="../media/image17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6.xml"/><Relationship Id="rId6" Type="http://schemas.openxmlformats.org/officeDocument/2006/relationships/image" Target="../media/image149.png"/><Relationship Id="rId5" Type="http://schemas.openxmlformats.org/officeDocument/2006/relationships/image" Target="../media/image89.png"/><Relationship Id="rId4" Type="http://schemas.openxmlformats.org/officeDocument/2006/relationships/image" Target="../media/image1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6.xml"/><Relationship Id="rId4" Type="http://schemas.openxmlformats.org/officeDocument/2006/relationships/image" Target="../media/image17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hyperlink" Target="http://vaulthelp.vod309.com/wordpress/applications/clin-ops/tmf-application/working-with-milestones/" TargetMode="Externa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81.png"/><Relationship Id="rId4" Type="http://schemas.openxmlformats.org/officeDocument/2006/relationships/image" Target="../media/image180.png"/></Relationships>
</file>

<file path=ppt/slides/_rels/slide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3.xml"/><Relationship Id="rId4" Type="http://schemas.openxmlformats.org/officeDocument/2006/relationships/image" Target="../media/image18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slide" Target="slide102.xml"/><Relationship Id="rId1" Type="http://schemas.openxmlformats.org/officeDocument/2006/relationships/slideLayout" Target="../slideLayouts/slideLayout15.xml"/><Relationship Id="rId5" Type="http://schemas.openxmlformats.org/officeDocument/2006/relationships/slide" Target="slide135.xml"/><Relationship Id="rId4" Type="http://schemas.openxmlformats.org/officeDocument/2006/relationships/slide" Target="slide10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8CFED0-9CA7-DC40-9145-774E0A8FCBD3}"/>
              </a:ext>
            </a:extLst>
          </p:cNvPr>
          <p:cNvSpPr>
            <a:spLocks/>
          </p:cNvSpPr>
          <p:nvPr/>
        </p:nvSpPr>
        <p:spPr>
          <a:xfrm>
            <a:off x="4952452" y="4230172"/>
            <a:ext cx="2891385" cy="20005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eTMF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Good Vault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Version: March 4, 2024</a:t>
            </a:r>
          </a:p>
        </p:txBody>
      </p:sp>
      <p:sp>
        <p:nvSpPr>
          <p:cNvPr id="4" name="Title 3">
            <a:extLst>
              <a:ext uri="{FF2B5EF4-FFF2-40B4-BE49-F238E27FC236}">
                <a16:creationId xmlns:a16="http://schemas.microsoft.com/office/drawing/2014/main" id="{43FC4F87-771B-A665-D265-DE0E7C2FB09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eTMF</a:t>
            </a:r>
            <a:br>
              <a:rPr lang="en-US" dirty="0"/>
            </a:br>
            <a:r>
              <a:rPr lang="en-US" dirty="0"/>
              <a:t>Good Vault Practices</a:t>
            </a:r>
          </a:p>
        </p:txBody>
      </p:sp>
    </p:spTree>
    <p:extLst>
      <p:ext uri="{BB962C8B-B14F-4D97-AF65-F5344CB8AC3E}">
        <p14:creationId xmlns:p14="http://schemas.microsoft.com/office/powerpoint/2010/main" val="13869692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AE1BCD-4AC3-41D3-A583-EF91D4D74609}"/>
              </a:ext>
            </a:extLst>
          </p:cNvPr>
          <p:cNvSpPr>
            <a:spLocks noGrp="1"/>
          </p:cNvSpPr>
          <p:nvPr>
            <p:ph idx="1"/>
          </p:nvPr>
        </p:nvSpPr>
        <p:spPr>
          <a:xfrm>
            <a:off x="623458" y="2137903"/>
            <a:ext cx="5482027" cy="487473"/>
          </a:xfrm>
        </p:spPr>
        <p:txBody>
          <a:bodyPr>
            <a:normAutofit fontScale="85000" lnSpcReduction="10000"/>
          </a:bodyPr>
          <a:lstStyle/>
          <a:p>
            <a:pPr marL="341313" indent="-341313">
              <a:buFont typeface="+mj-lt"/>
              <a:buAutoNum type="arabicPeriod"/>
            </a:pPr>
            <a:r>
              <a:rPr lang="en-US" b="1" dirty="0"/>
              <a:t>Example in Vault: Research University</a:t>
            </a:r>
          </a:p>
          <a:p>
            <a:endParaRPr lang="en-US" b="1" dirty="0"/>
          </a:p>
        </p:txBody>
      </p:sp>
      <p:sp>
        <p:nvSpPr>
          <p:cNvPr id="3" name="Text Placeholder 2">
            <a:extLst>
              <a:ext uri="{FF2B5EF4-FFF2-40B4-BE49-F238E27FC236}">
                <a16:creationId xmlns:a16="http://schemas.microsoft.com/office/drawing/2014/main" id="{7F14BC77-4057-4738-90A7-0C1B8B1210AF}"/>
              </a:ext>
            </a:extLst>
          </p:cNvPr>
          <p:cNvSpPr>
            <a:spLocks noGrp="1"/>
          </p:cNvSpPr>
          <p:nvPr>
            <p:ph type="body" sz="quarter" idx="13"/>
          </p:nvPr>
        </p:nvSpPr>
        <p:spPr/>
        <p:txBody>
          <a:bodyPr/>
          <a:lstStyle/>
          <a:p>
            <a:r>
              <a:rPr lang="en-US" dirty="0"/>
              <a:t>Organization Types</a:t>
            </a:r>
          </a:p>
        </p:txBody>
      </p:sp>
      <p:sp>
        <p:nvSpPr>
          <p:cNvPr id="4" name="Title 3">
            <a:extLst>
              <a:ext uri="{FF2B5EF4-FFF2-40B4-BE49-F238E27FC236}">
                <a16:creationId xmlns:a16="http://schemas.microsoft.com/office/drawing/2014/main" id="{E4DEF1D6-B256-41BE-9ED4-E50A638822A9}"/>
              </a:ext>
            </a:extLst>
          </p:cNvPr>
          <p:cNvSpPr>
            <a:spLocks noGrp="1"/>
          </p:cNvSpPr>
          <p:nvPr>
            <p:ph type="title"/>
          </p:nvPr>
        </p:nvSpPr>
        <p:spPr/>
        <p:txBody>
          <a:bodyPr/>
          <a:lstStyle/>
          <a:p>
            <a:r>
              <a:rPr lang="en-US" dirty="0"/>
              <a:t>Institutions</a:t>
            </a:r>
          </a:p>
        </p:txBody>
      </p:sp>
      <p:sp>
        <p:nvSpPr>
          <p:cNvPr id="5" name="Content Placeholder 1">
            <a:extLst>
              <a:ext uri="{FF2B5EF4-FFF2-40B4-BE49-F238E27FC236}">
                <a16:creationId xmlns:a16="http://schemas.microsoft.com/office/drawing/2014/main" id="{BDE5EC96-957C-45A6-854C-DAD4339654E1}"/>
              </a:ext>
            </a:extLst>
          </p:cNvPr>
          <p:cNvSpPr txBox="1">
            <a:spLocks/>
          </p:cNvSpPr>
          <p:nvPr/>
        </p:nvSpPr>
        <p:spPr>
          <a:xfrm>
            <a:off x="6492983" y="2143182"/>
            <a:ext cx="4890812" cy="504925"/>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buFont typeface="+mj-lt"/>
              <a:buAutoNum type="arabicPeriod" startAt="2"/>
            </a:pPr>
            <a:r>
              <a:rPr lang="en-US" b="1" dirty="0"/>
              <a:t>Example in Vault: Large Network</a:t>
            </a:r>
          </a:p>
        </p:txBody>
      </p:sp>
      <p:pic>
        <p:nvPicPr>
          <p:cNvPr id="7" name="Picture 6" descr="Screenshot showing organization with parent organization linked">
            <a:extLst>
              <a:ext uri="{FF2B5EF4-FFF2-40B4-BE49-F238E27FC236}">
                <a16:creationId xmlns:a16="http://schemas.microsoft.com/office/drawing/2014/main" id="{F7C082D1-D0E1-4AD8-A7D0-15DEE21D182F}"/>
              </a:ext>
            </a:extLst>
          </p:cNvPr>
          <p:cNvPicPr>
            <a:picLocks noChangeAspect="1"/>
          </p:cNvPicPr>
          <p:nvPr/>
        </p:nvPicPr>
        <p:blipFill>
          <a:blip r:embed="rId2"/>
          <a:stretch>
            <a:fillRect/>
          </a:stretch>
        </p:blipFill>
        <p:spPr>
          <a:xfrm>
            <a:off x="816997" y="3648740"/>
            <a:ext cx="5085138" cy="1623913"/>
          </a:xfrm>
          <a:prstGeom prst="rect">
            <a:avLst/>
          </a:prstGeom>
          <a:ln>
            <a:noFill/>
          </a:ln>
          <a:effectLst>
            <a:outerShdw blurRad="292100" dist="139700" dir="2700000" algn="tl" rotWithShape="0">
              <a:srgbClr val="333333">
                <a:alpha val="65000"/>
              </a:srgbClr>
            </a:outerShdw>
          </a:effectLst>
        </p:spPr>
      </p:pic>
      <p:sp>
        <p:nvSpPr>
          <p:cNvPr id="8" name="Speech Bubble: Rectangle 7">
            <a:extLst>
              <a:ext uri="{FF2B5EF4-FFF2-40B4-BE49-F238E27FC236}">
                <a16:creationId xmlns:a16="http://schemas.microsoft.com/office/drawing/2014/main" id="{30A56590-7956-42F1-823D-4CD179BACE14}"/>
              </a:ext>
            </a:extLst>
          </p:cNvPr>
          <p:cNvSpPr/>
          <p:nvPr/>
        </p:nvSpPr>
        <p:spPr>
          <a:xfrm>
            <a:off x="1658057" y="2754236"/>
            <a:ext cx="4244078" cy="674764"/>
          </a:xfrm>
          <a:prstGeom prst="wedgeRectCallout">
            <a:avLst>
              <a:gd name="adj1" fmla="val 32212"/>
              <a:gd name="adj2" fmla="val 104557"/>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Parent Organization field is used to relate each department back to the main organization of University of Louisville.</a:t>
            </a:r>
          </a:p>
        </p:txBody>
      </p:sp>
      <p:sp>
        <p:nvSpPr>
          <p:cNvPr id="10" name="Speech Bubble: Rectangle 9">
            <a:extLst>
              <a:ext uri="{FF2B5EF4-FFF2-40B4-BE49-F238E27FC236}">
                <a16:creationId xmlns:a16="http://schemas.microsoft.com/office/drawing/2014/main" id="{DCB488CA-1B46-4CE7-B29A-44D19979E3C9}"/>
              </a:ext>
            </a:extLst>
          </p:cNvPr>
          <p:cNvSpPr/>
          <p:nvPr/>
        </p:nvSpPr>
        <p:spPr>
          <a:xfrm>
            <a:off x="816997" y="5505005"/>
            <a:ext cx="4244078" cy="674764"/>
          </a:xfrm>
          <a:prstGeom prst="wedgeRectCallout">
            <a:avLst>
              <a:gd name="adj1" fmla="val -19051"/>
              <a:gd name="adj2" fmla="val -105723"/>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Since each department could have their own pool of patients, and therefore be its own site, each department is listed as a unique organization.</a:t>
            </a:r>
          </a:p>
        </p:txBody>
      </p:sp>
      <p:pic>
        <p:nvPicPr>
          <p:cNvPr id="15" name="Picture 14" descr="Screenshot showing organization with parent organization linked">
            <a:extLst>
              <a:ext uri="{FF2B5EF4-FFF2-40B4-BE49-F238E27FC236}">
                <a16:creationId xmlns:a16="http://schemas.microsoft.com/office/drawing/2014/main" id="{08A2776E-003F-490A-AB71-7D60169699AE}"/>
              </a:ext>
            </a:extLst>
          </p:cNvPr>
          <p:cNvPicPr>
            <a:picLocks noChangeAspect="1"/>
          </p:cNvPicPr>
          <p:nvPr/>
        </p:nvPicPr>
        <p:blipFill>
          <a:blip r:embed="rId3"/>
          <a:stretch>
            <a:fillRect/>
          </a:stretch>
        </p:blipFill>
        <p:spPr>
          <a:xfrm>
            <a:off x="6765459" y="3626778"/>
            <a:ext cx="4890812" cy="1193654"/>
          </a:xfrm>
          <a:prstGeom prst="rect">
            <a:avLst/>
          </a:prstGeom>
          <a:ln>
            <a:noFill/>
          </a:ln>
          <a:effectLst>
            <a:outerShdw blurRad="292100" dist="139700" dir="2700000" algn="tl" rotWithShape="0">
              <a:srgbClr val="333333">
                <a:alpha val="65000"/>
              </a:srgbClr>
            </a:outerShdw>
          </a:effectLst>
        </p:spPr>
      </p:pic>
      <p:sp>
        <p:nvSpPr>
          <p:cNvPr id="16" name="Speech Bubble: Rectangle 15">
            <a:extLst>
              <a:ext uri="{FF2B5EF4-FFF2-40B4-BE49-F238E27FC236}">
                <a16:creationId xmlns:a16="http://schemas.microsoft.com/office/drawing/2014/main" id="{07B19B80-C88D-4717-87EA-F2ED6FDA8CCF}"/>
              </a:ext>
            </a:extLst>
          </p:cNvPr>
          <p:cNvSpPr/>
          <p:nvPr/>
        </p:nvSpPr>
        <p:spPr>
          <a:xfrm>
            <a:off x="7412193" y="5080059"/>
            <a:ext cx="4244078" cy="504925"/>
          </a:xfrm>
          <a:prstGeom prst="wedgeRectCallout">
            <a:avLst>
              <a:gd name="adj1" fmla="val 34886"/>
              <a:gd name="adj2" fmla="val -116378"/>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Parent Organization field is used to relate each region’s Mayo Clinic back to the main organization.</a:t>
            </a:r>
          </a:p>
        </p:txBody>
      </p:sp>
      <p:sp>
        <p:nvSpPr>
          <p:cNvPr id="14" name="Speech Bubble: Rectangle 13">
            <a:extLst>
              <a:ext uri="{FF2B5EF4-FFF2-40B4-BE49-F238E27FC236}">
                <a16:creationId xmlns:a16="http://schemas.microsoft.com/office/drawing/2014/main" id="{2E05911F-5CF7-4184-B1DC-46611B4E8C6B}"/>
              </a:ext>
            </a:extLst>
          </p:cNvPr>
          <p:cNvSpPr/>
          <p:nvPr/>
        </p:nvSpPr>
        <p:spPr>
          <a:xfrm>
            <a:off x="6765459" y="2926879"/>
            <a:ext cx="4244078" cy="504925"/>
          </a:xfrm>
          <a:prstGeom prst="wedgeRectCallout">
            <a:avLst>
              <a:gd name="adj1" fmla="val -31384"/>
              <a:gd name="adj2" fmla="val 147148"/>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Since each region will have their own unique patients, each region is listed as a unique organization.</a:t>
            </a:r>
          </a:p>
        </p:txBody>
      </p:sp>
      <p:sp>
        <p:nvSpPr>
          <p:cNvPr id="17" name="Content Placeholder 1">
            <a:extLst>
              <a:ext uri="{FF2B5EF4-FFF2-40B4-BE49-F238E27FC236}">
                <a16:creationId xmlns:a16="http://schemas.microsoft.com/office/drawing/2014/main" id="{A8A7C41C-0A4F-46BD-9651-1CDB74254A82}"/>
              </a:ext>
            </a:extLst>
          </p:cNvPr>
          <p:cNvSpPr txBox="1">
            <a:spLocks/>
          </p:cNvSpPr>
          <p:nvPr/>
        </p:nvSpPr>
        <p:spPr>
          <a:xfrm>
            <a:off x="808204" y="1499784"/>
            <a:ext cx="10575591" cy="51054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the </a:t>
            </a:r>
            <a:r>
              <a:rPr lang="en-US" b="1" dirty="0"/>
              <a:t>Parent Organization </a:t>
            </a:r>
            <a:r>
              <a:rPr lang="en-US" dirty="0"/>
              <a:t>field to link multiple organizations together.</a:t>
            </a:r>
            <a:r>
              <a:rPr lang="en-US" b="1" dirty="0"/>
              <a:t> </a:t>
            </a:r>
          </a:p>
          <a:p>
            <a:endParaRPr lang="en-US" b="1" dirty="0"/>
          </a:p>
        </p:txBody>
      </p:sp>
    </p:spTree>
    <p:extLst>
      <p:ext uri="{BB962C8B-B14F-4D97-AF65-F5344CB8AC3E}">
        <p14:creationId xmlns:p14="http://schemas.microsoft.com/office/powerpoint/2010/main" val="1590402824"/>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7F8E-7003-4A3A-A3C3-E16C18826390}"/>
              </a:ext>
            </a:extLst>
          </p:cNvPr>
          <p:cNvSpPr>
            <a:spLocks noGrp="1"/>
          </p:cNvSpPr>
          <p:nvPr>
            <p:ph type="title"/>
          </p:nvPr>
        </p:nvSpPr>
        <p:spPr/>
        <p:txBody>
          <a:bodyPr/>
          <a:lstStyle/>
          <a:p>
            <a:r>
              <a:rPr lang="en-US" dirty="0"/>
              <a:t>Benefits of Using the Document Inbox</a:t>
            </a:r>
          </a:p>
        </p:txBody>
      </p:sp>
      <p:graphicFrame>
        <p:nvGraphicFramePr>
          <p:cNvPr id="5" name="Content Placeholder 4" descr="1. Ability to upload and classify in bulk&#13;&#10;2. Collaboratively process documents through Inbox sharing&#13;&#10;3. Automatically and accurately classify documents with TMF Bot&#13;&#10;">
            <a:extLst>
              <a:ext uri="{FF2B5EF4-FFF2-40B4-BE49-F238E27FC236}">
                <a16:creationId xmlns:a16="http://schemas.microsoft.com/office/drawing/2014/main" id="{9F3E58CD-8FF2-46F7-B5B9-13CBA97D0637}"/>
              </a:ext>
            </a:extLst>
          </p:cNvPr>
          <p:cNvGraphicFramePr>
            <a:graphicFrameLocks noGrp="1"/>
          </p:cNvGraphicFramePr>
          <p:nvPr>
            <p:ph idx="1"/>
            <p:extLst>
              <p:ext uri="{D42A27DB-BD31-4B8C-83A1-F6EECF244321}">
                <p14:modId xmlns:p14="http://schemas.microsoft.com/office/powerpoint/2010/main" val="2808509126"/>
              </p:ext>
            </p:extLst>
          </p:nvPr>
        </p:nvGraphicFramePr>
        <p:xfrm>
          <a:off x="551656" y="841248"/>
          <a:ext cx="11088687"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920186"/>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1F49-A845-425B-A5A5-3ACAFBCC4591}"/>
              </a:ext>
            </a:extLst>
          </p:cNvPr>
          <p:cNvSpPr>
            <a:spLocks noGrp="1"/>
          </p:cNvSpPr>
          <p:nvPr>
            <p:ph type="title"/>
          </p:nvPr>
        </p:nvSpPr>
        <p:spPr/>
        <p:txBody>
          <a:bodyPr/>
          <a:lstStyle/>
          <a:p>
            <a:r>
              <a:rPr lang="en-US" dirty="0"/>
              <a:t>Key Considerations</a:t>
            </a:r>
          </a:p>
        </p:txBody>
      </p:sp>
      <p:graphicFrame>
        <p:nvGraphicFramePr>
          <p:cNvPr id="4" name="Diagram 3" descr="•Sharing the Document Inbox&#10;•Document Inbox Sharing can be enabled or disabled. If enabled, the Document Inbox can be shared with individual users or groups. Be mindful of who the documents are being shared with since it is possible to share documents with unintended users. The Document Inbox cannot be shared with more than 50 users or groups and cannot be shared if it contains more than 1,000 documents.&#10;•&#10;•TMF Bot&#10;•Ensure that a role has been defined via business process to monitor the Document Inbox for documents that have been classified by the TMF Bot but for which classification has not been completed.&#10;•TMF Bot and Document QC&#10;•TMF Bot can be used as an opportunity to revisit current QC processes to potentially reduce the quantity of documents and metadata that are QC’d. Additionally, misclassifications should not be reviewed in the Inbox but be part of the usual quality review process.&#10;•Now, a TMF Bot QC Check can be added as a step to any document workflow to surface possible issues with a document’s classification. Does this need to be included in any of the workflows?&#10;•Monitoring TMF Bot Performance&#10;•Recommendation is to review the TMF bot performance 1-2 weeks after a new trained model being deployed&#10;•Performance should be monitored at least quarterly. Who will be responsible of this?&#10;• What should be the KPIs for TMF Bot performance? Document classification extraction coverage, Auto-classification coverage, Misclassification rate...&#10;">
            <a:extLst>
              <a:ext uri="{FF2B5EF4-FFF2-40B4-BE49-F238E27FC236}">
                <a16:creationId xmlns:a16="http://schemas.microsoft.com/office/drawing/2014/main" id="{076C17D1-1273-4503-BA28-A4DE27E4C67D}"/>
              </a:ext>
            </a:extLst>
          </p:cNvPr>
          <p:cNvGraphicFramePr/>
          <p:nvPr>
            <p:extLst>
              <p:ext uri="{D42A27DB-BD31-4B8C-83A1-F6EECF244321}">
                <p14:modId xmlns:p14="http://schemas.microsoft.com/office/powerpoint/2010/main" val="2892674994"/>
              </p:ext>
            </p:extLst>
          </p:nvPr>
        </p:nvGraphicFramePr>
        <p:xfrm>
          <a:off x="1534692" y="880807"/>
          <a:ext cx="9122615" cy="5584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161659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Ways to Upload an Unclassified Document</a:t>
            </a:r>
          </a:p>
        </p:txBody>
      </p:sp>
      <p:grpSp>
        <p:nvGrpSpPr>
          <p:cNvPr id="6" name="Group 5" descr="Using Veeva Snap:&#10;&#10;Upload a document into Vault in the Unclassified state and classify later&#13;&#10;Upload a document to a Placeholder via the Authoring workflow&#13;&#10;More information about Veeva Snap available in the &quot;File a Document in Vault&quot; GvP.&#13;&#10;">
            <a:extLst>
              <a:ext uri="{FF2B5EF4-FFF2-40B4-BE49-F238E27FC236}">
                <a16:creationId xmlns:a16="http://schemas.microsoft.com/office/drawing/2014/main" id="{6936B1C6-A35A-4CAE-9493-0A53CD1710E1}"/>
              </a:ext>
            </a:extLst>
          </p:cNvPr>
          <p:cNvGrpSpPr/>
          <p:nvPr/>
        </p:nvGrpSpPr>
        <p:grpSpPr>
          <a:xfrm>
            <a:off x="5930986" y="1359097"/>
            <a:ext cx="2454478" cy="4126373"/>
            <a:chOff x="7064764" y="1003390"/>
            <a:chExt cx="2454478" cy="4126373"/>
          </a:xfrm>
        </p:grpSpPr>
        <p:sp>
          <p:nvSpPr>
            <p:cNvPr id="35" name="Round Single Corner Rectangle 35"/>
            <p:cNvSpPr/>
            <p:nvPr/>
          </p:nvSpPr>
          <p:spPr>
            <a:xfrm rot="10800000">
              <a:off x="7160417" y="1343727"/>
              <a:ext cx="2221263"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138" name="TextBox 137"/>
            <p:cNvSpPr txBox="1"/>
            <p:nvPr/>
          </p:nvSpPr>
          <p:spPr>
            <a:xfrm>
              <a:off x="7064764" y="1717027"/>
              <a:ext cx="2454478" cy="430887"/>
            </a:xfrm>
            <a:prstGeom prst="rect">
              <a:avLst/>
            </a:prstGeom>
            <a:noFill/>
          </p:spPr>
          <p:txBody>
            <a:bodyPr wrap="square" rtlCol="0">
              <a:spAutoFit/>
            </a:bodyPr>
            <a:lstStyle/>
            <a:p>
              <a:pPr algn="ctr"/>
              <a:r>
                <a:rPr lang="en-US" sz="2200" b="1" dirty="0">
                  <a:solidFill>
                    <a:schemeClr val="bg2">
                      <a:lumMod val="50000"/>
                    </a:schemeClr>
                  </a:solidFill>
                </a:rPr>
                <a:t>Using Veeva Snap</a:t>
              </a:r>
            </a:p>
          </p:txBody>
        </p:sp>
        <p:sp>
          <p:nvSpPr>
            <p:cNvPr id="149" name="Oval 148"/>
            <p:cNvSpPr>
              <a:spLocks noChangeAspect="1"/>
            </p:cNvSpPr>
            <p:nvPr/>
          </p:nvSpPr>
          <p:spPr>
            <a:xfrm>
              <a:off x="7933200" y="1003390"/>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8" name="TextBox 57">
              <a:extLst>
                <a:ext uri="{FF2B5EF4-FFF2-40B4-BE49-F238E27FC236}">
                  <a16:creationId xmlns:a16="http://schemas.microsoft.com/office/drawing/2014/main" id="{16B45273-82E9-4A87-BBB7-7131518CE662}"/>
                </a:ext>
              </a:extLst>
            </p:cNvPr>
            <p:cNvSpPr txBox="1"/>
            <p:nvPr/>
          </p:nvSpPr>
          <p:spPr>
            <a:xfrm>
              <a:off x="7147369" y="2082775"/>
              <a:ext cx="2358747"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Upload a document into Vault in the Unclassified state and classify later</a:t>
              </a:r>
            </a:p>
            <a:p>
              <a:pPr marL="285750" indent="-285750">
                <a:buFont typeface="Arial" panose="020B0604020202020204" pitchFamily="34" charset="0"/>
                <a:buChar char="•"/>
              </a:pPr>
              <a:r>
                <a:rPr lang="en-US" sz="1600" dirty="0">
                  <a:solidFill>
                    <a:schemeClr val="bg2">
                      <a:lumMod val="50000"/>
                    </a:schemeClr>
                  </a:solidFill>
                </a:rPr>
                <a:t>Upload a document to a Placeholder via the Authoring workflow</a:t>
              </a:r>
            </a:p>
            <a:p>
              <a:pPr marL="285750" indent="-285750">
                <a:buFont typeface="Arial" panose="020B0604020202020204" pitchFamily="34" charset="0"/>
                <a:buChar char="•"/>
              </a:pPr>
              <a:r>
                <a:rPr lang="en-US" sz="1600" dirty="0">
                  <a:solidFill>
                    <a:schemeClr val="bg2">
                      <a:lumMod val="50000"/>
                    </a:schemeClr>
                  </a:solidFill>
                </a:rPr>
                <a:t>More information about Veeva Snap available in the "File a Document in Vault" </a:t>
              </a:r>
              <a:r>
                <a:rPr lang="en-US" sz="1600" dirty="0" err="1">
                  <a:solidFill>
                    <a:schemeClr val="bg2">
                      <a:lumMod val="50000"/>
                    </a:schemeClr>
                  </a:solidFill>
                </a:rPr>
                <a:t>GvP</a:t>
              </a:r>
              <a:r>
                <a:rPr lang="en-US" sz="1600" dirty="0">
                  <a:solidFill>
                    <a:schemeClr val="bg2">
                      <a:lumMod val="50000"/>
                    </a:schemeClr>
                  </a:solidFill>
                </a:rPr>
                <a:t>.</a:t>
              </a:r>
            </a:p>
          </p:txBody>
        </p:sp>
        <p:sp>
          <p:nvSpPr>
            <p:cNvPr id="65" name="Freeform 193">
              <a:extLst>
                <a:ext uri="{FF2B5EF4-FFF2-40B4-BE49-F238E27FC236}">
                  <a16:creationId xmlns:a16="http://schemas.microsoft.com/office/drawing/2014/main" id="{46343F53-0908-4920-8981-6B244916C34F}"/>
                </a:ext>
              </a:extLst>
            </p:cNvPr>
            <p:cNvSpPr>
              <a:spLocks noEditPoints="1"/>
            </p:cNvSpPr>
            <p:nvPr/>
          </p:nvSpPr>
          <p:spPr bwMode="auto">
            <a:xfrm>
              <a:off x="8117366" y="1140503"/>
              <a:ext cx="250482" cy="420713"/>
            </a:xfrm>
            <a:custGeom>
              <a:avLst/>
              <a:gdLst>
                <a:gd name="T0" fmla="*/ 125 w 144"/>
                <a:gd name="T1" fmla="*/ 0 h 243"/>
                <a:gd name="T2" fmla="*/ 19 w 144"/>
                <a:gd name="T3" fmla="*/ 0 h 243"/>
                <a:gd name="T4" fmla="*/ 0 w 144"/>
                <a:gd name="T5" fmla="*/ 19 h 243"/>
                <a:gd name="T6" fmla="*/ 0 w 144"/>
                <a:gd name="T7" fmla="*/ 224 h 243"/>
                <a:gd name="T8" fmla="*/ 19 w 144"/>
                <a:gd name="T9" fmla="*/ 243 h 243"/>
                <a:gd name="T10" fmla="*/ 125 w 144"/>
                <a:gd name="T11" fmla="*/ 243 h 243"/>
                <a:gd name="T12" fmla="*/ 144 w 144"/>
                <a:gd name="T13" fmla="*/ 224 h 243"/>
                <a:gd name="T14" fmla="*/ 144 w 144"/>
                <a:gd name="T15" fmla="*/ 19 h 243"/>
                <a:gd name="T16" fmla="*/ 125 w 144"/>
                <a:gd name="T17" fmla="*/ 0 h 243"/>
                <a:gd name="T18" fmla="*/ 136 w 144"/>
                <a:gd name="T19" fmla="*/ 29 h 243"/>
                <a:gd name="T20" fmla="*/ 136 w 144"/>
                <a:gd name="T21" fmla="*/ 203 h 243"/>
                <a:gd name="T22" fmla="*/ 8 w 144"/>
                <a:gd name="T23" fmla="*/ 203 h 243"/>
                <a:gd name="T24" fmla="*/ 8 w 144"/>
                <a:gd name="T25" fmla="*/ 29 h 243"/>
                <a:gd name="T26" fmla="*/ 136 w 144"/>
                <a:gd name="T27" fmla="*/ 29 h 243"/>
                <a:gd name="T28" fmla="*/ 64 w 144"/>
                <a:gd name="T29" fmla="*/ 224 h 243"/>
                <a:gd name="T30" fmla="*/ 72 w 144"/>
                <a:gd name="T31" fmla="*/ 216 h 243"/>
                <a:gd name="T32" fmla="*/ 80 w 144"/>
                <a:gd name="T33" fmla="*/ 224 h 243"/>
                <a:gd name="T34" fmla="*/ 72 w 144"/>
                <a:gd name="T35" fmla="*/ 232 h 243"/>
                <a:gd name="T36" fmla="*/ 72 w 144"/>
                <a:gd name="T37" fmla="*/ 232 h 243"/>
                <a:gd name="T38" fmla="*/ 64 w 144"/>
                <a:gd name="T39" fmla="*/ 22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43">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descr="Using the create button:&#10;&#10;Load a document into Vault&#13;&#10;Classify Documents Later&#13;&#10;">
            <a:extLst>
              <a:ext uri="{FF2B5EF4-FFF2-40B4-BE49-F238E27FC236}">
                <a16:creationId xmlns:a16="http://schemas.microsoft.com/office/drawing/2014/main" id="{90AFB0AF-1163-44DB-960B-8ED3D8121B14}"/>
              </a:ext>
            </a:extLst>
          </p:cNvPr>
          <p:cNvGrpSpPr/>
          <p:nvPr/>
        </p:nvGrpSpPr>
        <p:grpSpPr>
          <a:xfrm>
            <a:off x="1497711" y="1389310"/>
            <a:ext cx="2269986" cy="4058439"/>
            <a:chOff x="465986" y="1049681"/>
            <a:chExt cx="2269986" cy="4058439"/>
          </a:xfrm>
        </p:grpSpPr>
        <p:sp>
          <p:nvSpPr>
            <p:cNvPr id="49" name="Round Single Corner Rectangle 35"/>
            <p:cNvSpPr/>
            <p:nvPr/>
          </p:nvSpPr>
          <p:spPr>
            <a:xfrm rot="10800000">
              <a:off x="503852" y="1350859"/>
              <a:ext cx="2138200"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51" name="TextBox 50"/>
            <p:cNvSpPr txBox="1"/>
            <p:nvPr/>
          </p:nvSpPr>
          <p:spPr>
            <a:xfrm>
              <a:off x="465986" y="1683650"/>
              <a:ext cx="2269986" cy="769441"/>
            </a:xfrm>
            <a:prstGeom prst="rect">
              <a:avLst/>
            </a:prstGeom>
            <a:noFill/>
          </p:spPr>
          <p:txBody>
            <a:bodyPr wrap="square" rtlCol="0">
              <a:spAutoFit/>
            </a:bodyPr>
            <a:lstStyle/>
            <a:p>
              <a:pPr algn="ctr"/>
              <a:r>
                <a:rPr lang="en-US" sz="2200" b="1" dirty="0">
                  <a:solidFill>
                    <a:schemeClr val="bg2">
                      <a:lumMod val="50000"/>
                    </a:schemeClr>
                  </a:solidFill>
                </a:rPr>
                <a:t>Using the Create button</a:t>
              </a:r>
            </a:p>
          </p:txBody>
        </p:sp>
        <p:sp>
          <p:nvSpPr>
            <p:cNvPr id="143" name="Oval 142"/>
            <p:cNvSpPr>
              <a:spLocks noChangeAspect="1"/>
            </p:cNvSpPr>
            <p:nvPr/>
          </p:nvSpPr>
          <p:spPr>
            <a:xfrm>
              <a:off x="1280204" y="1049681"/>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5" name="TextBox 54">
              <a:extLst>
                <a:ext uri="{FF2B5EF4-FFF2-40B4-BE49-F238E27FC236}">
                  <a16:creationId xmlns:a16="http://schemas.microsoft.com/office/drawing/2014/main" id="{37F2400F-872A-4C38-A22A-5EB1098D3C36}"/>
                </a:ext>
              </a:extLst>
            </p:cNvPr>
            <p:cNvSpPr txBox="1"/>
            <p:nvPr/>
          </p:nvSpPr>
          <p:spPr>
            <a:xfrm>
              <a:off x="520246" y="2448733"/>
              <a:ext cx="2138201"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Load a document into Vault</a:t>
              </a:r>
            </a:p>
            <a:p>
              <a:pPr marL="285750" indent="-285750">
                <a:buFont typeface="Arial" panose="020B0604020202020204" pitchFamily="34" charset="0"/>
                <a:buChar char="•"/>
              </a:pPr>
              <a:r>
                <a:rPr lang="en-US" sz="1600" dirty="0">
                  <a:solidFill>
                    <a:schemeClr val="bg2">
                      <a:lumMod val="50000"/>
                    </a:schemeClr>
                  </a:solidFill>
                </a:rPr>
                <a:t>Classify Documents Later</a:t>
              </a:r>
            </a:p>
          </p:txBody>
        </p:sp>
        <p:pic>
          <p:nvPicPr>
            <p:cNvPr id="59" name="Picture 58">
              <a:extLst>
                <a:ext uri="{FF2B5EF4-FFF2-40B4-BE49-F238E27FC236}">
                  <a16:creationId xmlns:a16="http://schemas.microsoft.com/office/drawing/2014/main" id="{872A976C-9311-40FC-B046-201B6F010E39}"/>
                </a:ext>
              </a:extLst>
            </p:cNvPr>
            <p:cNvPicPr>
              <a:picLocks noChangeAspect="1"/>
            </p:cNvPicPr>
            <p:nvPr/>
          </p:nvPicPr>
          <p:blipFill>
            <a:blip r:embed="rId3"/>
            <a:stretch>
              <a:fillRect/>
            </a:stretch>
          </p:blipFill>
          <p:spPr>
            <a:xfrm>
              <a:off x="1770576" y="1769108"/>
              <a:ext cx="853307" cy="272333"/>
            </a:xfrm>
            <a:prstGeom prst="rect">
              <a:avLst/>
            </a:prstGeom>
          </p:spPr>
        </p:pic>
        <p:sp>
          <p:nvSpPr>
            <p:cNvPr id="66" name="Freeform 151">
              <a:extLst>
                <a:ext uri="{FF2B5EF4-FFF2-40B4-BE49-F238E27FC236}">
                  <a16:creationId xmlns:a16="http://schemas.microsoft.com/office/drawing/2014/main" id="{A2267962-57B1-4026-A6FB-5D225398625D}"/>
                </a:ext>
              </a:extLst>
            </p:cNvPr>
            <p:cNvSpPr>
              <a:spLocks/>
            </p:cNvSpPr>
            <p:nvPr/>
          </p:nvSpPr>
          <p:spPr bwMode="auto">
            <a:xfrm>
              <a:off x="1423206" y="1170230"/>
              <a:ext cx="355545" cy="404327"/>
            </a:xfrm>
            <a:custGeom>
              <a:avLst/>
              <a:gdLst>
                <a:gd name="T0" fmla="*/ 212 w 340"/>
                <a:gd name="T1" fmla="*/ 214 h 345"/>
                <a:gd name="T2" fmla="*/ 212 w 340"/>
                <a:gd name="T3" fmla="*/ 345 h 345"/>
                <a:gd name="T4" fmla="*/ 128 w 340"/>
                <a:gd name="T5" fmla="*/ 345 h 345"/>
                <a:gd name="T6" fmla="*/ 128 w 340"/>
                <a:gd name="T7" fmla="*/ 214 h 345"/>
                <a:gd name="T8" fmla="*/ 0 w 340"/>
                <a:gd name="T9" fmla="*/ 214 h 345"/>
                <a:gd name="T10" fmla="*/ 0 w 340"/>
                <a:gd name="T11" fmla="*/ 131 h 345"/>
                <a:gd name="T12" fmla="*/ 128 w 340"/>
                <a:gd name="T13" fmla="*/ 131 h 345"/>
                <a:gd name="T14" fmla="*/ 128 w 340"/>
                <a:gd name="T15" fmla="*/ 0 h 345"/>
                <a:gd name="T16" fmla="*/ 212 w 340"/>
                <a:gd name="T17" fmla="*/ 0 h 345"/>
                <a:gd name="T18" fmla="*/ 212 w 340"/>
                <a:gd name="T19" fmla="*/ 131 h 345"/>
                <a:gd name="T20" fmla="*/ 340 w 340"/>
                <a:gd name="T21" fmla="*/ 131 h 345"/>
                <a:gd name="T22" fmla="*/ 340 w 340"/>
                <a:gd name="T23" fmla="*/ 214 h 345"/>
                <a:gd name="T24" fmla="*/ 212 w 340"/>
                <a:gd name="T25" fmla="*/ 214 h 345"/>
                <a:gd name="T26" fmla="*/ 212 w 340"/>
                <a:gd name="T27" fmla="*/ 21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345">
                  <a:moveTo>
                    <a:pt x="212" y="214"/>
                  </a:moveTo>
                  <a:lnTo>
                    <a:pt x="212" y="345"/>
                  </a:lnTo>
                  <a:lnTo>
                    <a:pt x="128" y="345"/>
                  </a:lnTo>
                  <a:lnTo>
                    <a:pt x="128" y="214"/>
                  </a:lnTo>
                  <a:lnTo>
                    <a:pt x="0" y="214"/>
                  </a:lnTo>
                  <a:lnTo>
                    <a:pt x="0" y="131"/>
                  </a:lnTo>
                  <a:lnTo>
                    <a:pt x="128" y="131"/>
                  </a:lnTo>
                  <a:lnTo>
                    <a:pt x="128" y="0"/>
                  </a:lnTo>
                  <a:lnTo>
                    <a:pt x="212" y="0"/>
                  </a:lnTo>
                  <a:lnTo>
                    <a:pt x="212" y="131"/>
                  </a:lnTo>
                  <a:lnTo>
                    <a:pt x="340" y="131"/>
                  </a:lnTo>
                  <a:lnTo>
                    <a:pt x="340" y="214"/>
                  </a:lnTo>
                  <a:lnTo>
                    <a:pt x="212" y="214"/>
                  </a:lnTo>
                  <a:lnTo>
                    <a:pt x="212" y="2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 name="Group 6" descr="Drag and drop: &#10;&#10;Allows users to upload or drag up to 250 documents directly to the Inbox &#13;&#10;Bulk apply Study, Study Country, Study Site.&#13;&#10;Veeva recommended upload method.&#13;&#10;">
            <a:extLst>
              <a:ext uri="{FF2B5EF4-FFF2-40B4-BE49-F238E27FC236}">
                <a16:creationId xmlns:a16="http://schemas.microsoft.com/office/drawing/2014/main" id="{7D30022C-30ED-4E5A-AE37-613C9B435E27}"/>
              </a:ext>
            </a:extLst>
          </p:cNvPr>
          <p:cNvGrpSpPr/>
          <p:nvPr/>
        </p:nvGrpSpPr>
        <p:grpSpPr>
          <a:xfrm>
            <a:off x="3624058" y="1376722"/>
            <a:ext cx="2454478" cy="4079973"/>
            <a:chOff x="4762868" y="1018258"/>
            <a:chExt cx="2454478" cy="4079973"/>
          </a:xfrm>
        </p:grpSpPr>
        <p:sp>
          <p:nvSpPr>
            <p:cNvPr id="34" name="Round Single Corner Rectangle 35"/>
            <p:cNvSpPr/>
            <p:nvPr/>
          </p:nvSpPr>
          <p:spPr>
            <a:xfrm rot="10800000">
              <a:off x="4877709" y="1340970"/>
              <a:ext cx="2209571"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137" name="TextBox 136"/>
            <p:cNvSpPr txBox="1"/>
            <p:nvPr/>
          </p:nvSpPr>
          <p:spPr>
            <a:xfrm>
              <a:off x="4762868" y="1656721"/>
              <a:ext cx="2454478" cy="430887"/>
            </a:xfrm>
            <a:prstGeom prst="rect">
              <a:avLst/>
            </a:prstGeom>
            <a:noFill/>
          </p:spPr>
          <p:txBody>
            <a:bodyPr wrap="square" rtlCol="0">
              <a:spAutoFit/>
            </a:bodyPr>
            <a:lstStyle/>
            <a:p>
              <a:pPr algn="ctr"/>
              <a:r>
                <a:rPr lang="en-US" sz="2200" b="1" dirty="0">
                  <a:solidFill>
                    <a:schemeClr val="bg2">
                      <a:lumMod val="50000"/>
                    </a:schemeClr>
                  </a:solidFill>
                </a:rPr>
                <a:t>Drag and Drop</a:t>
              </a:r>
            </a:p>
          </p:txBody>
        </p:sp>
        <p:sp>
          <p:nvSpPr>
            <p:cNvPr id="145" name="Oval 144"/>
            <p:cNvSpPr>
              <a:spLocks noChangeAspect="1"/>
            </p:cNvSpPr>
            <p:nvPr/>
          </p:nvSpPr>
          <p:spPr>
            <a:xfrm>
              <a:off x="5686388" y="1018258"/>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7" name="TextBox 56">
              <a:extLst>
                <a:ext uri="{FF2B5EF4-FFF2-40B4-BE49-F238E27FC236}">
                  <a16:creationId xmlns:a16="http://schemas.microsoft.com/office/drawing/2014/main" id="{06C0FCF1-473B-468D-9044-4ED5D6383A71}"/>
                </a:ext>
              </a:extLst>
            </p:cNvPr>
            <p:cNvSpPr txBox="1"/>
            <p:nvPr/>
          </p:nvSpPr>
          <p:spPr>
            <a:xfrm>
              <a:off x="4871281" y="2087608"/>
              <a:ext cx="2203137"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Allows users to upload or drag up to 250 documents directly to the Inbox </a:t>
              </a:r>
            </a:p>
            <a:p>
              <a:pPr marL="285750" indent="-285750">
                <a:buFont typeface="Arial" panose="020B0604020202020204" pitchFamily="34" charset="0"/>
                <a:buChar char="•"/>
              </a:pPr>
              <a:r>
                <a:rPr lang="en-US" sz="1600" dirty="0">
                  <a:solidFill>
                    <a:schemeClr val="bg2">
                      <a:lumMod val="50000"/>
                    </a:schemeClr>
                  </a:solidFill>
                </a:rPr>
                <a:t>Bulk apply Study, Study Country, Study Site.</a:t>
              </a:r>
            </a:p>
            <a:p>
              <a:pPr marL="285750" indent="-285750">
                <a:buFont typeface="Arial" panose="020B0604020202020204" pitchFamily="34" charset="0"/>
                <a:buChar char="•"/>
              </a:pPr>
              <a:r>
                <a:rPr lang="en-US" sz="1600" dirty="0">
                  <a:solidFill>
                    <a:schemeClr val="bg2">
                      <a:lumMod val="50000"/>
                    </a:schemeClr>
                  </a:solidFill>
                </a:rPr>
                <a:t>Veeva recommended upload method.</a:t>
              </a:r>
            </a:p>
          </p:txBody>
        </p:sp>
        <p:grpSp>
          <p:nvGrpSpPr>
            <p:cNvPr id="91" name="Group 115">
              <a:extLst>
                <a:ext uri="{FF2B5EF4-FFF2-40B4-BE49-F238E27FC236}">
                  <a16:creationId xmlns:a16="http://schemas.microsoft.com/office/drawing/2014/main" id="{E9C7E428-FD2B-49EA-974A-40E8559D30FA}"/>
                </a:ext>
              </a:extLst>
            </p:cNvPr>
            <p:cNvGrpSpPr>
              <a:grpSpLocks noChangeAspect="1"/>
            </p:cNvGrpSpPr>
            <p:nvPr/>
          </p:nvGrpSpPr>
          <p:grpSpPr bwMode="auto">
            <a:xfrm>
              <a:off x="5824301" y="1065120"/>
              <a:ext cx="316385" cy="522786"/>
              <a:chOff x="7061" y="1121"/>
              <a:chExt cx="210" cy="347"/>
            </a:xfrm>
            <a:solidFill>
              <a:schemeClr val="bg1"/>
            </a:solidFill>
          </p:grpSpPr>
          <p:sp>
            <p:nvSpPr>
              <p:cNvPr id="92" name="Freeform 116">
                <a:extLst>
                  <a:ext uri="{FF2B5EF4-FFF2-40B4-BE49-F238E27FC236}">
                    <a16:creationId xmlns:a16="http://schemas.microsoft.com/office/drawing/2014/main" id="{C4EDB8E1-9A71-4E18-8C1A-6D671911BF51}"/>
                  </a:ext>
                </a:extLst>
              </p:cNvPr>
              <p:cNvSpPr>
                <a:spLocks noEditPoints="1"/>
              </p:cNvSpPr>
              <p:nvPr/>
            </p:nvSpPr>
            <p:spPr bwMode="auto">
              <a:xfrm>
                <a:off x="7082" y="1185"/>
                <a:ext cx="189" cy="283"/>
              </a:xfrm>
              <a:custGeom>
                <a:avLst/>
                <a:gdLst>
                  <a:gd name="T0" fmla="*/ 36 w 132"/>
                  <a:gd name="T1" fmla="*/ 112 h 199"/>
                  <a:gd name="T2" fmla="*/ 40 w 132"/>
                  <a:gd name="T3" fmla="*/ 10 h 199"/>
                  <a:gd name="T4" fmla="*/ 60 w 132"/>
                  <a:gd name="T5" fmla="*/ 5 h 199"/>
                  <a:gd name="T6" fmla="*/ 67 w 132"/>
                  <a:gd name="T7" fmla="*/ 26 h 199"/>
                  <a:gd name="T8" fmla="*/ 67 w 132"/>
                  <a:gd name="T9" fmla="*/ 52 h 199"/>
                  <a:gd name="T10" fmla="*/ 88 w 132"/>
                  <a:gd name="T11" fmla="*/ 63 h 199"/>
                  <a:gd name="T12" fmla="*/ 106 w 132"/>
                  <a:gd name="T13" fmla="*/ 65 h 199"/>
                  <a:gd name="T14" fmla="*/ 112 w 132"/>
                  <a:gd name="T15" fmla="*/ 73 h 199"/>
                  <a:gd name="T16" fmla="*/ 129 w 132"/>
                  <a:gd name="T17" fmla="*/ 80 h 199"/>
                  <a:gd name="T18" fmla="*/ 131 w 132"/>
                  <a:gd name="T19" fmla="*/ 133 h 199"/>
                  <a:gd name="T20" fmla="*/ 129 w 132"/>
                  <a:gd name="T21" fmla="*/ 173 h 199"/>
                  <a:gd name="T22" fmla="*/ 104 w 132"/>
                  <a:gd name="T23" fmla="*/ 199 h 199"/>
                  <a:gd name="T24" fmla="*/ 40 w 132"/>
                  <a:gd name="T25" fmla="*/ 190 h 199"/>
                  <a:gd name="T26" fmla="*/ 21 w 132"/>
                  <a:gd name="T27" fmla="*/ 153 h 199"/>
                  <a:gd name="T28" fmla="*/ 1 w 132"/>
                  <a:gd name="T29" fmla="*/ 131 h 199"/>
                  <a:gd name="T30" fmla="*/ 18 w 132"/>
                  <a:gd name="T31" fmla="*/ 109 h 199"/>
                  <a:gd name="T32" fmla="*/ 36 w 132"/>
                  <a:gd name="T33" fmla="*/ 115 h 199"/>
                  <a:gd name="T34" fmla="*/ 44 w 132"/>
                  <a:gd name="T35" fmla="*/ 112 h 199"/>
                  <a:gd name="T36" fmla="*/ 43 w 132"/>
                  <a:gd name="T37" fmla="*/ 127 h 199"/>
                  <a:gd name="T38" fmla="*/ 36 w 132"/>
                  <a:gd name="T39" fmla="*/ 125 h 199"/>
                  <a:gd name="T40" fmla="*/ 12 w 132"/>
                  <a:gd name="T41" fmla="*/ 121 h 199"/>
                  <a:gd name="T42" fmla="*/ 11 w 132"/>
                  <a:gd name="T43" fmla="*/ 132 h 199"/>
                  <a:gd name="T44" fmla="*/ 32 w 132"/>
                  <a:gd name="T45" fmla="*/ 155 h 199"/>
                  <a:gd name="T46" fmla="*/ 46 w 132"/>
                  <a:gd name="T47" fmla="*/ 184 h 199"/>
                  <a:gd name="T48" fmla="*/ 104 w 132"/>
                  <a:gd name="T49" fmla="*/ 190 h 199"/>
                  <a:gd name="T50" fmla="*/ 122 w 132"/>
                  <a:gd name="T51" fmla="*/ 171 h 199"/>
                  <a:gd name="T52" fmla="*/ 124 w 132"/>
                  <a:gd name="T53" fmla="*/ 124 h 199"/>
                  <a:gd name="T54" fmla="*/ 122 w 132"/>
                  <a:gd name="T55" fmla="*/ 84 h 199"/>
                  <a:gd name="T56" fmla="*/ 110 w 132"/>
                  <a:gd name="T57" fmla="*/ 91 h 199"/>
                  <a:gd name="T58" fmla="*/ 110 w 132"/>
                  <a:gd name="T59" fmla="*/ 103 h 199"/>
                  <a:gd name="T60" fmla="*/ 104 w 132"/>
                  <a:gd name="T61" fmla="*/ 103 h 199"/>
                  <a:gd name="T62" fmla="*/ 104 w 132"/>
                  <a:gd name="T63" fmla="*/ 80 h 199"/>
                  <a:gd name="T64" fmla="*/ 96 w 132"/>
                  <a:gd name="T65" fmla="*/ 70 h 199"/>
                  <a:gd name="T66" fmla="*/ 88 w 132"/>
                  <a:gd name="T67" fmla="*/ 80 h 199"/>
                  <a:gd name="T68" fmla="*/ 88 w 132"/>
                  <a:gd name="T69" fmla="*/ 100 h 199"/>
                  <a:gd name="T70" fmla="*/ 82 w 132"/>
                  <a:gd name="T71" fmla="*/ 100 h 199"/>
                  <a:gd name="T72" fmla="*/ 82 w 132"/>
                  <a:gd name="T73" fmla="*/ 70 h 199"/>
                  <a:gd name="T74" fmla="*/ 74 w 132"/>
                  <a:gd name="T75" fmla="*/ 60 h 199"/>
                  <a:gd name="T76" fmla="*/ 67 w 132"/>
                  <a:gd name="T77" fmla="*/ 68 h 199"/>
                  <a:gd name="T78" fmla="*/ 66 w 132"/>
                  <a:gd name="T79" fmla="*/ 95 h 199"/>
                  <a:gd name="T80" fmla="*/ 63 w 132"/>
                  <a:gd name="T81" fmla="*/ 100 h 199"/>
                  <a:gd name="T82" fmla="*/ 60 w 132"/>
                  <a:gd name="T83" fmla="*/ 96 h 199"/>
                  <a:gd name="T84" fmla="*/ 60 w 132"/>
                  <a:gd name="T85" fmla="*/ 33 h 199"/>
                  <a:gd name="T86" fmla="*/ 56 w 132"/>
                  <a:gd name="T87" fmla="*/ 13 h 199"/>
                  <a:gd name="T88" fmla="*/ 45 w 132"/>
                  <a:gd name="T89" fmla="*/ 17 h 199"/>
                  <a:gd name="T90" fmla="*/ 44 w 132"/>
                  <a:gd name="T91" fmla="*/ 7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199">
                    <a:moveTo>
                      <a:pt x="36" y="115"/>
                    </a:moveTo>
                    <a:cubicBezTo>
                      <a:pt x="36" y="112"/>
                      <a:pt x="36" y="112"/>
                      <a:pt x="36" y="112"/>
                    </a:cubicBezTo>
                    <a:cubicBezTo>
                      <a:pt x="36" y="82"/>
                      <a:pt x="36" y="53"/>
                      <a:pt x="36" y="23"/>
                    </a:cubicBezTo>
                    <a:cubicBezTo>
                      <a:pt x="36" y="18"/>
                      <a:pt x="37" y="14"/>
                      <a:pt x="40" y="10"/>
                    </a:cubicBezTo>
                    <a:cubicBezTo>
                      <a:pt x="41" y="7"/>
                      <a:pt x="43" y="6"/>
                      <a:pt x="45" y="4"/>
                    </a:cubicBezTo>
                    <a:cubicBezTo>
                      <a:pt x="49" y="0"/>
                      <a:pt x="56" y="0"/>
                      <a:pt x="60" y="5"/>
                    </a:cubicBezTo>
                    <a:cubicBezTo>
                      <a:pt x="64" y="8"/>
                      <a:pt x="66" y="13"/>
                      <a:pt x="66" y="17"/>
                    </a:cubicBezTo>
                    <a:cubicBezTo>
                      <a:pt x="67" y="20"/>
                      <a:pt x="67" y="23"/>
                      <a:pt x="67" y="26"/>
                    </a:cubicBezTo>
                    <a:cubicBezTo>
                      <a:pt x="67" y="34"/>
                      <a:pt x="67" y="42"/>
                      <a:pt x="67" y="50"/>
                    </a:cubicBezTo>
                    <a:cubicBezTo>
                      <a:pt x="67" y="51"/>
                      <a:pt x="67" y="51"/>
                      <a:pt x="67" y="52"/>
                    </a:cubicBezTo>
                    <a:cubicBezTo>
                      <a:pt x="71" y="50"/>
                      <a:pt x="76" y="50"/>
                      <a:pt x="80" y="52"/>
                    </a:cubicBezTo>
                    <a:cubicBezTo>
                      <a:pt x="84" y="55"/>
                      <a:pt x="87" y="58"/>
                      <a:pt x="88" y="63"/>
                    </a:cubicBezTo>
                    <a:cubicBezTo>
                      <a:pt x="91" y="61"/>
                      <a:pt x="94" y="60"/>
                      <a:pt x="97" y="61"/>
                    </a:cubicBezTo>
                    <a:cubicBezTo>
                      <a:pt x="101" y="61"/>
                      <a:pt x="104" y="63"/>
                      <a:pt x="106" y="65"/>
                    </a:cubicBezTo>
                    <a:cubicBezTo>
                      <a:pt x="108" y="67"/>
                      <a:pt x="110" y="70"/>
                      <a:pt x="110" y="73"/>
                    </a:cubicBezTo>
                    <a:cubicBezTo>
                      <a:pt x="111" y="73"/>
                      <a:pt x="111" y="73"/>
                      <a:pt x="112" y="73"/>
                    </a:cubicBezTo>
                    <a:cubicBezTo>
                      <a:pt x="116" y="71"/>
                      <a:pt x="120" y="71"/>
                      <a:pt x="124" y="74"/>
                    </a:cubicBezTo>
                    <a:cubicBezTo>
                      <a:pt x="126" y="75"/>
                      <a:pt x="128" y="78"/>
                      <a:pt x="129" y="80"/>
                    </a:cubicBezTo>
                    <a:cubicBezTo>
                      <a:pt x="130" y="83"/>
                      <a:pt x="131" y="86"/>
                      <a:pt x="131" y="90"/>
                    </a:cubicBezTo>
                    <a:cubicBezTo>
                      <a:pt x="132" y="104"/>
                      <a:pt x="132" y="119"/>
                      <a:pt x="131" y="133"/>
                    </a:cubicBezTo>
                    <a:cubicBezTo>
                      <a:pt x="131" y="138"/>
                      <a:pt x="131" y="143"/>
                      <a:pt x="131" y="148"/>
                    </a:cubicBezTo>
                    <a:cubicBezTo>
                      <a:pt x="130" y="156"/>
                      <a:pt x="130" y="164"/>
                      <a:pt x="129" y="173"/>
                    </a:cubicBezTo>
                    <a:cubicBezTo>
                      <a:pt x="128" y="181"/>
                      <a:pt x="124" y="189"/>
                      <a:pt x="117" y="194"/>
                    </a:cubicBezTo>
                    <a:cubicBezTo>
                      <a:pt x="114" y="198"/>
                      <a:pt x="109" y="199"/>
                      <a:pt x="104" y="199"/>
                    </a:cubicBezTo>
                    <a:cubicBezTo>
                      <a:pt x="89" y="199"/>
                      <a:pt x="74" y="199"/>
                      <a:pt x="59" y="199"/>
                    </a:cubicBezTo>
                    <a:cubicBezTo>
                      <a:pt x="51" y="199"/>
                      <a:pt x="45" y="196"/>
                      <a:pt x="40" y="190"/>
                    </a:cubicBezTo>
                    <a:cubicBezTo>
                      <a:pt x="38" y="187"/>
                      <a:pt x="36" y="183"/>
                      <a:pt x="35" y="180"/>
                    </a:cubicBezTo>
                    <a:cubicBezTo>
                      <a:pt x="32" y="170"/>
                      <a:pt x="27" y="161"/>
                      <a:pt x="21" y="153"/>
                    </a:cubicBezTo>
                    <a:cubicBezTo>
                      <a:pt x="17" y="148"/>
                      <a:pt x="13" y="144"/>
                      <a:pt x="8" y="141"/>
                    </a:cubicBezTo>
                    <a:cubicBezTo>
                      <a:pt x="4" y="139"/>
                      <a:pt x="2" y="135"/>
                      <a:pt x="1" y="131"/>
                    </a:cubicBezTo>
                    <a:cubicBezTo>
                      <a:pt x="0" y="125"/>
                      <a:pt x="0" y="120"/>
                      <a:pt x="5" y="115"/>
                    </a:cubicBezTo>
                    <a:cubicBezTo>
                      <a:pt x="8" y="111"/>
                      <a:pt x="13" y="109"/>
                      <a:pt x="18" y="109"/>
                    </a:cubicBezTo>
                    <a:cubicBezTo>
                      <a:pt x="23" y="109"/>
                      <a:pt x="29" y="111"/>
                      <a:pt x="34" y="113"/>
                    </a:cubicBezTo>
                    <a:lnTo>
                      <a:pt x="36" y="115"/>
                    </a:lnTo>
                    <a:close/>
                    <a:moveTo>
                      <a:pt x="44" y="73"/>
                    </a:moveTo>
                    <a:cubicBezTo>
                      <a:pt x="44" y="86"/>
                      <a:pt x="44" y="99"/>
                      <a:pt x="44" y="112"/>
                    </a:cubicBezTo>
                    <a:cubicBezTo>
                      <a:pt x="44" y="116"/>
                      <a:pt x="44" y="120"/>
                      <a:pt x="44" y="124"/>
                    </a:cubicBezTo>
                    <a:cubicBezTo>
                      <a:pt x="44" y="125"/>
                      <a:pt x="44" y="126"/>
                      <a:pt x="43" y="127"/>
                    </a:cubicBezTo>
                    <a:cubicBezTo>
                      <a:pt x="42" y="130"/>
                      <a:pt x="40" y="130"/>
                      <a:pt x="39" y="128"/>
                    </a:cubicBezTo>
                    <a:cubicBezTo>
                      <a:pt x="38" y="127"/>
                      <a:pt x="37" y="126"/>
                      <a:pt x="36" y="125"/>
                    </a:cubicBezTo>
                    <a:cubicBezTo>
                      <a:pt x="32" y="122"/>
                      <a:pt x="26" y="120"/>
                      <a:pt x="20" y="119"/>
                    </a:cubicBezTo>
                    <a:cubicBezTo>
                      <a:pt x="17" y="119"/>
                      <a:pt x="14" y="119"/>
                      <a:pt x="12" y="121"/>
                    </a:cubicBezTo>
                    <a:cubicBezTo>
                      <a:pt x="8" y="122"/>
                      <a:pt x="7" y="126"/>
                      <a:pt x="9" y="130"/>
                    </a:cubicBezTo>
                    <a:cubicBezTo>
                      <a:pt x="9" y="131"/>
                      <a:pt x="10" y="132"/>
                      <a:pt x="11" y="132"/>
                    </a:cubicBezTo>
                    <a:cubicBezTo>
                      <a:pt x="13" y="133"/>
                      <a:pt x="14" y="134"/>
                      <a:pt x="15" y="135"/>
                    </a:cubicBezTo>
                    <a:cubicBezTo>
                      <a:pt x="22" y="141"/>
                      <a:pt x="28" y="147"/>
                      <a:pt x="32" y="155"/>
                    </a:cubicBezTo>
                    <a:cubicBezTo>
                      <a:pt x="36" y="162"/>
                      <a:pt x="39" y="169"/>
                      <a:pt x="42" y="176"/>
                    </a:cubicBezTo>
                    <a:cubicBezTo>
                      <a:pt x="43" y="179"/>
                      <a:pt x="44" y="182"/>
                      <a:pt x="46" y="184"/>
                    </a:cubicBezTo>
                    <a:cubicBezTo>
                      <a:pt x="49" y="188"/>
                      <a:pt x="54" y="190"/>
                      <a:pt x="58" y="190"/>
                    </a:cubicBezTo>
                    <a:cubicBezTo>
                      <a:pt x="74" y="189"/>
                      <a:pt x="89" y="189"/>
                      <a:pt x="104" y="190"/>
                    </a:cubicBezTo>
                    <a:cubicBezTo>
                      <a:pt x="109" y="190"/>
                      <a:pt x="114" y="187"/>
                      <a:pt x="117" y="183"/>
                    </a:cubicBezTo>
                    <a:cubicBezTo>
                      <a:pt x="119" y="180"/>
                      <a:pt x="121" y="175"/>
                      <a:pt x="122" y="171"/>
                    </a:cubicBezTo>
                    <a:cubicBezTo>
                      <a:pt x="122" y="162"/>
                      <a:pt x="123" y="154"/>
                      <a:pt x="123" y="146"/>
                    </a:cubicBezTo>
                    <a:cubicBezTo>
                      <a:pt x="124" y="139"/>
                      <a:pt x="124" y="131"/>
                      <a:pt x="124" y="124"/>
                    </a:cubicBezTo>
                    <a:cubicBezTo>
                      <a:pt x="124" y="113"/>
                      <a:pt x="124" y="102"/>
                      <a:pt x="124" y="91"/>
                    </a:cubicBezTo>
                    <a:cubicBezTo>
                      <a:pt x="124" y="89"/>
                      <a:pt x="123" y="86"/>
                      <a:pt x="122" y="84"/>
                    </a:cubicBezTo>
                    <a:cubicBezTo>
                      <a:pt x="119" y="80"/>
                      <a:pt x="115" y="80"/>
                      <a:pt x="112" y="84"/>
                    </a:cubicBezTo>
                    <a:cubicBezTo>
                      <a:pt x="111" y="86"/>
                      <a:pt x="110" y="89"/>
                      <a:pt x="110" y="91"/>
                    </a:cubicBezTo>
                    <a:cubicBezTo>
                      <a:pt x="110" y="94"/>
                      <a:pt x="110" y="97"/>
                      <a:pt x="110" y="100"/>
                    </a:cubicBezTo>
                    <a:cubicBezTo>
                      <a:pt x="110" y="101"/>
                      <a:pt x="110" y="102"/>
                      <a:pt x="110" y="103"/>
                    </a:cubicBezTo>
                    <a:cubicBezTo>
                      <a:pt x="110" y="104"/>
                      <a:pt x="109" y="105"/>
                      <a:pt x="107" y="105"/>
                    </a:cubicBezTo>
                    <a:cubicBezTo>
                      <a:pt x="106" y="105"/>
                      <a:pt x="105" y="104"/>
                      <a:pt x="104" y="103"/>
                    </a:cubicBezTo>
                    <a:cubicBezTo>
                      <a:pt x="104" y="102"/>
                      <a:pt x="104" y="101"/>
                      <a:pt x="104" y="100"/>
                    </a:cubicBezTo>
                    <a:cubicBezTo>
                      <a:pt x="104" y="94"/>
                      <a:pt x="104" y="87"/>
                      <a:pt x="104" y="80"/>
                    </a:cubicBezTo>
                    <a:cubicBezTo>
                      <a:pt x="104" y="78"/>
                      <a:pt x="103" y="76"/>
                      <a:pt x="102" y="74"/>
                    </a:cubicBezTo>
                    <a:cubicBezTo>
                      <a:pt x="101" y="72"/>
                      <a:pt x="99" y="70"/>
                      <a:pt x="96" y="70"/>
                    </a:cubicBezTo>
                    <a:cubicBezTo>
                      <a:pt x="93" y="70"/>
                      <a:pt x="91" y="72"/>
                      <a:pt x="90" y="74"/>
                    </a:cubicBezTo>
                    <a:cubicBezTo>
                      <a:pt x="89" y="76"/>
                      <a:pt x="88" y="78"/>
                      <a:pt x="88" y="80"/>
                    </a:cubicBezTo>
                    <a:cubicBezTo>
                      <a:pt x="88" y="86"/>
                      <a:pt x="88" y="92"/>
                      <a:pt x="88" y="97"/>
                    </a:cubicBezTo>
                    <a:cubicBezTo>
                      <a:pt x="88" y="98"/>
                      <a:pt x="88" y="99"/>
                      <a:pt x="88" y="100"/>
                    </a:cubicBezTo>
                    <a:cubicBezTo>
                      <a:pt x="88" y="102"/>
                      <a:pt x="86" y="103"/>
                      <a:pt x="85" y="103"/>
                    </a:cubicBezTo>
                    <a:cubicBezTo>
                      <a:pt x="83" y="103"/>
                      <a:pt x="82" y="101"/>
                      <a:pt x="82" y="100"/>
                    </a:cubicBezTo>
                    <a:cubicBezTo>
                      <a:pt x="82" y="99"/>
                      <a:pt x="82" y="98"/>
                      <a:pt x="82" y="97"/>
                    </a:cubicBezTo>
                    <a:cubicBezTo>
                      <a:pt x="82" y="88"/>
                      <a:pt x="82" y="79"/>
                      <a:pt x="82" y="70"/>
                    </a:cubicBezTo>
                    <a:cubicBezTo>
                      <a:pt x="82" y="68"/>
                      <a:pt x="81" y="66"/>
                      <a:pt x="81" y="64"/>
                    </a:cubicBezTo>
                    <a:cubicBezTo>
                      <a:pt x="79" y="62"/>
                      <a:pt x="77" y="60"/>
                      <a:pt x="74" y="60"/>
                    </a:cubicBezTo>
                    <a:cubicBezTo>
                      <a:pt x="71" y="60"/>
                      <a:pt x="69" y="62"/>
                      <a:pt x="67" y="65"/>
                    </a:cubicBezTo>
                    <a:cubicBezTo>
                      <a:pt x="67" y="65"/>
                      <a:pt x="67" y="66"/>
                      <a:pt x="67" y="68"/>
                    </a:cubicBezTo>
                    <a:cubicBezTo>
                      <a:pt x="66" y="69"/>
                      <a:pt x="66" y="70"/>
                      <a:pt x="66" y="71"/>
                    </a:cubicBezTo>
                    <a:cubicBezTo>
                      <a:pt x="66" y="79"/>
                      <a:pt x="66" y="87"/>
                      <a:pt x="66" y="95"/>
                    </a:cubicBezTo>
                    <a:cubicBezTo>
                      <a:pt x="66" y="95"/>
                      <a:pt x="66" y="96"/>
                      <a:pt x="66" y="97"/>
                    </a:cubicBezTo>
                    <a:cubicBezTo>
                      <a:pt x="66" y="99"/>
                      <a:pt x="65" y="100"/>
                      <a:pt x="63" y="100"/>
                    </a:cubicBezTo>
                    <a:cubicBezTo>
                      <a:pt x="62" y="100"/>
                      <a:pt x="60" y="99"/>
                      <a:pt x="60" y="97"/>
                    </a:cubicBezTo>
                    <a:cubicBezTo>
                      <a:pt x="60" y="97"/>
                      <a:pt x="60" y="96"/>
                      <a:pt x="60" y="96"/>
                    </a:cubicBezTo>
                    <a:cubicBezTo>
                      <a:pt x="60" y="95"/>
                      <a:pt x="60" y="93"/>
                      <a:pt x="60" y="92"/>
                    </a:cubicBezTo>
                    <a:cubicBezTo>
                      <a:pt x="60" y="72"/>
                      <a:pt x="60" y="52"/>
                      <a:pt x="60" y="33"/>
                    </a:cubicBezTo>
                    <a:cubicBezTo>
                      <a:pt x="60" y="28"/>
                      <a:pt x="60" y="24"/>
                      <a:pt x="59" y="20"/>
                    </a:cubicBezTo>
                    <a:cubicBezTo>
                      <a:pt x="59" y="17"/>
                      <a:pt x="58" y="14"/>
                      <a:pt x="56" y="13"/>
                    </a:cubicBezTo>
                    <a:cubicBezTo>
                      <a:pt x="54" y="10"/>
                      <a:pt x="50" y="10"/>
                      <a:pt x="48" y="12"/>
                    </a:cubicBezTo>
                    <a:cubicBezTo>
                      <a:pt x="47" y="13"/>
                      <a:pt x="46" y="15"/>
                      <a:pt x="45" y="17"/>
                    </a:cubicBezTo>
                    <a:cubicBezTo>
                      <a:pt x="44" y="19"/>
                      <a:pt x="44" y="21"/>
                      <a:pt x="44" y="24"/>
                    </a:cubicBezTo>
                    <a:cubicBezTo>
                      <a:pt x="44" y="40"/>
                      <a:pt x="44" y="57"/>
                      <a:pt x="44" y="7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93" name="Freeform 117">
                <a:extLst>
                  <a:ext uri="{FF2B5EF4-FFF2-40B4-BE49-F238E27FC236}">
                    <a16:creationId xmlns:a16="http://schemas.microsoft.com/office/drawing/2014/main" id="{56436F90-5379-4BB7-A055-CA2809E0102A}"/>
                  </a:ext>
                </a:extLst>
              </p:cNvPr>
              <p:cNvSpPr>
                <a:spLocks/>
              </p:cNvSpPr>
              <p:nvPr/>
            </p:nvSpPr>
            <p:spPr bwMode="auto">
              <a:xfrm>
                <a:off x="7061" y="1208"/>
                <a:ext cx="47" cy="12"/>
              </a:xfrm>
              <a:custGeom>
                <a:avLst/>
                <a:gdLst>
                  <a:gd name="T0" fmla="*/ 17 w 33"/>
                  <a:gd name="T1" fmla="*/ 9 h 9"/>
                  <a:gd name="T2" fmla="*/ 6 w 33"/>
                  <a:gd name="T3" fmla="*/ 9 h 9"/>
                  <a:gd name="T4" fmla="*/ 3 w 33"/>
                  <a:gd name="T5" fmla="*/ 9 h 9"/>
                  <a:gd name="T6" fmla="*/ 1 w 33"/>
                  <a:gd name="T7" fmla="*/ 3 h 9"/>
                  <a:gd name="T8" fmla="*/ 4 w 33"/>
                  <a:gd name="T9" fmla="*/ 0 h 9"/>
                  <a:gd name="T10" fmla="*/ 6 w 33"/>
                  <a:gd name="T11" fmla="*/ 0 h 9"/>
                  <a:gd name="T12" fmla="*/ 27 w 33"/>
                  <a:gd name="T13" fmla="*/ 0 h 9"/>
                  <a:gd name="T14" fmla="*/ 28 w 33"/>
                  <a:gd name="T15" fmla="*/ 0 h 9"/>
                  <a:gd name="T16" fmla="*/ 33 w 33"/>
                  <a:gd name="T17" fmla="*/ 4 h 9"/>
                  <a:gd name="T18" fmla="*/ 28 w 33"/>
                  <a:gd name="T19" fmla="*/ 9 h 9"/>
                  <a:gd name="T20" fmla="*/ 28 w 33"/>
                  <a:gd name="T21" fmla="*/ 9 h 9"/>
                  <a:gd name="T22" fmla="*/ 19 w 33"/>
                  <a:gd name="T23" fmla="*/ 9 h 9"/>
                  <a:gd name="T24" fmla="*/ 17 w 33"/>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9">
                    <a:moveTo>
                      <a:pt x="17" y="9"/>
                    </a:moveTo>
                    <a:cubicBezTo>
                      <a:pt x="13" y="9"/>
                      <a:pt x="9" y="9"/>
                      <a:pt x="6" y="9"/>
                    </a:cubicBezTo>
                    <a:cubicBezTo>
                      <a:pt x="5" y="9"/>
                      <a:pt x="4" y="9"/>
                      <a:pt x="3" y="9"/>
                    </a:cubicBezTo>
                    <a:cubicBezTo>
                      <a:pt x="1" y="8"/>
                      <a:pt x="0" y="5"/>
                      <a:pt x="1" y="3"/>
                    </a:cubicBezTo>
                    <a:cubicBezTo>
                      <a:pt x="1" y="1"/>
                      <a:pt x="3" y="0"/>
                      <a:pt x="4" y="0"/>
                    </a:cubicBezTo>
                    <a:cubicBezTo>
                      <a:pt x="5" y="0"/>
                      <a:pt x="6" y="0"/>
                      <a:pt x="6" y="0"/>
                    </a:cubicBezTo>
                    <a:cubicBezTo>
                      <a:pt x="27" y="0"/>
                      <a:pt x="27" y="0"/>
                      <a:pt x="27" y="0"/>
                    </a:cubicBezTo>
                    <a:cubicBezTo>
                      <a:pt x="27" y="0"/>
                      <a:pt x="28" y="0"/>
                      <a:pt x="28" y="0"/>
                    </a:cubicBezTo>
                    <a:cubicBezTo>
                      <a:pt x="31" y="0"/>
                      <a:pt x="33" y="2"/>
                      <a:pt x="33" y="4"/>
                    </a:cubicBezTo>
                    <a:cubicBezTo>
                      <a:pt x="33" y="7"/>
                      <a:pt x="31" y="9"/>
                      <a:pt x="28" y="9"/>
                    </a:cubicBezTo>
                    <a:cubicBezTo>
                      <a:pt x="28" y="9"/>
                      <a:pt x="28" y="9"/>
                      <a:pt x="28" y="9"/>
                    </a:cubicBezTo>
                    <a:cubicBezTo>
                      <a:pt x="25" y="9"/>
                      <a:pt x="22" y="9"/>
                      <a:pt x="19" y="9"/>
                    </a:cubicBezTo>
                    <a:lnTo>
                      <a:pt x="17"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94" name="Freeform 118">
                <a:extLst>
                  <a:ext uri="{FF2B5EF4-FFF2-40B4-BE49-F238E27FC236}">
                    <a16:creationId xmlns:a16="http://schemas.microsoft.com/office/drawing/2014/main" id="{90E8BEF9-3465-4082-BFDD-A526DBE71D6F}"/>
                  </a:ext>
                </a:extLst>
              </p:cNvPr>
              <p:cNvSpPr>
                <a:spLocks/>
              </p:cNvSpPr>
              <p:nvPr/>
            </p:nvSpPr>
            <p:spPr bwMode="auto">
              <a:xfrm>
                <a:off x="7202" y="1208"/>
                <a:ext cx="48" cy="12"/>
              </a:xfrm>
              <a:custGeom>
                <a:avLst/>
                <a:gdLst>
                  <a:gd name="T0" fmla="*/ 16 w 33"/>
                  <a:gd name="T1" fmla="*/ 9 h 9"/>
                  <a:gd name="T2" fmla="*/ 5 w 33"/>
                  <a:gd name="T3" fmla="*/ 9 h 9"/>
                  <a:gd name="T4" fmla="*/ 0 w 33"/>
                  <a:gd name="T5" fmla="*/ 5 h 9"/>
                  <a:gd name="T6" fmla="*/ 0 w 33"/>
                  <a:gd name="T7" fmla="*/ 4 h 9"/>
                  <a:gd name="T8" fmla="*/ 4 w 33"/>
                  <a:gd name="T9" fmla="*/ 0 h 9"/>
                  <a:gd name="T10" fmla="*/ 6 w 33"/>
                  <a:gd name="T11" fmla="*/ 0 h 9"/>
                  <a:gd name="T12" fmla="*/ 27 w 33"/>
                  <a:gd name="T13" fmla="*/ 0 h 9"/>
                  <a:gd name="T14" fmla="*/ 29 w 33"/>
                  <a:gd name="T15" fmla="*/ 0 h 9"/>
                  <a:gd name="T16" fmla="*/ 33 w 33"/>
                  <a:gd name="T17" fmla="*/ 5 h 9"/>
                  <a:gd name="T18" fmla="*/ 28 w 33"/>
                  <a:gd name="T19" fmla="*/ 9 h 9"/>
                  <a:gd name="T20" fmla="*/ 18 w 33"/>
                  <a:gd name="T21" fmla="*/ 9 h 9"/>
                  <a:gd name="T22" fmla="*/ 16 w 33"/>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9">
                    <a:moveTo>
                      <a:pt x="16" y="9"/>
                    </a:moveTo>
                    <a:cubicBezTo>
                      <a:pt x="13" y="9"/>
                      <a:pt x="9" y="9"/>
                      <a:pt x="5" y="9"/>
                    </a:cubicBezTo>
                    <a:cubicBezTo>
                      <a:pt x="3" y="9"/>
                      <a:pt x="0" y="7"/>
                      <a:pt x="0" y="5"/>
                    </a:cubicBezTo>
                    <a:cubicBezTo>
                      <a:pt x="0" y="4"/>
                      <a:pt x="0" y="4"/>
                      <a:pt x="0" y="4"/>
                    </a:cubicBezTo>
                    <a:cubicBezTo>
                      <a:pt x="0" y="2"/>
                      <a:pt x="2" y="0"/>
                      <a:pt x="4" y="0"/>
                    </a:cubicBezTo>
                    <a:cubicBezTo>
                      <a:pt x="5" y="0"/>
                      <a:pt x="5" y="0"/>
                      <a:pt x="6" y="0"/>
                    </a:cubicBezTo>
                    <a:cubicBezTo>
                      <a:pt x="13" y="0"/>
                      <a:pt x="20" y="0"/>
                      <a:pt x="27" y="0"/>
                    </a:cubicBezTo>
                    <a:cubicBezTo>
                      <a:pt x="28" y="0"/>
                      <a:pt x="28" y="0"/>
                      <a:pt x="29" y="0"/>
                    </a:cubicBezTo>
                    <a:cubicBezTo>
                      <a:pt x="31" y="0"/>
                      <a:pt x="33" y="2"/>
                      <a:pt x="33" y="5"/>
                    </a:cubicBezTo>
                    <a:cubicBezTo>
                      <a:pt x="33" y="7"/>
                      <a:pt x="31" y="9"/>
                      <a:pt x="28" y="9"/>
                    </a:cubicBezTo>
                    <a:cubicBezTo>
                      <a:pt x="25" y="9"/>
                      <a:pt x="22" y="9"/>
                      <a:pt x="18" y="9"/>
                    </a:cubicBezTo>
                    <a:lnTo>
                      <a:pt x="16"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05" name="Freeform 119">
                <a:extLst>
                  <a:ext uri="{FF2B5EF4-FFF2-40B4-BE49-F238E27FC236}">
                    <a16:creationId xmlns:a16="http://schemas.microsoft.com/office/drawing/2014/main" id="{D707136C-9111-444D-B505-80A5EE008262}"/>
                  </a:ext>
                </a:extLst>
              </p:cNvPr>
              <p:cNvSpPr>
                <a:spLocks/>
              </p:cNvSpPr>
              <p:nvPr/>
            </p:nvSpPr>
            <p:spPr bwMode="auto">
              <a:xfrm>
                <a:off x="7185" y="1146"/>
                <a:ext cx="39" cy="37"/>
              </a:xfrm>
              <a:custGeom>
                <a:avLst/>
                <a:gdLst>
                  <a:gd name="T0" fmla="*/ 26 w 27"/>
                  <a:gd name="T1" fmla="*/ 5 h 26"/>
                  <a:gd name="T2" fmla="*/ 25 w 27"/>
                  <a:gd name="T3" fmla="*/ 8 h 26"/>
                  <a:gd name="T4" fmla="*/ 12 w 27"/>
                  <a:gd name="T5" fmla="*/ 21 h 26"/>
                  <a:gd name="T6" fmla="*/ 9 w 27"/>
                  <a:gd name="T7" fmla="*/ 24 h 26"/>
                  <a:gd name="T8" fmla="*/ 3 w 27"/>
                  <a:gd name="T9" fmla="*/ 25 h 26"/>
                  <a:gd name="T10" fmla="*/ 1 w 27"/>
                  <a:gd name="T11" fmla="*/ 19 h 26"/>
                  <a:gd name="T12" fmla="*/ 1 w 27"/>
                  <a:gd name="T13" fmla="*/ 18 h 26"/>
                  <a:gd name="T14" fmla="*/ 2 w 27"/>
                  <a:gd name="T15" fmla="*/ 17 h 26"/>
                  <a:gd name="T16" fmla="*/ 18 w 27"/>
                  <a:gd name="T17" fmla="*/ 2 h 26"/>
                  <a:gd name="T18" fmla="*/ 23 w 27"/>
                  <a:gd name="T19" fmla="*/ 0 h 26"/>
                  <a:gd name="T20" fmla="*/ 26 w 2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
                    <a:moveTo>
                      <a:pt x="26" y="5"/>
                    </a:moveTo>
                    <a:cubicBezTo>
                      <a:pt x="26" y="6"/>
                      <a:pt x="26" y="8"/>
                      <a:pt x="25" y="8"/>
                    </a:cubicBezTo>
                    <a:cubicBezTo>
                      <a:pt x="20" y="13"/>
                      <a:pt x="16" y="17"/>
                      <a:pt x="12" y="21"/>
                    </a:cubicBezTo>
                    <a:cubicBezTo>
                      <a:pt x="11" y="22"/>
                      <a:pt x="10" y="23"/>
                      <a:pt x="9" y="24"/>
                    </a:cubicBezTo>
                    <a:cubicBezTo>
                      <a:pt x="7" y="25"/>
                      <a:pt x="5" y="26"/>
                      <a:pt x="3" y="25"/>
                    </a:cubicBezTo>
                    <a:cubicBezTo>
                      <a:pt x="1" y="24"/>
                      <a:pt x="0" y="21"/>
                      <a:pt x="1" y="19"/>
                    </a:cubicBezTo>
                    <a:cubicBezTo>
                      <a:pt x="1" y="19"/>
                      <a:pt x="1" y="18"/>
                      <a:pt x="1" y="18"/>
                    </a:cubicBezTo>
                    <a:cubicBezTo>
                      <a:pt x="2" y="18"/>
                      <a:pt x="2" y="17"/>
                      <a:pt x="2" y="17"/>
                    </a:cubicBezTo>
                    <a:cubicBezTo>
                      <a:pt x="18" y="2"/>
                      <a:pt x="18" y="2"/>
                      <a:pt x="18" y="2"/>
                    </a:cubicBezTo>
                    <a:cubicBezTo>
                      <a:pt x="19" y="0"/>
                      <a:pt x="21" y="0"/>
                      <a:pt x="23" y="0"/>
                    </a:cubicBezTo>
                    <a:cubicBezTo>
                      <a:pt x="25" y="1"/>
                      <a:pt x="27" y="3"/>
                      <a:pt x="26"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06" name="Freeform 120">
                <a:extLst>
                  <a:ext uri="{FF2B5EF4-FFF2-40B4-BE49-F238E27FC236}">
                    <a16:creationId xmlns:a16="http://schemas.microsoft.com/office/drawing/2014/main" id="{68150116-1D39-444B-A970-2646CA93F4E1}"/>
                  </a:ext>
                </a:extLst>
              </p:cNvPr>
              <p:cNvSpPr>
                <a:spLocks/>
              </p:cNvSpPr>
              <p:nvPr/>
            </p:nvSpPr>
            <p:spPr bwMode="auto">
              <a:xfrm>
                <a:off x="7150" y="1121"/>
                <a:ext cx="12" cy="47"/>
              </a:xfrm>
              <a:custGeom>
                <a:avLst/>
                <a:gdLst>
                  <a:gd name="T0" fmla="*/ 9 w 9"/>
                  <a:gd name="T1" fmla="*/ 17 h 33"/>
                  <a:gd name="T2" fmla="*/ 9 w 9"/>
                  <a:gd name="T3" fmla="*/ 28 h 33"/>
                  <a:gd name="T4" fmla="*/ 4 w 9"/>
                  <a:gd name="T5" fmla="*/ 33 h 33"/>
                  <a:gd name="T6" fmla="*/ 0 w 9"/>
                  <a:gd name="T7" fmla="*/ 29 h 33"/>
                  <a:gd name="T8" fmla="*/ 0 w 9"/>
                  <a:gd name="T9" fmla="*/ 27 h 33"/>
                  <a:gd name="T10" fmla="*/ 0 w 9"/>
                  <a:gd name="T11" fmla="*/ 7 h 33"/>
                  <a:gd name="T12" fmla="*/ 0 w 9"/>
                  <a:gd name="T13" fmla="*/ 5 h 33"/>
                  <a:gd name="T14" fmla="*/ 5 w 9"/>
                  <a:gd name="T15" fmla="*/ 1 h 33"/>
                  <a:gd name="T16" fmla="*/ 9 w 9"/>
                  <a:gd name="T17" fmla="*/ 5 h 33"/>
                  <a:gd name="T18" fmla="*/ 9 w 9"/>
                  <a:gd name="T19" fmla="*/ 17 h 33"/>
                  <a:gd name="T20" fmla="*/ 9 w 9"/>
                  <a:gd name="T2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33">
                    <a:moveTo>
                      <a:pt x="9" y="17"/>
                    </a:moveTo>
                    <a:cubicBezTo>
                      <a:pt x="9" y="20"/>
                      <a:pt x="9" y="24"/>
                      <a:pt x="9" y="28"/>
                    </a:cubicBezTo>
                    <a:cubicBezTo>
                      <a:pt x="9" y="31"/>
                      <a:pt x="7" y="33"/>
                      <a:pt x="4" y="33"/>
                    </a:cubicBezTo>
                    <a:cubicBezTo>
                      <a:pt x="2" y="33"/>
                      <a:pt x="0" y="31"/>
                      <a:pt x="0" y="29"/>
                    </a:cubicBezTo>
                    <a:cubicBezTo>
                      <a:pt x="0" y="28"/>
                      <a:pt x="0" y="27"/>
                      <a:pt x="0" y="27"/>
                    </a:cubicBezTo>
                    <a:cubicBezTo>
                      <a:pt x="0" y="20"/>
                      <a:pt x="0" y="13"/>
                      <a:pt x="0" y="7"/>
                    </a:cubicBezTo>
                    <a:cubicBezTo>
                      <a:pt x="0" y="6"/>
                      <a:pt x="0" y="5"/>
                      <a:pt x="0" y="5"/>
                    </a:cubicBezTo>
                    <a:cubicBezTo>
                      <a:pt x="0" y="2"/>
                      <a:pt x="2" y="0"/>
                      <a:pt x="5" y="1"/>
                    </a:cubicBezTo>
                    <a:cubicBezTo>
                      <a:pt x="7" y="1"/>
                      <a:pt x="9" y="3"/>
                      <a:pt x="9" y="5"/>
                    </a:cubicBezTo>
                    <a:cubicBezTo>
                      <a:pt x="9" y="9"/>
                      <a:pt x="9" y="13"/>
                      <a:pt x="9" y="17"/>
                    </a:cubicBezTo>
                    <a:cubicBezTo>
                      <a:pt x="9" y="17"/>
                      <a:pt x="9" y="17"/>
                      <a:pt x="9"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07" name="Freeform 121">
                <a:extLst>
                  <a:ext uri="{FF2B5EF4-FFF2-40B4-BE49-F238E27FC236}">
                    <a16:creationId xmlns:a16="http://schemas.microsoft.com/office/drawing/2014/main" id="{B7B32946-B6F0-4BE3-AC04-EC2CEE0FA636}"/>
                  </a:ext>
                </a:extLst>
              </p:cNvPr>
              <p:cNvSpPr>
                <a:spLocks/>
              </p:cNvSpPr>
              <p:nvPr/>
            </p:nvSpPr>
            <p:spPr bwMode="auto">
              <a:xfrm>
                <a:off x="7084" y="1146"/>
                <a:ext cx="38" cy="37"/>
              </a:xfrm>
              <a:custGeom>
                <a:avLst/>
                <a:gdLst>
                  <a:gd name="T0" fmla="*/ 5 w 27"/>
                  <a:gd name="T1" fmla="*/ 0 h 26"/>
                  <a:gd name="T2" fmla="*/ 9 w 27"/>
                  <a:gd name="T3" fmla="*/ 2 h 26"/>
                  <a:gd name="T4" fmla="*/ 25 w 27"/>
                  <a:gd name="T5" fmla="*/ 17 h 26"/>
                  <a:gd name="T6" fmla="*/ 25 w 27"/>
                  <a:gd name="T7" fmla="*/ 18 h 26"/>
                  <a:gd name="T8" fmla="*/ 25 w 27"/>
                  <a:gd name="T9" fmla="*/ 24 h 26"/>
                  <a:gd name="T10" fmla="*/ 19 w 27"/>
                  <a:gd name="T11" fmla="*/ 25 h 26"/>
                  <a:gd name="T12" fmla="*/ 18 w 27"/>
                  <a:gd name="T13" fmla="*/ 23 h 26"/>
                  <a:gd name="T14" fmla="*/ 2 w 27"/>
                  <a:gd name="T15" fmla="*/ 9 h 26"/>
                  <a:gd name="T16" fmla="*/ 1 w 27"/>
                  <a:gd name="T17" fmla="*/ 5 h 26"/>
                  <a:gd name="T18" fmla="*/ 5 w 27"/>
                  <a:gd name="T19" fmla="*/ 0 h 26"/>
                  <a:gd name="T20" fmla="*/ 5 w 27"/>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
                    <a:moveTo>
                      <a:pt x="5" y="0"/>
                    </a:moveTo>
                    <a:cubicBezTo>
                      <a:pt x="7" y="0"/>
                      <a:pt x="8" y="1"/>
                      <a:pt x="9" y="2"/>
                    </a:cubicBezTo>
                    <a:cubicBezTo>
                      <a:pt x="14" y="7"/>
                      <a:pt x="19" y="12"/>
                      <a:pt x="25" y="17"/>
                    </a:cubicBezTo>
                    <a:cubicBezTo>
                      <a:pt x="25" y="17"/>
                      <a:pt x="25" y="17"/>
                      <a:pt x="25" y="18"/>
                    </a:cubicBezTo>
                    <a:cubicBezTo>
                      <a:pt x="27" y="19"/>
                      <a:pt x="27" y="22"/>
                      <a:pt x="25" y="24"/>
                    </a:cubicBezTo>
                    <a:cubicBezTo>
                      <a:pt x="24" y="26"/>
                      <a:pt x="21" y="26"/>
                      <a:pt x="19" y="25"/>
                    </a:cubicBezTo>
                    <a:cubicBezTo>
                      <a:pt x="19" y="24"/>
                      <a:pt x="18" y="24"/>
                      <a:pt x="18" y="23"/>
                    </a:cubicBezTo>
                    <a:cubicBezTo>
                      <a:pt x="13" y="18"/>
                      <a:pt x="8" y="14"/>
                      <a:pt x="2" y="9"/>
                    </a:cubicBezTo>
                    <a:cubicBezTo>
                      <a:pt x="1" y="8"/>
                      <a:pt x="1" y="7"/>
                      <a:pt x="1" y="5"/>
                    </a:cubicBezTo>
                    <a:cubicBezTo>
                      <a:pt x="0" y="3"/>
                      <a:pt x="2" y="0"/>
                      <a:pt x="5" y="0"/>
                    </a:cubicBezTo>
                    <a:cubicBezTo>
                      <a:pt x="5" y="0"/>
                      <a:pt x="5" y="0"/>
                      <a:pt x="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grpSp>
      </p:grpSp>
      <p:grpSp>
        <p:nvGrpSpPr>
          <p:cNvPr id="28" name="Group 27" descr="Email to Vault:&#10;&#10;Automatically create documents in the Inbox via email.&#13;&#10;To learn more about enabling this feature, visit the Vault Help page for more information.&#13;&#10;">
            <a:extLst>
              <a:ext uri="{FF2B5EF4-FFF2-40B4-BE49-F238E27FC236}">
                <a16:creationId xmlns:a16="http://schemas.microsoft.com/office/drawing/2014/main" id="{133D654B-8C23-4702-AC03-63C21C6994D7}"/>
              </a:ext>
            </a:extLst>
          </p:cNvPr>
          <p:cNvGrpSpPr/>
          <p:nvPr/>
        </p:nvGrpSpPr>
        <p:grpSpPr>
          <a:xfrm>
            <a:off x="8201954" y="1359096"/>
            <a:ext cx="2454478" cy="4088653"/>
            <a:chOff x="7064764" y="1012335"/>
            <a:chExt cx="2454478" cy="4088653"/>
          </a:xfrm>
        </p:grpSpPr>
        <p:sp>
          <p:nvSpPr>
            <p:cNvPr id="29" name="Round Single Corner Rectangle 35">
              <a:extLst>
                <a:ext uri="{FF2B5EF4-FFF2-40B4-BE49-F238E27FC236}">
                  <a16:creationId xmlns:a16="http://schemas.microsoft.com/office/drawing/2014/main" id="{C5F074A7-9F6A-4231-94AC-931C30C18BCB}"/>
                </a:ext>
              </a:extLst>
            </p:cNvPr>
            <p:cNvSpPr/>
            <p:nvPr/>
          </p:nvSpPr>
          <p:spPr>
            <a:xfrm rot="10800000">
              <a:off x="7160417" y="1343727"/>
              <a:ext cx="2221263"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30" name="TextBox 29">
              <a:extLst>
                <a:ext uri="{FF2B5EF4-FFF2-40B4-BE49-F238E27FC236}">
                  <a16:creationId xmlns:a16="http://schemas.microsoft.com/office/drawing/2014/main" id="{3C873622-FC05-4123-B4C1-C347226193B0}"/>
                </a:ext>
              </a:extLst>
            </p:cNvPr>
            <p:cNvSpPr txBox="1"/>
            <p:nvPr/>
          </p:nvSpPr>
          <p:spPr>
            <a:xfrm>
              <a:off x="7064764" y="1717027"/>
              <a:ext cx="2454478" cy="430887"/>
            </a:xfrm>
            <a:prstGeom prst="rect">
              <a:avLst/>
            </a:prstGeom>
            <a:noFill/>
          </p:spPr>
          <p:txBody>
            <a:bodyPr wrap="square" rtlCol="0">
              <a:spAutoFit/>
            </a:bodyPr>
            <a:lstStyle/>
            <a:p>
              <a:pPr algn="ctr"/>
              <a:r>
                <a:rPr lang="en-US" sz="2200" b="1" dirty="0">
                  <a:solidFill>
                    <a:schemeClr val="bg2">
                      <a:lumMod val="50000"/>
                    </a:schemeClr>
                  </a:solidFill>
                </a:rPr>
                <a:t>Email to Vault</a:t>
              </a:r>
            </a:p>
          </p:txBody>
        </p:sp>
        <p:sp>
          <p:nvSpPr>
            <p:cNvPr id="31" name="Oval 30">
              <a:extLst>
                <a:ext uri="{FF2B5EF4-FFF2-40B4-BE49-F238E27FC236}">
                  <a16:creationId xmlns:a16="http://schemas.microsoft.com/office/drawing/2014/main" id="{C34C23A1-64C3-40FC-8E3C-BF9C07D78531}"/>
                </a:ext>
              </a:extLst>
            </p:cNvPr>
            <p:cNvSpPr>
              <a:spLocks noChangeAspect="1"/>
            </p:cNvSpPr>
            <p:nvPr/>
          </p:nvSpPr>
          <p:spPr>
            <a:xfrm>
              <a:off x="7955666" y="1012335"/>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32" name="TextBox 31">
              <a:extLst>
                <a:ext uri="{FF2B5EF4-FFF2-40B4-BE49-F238E27FC236}">
                  <a16:creationId xmlns:a16="http://schemas.microsoft.com/office/drawing/2014/main" id="{B1D47D8F-64D9-4C36-892C-37F00846B293}"/>
                </a:ext>
              </a:extLst>
            </p:cNvPr>
            <p:cNvSpPr txBox="1"/>
            <p:nvPr/>
          </p:nvSpPr>
          <p:spPr>
            <a:xfrm>
              <a:off x="7147369" y="2082775"/>
              <a:ext cx="2358747"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Automatically create documents in the Inbox via email.</a:t>
              </a:r>
            </a:p>
            <a:p>
              <a:pPr marL="285750" indent="-285750">
                <a:buFont typeface="Arial" panose="020B0604020202020204" pitchFamily="34" charset="0"/>
                <a:buChar char="•"/>
              </a:pPr>
              <a:r>
                <a:rPr lang="en-US" sz="1600" dirty="0">
                  <a:solidFill>
                    <a:schemeClr val="bg2">
                      <a:lumMod val="50000"/>
                    </a:schemeClr>
                  </a:solidFill>
                </a:rPr>
                <a:t>To learn more about enabling this feature, visit the </a:t>
              </a:r>
              <a:r>
                <a:rPr lang="en-US" sz="1600" dirty="0">
                  <a:solidFill>
                    <a:schemeClr val="bg2">
                      <a:lumMod val="50000"/>
                    </a:schemeClr>
                  </a:solidFill>
                  <a:hlinkClick r:id="rId4"/>
                </a:rPr>
                <a:t>Vault Help </a:t>
              </a:r>
              <a:r>
                <a:rPr lang="en-US" sz="1600" dirty="0">
                  <a:solidFill>
                    <a:schemeClr val="bg2">
                      <a:lumMod val="50000"/>
                    </a:schemeClr>
                  </a:solidFill>
                </a:rPr>
                <a:t>page for more information.</a:t>
              </a:r>
            </a:p>
          </p:txBody>
        </p:sp>
      </p:grpSp>
      <p:pic>
        <p:nvPicPr>
          <p:cNvPr id="3" name="Graphic 2" descr="Inbox with solid fill">
            <a:extLst>
              <a:ext uri="{FF2B5EF4-FFF2-40B4-BE49-F238E27FC236}">
                <a16:creationId xmlns:a16="http://schemas.microsoft.com/office/drawing/2014/main" id="{4A80073F-B206-489A-B843-5ED63DF8CD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9104" y="1375107"/>
            <a:ext cx="518268" cy="502031"/>
          </a:xfrm>
          <a:prstGeom prst="rect">
            <a:avLst/>
          </a:prstGeom>
        </p:spPr>
      </p:pic>
    </p:spTree>
    <p:extLst>
      <p:ext uri="{BB962C8B-B14F-4D97-AF65-F5344CB8AC3E}">
        <p14:creationId xmlns:p14="http://schemas.microsoft.com/office/powerpoint/2010/main" val="2185886351"/>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 showing steps 3-6">
            <a:extLst>
              <a:ext uri="{FF2B5EF4-FFF2-40B4-BE49-F238E27FC236}">
                <a16:creationId xmlns:a16="http://schemas.microsoft.com/office/drawing/2014/main" id="{B9A3A23F-9E37-410E-A7B4-B4C861D13E2F}"/>
              </a:ext>
            </a:extLst>
          </p:cNvPr>
          <p:cNvPicPr>
            <a:picLocks noChangeAspect="1"/>
          </p:cNvPicPr>
          <p:nvPr/>
        </p:nvPicPr>
        <p:blipFill>
          <a:blip r:embed="rId3"/>
          <a:stretch>
            <a:fillRect/>
          </a:stretch>
        </p:blipFill>
        <p:spPr>
          <a:xfrm>
            <a:off x="4840715" y="3070861"/>
            <a:ext cx="6394682" cy="346219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9A71B2C-F4CF-4006-95E2-065F3F857572}"/>
              </a:ext>
            </a:extLst>
          </p:cNvPr>
          <p:cNvSpPr txBox="1"/>
          <p:nvPr/>
        </p:nvSpPr>
        <p:spPr>
          <a:xfrm>
            <a:off x="425686" y="1367051"/>
            <a:ext cx="3818880" cy="4689874"/>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Using the Create Button, choose </a:t>
            </a:r>
            <a:r>
              <a:rPr lang="en-US" b="1" dirty="0">
                <a:solidFill>
                  <a:schemeClr val="tx1">
                    <a:lumMod val="75000"/>
                  </a:schemeClr>
                </a:solidFill>
              </a:rPr>
              <a:t>Document.</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In the </a:t>
            </a:r>
            <a:r>
              <a:rPr lang="en-US" b="1" dirty="0">
                <a:solidFill>
                  <a:schemeClr val="tx1">
                    <a:lumMod val="75000"/>
                  </a:schemeClr>
                </a:solidFill>
              </a:rPr>
              <a:t>Create Document </a:t>
            </a:r>
            <a:r>
              <a:rPr lang="en-US" dirty="0">
                <a:solidFill>
                  <a:schemeClr val="tx1">
                    <a:lumMod val="75000"/>
                  </a:schemeClr>
                </a:solidFill>
              </a:rPr>
              <a:t>dialog,  select </a:t>
            </a:r>
            <a:r>
              <a:rPr lang="en-US" b="1" dirty="0">
                <a:solidFill>
                  <a:schemeClr val="tx1">
                    <a:lumMod val="75000"/>
                  </a:schemeClr>
                </a:solidFill>
              </a:rPr>
              <a:t>Upload.</a:t>
            </a:r>
            <a:r>
              <a:rPr lang="en-US" dirty="0">
                <a:solidFill>
                  <a:schemeClr val="tx1">
                    <a:lumMod val="75000"/>
                  </a:schemeClr>
                </a:solidFill>
              </a:rPr>
              <a:t> Select Continue.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Drag and drop or choose document from a drive.</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Up to 100 documents can be uploaded at once.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t>
            </a:r>
            <a:r>
              <a:rPr lang="en-US" b="1" dirty="0">
                <a:solidFill>
                  <a:schemeClr val="tx1">
                    <a:lumMod val="75000"/>
                  </a:schemeClr>
                </a:solidFill>
              </a:rPr>
              <a:t>Classify documents later</a:t>
            </a:r>
            <a:r>
              <a:rPr lang="en-US" dirty="0">
                <a:solidFill>
                  <a:schemeClr val="tx1">
                    <a:lumMod val="75000"/>
                  </a:schemeClr>
                </a:solidFill>
              </a:rPr>
              <a:t>.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t>
            </a:r>
            <a:r>
              <a:rPr lang="en-US" b="1" dirty="0">
                <a:solidFill>
                  <a:schemeClr val="tx1">
                    <a:lumMod val="75000"/>
                  </a:schemeClr>
                </a:solidFill>
              </a:rPr>
              <a:t>a Study, Study Country and Study Site</a:t>
            </a:r>
            <a:r>
              <a:rPr lang="en-US" dirty="0">
                <a:solidFill>
                  <a:schemeClr val="tx1">
                    <a:lumMod val="75000"/>
                  </a:schemeClr>
                </a:solidFill>
              </a:rPr>
              <a:t>, as applicable.</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This value will apply to all documents uploaded in this batch.</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a:t>
            </a:r>
            <a:r>
              <a:rPr lang="en-US" b="1" dirty="0">
                <a:solidFill>
                  <a:schemeClr val="tx1">
                    <a:lumMod val="75000"/>
                  </a:schemeClr>
                </a:solidFill>
              </a:rPr>
              <a:t>Upload.</a:t>
            </a:r>
          </a:p>
          <a:p>
            <a:pPr marL="1074420" lvl="2" indent="-342900">
              <a:lnSpc>
                <a:spcPct val="80000"/>
              </a:lnSpc>
              <a:spcBef>
                <a:spcPts val="1200"/>
              </a:spcBef>
              <a:buClr>
                <a:schemeClr val="tx2"/>
              </a:buClr>
              <a:buFont typeface="+mj-lt"/>
              <a:buAutoNum type="arabicPeriod"/>
            </a:pPr>
            <a:endParaRPr lang="en-US" b="1"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Upload via +Create Button</a:t>
            </a:r>
          </a:p>
        </p:txBody>
      </p:sp>
      <p:sp>
        <p:nvSpPr>
          <p:cNvPr id="31" name="Oval 30">
            <a:extLst>
              <a:ext uri="{FF2B5EF4-FFF2-40B4-BE49-F238E27FC236}">
                <a16:creationId xmlns:a16="http://schemas.microsoft.com/office/drawing/2014/main" id="{E6D0655B-ACBD-4845-ABE4-63BE2052BFD5}"/>
              </a:ext>
            </a:extLst>
          </p:cNvPr>
          <p:cNvSpPr/>
          <p:nvPr/>
        </p:nvSpPr>
        <p:spPr>
          <a:xfrm>
            <a:off x="4422200" y="473617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9" name="Oval 28">
            <a:extLst>
              <a:ext uri="{FF2B5EF4-FFF2-40B4-BE49-F238E27FC236}">
                <a16:creationId xmlns:a16="http://schemas.microsoft.com/office/drawing/2014/main" id="{D0FE98D6-8C8A-4A9E-BFCB-7459CE27BBD3}"/>
              </a:ext>
            </a:extLst>
          </p:cNvPr>
          <p:cNvSpPr/>
          <p:nvPr/>
        </p:nvSpPr>
        <p:spPr>
          <a:xfrm>
            <a:off x="5030690" y="344205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nvGrpSpPr>
          <p:cNvPr id="19" name="Group 18" descr="Screenshot showing steps 1">
            <a:extLst>
              <a:ext uri="{FF2B5EF4-FFF2-40B4-BE49-F238E27FC236}">
                <a16:creationId xmlns:a16="http://schemas.microsoft.com/office/drawing/2014/main" id="{8E2BA1B0-A548-46B1-8540-50DC454EC6C3}"/>
              </a:ext>
            </a:extLst>
          </p:cNvPr>
          <p:cNvGrpSpPr/>
          <p:nvPr/>
        </p:nvGrpSpPr>
        <p:grpSpPr>
          <a:xfrm>
            <a:off x="4681232" y="1157064"/>
            <a:ext cx="2657385" cy="1648994"/>
            <a:chOff x="3698892" y="909091"/>
            <a:chExt cx="2657385" cy="1648994"/>
          </a:xfrm>
        </p:grpSpPr>
        <p:pic>
          <p:nvPicPr>
            <p:cNvPr id="27" name="Picture 26">
              <a:extLst>
                <a:ext uri="{FF2B5EF4-FFF2-40B4-BE49-F238E27FC236}">
                  <a16:creationId xmlns:a16="http://schemas.microsoft.com/office/drawing/2014/main" id="{C6A2E3CD-0E38-4337-873B-009FC0720223}"/>
                </a:ext>
              </a:extLst>
            </p:cNvPr>
            <p:cNvPicPr>
              <a:picLocks noChangeAspect="1"/>
            </p:cNvPicPr>
            <p:nvPr/>
          </p:nvPicPr>
          <p:blipFill>
            <a:blip r:embed="rId4"/>
            <a:stretch>
              <a:fillRect/>
            </a:stretch>
          </p:blipFill>
          <p:spPr>
            <a:xfrm>
              <a:off x="4159900" y="909091"/>
              <a:ext cx="2196377" cy="1648994"/>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BBB16979-3484-41D4-926B-C2F364A10BFE}"/>
                </a:ext>
              </a:extLst>
            </p:cNvPr>
            <p:cNvSpPr/>
            <p:nvPr/>
          </p:nvSpPr>
          <p:spPr>
            <a:xfrm>
              <a:off x="3698892" y="11190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6" name="Rectangle: Rounded Corners 15">
              <a:extLst>
                <a:ext uri="{FF2B5EF4-FFF2-40B4-BE49-F238E27FC236}">
                  <a16:creationId xmlns:a16="http://schemas.microsoft.com/office/drawing/2014/main" id="{770BFDDD-DE00-42E3-B996-36F13FC3CD1C}"/>
                </a:ext>
              </a:extLst>
            </p:cNvPr>
            <p:cNvSpPr/>
            <p:nvPr/>
          </p:nvSpPr>
          <p:spPr>
            <a:xfrm>
              <a:off x="4192533" y="1208314"/>
              <a:ext cx="985510"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7" name="Group 16" descr="Screenshot showing step 2">
            <a:extLst>
              <a:ext uri="{FF2B5EF4-FFF2-40B4-BE49-F238E27FC236}">
                <a16:creationId xmlns:a16="http://schemas.microsoft.com/office/drawing/2014/main" id="{850E7AD7-1475-45A1-8CD0-3925E8723F57}"/>
              </a:ext>
            </a:extLst>
          </p:cNvPr>
          <p:cNvGrpSpPr/>
          <p:nvPr/>
        </p:nvGrpSpPr>
        <p:grpSpPr>
          <a:xfrm>
            <a:off x="7652855" y="1277180"/>
            <a:ext cx="3084907" cy="1643171"/>
            <a:chOff x="5178043" y="1373941"/>
            <a:chExt cx="3084907" cy="1643171"/>
          </a:xfrm>
        </p:grpSpPr>
        <p:pic>
          <p:nvPicPr>
            <p:cNvPr id="18" name="Picture 17">
              <a:extLst>
                <a:ext uri="{FF2B5EF4-FFF2-40B4-BE49-F238E27FC236}">
                  <a16:creationId xmlns:a16="http://schemas.microsoft.com/office/drawing/2014/main" id="{CF70D835-BE68-413A-B132-082F54521F8B}"/>
                </a:ext>
              </a:extLst>
            </p:cNvPr>
            <p:cNvPicPr>
              <a:picLocks noChangeAspect="1"/>
            </p:cNvPicPr>
            <p:nvPr/>
          </p:nvPicPr>
          <p:blipFill rotWithShape="1">
            <a:blip r:embed="rId5"/>
            <a:srcRect l="1216" t="2341" r="1083" b="1916"/>
            <a:stretch/>
          </p:blipFill>
          <p:spPr>
            <a:xfrm>
              <a:off x="5649929" y="1373941"/>
              <a:ext cx="2613021" cy="1643171"/>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F1565DD7-872B-41C6-97D9-4962F11A2AF6}"/>
                </a:ext>
              </a:extLst>
            </p:cNvPr>
            <p:cNvSpPr/>
            <p:nvPr/>
          </p:nvSpPr>
          <p:spPr>
            <a:xfrm>
              <a:off x="5178043" y="166295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0" name="Rectangle: Rounded Corners 29">
              <a:extLst>
                <a:ext uri="{FF2B5EF4-FFF2-40B4-BE49-F238E27FC236}">
                  <a16:creationId xmlns:a16="http://schemas.microsoft.com/office/drawing/2014/main" id="{74697D77-2B4D-4E2B-BA9D-9A10600FA64F}"/>
                </a:ext>
              </a:extLst>
            </p:cNvPr>
            <p:cNvSpPr/>
            <p:nvPr/>
          </p:nvSpPr>
          <p:spPr>
            <a:xfrm>
              <a:off x="5704353" y="1720878"/>
              <a:ext cx="853201"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F1A2F4A-51D3-48F9-82E8-47C1CCF36B34}"/>
                </a:ext>
              </a:extLst>
            </p:cNvPr>
            <p:cNvSpPr/>
            <p:nvPr/>
          </p:nvSpPr>
          <p:spPr>
            <a:xfrm>
              <a:off x="7719931" y="2710329"/>
              <a:ext cx="498043"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28" name="Rectangle: Rounded Corners 27">
            <a:extLst>
              <a:ext uri="{FF2B5EF4-FFF2-40B4-BE49-F238E27FC236}">
                <a16:creationId xmlns:a16="http://schemas.microsoft.com/office/drawing/2014/main" id="{1078F159-E070-4B3E-B04B-B10BADE47FD6}"/>
              </a:ext>
              <a:ext uri="{C183D7F6-B498-43B3-948B-1728B52AA6E4}">
                <adec:decorative xmlns:adec="http://schemas.microsoft.com/office/drawing/2017/decorative" val="1"/>
              </a:ext>
            </a:extLst>
          </p:cNvPr>
          <p:cNvSpPr/>
          <p:nvPr/>
        </p:nvSpPr>
        <p:spPr>
          <a:xfrm>
            <a:off x="4925701" y="4801961"/>
            <a:ext cx="985510"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5" name="Oval 34">
            <a:extLst>
              <a:ext uri="{FF2B5EF4-FFF2-40B4-BE49-F238E27FC236}">
                <a16:creationId xmlns:a16="http://schemas.microsoft.com/office/drawing/2014/main" id="{2207A841-ECEF-4DD6-BE85-D98462F57D56}"/>
              </a:ext>
            </a:extLst>
          </p:cNvPr>
          <p:cNvSpPr/>
          <p:nvPr/>
        </p:nvSpPr>
        <p:spPr>
          <a:xfrm>
            <a:off x="4424228" y="544838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36" name="Oval 35">
            <a:extLst>
              <a:ext uri="{FF2B5EF4-FFF2-40B4-BE49-F238E27FC236}">
                <a16:creationId xmlns:a16="http://schemas.microsoft.com/office/drawing/2014/main" id="{B091A041-D497-4B49-B823-E68028EBA872}"/>
              </a:ext>
            </a:extLst>
          </p:cNvPr>
          <p:cNvSpPr/>
          <p:nvPr/>
        </p:nvSpPr>
        <p:spPr>
          <a:xfrm>
            <a:off x="9749943" y="618076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37" name="Rectangle: Rounded Corners 36">
            <a:extLst>
              <a:ext uri="{FF2B5EF4-FFF2-40B4-BE49-F238E27FC236}">
                <a16:creationId xmlns:a16="http://schemas.microsoft.com/office/drawing/2014/main" id="{1AB0A574-F2D5-418F-B410-6EF9D36BC782}"/>
              </a:ext>
              <a:ext uri="{C183D7F6-B498-43B3-948B-1728B52AA6E4}">
                <adec:decorative xmlns:adec="http://schemas.microsoft.com/office/drawing/2017/decorative" val="1"/>
              </a:ext>
            </a:extLst>
          </p:cNvPr>
          <p:cNvSpPr/>
          <p:nvPr/>
        </p:nvSpPr>
        <p:spPr>
          <a:xfrm>
            <a:off x="8967244" y="6288258"/>
            <a:ext cx="718361" cy="24480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861132591"/>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44328" y="1137320"/>
            <a:ext cx="3950682" cy="5347618"/>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Navigate to the </a:t>
            </a:r>
            <a:r>
              <a:rPr lang="en-US" b="1" dirty="0">
                <a:solidFill>
                  <a:schemeClr val="tx1">
                    <a:lumMod val="75000"/>
                  </a:schemeClr>
                </a:solidFill>
              </a:rPr>
              <a:t>Document Inbox </a:t>
            </a:r>
            <a:r>
              <a:rPr lang="en-US" dirty="0">
                <a:solidFill>
                  <a:schemeClr val="tx1">
                    <a:lumMod val="75000"/>
                  </a:schemeClr>
                </a:solidFill>
              </a:rPr>
              <a:t>from the </a:t>
            </a:r>
            <a:r>
              <a:rPr lang="en-US" b="1" dirty="0">
                <a:solidFill>
                  <a:schemeClr val="tx1">
                    <a:lumMod val="75000"/>
                  </a:schemeClr>
                </a:solidFill>
              </a:rPr>
              <a:t>Library</a:t>
            </a:r>
            <a:r>
              <a:rPr lang="en-US" dirty="0">
                <a:solidFill>
                  <a:schemeClr val="tx1">
                    <a:lumMod val="75000"/>
                  </a:schemeClr>
                </a:solidFill>
              </a:rPr>
              <a:t> tab.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your local drive, select the multiple documents to upload.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Drag the selected files into the document inbox.</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Bulk apply the </a:t>
            </a:r>
            <a:r>
              <a:rPr lang="en-US" b="1" dirty="0">
                <a:solidFill>
                  <a:schemeClr val="tx1">
                    <a:lumMod val="75000"/>
                  </a:schemeClr>
                </a:solidFill>
              </a:rPr>
              <a:t>Study, Study Country, </a:t>
            </a:r>
            <a:r>
              <a:rPr lang="en-US" dirty="0">
                <a:solidFill>
                  <a:schemeClr val="tx1">
                    <a:lumMod val="75000"/>
                  </a:schemeClr>
                </a:solidFill>
              </a:rPr>
              <a:t>and</a:t>
            </a:r>
            <a:r>
              <a:rPr lang="en-US" b="1" dirty="0">
                <a:solidFill>
                  <a:schemeClr val="tx1">
                    <a:lumMod val="75000"/>
                  </a:schemeClr>
                </a:solidFill>
              </a:rPr>
              <a:t> Study Site, </a:t>
            </a:r>
            <a:r>
              <a:rPr lang="en-US" dirty="0">
                <a:solidFill>
                  <a:schemeClr val="tx1">
                    <a:lumMod val="75000"/>
                  </a:schemeClr>
                </a:solidFill>
              </a:rPr>
              <a:t>as applicable. Click </a:t>
            </a:r>
            <a:r>
              <a:rPr lang="en-US" b="1" dirty="0">
                <a:solidFill>
                  <a:schemeClr val="tx1">
                    <a:lumMod val="75000"/>
                  </a:schemeClr>
                </a:solidFill>
              </a:rPr>
              <a:t>Upload</a:t>
            </a:r>
            <a:r>
              <a:rPr lang="en-US" dirty="0">
                <a:solidFill>
                  <a:schemeClr val="tx1">
                    <a:lumMod val="75000"/>
                  </a:schemeClr>
                </a:solidFill>
              </a:rPr>
              <a:t>. </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This value will be applied to all selected documents.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In the bottom right corner of the screen, monitor the upload progress using the </a:t>
            </a:r>
            <a:r>
              <a:rPr lang="en-US" b="1" dirty="0">
                <a:solidFill>
                  <a:schemeClr val="tx1">
                    <a:lumMod val="75000"/>
                  </a:schemeClr>
                </a:solidFill>
              </a:rPr>
              <a:t>Upload Modal</a:t>
            </a:r>
            <a:r>
              <a:rPr lang="en-US" dirty="0">
                <a:solidFill>
                  <a:schemeClr val="tx1">
                    <a:lumMod val="75000"/>
                  </a:schemeClr>
                </a:solidFill>
              </a:rPr>
              <a:t>. </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The green arrow can collapse or expand the modal as needed. </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The green check mark indicates that the document has completed upload.</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Drag and Drop</a:t>
            </a:r>
          </a:p>
        </p:txBody>
      </p:sp>
      <p:grpSp>
        <p:nvGrpSpPr>
          <p:cNvPr id="18" name="Group 17" descr="Screenshot showing step 4">
            <a:extLst>
              <a:ext uri="{FF2B5EF4-FFF2-40B4-BE49-F238E27FC236}">
                <a16:creationId xmlns:a16="http://schemas.microsoft.com/office/drawing/2014/main" id="{65C994BB-0089-4FE0-BFEF-BD7C85D98260}"/>
              </a:ext>
            </a:extLst>
          </p:cNvPr>
          <p:cNvGrpSpPr/>
          <p:nvPr/>
        </p:nvGrpSpPr>
        <p:grpSpPr>
          <a:xfrm>
            <a:off x="4654845" y="3837806"/>
            <a:ext cx="2812837" cy="2155033"/>
            <a:chOff x="4315369" y="3628346"/>
            <a:chExt cx="2812837" cy="2155033"/>
          </a:xfrm>
        </p:grpSpPr>
        <p:sp>
          <p:nvSpPr>
            <p:cNvPr id="31" name="Oval 30">
              <a:extLst>
                <a:ext uri="{FF2B5EF4-FFF2-40B4-BE49-F238E27FC236}">
                  <a16:creationId xmlns:a16="http://schemas.microsoft.com/office/drawing/2014/main" id="{E6D0655B-ACBD-4845-ABE4-63BE2052BFD5}"/>
                </a:ext>
              </a:extLst>
            </p:cNvPr>
            <p:cNvSpPr/>
            <p:nvPr/>
          </p:nvSpPr>
          <p:spPr>
            <a:xfrm>
              <a:off x="4315369" y="365648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pic>
          <p:nvPicPr>
            <p:cNvPr id="23" name="Picture 22">
              <a:extLst>
                <a:ext uri="{FF2B5EF4-FFF2-40B4-BE49-F238E27FC236}">
                  <a16:creationId xmlns:a16="http://schemas.microsoft.com/office/drawing/2014/main" id="{224A0F95-CB44-4804-901D-11C300C5413B}"/>
                </a:ext>
              </a:extLst>
            </p:cNvPr>
            <p:cNvPicPr>
              <a:picLocks noChangeAspect="1"/>
            </p:cNvPicPr>
            <p:nvPr/>
          </p:nvPicPr>
          <p:blipFill>
            <a:blip r:embed="rId3"/>
            <a:stretch>
              <a:fillRect/>
            </a:stretch>
          </p:blipFill>
          <p:spPr>
            <a:xfrm>
              <a:off x="4859766" y="3628346"/>
              <a:ext cx="2264404" cy="2155033"/>
            </a:xfrm>
            <a:prstGeom prst="rect">
              <a:avLst/>
            </a:prstGeom>
            <a:ln>
              <a:noFill/>
            </a:ln>
            <a:effectLst>
              <a:outerShdw blurRad="292100" dist="139700" dir="2700000" algn="tl" rotWithShape="0">
                <a:srgbClr val="333333">
                  <a:alpha val="65000"/>
                </a:srgbClr>
              </a:outerShdw>
            </a:effectLst>
          </p:spPr>
        </p:pic>
        <p:sp>
          <p:nvSpPr>
            <p:cNvPr id="34" name="Rectangle: Rounded Corners 33">
              <a:extLst>
                <a:ext uri="{FF2B5EF4-FFF2-40B4-BE49-F238E27FC236}">
                  <a16:creationId xmlns:a16="http://schemas.microsoft.com/office/drawing/2014/main" id="{741AD23F-3062-4CC0-9DDD-12D73658C6D0}"/>
                </a:ext>
              </a:extLst>
            </p:cNvPr>
            <p:cNvSpPr/>
            <p:nvPr/>
          </p:nvSpPr>
          <p:spPr>
            <a:xfrm>
              <a:off x="4859765" y="4181015"/>
              <a:ext cx="2268441" cy="12656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4" name="Group 13" descr="Screenshot showing step 5">
            <a:extLst>
              <a:ext uri="{FF2B5EF4-FFF2-40B4-BE49-F238E27FC236}">
                <a16:creationId xmlns:a16="http://schemas.microsoft.com/office/drawing/2014/main" id="{355B7C65-A044-4940-98C3-E25880C77518}"/>
              </a:ext>
            </a:extLst>
          </p:cNvPr>
          <p:cNvGrpSpPr/>
          <p:nvPr/>
        </p:nvGrpSpPr>
        <p:grpSpPr>
          <a:xfrm>
            <a:off x="7913215" y="3930694"/>
            <a:ext cx="3713544" cy="2309060"/>
            <a:chOff x="8372625" y="4181015"/>
            <a:chExt cx="3713544" cy="2309060"/>
          </a:xfrm>
        </p:grpSpPr>
        <p:pic>
          <p:nvPicPr>
            <p:cNvPr id="13" name="Picture 12">
              <a:extLst>
                <a:ext uri="{FF2B5EF4-FFF2-40B4-BE49-F238E27FC236}">
                  <a16:creationId xmlns:a16="http://schemas.microsoft.com/office/drawing/2014/main" id="{E6C0F8F3-EF15-412C-ABB3-553648B9431A}"/>
                </a:ext>
              </a:extLst>
            </p:cNvPr>
            <p:cNvPicPr>
              <a:picLocks noChangeAspect="1"/>
            </p:cNvPicPr>
            <p:nvPr/>
          </p:nvPicPr>
          <p:blipFill>
            <a:blip r:embed="rId4"/>
            <a:stretch>
              <a:fillRect/>
            </a:stretch>
          </p:blipFill>
          <p:spPr>
            <a:xfrm>
              <a:off x="8481597" y="4181015"/>
              <a:ext cx="3604572" cy="2309060"/>
            </a:xfrm>
            <a:prstGeom prst="rect">
              <a:avLst/>
            </a:prstGeom>
            <a:ln>
              <a:noFill/>
            </a:ln>
            <a:effectLst>
              <a:outerShdw blurRad="292100" dist="139700" dir="2700000" algn="tl" rotWithShape="0">
                <a:srgbClr val="333333">
                  <a:alpha val="65000"/>
                </a:srgbClr>
              </a:outerShdw>
            </a:effectLst>
          </p:spPr>
        </p:pic>
        <p:sp>
          <p:nvSpPr>
            <p:cNvPr id="35" name="Oval 34">
              <a:extLst>
                <a:ext uri="{FF2B5EF4-FFF2-40B4-BE49-F238E27FC236}">
                  <a16:creationId xmlns:a16="http://schemas.microsoft.com/office/drawing/2014/main" id="{2207A841-ECEF-4DD6-BE85-D98462F57D56}"/>
                </a:ext>
              </a:extLst>
            </p:cNvPr>
            <p:cNvSpPr/>
            <p:nvPr/>
          </p:nvSpPr>
          <p:spPr>
            <a:xfrm>
              <a:off x="8372625" y="504855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grpSp>
      <p:grpSp>
        <p:nvGrpSpPr>
          <p:cNvPr id="16" name="Group 15" descr="Screenshot showing steps 1-3">
            <a:extLst>
              <a:ext uri="{FF2B5EF4-FFF2-40B4-BE49-F238E27FC236}">
                <a16:creationId xmlns:a16="http://schemas.microsoft.com/office/drawing/2014/main" id="{CB36BF3F-3563-48D2-A30B-C2CCDC35ED48}"/>
              </a:ext>
            </a:extLst>
          </p:cNvPr>
          <p:cNvGrpSpPr/>
          <p:nvPr/>
        </p:nvGrpSpPr>
        <p:grpSpPr>
          <a:xfrm>
            <a:off x="4295010" y="1204142"/>
            <a:ext cx="7697417" cy="1833704"/>
            <a:chOff x="4494583" y="1226839"/>
            <a:chExt cx="7697417" cy="1833704"/>
          </a:xfrm>
        </p:grpSpPr>
        <p:pic>
          <p:nvPicPr>
            <p:cNvPr id="9" name="Picture 8">
              <a:extLst>
                <a:ext uri="{FF2B5EF4-FFF2-40B4-BE49-F238E27FC236}">
                  <a16:creationId xmlns:a16="http://schemas.microsoft.com/office/drawing/2014/main" id="{00F4F124-FCC2-4A71-AEE8-D5B0A407D06B}"/>
                </a:ext>
              </a:extLst>
            </p:cNvPr>
            <p:cNvPicPr>
              <a:picLocks noChangeAspect="1"/>
            </p:cNvPicPr>
            <p:nvPr/>
          </p:nvPicPr>
          <p:blipFill rotWithShape="1">
            <a:blip r:embed="rId5"/>
            <a:srcRect l="753"/>
            <a:stretch/>
          </p:blipFill>
          <p:spPr>
            <a:xfrm>
              <a:off x="4509424" y="1276118"/>
              <a:ext cx="7682576" cy="1784425"/>
            </a:xfrm>
            <a:prstGeom prst="rect">
              <a:avLst/>
            </a:prstGeom>
            <a:ln>
              <a:noFill/>
            </a:ln>
            <a:effectLst>
              <a:outerShdw blurRad="292100" dist="139700" dir="2700000" algn="tl" rotWithShape="0">
                <a:srgbClr val="333333">
                  <a:alpha val="65000"/>
                </a:srgbClr>
              </a:outerShdw>
            </a:effectLst>
          </p:spPr>
        </p:pic>
        <p:sp>
          <p:nvSpPr>
            <p:cNvPr id="28" name="Rectangle: Rounded Corners 27">
              <a:extLst>
                <a:ext uri="{FF2B5EF4-FFF2-40B4-BE49-F238E27FC236}">
                  <a16:creationId xmlns:a16="http://schemas.microsoft.com/office/drawing/2014/main" id="{1078F159-E070-4B3E-B04B-B10BADE47FD6}"/>
                </a:ext>
              </a:extLst>
            </p:cNvPr>
            <p:cNvSpPr/>
            <p:nvPr/>
          </p:nvSpPr>
          <p:spPr>
            <a:xfrm>
              <a:off x="4494583" y="2828690"/>
              <a:ext cx="1651881" cy="2318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9CED5BE2-BB65-4B26-A151-C207C4798842}"/>
                </a:ext>
              </a:extLst>
            </p:cNvPr>
            <p:cNvSpPr/>
            <p:nvPr/>
          </p:nvSpPr>
          <p:spPr>
            <a:xfrm>
              <a:off x="7235304" y="1276118"/>
              <a:ext cx="541927" cy="2556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DBD3A951-1FDD-4406-88AB-571E09CA4B33}"/>
                </a:ext>
              </a:extLst>
            </p:cNvPr>
            <p:cNvSpPr/>
            <p:nvPr/>
          </p:nvSpPr>
          <p:spPr>
            <a:xfrm>
              <a:off x="10741087" y="2040489"/>
              <a:ext cx="1406505" cy="94493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cxnSp>
          <p:nvCxnSpPr>
            <p:cNvPr id="42" name="Straight Arrow Connector 41">
              <a:extLst>
                <a:ext uri="{FF2B5EF4-FFF2-40B4-BE49-F238E27FC236}">
                  <a16:creationId xmlns:a16="http://schemas.microsoft.com/office/drawing/2014/main" id="{DD23ABC5-F61D-41B1-9188-EB4ACCB310CD}"/>
                </a:ext>
              </a:extLst>
            </p:cNvPr>
            <p:cNvCxnSpPr>
              <a:cxnSpLocks/>
            </p:cNvCxnSpPr>
            <p:nvPr/>
          </p:nvCxnSpPr>
          <p:spPr>
            <a:xfrm flipH="1">
              <a:off x="9107666" y="2545680"/>
              <a:ext cx="152311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992FDAB2-FD12-4A58-9B28-77E3E2F92D8A}"/>
                </a:ext>
              </a:extLst>
            </p:cNvPr>
            <p:cNvSpPr/>
            <p:nvPr/>
          </p:nvSpPr>
          <p:spPr>
            <a:xfrm>
              <a:off x="8160212" y="2176602"/>
              <a:ext cx="903046" cy="8782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4" name="Oval 43">
              <a:extLst>
                <a:ext uri="{FF2B5EF4-FFF2-40B4-BE49-F238E27FC236}">
                  <a16:creationId xmlns:a16="http://schemas.microsoft.com/office/drawing/2014/main" id="{C79C841D-D041-491A-836F-FEAC48B07BC1}"/>
                </a:ext>
              </a:extLst>
            </p:cNvPr>
            <p:cNvSpPr/>
            <p:nvPr/>
          </p:nvSpPr>
          <p:spPr>
            <a:xfrm>
              <a:off x="6536372" y="122683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45" name="Oval 44">
              <a:extLst>
                <a:ext uri="{FF2B5EF4-FFF2-40B4-BE49-F238E27FC236}">
                  <a16:creationId xmlns:a16="http://schemas.microsoft.com/office/drawing/2014/main" id="{2A1AB323-F3AE-4804-9779-A56822214B3B}"/>
                </a:ext>
              </a:extLst>
            </p:cNvPr>
            <p:cNvSpPr/>
            <p:nvPr/>
          </p:nvSpPr>
          <p:spPr>
            <a:xfrm>
              <a:off x="10169771" y="171186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46" name="Oval 45">
              <a:extLst>
                <a:ext uri="{FF2B5EF4-FFF2-40B4-BE49-F238E27FC236}">
                  <a16:creationId xmlns:a16="http://schemas.microsoft.com/office/drawing/2014/main" id="{246ADF4B-28AA-449B-AAE3-5ABE02CB49F0}"/>
                </a:ext>
              </a:extLst>
            </p:cNvPr>
            <p:cNvSpPr/>
            <p:nvPr/>
          </p:nvSpPr>
          <p:spPr>
            <a:xfrm>
              <a:off x="7568599" y="243062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spTree>
    <p:extLst>
      <p:ext uri="{BB962C8B-B14F-4D97-AF65-F5344CB8AC3E}">
        <p14:creationId xmlns:p14="http://schemas.microsoft.com/office/powerpoint/2010/main" val="2282093346"/>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EAD7-0331-40EB-976F-2172138255EF}"/>
              </a:ext>
            </a:extLst>
          </p:cNvPr>
          <p:cNvSpPr>
            <a:spLocks noGrp="1"/>
          </p:cNvSpPr>
          <p:nvPr>
            <p:ph type="ctrTitle"/>
          </p:nvPr>
        </p:nvSpPr>
        <p:spPr/>
        <p:txBody>
          <a:bodyPr/>
          <a:lstStyle/>
          <a:p>
            <a:r>
              <a:rPr lang="en-US" dirty="0"/>
              <a:t>Sharing the Document Inbox</a:t>
            </a:r>
          </a:p>
        </p:txBody>
      </p:sp>
      <p:sp>
        <p:nvSpPr>
          <p:cNvPr id="3" name="Subtitle 2">
            <a:extLst>
              <a:ext uri="{FF2B5EF4-FFF2-40B4-BE49-F238E27FC236}">
                <a16:creationId xmlns:a16="http://schemas.microsoft.com/office/drawing/2014/main" id="{53853C67-629E-443F-B404-E2F309F4A3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01912523"/>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183123" y="1183744"/>
            <a:ext cx="4415849" cy="3002360"/>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a:t>
            </a:r>
            <a:r>
              <a:rPr lang="en-US" b="1" dirty="0">
                <a:solidFill>
                  <a:schemeClr val="tx1">
                    <a:lumMod val="75000"/>
                  </a:schemeClr>
                </a:solidFill>
              </a:rPr>
              <a:t>Document Inbox</a:t>
            </a:r>
            <a:r>
              <a:rPr lang="en-US" dirty="0">
                <a:solidFill>
                  <a:schemeClr val="tx1">
                    <a:lumMod val="75000"/>
                  </a:schemeClr>
                </a:solidFill>
              </a:rPr>
              <a:t>, select  </a:t>
            </a:r>
            <a:r>
              <a:rPr lang="en-US" b="1" dirty="0">
                <a:solidFill>
                  <a:schemeClr val="tx1">
                    <a:lumMod val="75000"/>
                  </a:schemeClr>
                </a:solidFill>
              </a:rPr>
              <a:t>Share Inbox</a:t>
            </a:r>
            <a:r>
              <a:rPr lang="en-US" dirty="0">
                <a:solidFill>
                  <a:schemeClr val="tx1">
                    <a:lumMod val="75000"/>
                  </a:schemeClr>
                </a:solidFill>
              </a:rPr>
              <a:t>.</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Search for the users or groups that the </a:t>
            </a:r>
            <a:r>
              <a:rPr lang="en-US" b="1" dirty="0">
                <a:solidFill>
                  <a:schemeClr val="tx1">
                    <a:lumMod val="75000"/>
                  </a:schemeClr>
                </a:solidFill>
              </a:rPr>
              <a:t>Document Inbox </a:t>
            </a:r>
            <a:r>
              <a:rPr lang="en-US" dirty="0">
                <a:solidFill>
                  <a:schemeClr val="tx1">
                    <a:lumMod val="75000"/>
                  </a:schemeClr>
                </a:solidFill>
              </a:rPr>
              <a:t>will be shared with. Click </a:t>
            </a:r>
            <a:r>
              <a:rPr lang="en-US" b="1" dirty="0">
                <a:solidFill>
                  <a:schemeClr val="tx1">
                    <a:lumMod val="75000"/>
                  </a:schemeClr>
                </a:solidFill>
              </a:rPr>
              <a:t>+Add</a:t>
            </a:r>
            <a:r>
              <a:rPr lang="en-US" dirty="0">
                <a:solidFill>
                  <a:schemeClr val="tx1">
                    <a:lumMod val="75000"/>
                  </a:schemeClr>
                </a:solidFill>
              </a:rPr>
              <a:t>. Click </a:t>
            </a:r>
            <a:r>
              <a:rPr lang="en-US" b="1" dirty="0">
                <a:solidFill>
                  <a:schemeClr val="tx1">
                    <a:lumMod val="75000"/>
                  </a:schemeClr>
                </a:solidFill>
              </a:rPr>
              <a:t>Apply.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The user(s) have been added to these documents as an </a:t>
            </a:r>
            <a:r>
              <a:rPr lang="en-US" b="1" dirty="0">
                <a:solidFill>
                  <a:schemeClr val="tx1">
                    <a:lumMod val="75000"/>
                  </a:schemeClr>
                </a:solidFill>
              </a:rPr>
              <a:t>Inbox Editor. </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As an Inbox Editor, users can update the document’s metadata and reclassify.</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Reference </a:t>
            </a:r>
            <a:r>
              <a:rPr lang="en-US" sz="1500" dirty="0">
                <a:solidFill>
                  <a:schemeClr val="tx1">
                    <a:lumMod val="75000"/>
                  </a:schemeClr>
                </a:solidFill>
                <a:hlinkClick r:id="rId3">
                  <a:extLst>
                    <a:ext uri="{A12FA001-AC4F-418D-AE19-62706E023703}">
                      <ahyp:hlinkClr xmlns:ahyp="http://schemas.microsoft.com/office/drawing/2018/hyperlinkcolor" val="tx"/>
                    </a:ext>
                  </a:extLst>
                </a:hlinkClick>
              </a:rPr>
              <a:t>Vault Help</a:t>
            </a:r>
            <a:r>
              <a:rPr lang="en-US" sz="1500" dirty="0">
                <a:solidFill>
                  <a:schemeClr val="tx1">
                    <a:lumMod val="75000"/>
                  </a:schemeClr>
                </a:solidFill>
              </a:rPr>
              <a:t> for more information on this feature. </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Sharing the Document Inbox</a:t>
            </a:r>
          </a:p>
        </p:txBody>
      </p:sp>
      <p:grpSp>
        <p:nvGrpSpPr>
          <p:cNvPr id="9" name="Group 8" descr="Screenshot showing step 2">
            <a:extLst>
              <a:ext uri="{FF2B5EF4-FFF2-40B4-BE49-F238E27FC236}">
                <a16:creationId xmlns:a16="http://schemas.microsoft.com/office/drawing/2014/main" id="{B36C2298-F30D-4A70-AA8F-8ACB13145362}"/>
              </a:ext>
            </a:extLst>
          </p:cNvPr>
          <p:cNvGrpSpPr/>
          <p:nvPr/>
        </p:nvGrpSpPr>
        <p:grpSpPr>
          <a:xfrm>
            <a:off x="6703538" y="2415438"/>
            <a:ext cx="4488216" cy="2959252"/>
            <a:chOff x="6701679" y="2257547"/>
            <a:chExt cx="4488216" cy="2959252"/>
          </a:xfrm>
        </p:grpSpPr>
        <p:pic>
          <p:nvPicPr>
            <p:cNvPr id="3" name="Picture 2">
              <a:extLst>
                <a:ext uri="{FF2B5EF4-FFF2-40B4-BE49-F238E27FC236}">
                  <a16:creationId xmlns:a16="http://schemas.microsoft.com/office/drawing/2014/main" id="{B6FD1E17-5382-4240-87EA-489636B890CB}"/>
                </a:ext>
              </a:extLst>
            </p:cNvPr>
            <p:cNvPicPr>
              <a:picLocks noChangeAspect="1"/>
            </p:cNvPicPr>
            <p:nvPr/>
          </p:nvPicPr>
          <p:blipFill>
            <a:blip r:embed="rId4"/>
            <a:stretch>
              <a:fillRect/>
            </a:stretch>
          </p:blipFill>
          <p:spPr>
            <a:xfrm>
              <a:off x="7227291" y="2257547"/>
              <a:ext cx="3962604" cy="2959252"/>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2194D37D-CFCE-403C-B933-75FB24AA087D}"/>
                </a:ext>
              </a:extLst>
            </p:cNvPr>
            <p:cNvSpPr/>
            <p:nvPr/>
          </p:nvSpPr>
          <p:spPr>
            <a:xfrm>
              <a:off x="6701679" y="278057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3" name="Rectangle: Rounded Corners 22">
              <a:extLst>
                <a:ext uri="{FF2B5EF4-FFF2-40B4-BE49-F238E27FC236}">
                  <a16:creationId xmlns:a16="http://schemas.microsoft.com/office/drawing/2014/main" id="{758E48C9-1ABB-48F3-8049-F0756DDFAD2C}"/>
                </a:ext>
              </a:extLst>
            </p:cNvPr>
            <p:cNvSpPr/>
            <p:nvPr/>
          </p:nvSpPr>
          <p:spPr>
            <a:xfrm>
              <a:off x="7276293" y="2665333"/>
              <a:ext cx="3478503" cy="5804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2057B60-E839-4CAB-AB43-D3FA030D2F38}"/>
                </a:ext>
              </a:extLst>
            </p:cNvPr>
            <p:cNvSpPr/>
            <p:nvPr/>
          </p:nvSpPr>
          <p:spPr>
            <a:xfrm>
              <a:off x="10536794" y="4736170"/>
              <a:ext cx="587397"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1" name="Group 10" descr="Screenshot showing step 3">
            <a:extLst>
              <a:ext uri="{FF2B5EF4-FFF2-40B4-BE49-F238E27FC236}">
                <a16:creationId xmlns:a16="http://schemas.microsoft.com/office/drawing/2014/main" id="{05DDE767-188D-43C2-9372-54E8929448EB}"/>
              </a:ext>
            </a:extLst>
          </p:cNvPr>
          <p:cNvGrpSpPr/>
          <p:nvPr/>
        </p:nvGrpSpPr>
        <p:grpSpPr>
          <a:xfrm>
            <a:off x="1592505" y="4670123"/>
            <a:ext cx="7964315" cy="1729238"/>
            <a:chOff x="1185001" y="4489201"/>
            <a:chExt cx="7964315" cy="1729238"/>
          </a:xfrm>
        </p:grpSpPr>
        <p:pic>
          <p:nvPicPr>
            <p:cNvPr id="12" name="Picture 11">
              <a:extLst>
                <a:ext uri="{FF2B5EF4-FFF2-40B4-BE49-F238E27FC236}">
                  <a16:creationId xmlns:a16="http://schemas.microsoft.com/office/drawing/2014/main" id="{6C9C79D7-197F-44EE-8E8C-0CC35C518AA4}"/>
                </a:ext>
              </a:extLst>
            </p:cNvPr>
            <p:cNvPicPr>
              <a:picLocks noChangeAspect="1"/>
            </p:cNvPicPr>
            <p:nvPr/>
          </p:nvPicPr>
          <p:blipFill>
            <a:blip r:embed="rId5"/>
            <a:stretch>
              <a:fillRect/>
            </a:stretch>
          </p:blipFill>
          <p:spPr>
            <a:xfrm>
              <a:off x="1185001" y="4489201"/>
              <a:ext cx="7964315" cy="1729238"/>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0422D85E-06F5-4C34-8825-FCCF1E6E22F6}"/>
                </a:ext>
              </a:extLst>
            </p:cNvPr>
            <p:cNvGrpSpPr/>
            <p:nvPr/>
          </p:nvGrpSpPr>
          <p:grpSpPr>
            <a:xfrm>
              <a:off x="4692721" y="4964674"/>
              <a:ext cx="4163745" cy="1194217"/>
              <a:chOff x="5865496" y="4908652"/>
              <a:chExt cx="4163745" cy="1194217"/>
            </a:xfrm>
          </p:grpSpPr>
          <p:sp>
            <p:nvSpPr>
              <p:cNvPr id="29" name="Oval 28">
                <a:extLst>
                  <a:ext uri="{FF2B5EF4-FFF2-40B4-BE49-F238E27FC236}">
                    <a16:creationId xmlns:a16="http://schemas.microsoft.com/office/drawing/2014/main" id="{D0FE98D6-8C8A-4A9E-BFCB-7459CE27BBD3}"/>
                  </a:ext>
                </a:extLst>
              </p:cNvPr>
              <p:cNvSpPr/>
              <p:nvPr/>
            </p:nvSpPr>
            <p:spPr>
              <a:xfrm>
                <a:off x="5865496" y="490865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3" name="Rectangle: Rounded Corners 32">
                <a:extLst>
                  <a:ext uri="{FF2B5EF4-FFF2-40B4-BE49-F238E27FC236}">
                    <a16:creationId xmlns:a16="http://schemas.microsoft.com/office/drawing/2014/main" id="{40090B30-3B82-4236-AD4E-74147339C764}"/>
                  </a:ext>
                </a:extLst>
              </p:cNvPr>
              <p:cNvSpPr/>
              <p:nvPr/>
            </p:nvSpPr>
            <p:spPr>
              <a:xfrm>
                <a:off x="6468531" y="5876810"/>
                <a:ext cx="3560710" cy="22605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grpSp>
        <p:nvGrpSpPr>
          <p:cNvPr id="10" name="Group 9" descr="Screenshot showing step 1">
            <a:extLst>
              <a:ext uri="{FF2B5EF4-FFF2-40B4-BE49-F238E27FC236}">
                <a16:creationId xmlns:a16="http://schemas.microsoft.com/office/drawing/2014/main" id="{6E3E1D7F-E3E0-42D3-B79B-CB12CDDAA934}"/>
              </a:ext>
            </a:extLst>
          </p:cNvPr>
          <p:cNvGrpSpPr/>
          <p:nvPr/>
        </p:nvGrpSpPr>
        <p:grpSpPr>
          <a:xfrm>
            <a:off x="4637184" y="1126709"/>
            <a:ext cx="4512132" cy="937341"/>
            <a:chOff x="4158005" y="992191"/>
            <a:chExt cx="4512132" cy="937341"/>
          </a:xfrm>
        </p:grpSpPr>
        <p:pic>
          <p:nvPicPr>
            <p:cNvPr id="7" name="Picture 6">
              <a:extLst>
                <a:ext uri="{FF2B5EF4-FFF2-40B4-BE49-F238E27FC236}">
                  <a16:creationId xmlns:a16="http://schemas.microsoft.com/office/drawing/2014/main" id="{8764C56D-A124-4E78-BA1B-D1925812E04D}"/>
                </a:ext>
              </a:extLst>
            </p:cNvPr>
            <p:cNvPicPr>
              <a:picLocks noChangeAspect="1"/>
            </p:cNvPicPr>
            <p:nvPr/>
          </p:nvPicPr>
          <p:blipFill>
            <a:blip r:embed="rId6"/>
            <a:stretch>
              <a:fillRect/>
            </a:stretch>
          </p:blipFill>
          <p:spPr>
            <a:xfrm>
              <a:off x="4692152" y="992191"/>
              <a:ext cx="3977985" cy="937341"/>
            </a:xfrm>
            <a:prstGeom prst="rect">
              <a:avLst/>
            </a:prstGeom>
            <a:ln>
              <a:noFill/>
            </a:ln>
            <a:effectLst>
              <a:outerShdw blurRad="292100" dist="139700" dir="2700000" algn="tl" rotWithShape="0">
                <a:srgbClr val="333333">
                  <a:alpha val="65000"/>
                </a:srgbClr>
              </a:outerShdw>
            </a:effectLst>
          </p:spPr>
        </p:pic>
        <p:sp>
          <p:nvSpPr>
            <p:cNvPr id="20" name="Rectangle: Rounded Corners 19">
              <a:extLst>
                <a:ext uri="{FF2B5EF4-FFF2-40B4-BE49-F238E27FC236}">
                  <a16:creationId xmlns:a16="http://schemas.microsoft.com/office/drawing/2014/main" id="{79D65D8D-747E-4BE0-90A9-A2C9F520C657}"/>
                </a:ext>
              </a:extLst>
            </p:cNvPr>
            <p:cNvSpPr/>
            <p:nvPr/>
          </p:nvSpPr>
          <p:spPr>
            <a:xfrm>
              <a:off x="5674125" y="1437749"/>
              <a:ext cx="1100469" cy="45300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1" name="Oval 20">
              <a:extLst>
                <a:ext uri="{FF2B5EF4-FFF2-40B4-BE49-F238E27FC236}">
                  <a16:creationId xmlns:a16="http://schemas.microsoft.com/office/drawing/2014/main" id="{FD52055C-D5D0-43D2-9323-1592058A18CA}"/>
                </a:ext>
              </a:extLst>
            </p:cNvPr>
            <p:cNvSpPr/>
            <p:nvPr/>
          </p:nvSpPr>
          <p:spPr>
            <a:xfrm>
              <a:off x="4158005" y="103968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spTree>
    <p:extLst>
      <p:ext uri="{BB962C8B-B14F-4D97-AF65-F5344CB8AC3E}">
        <p14:creationId xmlns:p14="http://schemas.microsoft.com/office/powerpoint/2010/main" val="2158104919"/>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EAD7-0331-40EB-976F-2172138255EF}"/>
              </a:ext>
            </a:extLst>
          </p:cNvPr>
          <p:cNvSpPr>
            <a:spLocks noGrp="1"/>
          </p:cNvSpPr>
          <p:nvPr>
            <p:ph type="ctrTitle"/>
          </p:nvPr>
        </p:nvSpPr>
        <p:spPr/>
        <p:txBody>
          <a:bodyPr/>
          <a:lstStyle/>
          <a:p>
            <a:r>
              <a:rPr lang="en-US" dirty="0"/>
              <a:t>Using the Document Inbox</a:t>
            </a:r>
          </a:p>
        </p:txBody>
      </p:sp>
      <p:sp>
        <p:nvSpPr>
          <p:cNvPr id="3" name="Subtitle 2">
            <a:extLst>
              <a:ext uri="{FF2B5EF4-FFF2-40B4-BE49-F238E27FC236}">
                <a16:creationId xmlns:a16="http://schemas.microsoft.com/office/drawing/2014/main" id="{53853C67-629E-443F-B404-E2F309F4A3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6123607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6431A-AFC2-43C8-9A97-0FD72BB79497}"/>
              </a:ext>
            </a:extLst>
          </p:cNvPr>
          <p:cNvSpPr>
            <a:spLocks noGrp="1"/>
          </p:cNvSpPr>
          <p:nvPr>
            <p:ph idx="1"/>
          </p:nvPr>
        </p:nvSpPr>
        <p:spPr>
          <a:xfrm>
            <a:off x="557819" y="1369540"/>
            <a:ext cx="3330379" cy="5105400"/>
          </a:xfrm>
        </p:spPr>
        <p:txBody>
          <a:bodyPr/>
          <a:lstStyle/>
          <a:p>
            <a:pPr marL="457200" indent="-457200">
              <a:buFont typeface="+mj-lt"/>
              <a:buAutoNum type="arabicPeriod"/>
            </a:pPr>
            <a:r>
              <a:rPr lang="en-US" sz="1800" dirty="0"/>
              <a:t>Navigate to the </a:t>
            </a:r>
            <a:r>
              <a:rPr lang="en-US" sz="1800" b="1" dirty="0"/>
              <a:t>Document Inbox. </a:t>
            </a:r>
            <a:r>
              <a:rPr lang="en-US" sz="1800" dirty="0"/>
              <a:t>Select which documents need to be checked for duplicates. In the ellipses, click </a:t>
            </a:r>
            <a:r>
              <a:rPr lang="en-US" sz="1800" b="1" dirty="0"/>
              <a:t>Detect Duplicates</a:t>
            </a:r>
            <a:r>
              <a:rPr lang="en-US" sz="1800" dirty="0"/>
              <a:t>. </a:t>
            </a:r>
          </a:p>
          <a:p>
            <a:pPr marL="457200" indent="-457200">
              <a:buFont typeface="+mj-lt"/>
              <a:buAutoNum type="arabicPeriod"/>
            </a:pPr>
            <a:r>
              <a:rPr lang="en-US" sz="1800" dirty="0"/>
              <a:t>If any were detected, hover over the </a:t>
            </a:r>
            <a:r>
              <a:rPr lang="en-US" sz="1800" b="1" dirty="0"/>
              <a:t>Duplicates Detected </a:t>
            </a:r>
            <a:r>
              <a:rPr lang="en-US" sz="1800" dirty="0"/>
              <a:t>to locate the duplicate. </a:t>
            </a:r>
          </a:p>
          <a:p>
            <a:pPr lvl="1">
              <a:buClr>
                <a:schemeClr val="tx1"/>
              </a:buClr>
              <a:buFont typeface="System Font Regular"/>
              <a:buChar char="–"/>
            </a:pPr>
            <a:r>
              <a:rPr lang="en-US" sz="1500" dirty="0"/>
              <a:t>Assess the duplicate(s) detected and delete if necessary. </a:t>
            </a:r>
          </a:p>
          <a:p>
            <a:pPr marL="342900" indent="-342900">
              <a:buFont typeface="+mj-lt"/>
              <a:buAutoNum type="arabicPeriod"/>
            </a:pPr>
            <a:r>
              <a:rPr lang="en-US" sz="1800" dirty="0"/>
              <a:t>To classify documents in bulk, check the boxes of the intended documents. Then click </a:t>
            </a:r>
            <a:r>
              <a:rPr lang="en-US" sz="1800" b="1" dirty="0"/>
              <a:t>Complete</a:t>
            </a:r>
            <a:r>
              <a:rPr lang="en-US" sz="1800" dirty="0"/>
              <a:t>. </a:t>
            </a:r>
          </a:p>
          <a:p>
            <a:pPr lvl="1">
              <a:buClr>
                <a:schemeClr val="tx1"/>
              </a:buClr>
              <a:buFont typeface="System Font Regular"/>
              <a:buChar char="–"/>
            </a:pPr>
            <a:r>
              <a:rPr lang="en-US" sz="1500" dirty="0"/>
              <a:t>To classify a singular document, click into the document, click into the ellipses, and click </a:t>
            </a:r>
            <a:r>
              <a:rPr lang="en-US" sz="1500" b="1" dirty="0"/>
              <a:t>Complete</a:t>
            </a:r>
            <a:r>
              <a:rPr lang="en-US" sz="1500" dirty="0"/>
              <a:t>. </a:t>
            </a:r>
          </a:p>
          <a:p>
            <a:pPr lvl="1"/>
            <a:endParaRPr lang="en-US" sz="1300" dirty="0"/>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a:xfrm>
            <a:off x="276303" y="215340"/>
            <a:ext cx="11639394" cy="970525"/>
          </a:xfrm>
        </p:spPr>
        <p:txBody>
          <a:bodyPr/>
          <a:lstStyle/>
          <a:p>
            <a:r>
              <a:rPr lang="en-US" dirty="0"/>
              <a:t>Using the Document Inbox</a:t>
            </a:r>
          </a:p>
        </p:txBody>
      </p:sp>
      <p:grpSp>
        <p:nvGrpSpPr>
          <p:cNvPr id="11" name="Group 10" descr="Screenshot showing step 1">
            <a:extLst>
              <a:ext uri="{FF2B5EF4-FFF2-40B4-BE49-F238E27FC236}">
                <a16:creationId xmlns:a16="http://schemas.microsoft.com/office/drawing/2014/main" id="{392E6272-A95A-49DD-AB60-B69B74F6973F}"/>
              </a:ext>
            </a:extLst>
          </p:cNvPr>
          <p:cNvGrpSpPr/>
          <p:nvPr/>
        </p:nvGrpSpPr>
        <p:grpSpPr>
          <a:xfrm>
            <a:off x="4103870" y="1415453"/>
            <a:ext cx="6434401" cy="1899098"/>
            <a:chOff x="4207476" y="1377696"/>
            <a:chExt cx="7405833" cy="2119266"/>
          </a:xfrm>
        </p:grpSpPr>
        <p:pic>
          <p:nvPicPr>
            <p:cNvPr id="6" name="Picture 5">
              <a:extLst>
                <a:ext uri="{FF2B5EF4-FFF2-40B4-BE49-F238E27FC236}">
                  <a16:creationId xmlns:a16="http://schemas.microsoft.com/office/drawing/2014/main" id="{3D18714A-0E0E-4F74-B211-FCBF900070B7}"/>
                </a:ext>
              </a:extLst>
            </p:cNvPr>
            <p:cNvPicPr>
              <a:picLocks noChangeAspect="1"/>
            </p:cNvPicPr>
            <p:nvPr/>
          </p:nvPicPr>
          <p:blipFill>
            <a:blip r:embed="rId3"/>
            <a:stretch>
              <a:fillRect/>
            </a:stretch>
          </p:blipFill>
          <p:spPr>
            <a:xfrm>
              <a:off x="4287794" y="1390673"/>
              <a:ext cx="7325515" cy="2038327"/>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0084169D-F348-46D0-A4F7-C1D185C4BE39}"/>
                </a:ext>
              </a:extLst>
            </p:cNvPr>
            <p:cNvSpPr/>
            <p:nvPr/>
          </p:nvSpPr>
          <p:spPr>
            <a:xfrm>
              <a:off x="9142912" y="137769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9" name="Rectangle: Rounded Corners 8">
              <a:extLst>
                <a:ext uri="{FF2B5EF4-FFF2-40B4-BE49-F238E27FC236}">
                  <a16:creationId xmlns:a16="http://schemas.microsoft.com/office/drawing/2014/main" id="{9ED019E4-DC5B-4643-B7E4-F29EDBC9F798}"/>
                </a:ext>
              </a:extLst>
            </p:cNvPr>
            <p:cNvSpPr/>
            <p:nvPr/>
          </p:nvSpPr>
          <p:spPr>
            <a:xfrm>
              <a:off x="4207476" y="2063578"/>
              <a:ext cx="389238" cy="14333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E419716-9704-4079-85A4-B1F10337E194}"/>
                </a:ext>
              </a:extLst>
            </p:cNvPr>
            <p:cNvSpPr/>
            <p:nvPr/>
          </p:nvSpPr>
          <p:spPr>
            <a:xfrm>
              <a:off x="10138719" y="2192386"/>
              <a:ext cx="1022363" cy="21033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pic>
        <p:nvPicPr>
          <p:cNvPr id="22" name="Picture 21" descr="Screenshot showing step 3">
            <a:extLst>
              <a:ext uri="{FF2B5EF4-FFF2-40B4-BE49-F238E27FC236}">
                <a16:creationId xmlns:a16="http://schemas.microsoft.com/office/drawing/2014/main" id="{8F95A0BC-D569-46E4-B26F-6C077D133C6B}"/>
              </a:ext>
            </a:extLst>
          </p:cNvPr>
          <p:cNvPicPr>
            <a:picLocks noChangeAspect="1"/>
          </p:cNvPicPr>
          <p:nvPr/>
        </p:nvPicPr>
        <p:blipFill>
          <a:blip r:embed="rId4"/>
          <a:stretch>
            <a:fillRect/>
          </a:stretch>
        </p:blipFill>
        <p:spPr>
          <a:xfrm>
            <a:off x="8592187" y="3604351"/>
            <a:ext cx="2911092" cy="2933954"/>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1815D972-00C3-445D-8640-7E8CB5F22D8B}"/>
              </a:ext>
            </a:extLst>
          </p:cNvPr>
          <p:cNvSpPr/>
          <p:nvPr/>
        </p:nvSpPr>
        <p:spPr>
          <a:xfrm>
            <a:off x="8040613" y="399061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nvGrpSpPr>
          <p:cNvPr id="4" name="Group 3" descr="Screenshot showing step 2">
            <a:extLst>
              <a:ext uri="{FF2B5EF4-FFF2-40B4-BE49-F238E27FC236}">
                <a16:creationId xmlns:a16="http://schemas.microsoft.com/office/drawing/2014/main" id="{372BA2F9-67C3-4EAC-2992-24750B27ACF7}"/>
              </a:ext>
            </a:extLst>
          </p:cNvPr>
          <p:cNvGrpSpPr/>
          <p:nvPr/>
        </p:nvGrpSpPr>
        <p:grpSpPr>
          <a:xfrm>
            <a:off x="4442051" y="3917549"/>
            <a:ext cx="3371147" cy="2004234"/>
            <a:chOff x="3984815" y="3796984"/>
            <a:chExt cx="3371147" cy="2004234"/>
          </a:xfrm>
        </p:grpSpPr>
        <p:pic>
          <p:nvPicPr>
            <p:cNvPr id="16" name="Picture 15">
              <a:extLst>
                <a:ext uri="{FF2B5EF4-FFF2-40B4-BE49-F238E27FC236}">
                  <a16:creationId xmlns:a16="http://schemas.microsoft.com/office/drawing/2014/main" id="{A433652C-6AFD-4B12-9877-E5B443C5A9E7}"/>
                </a:ext>
              </a:extLst>
            </p:cNvPr>
            <p:cNvPicPr>
              <a:picLocks noChangeAspect="1"/>
            </p:cNvPicPr>
            <p:nvPr/>
          </p:nvPicPr>
          <p:blipFill>
            <a:blip r:embed="rId5"/>
            <a:stretch>
              <a:fillRect/>
            </a:stretch>
          </p:blipFill>
          <p:spPr>
            <a:xfrm>
              <a:off x="3987630" y="3796984"/>
              <a:ext cx="3368332" cy="2004234"/>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A299BFD7-AD9D-459F-BB60-507AB994D3F1}"/>
                </a:ext>
              </a:extLst>
            </p:cNvPr>
            <p:cNvSpPr/>
            <p:nvPr/>
          </p:nvSpPr>
          <p:spPr>
            <a:xfrm>
              <a:off x="4672281" y="411833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5" name="Rectangle: Rounded Corners 24">
              <a:extLst>
                <a:ext uri="{FF2B5EF4-FFF2-40B4-BE49-F238E27FC236}">
                  <a16:creationId xmlns:a16="http://schemas.microsoft.com/office/drawing/2014/main" id="{77C956F5-9802-4612-86E0-9537E7A05078}"/>
                </a:ext>
              </a:extLst>
            </p:cNvPr>
            <p:cNvSpPr/>
            <p:nvPr/>
          </p:nvSpPr>
          <p:spPr>
            <a:xfrm>
              <a:off x="3984815" y="4610618"/>
              <a:ext cx="3157390" cy="10734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26" name="Rectangle: Rounded Corners 25">
            <a:extLst>
              <a:ext uri="{FF2B5EF4-FFF2-40B4-BE49-F238E27FC236}">
                <a16:creationId xmlns:a16="http://schemas.microsoft.com/office/drawing/2014/main" id="{29B04C68-684C-457D-B5FE-33965F4E8614}"/>
              </a:ext>
              <a:ext uri="{C183D7F6-B498-43B3-948B-1728B52AA6E4}">
                <adec:decorative xmlns:adec="http://schemas.microsoft.com/office/drawing/2017/decorative" val="1"/>
              </a:ext>
            </a:extLst>
          </p:cNvPr>
          <p:cNvSpPr/>
          <p:nvPr/>
        </p:nvSpPr>
        <p:spPr>
          <a:xfrm>
            <a:off x="8792456" y="3990611"/>
            <a:ext cx="945390" cy="46098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14EDDFD0-93D6-472E-8F0E-6012CD56EAF5}"/>
              </a:ext>
              <a:ext uri="{C183D7F6-B498-43B3-948B-1728B52AA6E4}">
                <adec:decorative xmlns:adec="http://schemas.microsoft.com/office/drawing/2017/decorative" val="1"/>
              </a:ext>
            </a:extLst>
          </p:cNvPr>
          <p:cNvSpPr/>
          <p:nvPr/>
        </p:nvSpPr>
        <p:spPr>
          <a:xfrm>
            <a:off x="8692813" y="5147361"/>
            <a:ext cx="564292" cy="132757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76636917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a:xfrm>
            <a:off x="276303" y="264594"/>
            <a:ext cx="11639394" cy="970525"/>
          </a:xfrm>
        </p:spPr>
        <p:txBody>
          <a:bodyPr/>
          <a:lstStyle/>
          <a:p>
            <a:r>
              <a:rPr lang="en-US" dirty="0"/>
              <a:t>Using the Document Inbox</a:t>
            </a:r>
          </a:p>
        </p:txBody>
      </p:sp>
      <p:sp>
        <p:nvSpPr>
          <p:cNvPr id="19" name="TextBox 18">
            <a:extLst>
              <a:ext uri="{FF2B5EF4-FFF2-40B4-BE49-F238E27FC236}">
                <a16:creationId xmlns:a16="http://schemas.microsoft.com/office/drawing/2014/main" id="{377D6935-883C-4B18-917C-FF7937A4B9BA}"/>
              </a:ext>
            </a:extLst>
          </p:cNvPr>
          <p:cNvSpPr txBox="1"/>
          <p:nvPr/>
        </p:nvSpPr>
        <p:spPr>
          <a:xfrm>
            <a:off x="248992" y="1404389"/>
            <a:ext cx="3530918" cy="4480586"/>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4"/>
            </a:pPr>
            <a:r>
              <a:rPr lang="en-US" dirty="0">
                <a:solidFill>
                  <a:schemeClr val="tx1">
                    <a:lumMod val="75000"/>
                  </a:schemeClr>
                </a:solidFill>
              </a:rPr>
              <a:t>Select the applicable </a:t>
            </a:r>
            <a:r>
              <a:rPr lang="en-US" b="1" dirty="0">
                <a:solidFill>
                  <a:schemeClr val="tx1">
                    <a:lumMod val="75000"/>
                  </a:schemeClr>
                </a:solidFill>
              </a:rPr>
              <a:t>Document Type</a:t>
            </a:r>
            <a:r>
              <a:rPr lang="en-US" dirty="0">
                <a:solidFill>
                  <a:schemeClr val="tx1">
                    <a:lumMod val="75000"/>
                  </a:schemeClr>
                </a:solidFill>
              </a:rPr>
              <a:t>. Click </a:t>
            </a:r>
            <a:r>
              <a:rPr lang="en-US" b="1" dirty="0">
                <a:solidFill>
                  <a:schemeClr val="tx1">
                    <a:lumMod val="75000"/>
                  </a:schemeClr>
                </a:solidFill>
              </a:rPr>
              <a:t>OK</a:t>
            </a:r>
            <a:r>
              <a:rPr lang="en-US" dirty="0">
                <a:solidFill>
                  <a:schemeClr val="tx1">
                    <a:lumMod val="75000"/>
                  </a:schemeClr>
                </a:solidFill>
              </a:rPr>
              <a:t>. Populate any required fields or additional information. Click </a:t>
            </a:r>
            <a:r>
              <a:rPr lang="en-US" b="1" dirty="0">
                <a:solidFill>
                  <a:schemeClr val="tx1">
                    <a:lumMod val="75000"/>
                  </a:schemeClr>
                </a:solidFill>
              </a:rPr>
              <a:t>Save</a:t>
            </a:r>
            <a:r>
              <a:rPr lang="en-US" dirty="0">
                <a:solidFill>
                  <a:schemeClr val="tx1">
                    <a:lumMod val="75000"/>
                  </a:schemeClr>
                </a:solidFill>
              </a:rPr>
              <a:t>. </a:t>
            </a:r>
          </a:p>
          <a:p>
            <a:pPr marL="1074420" lvl="2" indent="-342900">
              <a:lnSpc>
                <a:spcPct val="80000"/>
              </a:lnSpc>
              <a:spcBef>
                <a:spcPts val="1200"/>
              </a:spcBef>
              <a:buClr>
                <a:schemeClr val="tx1"/>
              </a:buClr>
              <a:buFont typeface="System Font Regular"/>
              <a:buChar char="–"/>
            </a:pPr>
            <a:r>
              <a:rPr lang="en-US" sz="1500" dirty="0">
                <a:solidFill>
                  <a:schemeClr val="tx1">
                    <a:lumMod val="75000"/>
                  </a:schemeClr>
                </a:solidFill>
              </a:rPr>
              <a:t>The document has been removed from the Document Inbox and place in the Library. </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To reject a document, click into the document and click on the </a:t>
            </a:r>
            <a:r>
              <a:rPr lang="en-US" b="1" dirty="0">
                <a:solidFill>
                  <a:schemeClr val="tx1">
                    <a:lumMod val="75000"/>
                  </a:schemeClr>
                </a:solidFill>
              </a:rPr>
              <a:t>Reject Document </a:t>
            </a:r>
            <a:r>
              <a:rPr lang="en-US" dirty="0">
                <a:solidFill>
                  <a:schemeClr val="tx1">
                    <a:lumMod val="75000"/>
                  </a:schemeClr>
                </a:solidFill>
              </a:rPr>
              <a:t>action. </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Review the notes in the dialogue box. Click </a:t>
            </a:r>
            <a:r>
              <a:rPr lang="en-US" b="1" dirty="0">
                <a:solidFill>
                  <a:schemeClr val="tx1">
                    <a:lumMod val="75000"/>
                  </a:schemeClr>
                </a:solidFill>
              </a:rPr>
              <a:t>Start</a:t>
            </a:r>
            <a:r>
              <a:rPr lang="en-US" dirty="0">
                <a:solidFill>
                  <a:schemeClr val="tx1">
                    <a:lumMod val="75000"/>
                  </a:schemeClr>
                </a:solidFill>
              </a:rPr>
              <a:t>.</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The document has moved to the </a:t>
            </a:r>
            <a:r>
              <a:rPr lang="en-US" b="1" dirty="0">
                <a:solidFill>
                  <a:schemeClr val="tx1">
                    <a:lumMod val="75000"/>
                  </a:schemeClr>
                </a:solidFill>
              </a:rPr>
              <a:t>Rejected</a:t>
            </a:r>
            <a:r>
              <a:rPr lang="en-US" dirty="0">
                <a:solidFill>
                  <a:schemeClr val="tx1">
                    <a:lumMod val="75000"/>
                  </a:schemeClr>
                </a:solidFill>
              </a:rPr>
              <a:t> state. </a:t>
            </a:r>
          </a:p>
        </p:txBody>
      </p:sp>
      <p:grpSp>
        <p:nvGrpSpPr>
          <p:cNvPr id="43" name="Group 42" descr="Screenshot showing step 4">
            <a:extLst>
              <a:ext uri="{FF2B5EF4-FFF2-40B4-BE49-F238E27FC236}">
                <a16:creationId xmlns:a16="http://schemas.microsoft.com/office/drawing/2014/main" id="{3D883225-F2DE-4E9C-A73A-1C6A33BC2D94}"/>
              </a:ext>
            </a:extLst>
          </p:cNvPr>
          <p:cNvGrpSpPr/>
          <p:nvPr/>
        </p:nvGrpSpPr>
        <p:grpSpPr>
          <a:xfrm>
            <a:off x="3994425" y="1312378"/>
            <a:ext cx="3676405" cy="2270179"/>
            <a:chOff x="4003852" y="871405"/>
            <a:chExt cx="3676405" cy="2270179"/>
          </a:xfrm>
        </p:grpSpPr>
        <p:pic>
          <p:nvPicPr>
            <p:cNvPr id="15" name="Picture 14">
              <a:extLst>
                <a:ext uri="{FF2B5EF4-FFF2-40B4-BE49-F238E27FC236}">
                  <a16:creationId xmlns:a16="http://schemas.microsoft.com/office/drawing/2014/main" id="{1B6C9245-CAB1-43DA-8D9E-63E2BC3BA03D}"/>
                </a:ext>
              </a:extLst>
            </p:cNvPr>
            <p:cNvPicPr>
              <a:picLocks noChangeAspect="1"/>
            </p:cNvPicPr>
            <p:nvPr/>
          </p:nvPicPr>
          <p:blipFill>
            <a:blip r:embed="rId3"/>
            <a:stretch>
              <a:fillRect/>
            </a:stretch>
          </p:blipFill>
          <p:spPr>
            <a:xfrm>
              <a:off x="4389426" y="871405"/>
              <a:ext cx="3290831" cy="2246966"/>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4AD140C-B048-4D28-9B91-D7701745008D}"/>
                </a:ext>
              </a:extLst>
            </p:cNvPr>
            <p:cNvSpPr/>
            <p:nvPr/>
          </p:nvSpPr>
          <p:spPr>
            <a:xfrm>
              <a:off x="4548786" y="1404389"/>
              <a:ext cx="2935971" cy="5091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8" name="Oval 27">
              <a:extLst>
                <a:ext uri="{FF2B5EF4-FFF2-40B4-BE49-F238E27FC236}">
                  <a16:creationId xmlns:a16="http://schemas.microsoft.com/office/drawing/2014/main" id="{8409DD2F-B18F-445F-8D7A-8DD8D8426F13}"/>
                </a:ext>
              </a:extLst>
            </p:cNvPr>
            <p:cNvSpPr/>
            <p:nvPr/>
          </p:nvSpPr>
          <p:spPr>
            <a:xfrm>
              <a:off x="4003852" y="144386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9" name="Rectangle: Rounded Corners 28">
              <a:extLst>
                <a:ext uri="{FF2B5EF4-FFF2-40B4-BE49-F238E27FC236}">
                  <a16:creationId xmlns:a16="http://schemas.microsoft.com/office/drawing/2014/main" id="{70E1606F-7BA4-477B-822F-1A6903E3AAD2}"/>
                </a:ext>
              </a:extLst>
            </p:cNvPr>
            <p:cNvSpPr/>
            <p:nvPr/>
          </p:nvSpPr>
          <p:spPr>
            <a:xfrm>
              <a:off x="7188032" y="2743518"/>
              <a:ext cx="461008"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41" name="Group 40" descr="Screenshot showing step 5">
            <a:extLst>
              <a:ext uri="{FF2B5EF4-FFF2-40B4-BE49-F238E27FC236}">
                <a16:creationId xmlns:a16="http://schemas.microsoft.com/office/drawing/2014/main" id="{D081D378-70C8-4279-92D4-B7ABAD7A7BC5}"/>
              </a:ext>
            </a:extLst>
          </p:cNvPr>
          <p:cNvGrpSpPr/>
          <p:nvPr/>
        </p:nvGrpSpPr>
        <p:grpSpPr>
          <a:xfrm>
            <a:off x="4133274" y="3828136"/>
            <a:ext cx="8058726" cy="528756"/>
            <a:chOff x="4024273" y="3442246"/>
            <a:chExt cx="8058726" cy="528756"/>
          </a:xfrm>
        </p:grpSpPr>
        <p:pic>
          <p:nvPicPr>
            <p:cNvPr id="18" name="Picture 17">
              <a:extLst>
                <a:ext uri="{FF2B5EF4-FFF2-40B4-BE49-F238E27FC236}">
                  <a16:creationId xmlns:a16="http://schemas.microsoft.com/office/drawing/2014/main" id="{924E383F-2DF8-4EEE-BF86-067C9C9326EA}"/>
                </a:ext>
              </a:extLst>
            </p:cNvPr>
            <p:cNvPicPr>
              <a:picLocks noChangeAspect="1"/>
            </p:cNvPicPr>
            <p:nvPr/>
          </p:nvPicPr>
          <p:blipFill>
            <a:blip r:embed="rId4"/>
            <a:stretch>
              <a:fillRect/>
            </a:stretch>
          </p:blipFill>
          <p:spPr>
            <a:xfrm>
              <a:off x="4024273" y="3455961"/>
              <a:ext cx="8058726" cy="509254"/>
            </a:xfrm>
            <a:prstGeom prst="rect">
              <a:avLst/>
            </a:prstGeom>
            <a:ln>
              <a:noFill/>
            </a:ln>
            <a:effectLst>
              <a:outerShdw blurRad="292100" dist="139700" dir="2700000" algn="tl" rotWithShape="0">
                <a:srgbClr val="333333">
                  <a:alpha val="65000"/>
                </a:srgbClr>
              </a:outerShdw>
            </a:effectLst>
          </p:spPr>
        </p:pic>
        <p:sp>
          <p:nvSpPr>
            <p:cNvPr id="36" name="Oval 35">
              <a:extLst>
                <a:ext uri="{FF2B5EF4-FFF2-40B4-BE49-F238E27FC236}">
                  <a16:creationId xmlns:a16="http://schemas.microsoft.com/office/drawing/2014/main" id="{D288CD8A-F8F3-4D4A-BBF7-C69E254FAEF1}"/>
                </a:ext>
              </a:extLst>
            </p:cNvPr>
            <p:cNvSpPr/>
            <p:nvPr/>
          </p:nvSpPr>
          <p:spPr>
            <a:xfrm>
              <a:off x="10567133" y="345017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37" name="Rectangle: Rounded Corners 36">
              <a:extLst>
                <a:ext uri="{FF2B5EF4-FFF2-40B4-BE49-F238E27FC236}">
                  <a16:creationId xmlns:a16="http://schemas.microsoft.com/office/drawing/2014/main" id="{D98D0368-8954-4FCF-97C7-11036A738C25}"/>
                </a:ext>
              </a:extLst>
            </p:cNvPr>
            <p:cNvSpPr/>
            <p:nvPr/>
          </p:nvSpPr>
          <p:spPr>
            <a:xfrm>
              <a:off x="11162753" y="3442246"/>
              <a:ext cx="818520" cy="52875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42" name="Group 41" descr="Screenshot showing step 6">
            <a:extLst>
              <a:ext uri="{FF2B5EF4-FFF2-40B4-BE49-F238E27FC236}">
                <a16:creationId xmlns:a16="http://schemas.microsoft.com/office/drawing/2014/main" id="{A0A550F3-9475-48C6-A81D-EA1BC68A58E2}"/>
              </a:ext>
            </a:extLst>
          </p:cNvPr>
          <p:cNvGrpSpPr/>
          <p:nvPr/>
        </p:nvGrpSpPr>
        <p:grpSpPr>
          <a:xfrm>
            <a:off x="4388445" y="4680016"/>
            <a:ext cx="4023647" cy="1468239"/>
            <a:chOff x="4389426" y="4349695"/>
            <a:chExt cx="4023647" cy="1468239"/>
          </a:xfrm>
        </p:grpSpPr>
        <p:pic>
          <p:nvPicPr>
            <p:cNvPr id="21" name="Picture 20">
              <a:extLst>
                <a:ext uri="{FF2B5EF4-FFF2-40B4-BE49-F238E27FC236}">
                  <a16:creationId xmlns:a16="http://schemas.microsoft.com/office/drawing/2014/main" id="{B561E9F5-EC57-4E7B-B5B2-FF5D1A6F7065}"/>
                </a:ext>
              </a:extLst>
            </p:cNvPr>
            <p:cNvPicPr>
              <a:picLocks noChangeAspect="1"/>
            </p:cNvPicPr>
            <p:nvPr/>
          </p:nvPicPr>
          <p:blipFill>
            <a:blip r:embed="rId5"/>
            <a:stretch>
              <a:fillRect/>
            </a:stretch>
          </p:blipFill>
          <p:spPr>
            <a:xfrm>
              <a:off x="4389426" y="4349695"/>
              <a:ext cx="4023647" cy="1468239"/>
            </a:xfrm>
            <a:prstGeom prst="rect">
              <a:avLst/>
            </a:prstGeom>
            <a:ln>
              <a:noFill/>
            </a:ln>
            <a:effectLst>
              <a:outerShdw blurRad="292100" dist="139700" dir="2700000" algn="tl" rotWithShape="0">
                <a:srgbClr val="333333">
                  <a:alpha val="65000"/>
                </a:srgbClr>
              </a:outerShdw>
            </a:effectLst>
          </p:spPr>
        </p:pic>
        <p:sp>
          <p:nvSpPr>
            <p:cNvPr id="35" name="Oval 34">
              <a:extLst>
                <a:ext uri="{FF2B5EF4-FFF2-40B4-BE49-F238E27FC236}">
                  <a16:creationId xmlns:a16="http://schemas.microsoft.com/office/drawing/2014/main" id="{AB5F00D9-12BF-4E68-AA30-5CC48ADE31BE}"/>
                </a:ext>
              </a:extLst>
            </p:cNvPr>
            <p:cNvSpPr/>
            <p:nvPr/>
          </p:nvSpPr>
          <p:spPr>
            <a:xfrm>
              <a:off x="6787987" y="530849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38" name="Rectangle: Rounded Corners 37">
              <a:extLst>
                <a:ext uri="{FF2B5EF4-FFF2-40B4-BE49-F238E27FC236}">
                  <a16:creationId xmlns:a16="http://schemas.microsoft.com/office/drawing/2014/main" id="{B63A4C7F-3868-49FF-B49A-66012FFBB5C2}"/>
                </a:ext>
              </a:extLst>
            </p:cNvPr>
            <p:cNvSpPr/>
            <p:nvPr/>
          </p:nvSpPr>
          <p:spPr>
            <a:xfrm>
              <a:off x="7878447" y="5419868"/>
              <a:ext cx="461008"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44" name="Group 43" descr="Screenshot showing step 7">
            <a:extLst>
              <a:ext uri="{FF2B5EF4-FFF2-40B4-BE49-F238E27FC236}">
                <a16:creationId xmlns:a16="http://schemas.microsoft.com/office/drawing/2014/main" id="{753509BE-0D08-430A-A184-17E799B657A6}"/>
              </a:ext>
            </a:extLst>
          </p:cNvPr>
          <p:cNvGrpSpPr/>
          <p:nvPr/>
        </p:nvGrpSpPr>
        <p:grpSpPr>
          <a:xfrm>
            <a:off x="9094010" y="4891978"/>
            <a:ext cx="2946245" cy="1493684"/>
            <a:chOff x="9072803" y="4776572"/>
            <a:chExt cx="2946245" cy="1493684"/>
          </a:xfrm>
        </p:grpSpPr>
        <p:pic>
          <p:nvPicPr>
            <p:cNvPr id="33" name="Picture 32">
              <a:extLst>
                <a:ext uri="{FF2B5EF4-FFF2-40B4-BE49-F238E27FC236}">
                  <a16:creationId xmlns:a16="http://schemas.microsoft.com/office/drawing/2014/main" id="{84B9F45D-D8F8-49A2-83A6-1F29F4F3CAD9}"/>
                </a:ext>
              </a:extLst>
            </p:cNvPr>
            <p:cNvPicPr>
              <a:picLocks noChangeAspect="1"/>
            </p:cNvPicPr>
            <p:nvPr/>
          </p:nvPicPr>
          <p:blipFill>
            <a:blip r:embed="rId6"/>
            <a:stretch>
              <a:fillRect/>
            </a:stretch>
          </p:blipFill>
          <p:spPr>
            <a:xfrm>
              <a:off x="9072803" y="5099470"/>
              <a:ext cx="2715741" cy="1170786"/>
            </a:xfrm>
            <a:prstGeom prst="rect">
              <a:avLst/>
            </a:prstGeom>
            <a:ln>
              <a:noFill/>
            </a:ln>
            <a:effectLst>
              <a:outerShdw blurRad="292100" dist="139700" dir="2700000" algn="tl" rotWithShape="0">
                <a:srgbClr val="333333">
                  <a:alpha val="65000"/>
                </a:srgbClr>
              </a:outerShdw>
            </a:effectLst>
          </p:spPr>
        </p:pic>
        <p:sp>
          <p:nvSpPr>
            <p:cNvPr id="34" name="Oval 33">
              <a:extLst>
                <a:ext uri="{FF2B5EF4-FFF2-40B4-BE49-F238E27FC236}">
                  <a16:creationId xmlns:a16="http://schemas.microsoft.com/office/drawing/2014/main" id="{E2CF5D35-BD4E-470E-AC1F-2290A8A9D4C6}"/>
                </a:ext>
              </a:extLst>
            </p:cNvPr>
            <p:cNvSpPr/>
            <p:nvPr/>
          </p:nvSpPr>
          <p:spPr>
            <a:xfrm>
              <a:off x="11558040" y="477657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39" name="Rectangle: Rounded Corners 38">
              <a:extLst>
                <a:ext uri="{FF2B5EF4-FFF2-40B4-BE49-F238E27FC236}">
                  <a16:creationId xmlns:a16="http://schemas.microsoft.com/office/drawing/2014/main" id="{32000DAE-5924-4F8D-9329-5403DBFD413C}"/>
                </a:ext>
              </a:extLst>
            </p:cNvPr>
            <p:cNvSpPr/>
            <p:nvPr/>
          </p:nvSpPr>
          <p:spPr>
            <a:xfrm>
              <a:off x="10976132" y="5249806"/>
              <a:ext cx="674898" cy="40283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5825766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4B13-EFD5-4F8A-8708-1F2EC2216A44}"/>
              </a:ext>
            </a:extLst>
          </p:cNvPr>
          <p:cNvSpPr>
            <a:spLocks noGrp="1"/>
          </p:cNvSpPr>
          <p:nvPr>
            <p:ph type="title"/>
          </p:nvPr>
        </p:nvSpPr>
        <p:spPr/>
        <p:txBody>
          <a:bodyPr/>
          <a:lstStyle/>
          <a:p>
            <a:r>
              <a:rPr lang="en-US" dirty="0"/>
              <a:t>Locations</a:t>
            </a:r>
          </a:p>
        </p:txBody>
      </p:sp>
      <p:sp>
        <p:nvSpPr>
          <p:cNvPr id="3" name="Content Placeholder 2">
            <a:extLst>
              <a:ext uri="{FF2B5EF4-FFF2-40B4-BE49-F238E27FC236}">
                <a16:creationId xmlns:a16="http://schemas.microsoft.com/office/drawing/2014/main" id="{713F541A-AB94-4F91-9E07-EBBB3CB1A112}"/>
              </a:ext>
            </a:extLst>
          </p:cNvPr>
          <p:cNvSpPr>
            <a:spLocks noGrp="1"/>
          </p:cNvSpPr>
          <p:nvPr>
            <p:ph idx="1"/>
          </p:nvPr>
        </p:nvSpPr>
        <p:spPr/>
        <p:txBody>
          <a:bodyPr/>
          <a:lstStyle/>
          <a:p>
            <a:r>
              <a:rPr lang="en-US" dirty="0"/>
              <a:t>Use multiple Locations for the same organization to identify unique addresses for that Organization.</a:t>
            </a:r>
          </a:p>
          <a:p>
            <a:pPr lvl="1"/>
            <a:r>
              <a:rPr lang="en-US" dirty="0"/>
              <a:t>Example: Drug Shipment Office, Pharmacy, Lab, </a:t>
            </a:r>
            <a:r>
              <a:rPr lang="en-US" dirty="0" err="1"/>
              <a:t>etc</a:t>
            </a:r>
            <a:endParaRPr lang="en-US" dirty="0"/>
          </a:p>
        </p:txBody>
      </p:sp>
      <p:pic>
        <p:nvPicPr>
          <p:cNvPr id="6" name="Picture 5" descr="Screenshot showing multiple locations for the same organization">
            <a:extLst>
              <a:ext uri="{FF2B5EF4-FFF2-40B4-BE49-F238E27FC236}">
                <a16:creationId xmlns:a16="http://schemas.microsoft.com/office/drawing/2014/main" id="{CFE8615A-9475-4784-81BF-3298C13E92A4}"/>
              </a:ext>
            </a:extLst>
          </p:cNvPr>
          <p:cNvPicPr>
            <a:picLocks noChangeAspect="1"/>
          </p:cNvPicPr>
          <p:nvPr/>
        </p:nvPicPr>
        <p:blipFill>
          <a:blip r:embed="rId2"/>
          <a:stretch>
            <a:fillRect/>
          </a:stretch>
        </p:blipFill>
        <p:spPr>
          <a:xfrm>
            <a:off x="3065079" y="2287270"/>
            <a:ext cx="6061842" cy="3312641"/>
          </a:xfrm>
          <a:prstGeom prst="rect">
            <a:avLst/>
          </a:prstGeom>
          <a:ln>
            <a:noFill/>
          </a:ln>
          <a:effectLst>
            <a:outerShdw blurRad="292100" dist="139700" dir="2700000" algn="tl" rotWithShape="0">
              <a:srgbClr val="333333">
                <a:alpha val="65000"/>
              </a:srgbClr>
            </a:outerShdw>
          </a:effectLst>
        </p:spPr>
      </p:pic>
      <p:sp>
        <p:nvSpPr>
          <p:cNvPr id="7" name="Speech Bubble: Rectangle 6">
            <a:extLst>
              <a:ext uri="{FF2B5EF4-FFF2-40B4-BE49-F238E27FC236}">
                <a16:creationId xmlns:a16="http://schemas.microsoft.com/office/drawing/2014/main" id="{ECFD7063-77C5-4478-A9C8-97C7252CB2F9}"/>
              </a:ext>
            </a:extLst>
          </p:cNvPr>
          <p:cNvSpPr/>
          <p:nvPr/>
        </p:nvSpPr>
        <p:spPr>
          <a:xfrm>
            <a:off x="1053138" y="4181280"/>
            <a:ext cx="2869324" cy="1242322"/>
          </a:xfrm>
          <a:prstGeom prst="wedgeRectCallout">
            <a:avLst>
              <a:gd name="adj1" fmla="val 72852"/>
              <a:gd name="adj2" fmla="val 15101"/>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Each location listed may have the same primary address, but differ slightly based on Office Suite, Building Number, etc.</a:t>
            </a:r>
          </a:p>
        </p:txBody>
      </p:sp>
    </p:spTree>
    <p:extLst>
      <p:ext uri="{BB962C8B-B14F-4D97-AF65-F5344CB8AC3E}">
        <p14:creationId xmlns:p14="http://schemas.microsoft.com/office/powerpoint/2010/main" val="4193938651"/>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Filing Documents in Vault</a:t>
            </a:r>
          </a:p>
        </p:txBody>
      </p:sp>
      <p:sp>
        <p:nvSpPr>
          <p:cNvPr id="3" name="Subtitle 2"/>
          <p:cNvSpPr>
            <a:spLocks noGrp="1"/>
          </p:cNvSpPr>
          <p:nvPr>
            <p:ph type="subTitle" idx="1"/>
          </p:nvPr>
        </p:nvSpPr>
        <p:spPr>
          <a:xfrm>
            <a:off x="805543" y="3662441"/>
            <a:ext cx="10580914" cy="892630"/>
          </a:xfrm>
        </p:spPr>
        <p:txBody>
          <a:bodyPr>
            <a:normAutofit/>
          </a:bodyPr>
          <a:lstStyle/>
          <a:p>
            <a:r>
              <a:rPr lang="en-US" dirty="0"/>
              <a:t>Good Vault Practice</a:t>
            </a:r>
          </a:p>
        </p:txBody>
      </p:sp>
    </p:spTree>
    <p:extLst>
      <p:ext uri="{BB962C8B-B14F-4D97-AF65-F5344CB8AC3E}">
        <p14:creationId xmlns:p14="http://schemas.microsoft.com/office/powerpoint/2010/main" val="224978797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96275"/>
            <a:ext cx="11639394" cy="1101213"/>
          </a:xfrm>
        </p:spPr>
        <p:txBody>
          <a:bodyPr/>
          <a:lstStyle/>
          <a:p>
            <a:r>
              <a:rPr lang="en-GB" dirty="0"/>
              <a:t>Content Outline</a:t>
            </a:r>
          </a:p>
        </p:txBody>
      </p:sp>
      <p:grpSp>
        <p:nvGrpSpPr>
          <p:cNvPr id="4" name="Group 3" descr="1. How to upload a document including uploading with +create button, via expected document, via inbound email address, via document inbox">
            <a:extLst>
              <a:ext uri="{FF2B5EF4-FFF2-40B4-BE49-F238E27FC236}">
                <a16:creationId xmlns:a16="http://schemas.microsoft.com/office/drawing/2014/main" id="{542304A8-8CE2-403F-8029-9E5319E9FCFE}"/>
              </a:ext>
            </a:extLst>
          </p:cNvPr>
          <p:cNvGrpSpPr/>
          <p:nvPr/>
        </p:nvGrpSpPr>
        <p:grpSpPr>
          <a:xfrm>
            <a:off x="2257995" y="952500"/>
            <a:ext cx="7676011" cy="1838238"/>
            <a:chOff x="2257995" y="1232253"/>
            <a:chExt cx="7676012" cy="1558484"/>
          </a:xfrm>
        </p:grpSpPr>
        <p:sp>
          <p:nvSpPr>
            <p:cNvPr id="27" name="Rectangle 26">
              <a:extLst>
                <a:ext uri="{FF2B5EF4-FFF2-40B4-BE49-F238E27FC236}">
                  <a16:creationId xmlns:a16="http://schemas.microsoft.com/office/drawing/2014/main" id="{38BB847C-FAE9-473C-AB5F-03D30AFF70E4}"/>
                </a:ext>
              </a:extLst>
            </p:cNvPr>
            <p:cNvSpPr/>
            <p:nvPr/>
          </p:nvSpPr>
          <p:spPr>
            <a:xfrm>
              <a:off x="2257995" y="1232253"/>
              <a:ext cx="7676012" cy="155848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r>
                <a:rPr lang="en-US" dirty="0">
                  <a:solidFill>
                    <a:schemeClr val="tx2"/>
                  </a:solidFill>
                  <a:hlinkClick r:id="rId2" action="ppaction://hlinksldjump"/>
                </a:rPr>
                <a:t>How to Upload a Document</a:t>
              </a:r>
              <a:endParaRPr lang="en-US" dirty="0">
                <a:solidFill>
                  <a:schemeClr val="tx2"/>
                </a:solidFill>
              </a:endParaRPr>
            </a:p>
            <a:p>
              <a:pPr marL="574675" indent="-285750">
                <a:buFont typeface="Arial" panose="020B0604020202020204" pitchFamily="34" charset="0"/>
                <a:buChar char="•"/>
              </a:pPr>
              <a:r>
                <a:rPr lang="en-US" dirty="0">
                  <a:solidFill>
                    <a:schemeClr val="tx2"/>
                  </a:solidFill>
                  <a:hlinkClick r:id="rId3" action="ppaction://hlinksldjump"/>
                </a:rPr>
                <a:t>Upload with +Create Button</a:t>
              </a:r>
              <a:endParaRPr lang="en-US" dirty="0">
                <a:solidFill>
                  <a:schemeClr val="tx2"/>
                </a:solidFill>
              </a:endParaRPr>
            </a:p>
            <a:p>
              <a:pPr marL="574675" indent="-285750">
                <a:buFont typeface="Arial" panose="020B0604020202020204" pitchFamily="34" charset="0"/>
                <a:buChar char="•"/>
              </a:pPr>
              <a:r>
                <a:rPr lang="en-US" dirty="0">
                  <a:solidFill>
                    <a:schemeClr val="tx2"/>
                  </a:solidFill>
                  <a:hlinkClick r:id="rId4" action="ppaction://hlinksldjump"/>
                </a:rPr>
                <a:t>Upload via Expected Document</a:t>
              </a:r>
              <a:endParaRPr lang="en-US" dirty="0">
                <a:solidFill>
                  <a:schemeClr val="tx2"/>
                </a:solidFill>
              </a:endParaRPr>
            </a:p>
            <a:p>
              <a:pPr marL="574675" indent="-285750">
                <a:buFont typeface="Arial" panose="020B0604020202020204" pitchFamily="34" charset="0"/>
                <a:buChar char="•"/>
              </a:pPr>
              <a:r>
                <a:rPr lang="en-US" dirty="0">
                  <a:solidFill>
                    <a:schemeClr val="tx2"/>
                  </a:solidFill>
                  <a:hlinkClick r:id="rId5" action="ppaction://hlinksldjump"/>
                </a:rPr>
                <a:t>Upload via Inbound Email Address</a:t>
              </a:r>
              <a:endParaRPr lang="en-US" dirty="0">
                <a:solidFill>
                  <a:schemeClr val="tx2"/>
                </a:solidFill>
              </a:endParaRPr>
            </a:p>
            <a:p>
              <a:pPr marL="574675" indent="-285750">
                <a:buFont typeface="Arial" panose="020B0604020202020204" pitchFamily="34" charset="0"/>
                <a:buChar char="•"/>
              </a:pPr>
              <a:r>
                <a:rPr lang="en-US" u="sng" dirty="0">
                  <a:solidFill>
                    <a:schemeClr val="tx2"/>
                  </a:solidFill>
                  <a:hlinkClick r:id="rId6" action="ppaction://hlinksldjump">
                    <a:extLst>
                      <a:ext uri="{A12FA001-AC4F-418D-AE19-62706E023703}">
                        <ahyp:hlinkClr xmlns:ahyp="http://schemas.microsoft.com/office/drawing/2018/hyperlinkcolor" val="tx"/>
                      </a:ext>
                    </a:extLst>
                  </a:hlinkClick>
                </a:rPr>
                <a:t>Upload</a:t>
              </a:r>
              <a:r>
                <a:rPr lang="en-US" u="sng" dirty="0">
                  <a:solidFill>
                    <a:schemeClr val="tx2"/>
                  </a:solidFill>
                </a:rPr>
                <a:t> via Document Inbox</a:t>
              </a:r>
            </a:p>
          </p:txBody>
        </p:sp>
        <p:sp>
          <p:nvSpPr>
            <p:cNvPr id="42" name="Rectangle 41">
              <a:extLst>
                <a:ext uri="{FF2B5EF4-FFF2-40B4-BE49-F238E27FC236}">
                  <a16:creationId xmlns:a16="http://schemas.microsoft.com/office/drawing/2014/main" id="{A125ECAD-C253-4682-8BFC-07EE3505AAFA}"/>
                </a:ext>
              </a:extLst>
            </p:cNvPr>
            <p:cNvSpPr/>
            <p:nvPr/>
          </p:nvSpPr>
          <p:spPr>
            <a:xfrm>
              <a:off x="2715483" y="1587668"/>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grpSp>
        <p:nvGrpSpPr>
          <p:cNvPr id="5" name="Group 4" descr="2. How to up-version a document including using &quot;create draft,&quot; &quot;upload new version&quot; and receiving a task &amp; collaborative authoring">
            <a:extLst>
              <a:ext uri="{FF2B5EF4-FFF2-40B4-BE49-F238E27FC236}">
                <a16:creationId xmlns:a16="http://schemas.microsoft.com/office/drawing/2014/main" id="{3DF70ED9-BA12-4B06-98E3-07284248F942}"/>
              </a:ext>
            </a:extLst>
          </p:cNvPr>
          <p:cNvGrpSpPr/>
          <p:nvPr/>
        </p:nvGrpSpPr>
        <p:grpSpPr>
          <a:xfrm>
            <a:off x="2257994" y="2859922"/>
            <a:ext cx="7676012" cy="1469197"/>
            <a:chOff x="2257994" y="2457951"/>
            <a:chExt cx="7676012" cy="1469197"/>
          </a:xfrm>
        </p:grpSpPr>
        <p:sp>
          <p:nvSpPr>
            <p:cNvPr id="31" name="Rectangle 30">
              <a:extLst>
                <a:ext uri="{FF2B5EF4-FFF2-40B4-BE49-F238E27FC236}">
                  <a16:creationId xmlns:a16="http://schemas.microsoft.com/office/drawing/2014/main" id="{9189A9CC-000B-4BAE-817F-82EA3C650672}"/>
                </a:ext>
              </a:extLst>
            </p:cNvPr>
            <p:cNvSpPr/>
            <p:nvPr/>
          </p:nvSpPr>
          <p:spPr>
            <a:xfrm>
              <a:off x="2257994" y="2457951"/>
              <a:ext cx="7676012" cy="1469197"/>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lvl="0">
                <a:defRPr/>
              </a:pPr>
              <a:r>
                <a:rPr lang="en-US" dirty="0">
                  <a:solidFill>
                    <a:schemeClr val="tx1"/>
                  </a:solidFill>
                  <a:hlinkClick r:id="rId7" action="ppaction://hlinksldjump"/>
                </a:rPr>
                <a:t>How to Up-version a Document</a:t>
              </a:r>
              <a:endParaRPr lang="en-US" dirty="0">
                <a:solidFill>
                  <a:schemeClr val="tx1"/>
                </a:solidFill>
              </a:endParaRPr>
            </a:p>
            <a:p>
              <a:pPr marL="627063" lvl="0" indent="-285750">
                <a:buClr>
                  <a:schemeClr val="tx2"/>
                </a:buClr>
                <a:buFont typeface="Arial" panose="020B0604020202020204" pitchFamily="34" charset="0"/>
                <a:buChar char="•"/>
                <a:defRPr/>
              </a:pPr>
              <a:r>
                <a:rPr lang="en-US" dirty="0">
                  <a:solidFill>
                    <a:schemeClr val="tx1"/>
                  </a:solidFill>
                  <a:hlinkClick r:id="rId8" action="ppaction://hlinksldjump"/>
                </a:rPr>
                <a:t>Using “Create Draft”</a:t>
              </a:r>
              <a:endParaRPr lang="en-US" dirty="0">
                <a:solidFill>
                  <a:schemeClr val="tx1"/>
                </a:solidFill>
              </a:endParaRPr>
            </a:p>
            <a:p>
              <a:pPr marL="627063" lvl="0" indent="-285750">
                <a:buClr>
                  <a:schemeClr val="tx2"/>
                </a:buClr>
                <a:buFont typeface="Arial" panose="020B0604020202020204" pitchFamily="34" charset="0"/>
                <a:buChar char="•"/>
                <a:defRPr/>
              </a:pPr>
              <a:r>
                <a:rPr lang="en-US" dirty="0">
                  <a:solidFill>
                    <a:schemeClr val="tx1"/>
                  </a:solidFill>
                  <a:hlinkClick r:id="rId9" action="ppaction://hlinksldjump"/>
                </a:rPr>
                <a:t>Using “Upload New Version”</a:t>
              </a:r>
              <a:endParaRPr lang="en-US" dirty="0">
                <a:solidFill>
                  <a:schemeClr val="tx1"/>
                </a:solidFill>
              </a:endParaRPr>
            </a:p>
            <a:p>
              <a:pPr marL="627063" lvl="0" indent="-285750">
                <a:buClr>
                  <a:schemeClr val="tx2"/>
                </a:buClr>
                <a:buFont typeface="Arial" panose="020B0604020202020204" pitchFamily="34" charset="0"/>
                <a:buChar char="•"/>
                <a:defRPr/>
              </a:pPr>
              <a:r>
                <a:rPr lang="en-US" dirty="0">
                  <a:solidFill>
                    <a:schemeClr val="tx1"/>
                  </a:solidFill>
                  <a:hlinkClick r:id="rId10" action="ppaction://hlinksldjump"/>
                </a:rPr>
                <a:t>Receiving a Task &amp; Collaborative Authoring</a:t>
              </a:r>
              <a:endParaRPr lang="en-US" dirty="0">
                <a:solidFill>
                  <a:schemeClr val="tx1"/>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715483" y="2755021"/>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grpSp>
      <p:grpSp>
        <p:nvGrpSpPr>
          <p:cNvPr id="7" name="Group 6" descr="3. How to reuse documents including using make a copy and reusing documents across studies">
            <a:extLst>
              <a:ext uri="{FF2B5EF4-FFF2-40B4-BE49-F238E27FC236}">
                <a16:creationId xmlns:a16="http://schemas.microsoft.com/office/drawing/2014/main" id="{847D90DC-5888-47BE-8E23-1F54A14BF735}"/>
              </a:ext>
            </a:extLst>
          </p:cNvPr>
          <p:cNvGrpSpPr/>
          <p:nvPr/>
        </p:nvGrpSpPr>
        <p:grpSpPr>
          <a:xfrm>
            <a:off x="2257994" y="4389356"/>
            <a:ext cx="7676012" cy="887691"/>
            <a:chOff x="2257994" y="3984780"/>
            <a:chExt cx="7676012" cy="887691"/>
          </a:xfrm>
        </p:grpSpPr>
        <p:sp>
          <p:nvSpPr>
            <p:cNvPr id="36" name="Rectangle 35">
              <a:extLst>
                <a:ext uri="{FF2B5EF4-FFF2-40B4-BE49-F238E27FC236}">
                  <a16:creationId xmlns:a16="http://schemas.microsoft.com/office/drawing/2014/main" id="{CB541FA0-B51D-4B55-9307-08918A75F6EA}"/>
                </a:ext>
              </a:extLst>
            </p:cNvPr>
            <p:cNvSpPr/>
            <p:nvPr/>
          </p:nvSpPr>
          <p:spPr>
            <a:xfrm>
              <a:off x="2257994" y="3984780"/>
              <a:ext cx="7676012" cy="87874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lvl="0">
                <a:buClr>
                  <a:schemeClr val="tx2"/>
                </a:buClr>
                <a:defRPr/>
              </a:pPr>
              <a:r>
                <a:rPr lang="en-US" dirty="0">
                  <a:solidFill>
                    <a:schemeClr val="tx1"/>
                  </a:solidFill>
                  <a:hlinkClick r:id="rId11" action="ppaction://hlinksldjump"/>
                </a:rPr>
                <a:t>How to Reuse Documents</a:t>
              </a:r>
              <a:endParaRPr lang="en-US" dirty="0">
                <a:solidFill>
                  <a:schemeClr val="tx1"/>
                </a:solidFill>
              </a:endParaRPr>
            </a:p>
            <a:p>
              <a:pPr marL="627063" lvl="0" indent="-285750">
                <a:buClr>
                  <a:schemeClr val="tx2"/>
                </a:buClr>
                <a:buFont typeface="Arial" panose="020B0604020202020204" pitchFamily="34" charset="0"/>
                <a:buChar char="•"/>
                <a:defRPr/>
              </a:pPr>
              <a:r>
                <a:rPr lang="en-US" dirty="0">
                  <a:solidFill>
                    <a:schemeClr val="tx1"/>
                  </a:solidFill>
                  <a:hlinkClick r:id="rId12" action="ppaction://hlinksldjump"/>
                </a:rPr>
                <a:t>Using Make a Copy</a:t>
              </a:r>
              <a:endParaRPr lang="en-US" dirty="0">
                <a:solidFill>
                  <a:schemeClr val="tx1"/>
                </a:solidFill>
              </a:endParaRPr>
            </a:p>
            <a:p>
              <a:pPr marL="627063" lvl="0" indent="-285750">
                <a:buClr>
                  <a:schemeClr val="tx2"/>
                </a:buClr>
                <a:buFont typeface="Arial" panose="020B0604020202020204" pitchFamily="34" charset="0"/>
                <a:buChar char="•"/>
                <a:defRPr/>
              </a:pPr>
              <a:r>
                <a:rPr lang="en-US" dirty="0">
                  <a:solidFill>
                    <a:schemeClr val="tx1"/>
                  </a:solidFill>
                  <a:hlinkClick r:id="" action="ppaction://noaction"/>
                </a:rPr>
                <a:t>Reusing documents across Studies</a:t>
              </a:r>
              <a:endParaRPr lang="en-US" dirty="0">
                <a:solidFill>
                  <a:schemeClr val="tx1"/>
                </a:solidFill>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715483" y="3997416"/>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3</a:t>
              </a:r>
            </a:p>
          </p:txBody>
        </p:sp>
      </p:grpSp>
      <p:grpSp>
        <p:nvGrpSpPr>
          <p:cNvPr id="6" name="Group 5" descr="4. Appendix including using document templates">
            <a:extLst>
              <a:ext uri="{FF2B5EF4-FFF2-40B4-BE49-F238E27FC236}">
                <a16:creationId xmlns:a16="http://schemas.microsoft.com/office/drawing/2014/main" id="{A67BB9A1-EA42-4844-B5FE-E5E996D90C36}"/>
              </a:ext>
            </a:extLst>
          </p:cNvPr>
          <p:cNvGrpSpPr/>
          <p:nvPr/>
        </p:nvGrpSpPr>
        <p:grpSpPr>
          <a:xfrm>
            <a:off x="2257994" y="5277047"/>
            <a:ext cx="7676012" cy="875055"/>
            <a:chOff x="2257994" y="4872471"/>
            <a:chExt cx="7676012" cy="875055"/>
          </a:xfrm>
        </p:grpSpPr>
        <p:sp>
          <p:nvSpPr>
            <p:cNvPr id="43" name="Rectangle 42">
              <a:extLst>
                <a:ext uri="{FF2B5EF4-FFF2-40B4-BE49-F238E27FC236}">
                  <a16:creationId xmlns:a16="http://schemas.microsoft.com/office/drawing/2014/main" id="{74120BD0-F086-43E1-94EE-B41EB2EC861D}"/>
                </a:ext>
              </a:extLst>
            </p:cNvPr>
            <p:cNvSpPr/>
            <p:nvPr/>
          </p:nvSpPr>
          <p:spPr>
            <a:xfrm>
              <a:off x="2257994" y="4932708"/>
              <a:ext cx="7676012" cy="754583"/>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lvl="0">
                <a:defRPr/>
              </a:pPr>
              <a:r>
                <a:rPr lang="en-US" dirty="0">
                  <a:solidFill>
                    <a:schemeClr val="tx2"/>
                  </a:solidFill>
                  <a:hlinkClick r:id="rId13" action="ppaction://hlinksldjump"/>
                </a:rPr>
                <a:t>Appendix</a:t>
              </a:r>
              <a:endParaRPr lang="en-US" dirty="0">
                <a:solidFill>
                  <a:schemeClr val="tx2"/>
                </a:solidFill>
                <a:hlinkClick r:id="" action="ppaction://noaction"/>
              </a:endParaRPr>
            </a:p>
            <a:p>
              <a:pPr marL="627063" lvl="0" indent="-285750">
                <a:buFont typeface="Arial" panose="020B0604020202020204" pitchFamily="34" charset="0"/>
                <a:buChar char="•"/>
                <a:defRPr/>
              </a:pPr>
              <a:r>
                <a:rPr lang="en-US" dirty="0">
                  <a:solidFill>
                    <a:schemeClr val="tx2"/>
                  </a:solidFill>
                  <a:hlinkClick r:id="" action="ppaction://noaction"/>
                </a:rPr>
                <a:t>Using Document Templates</a:t>
              </a:r>
              <a:endParaRPr lang="en-US" dirty="0">
                <a:solidFill>
                  <a:schemeClr val="tx2"/>
                </a:solidFill>
              </a:endParaRPr>
            </a:p>
          </p:txBody>
        </p:sp>
        <p:sp>
          <p:nvSpPr>
            <p:cNvPr id="44" name="Rectangle 43">
              <a:extLst>
                <a:ext uri="{FF2B5EF4-FFF2-40B4-BE49-F238E27FC236}">
                  <a16:creationId xmlns:a16="http://schemas.microsoft.com/office/drawing/2014/main" id="{27D87B81-61D6-475B-9080-C46EE736AB50}"/>
                </a:ext>
              </a:extLst>
            </p:cNvPr>
            <p:cNvSpPr/>
            <p:nvPr/>
          </p:nvSpPr>
          <p:spPr>
            <a:xfrm>
              <a:off x="2715483" y="4872471"/>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4</a:t>
              </a:r>
            </a:p>
          </p:txBody>
        </p:sp>
      </p:grpSp>
    </p:spTree>
    <p:extLst>
      <p:ext uri="{BB962C8B-B14F-4D97-AF65-F5344CB8AC3E}">
        <p14:creationId xmlns:p14="http://schemas.microsoft.com/office/powerpoint/2010/main" val="355356820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EAD7-0331-40EB-976F-2172138255EF}"/>
              </a:ext>
            </a:extLst>
          </p:cNvPr>
          <p:cNvSpPr>
            <a:spLocks noGrp="1"/>
          </p:cNvSpPr>
          <p:nvPr>
            <p:ph type="ctrTitle"/>
          </p:nvPr>
        </p:nvSpPr>
        <p:spPr/>
        <p:txBody>
          <a:bodyPr/>
          <a:lstStyle/>
          <a:p>
            <a:r>
              <a:rPr lang="en-US" dirty="0"/>
              <a:t>How to Upload a Document</a:t>
            </a:r>
          </a:p>
        </p:txBody>
      </p:sp>
      <p:sp>
        <p:nvSpPr>
          <p:cNvPr id="3" name="Subtitle 2">
            <a:extLst>
              <a:ext uri="{FF2B5EF4-FFF2-40B4-BE49-F238E27FC236}">
                <a16:creationId xmlns:a16="http://schemas.microsoft.com/office/drawing/2014/main" id="{53853C67-629E-443F-B404-E2F309F4A3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209438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Ways to Create a Document </a:t>
            </a:r>
          </a:p>
        </p:txBody>
      </p:sp>
      <p:grpSp>
        <p:nvGrpSpPr>
          <p:cNvPr id="4" name="Group 3" descr="Using the create button: &#10;&#10;Load a document into Vault&#13;&#10;Create a document from existing template&#13;&#10;Create a Placeholder&#13;&#10;">
            <a:extLst>
              <a:ext uri="{FF2B5EF4-FFF2-40B4-BE49-F238E27FC236}">
                <a16:creationId xmlns:a16="http://schemas.microsoft.com/office/drawing/2014/main" id="{90AFB0AF-1163-44DB-960B-8ED3D8121B14}"/>
              </a:ext>
            </a:extLst>
          </p:cNvPr>
          <p:cNvGrpSpPr/>
          <p:nvPr/>
        </p:nvGrpSpPr>
        <p:grpSpPr>
          <a:xfrm>
            <a:off x="2783842" y="1206553"/>
            <a:ext cx="2269986" cy="4058439"/>
            <a:chOff x="465986" y="1049681"/>
            <a:chExt cx="2269986" cy="4058439"/>
          </a:xfrm>
        </p:grpSpPr>
        <p:sp>
          <p:nvSpPr>
            <p:cNvPr id="49" name="Round Single Corner Rectangle 35"/>
            <p:cNvSpPr/>
            <p:nvPr/>
          </p:nvSpPr>
          <p:spPr>
            <a:xfrm rot="10800000">
              <a:off x="503852" y="1350859"/>
              <a:ext cx="2138200"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51" name="TextBox 50"/>
            <p:cNvSpPr txBox="1"/>
            <p:nvPr/>
          </p:nvSpPr>
          <p:spPr>
            <a:xfrm>
              <a:off x="465986" y="1683650"/>
              <a:ext cx="2269986" cy="769441"/>
            </a:xfrm>
            <a:prstGeom prst="rect">
              <a:avLst/>
            </a:prstGeom>
            <a:noFill/>
          </p:spPr>
          <p:txBody>
            <a:bodyPr wrap="square" rtlCol="0">
              <a:spAutoFit/>
            </a:bodyPr>
            <a:lstStyle/>
            <a:p>
              <a:pPr algn="ctr"/>
              <a:r>
                <a:rPr lang="en-US" sz="2200" b="1" dirty="0">
                  <a:solidFill>
                    <a:schemeClr val="bg2">
                      <a:lumMod val="50000"/>
                    </a:schemeClr>
                  </a:solidFill>
                </a:rPr>
                <a:t>Using the Create button</a:t>
              </a:r>
            </a:p>
          </p:txBody>
        </p:sp>
        <p:sp>
          <p:nvSpPr>
            <p:cNvPr id="143" name="Oval 142"/>
            <p:cNvSpPr>
              <a:spLocks noChangeAspect="1"/>
            </p:cNvSpPr>
            <p:nvPr/>
          </p:nvSpPr>
          <p:spPr>
            <a:xfrm>
              <a:off x="1280204" y="1049681"/>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5" name="TextBox 54">
              <a:extLst>
                <a:ext uri="{FF2B5EF4-FFF2-40B4-BE49-F238E27FC236}">
                  <a16:creationId xmlns:a16="http://schemas.microsoft.com/office/drawing/2014/main" id="{37F2400F-872A-4C38-A22A-5EB1098D3C36}"/>
                </a:ext>
              </a:extLst>
            </p:cNvPr>
            <p:cNvSpPr txBox="1"/>
            <p:nvPr/>
          </p:nvSpPr>
          <p:spPr>
            <a:xfrm>
              <a:off x="520246" y="2448733"/>
              <a:ext cx="2138201"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Load a document into Vault</a:t>
              </a:r>
            </a:p>
            <a:p>
              <a:pPr marL="285750" indent="-285750">
                <a:buFont typeface="Arial" panose="020B0604020202020204" pitchFamily="34" charset="0"/>
                <a:buChar char="•"/>
              </a:pPr>
              <a:r>
                <a:rPr lang="en-US" sz="1600" dirty="0">
                  <a:solidFill>
                    <a:schemeClr val="bg2">
                      <a:lumMod val="50000"/>
                    </a:schemeClr>
                  </a:solidFill>
                </a:rPr>
                <a:t>Create a document from existing template</a:t>
              </a:r>
            </a:p>
            <a:p>
              <a:pPr marL="285750" indent="-285750">
                <a:buFont typeface="Arial" panose="020B0604020202020204" pitchFamily="34" charset="0"/>
                <a:buChar char="•"/>
              </a:pPr>
              <a:r>
                <a:rPr lang="en-US" sz="1600" dirty="0">
                  <a:solidFill>
                    <a:schemeClr val="bg2">
                      <a:lumMod val="50000"/>
                    </a:schemeClr>
                  </a:solidFill>
                </a:rPr>
                <a:t>Create a Placeholder</a:t>
              </a:r>
            </a:p>
          </p:txBody>
        </p:sp>
        <p:pic>
          <p:nvPicPr>
            <p:cNvPr id="59" name="Picture 58">
              <a:extLst>
                <a:ext uri="{FF2B5EF4-FFF2-40B4-BE49-F238E27FC236}">
                  <a16:creationId xmlns:a16="http://schemas.microsoft.com/office/drawing/2014/main" id="{872A976C-9311-40FC-B046-201B6F010E39}"/>
                </a:ext>
              </a:extLst>
            </p:cNvPr>
            <p:cNvPicPr>
              <a:picLocks noChangeAspect="1"/>
            </p:cNvPicPr>
            <p:nvPr/>
          </p:nvPicPr>
          <p:blipFill>
            <a:blip r:embed="rId3"/>
            <a:stretch>
              <a:fillRect/>
            </a:stretch>
          </p:blipFill>
          <p:spPr>
            <a:xfrm>
              <a:off x="1770576" y="1769108"/>
              <a:ext cx="853307" cy="272333"/>
            </a:xfrm>
            <a:prstGeom prst="rect">
              <a:avLst/>
            </a:prstGeom>
          </p:spPr>
        </p:pic>
        <p:sp>
          <p:nvSpPr>
            <p:cNvPr id="66" name="Freeform 151">
              <a:extLst>
                <a:ext uri="{FF2B5EF4-FFF2-40B4-BE49-F238E27FC236}">
                  <a16:creationId xmlns:a16="http://schemas.microsoft.com/office/drawing/2014/main" id="{A2267962-57B1-4026-A6FB-5D225398625D}"/>
                </a:ext>
              </a:extLst>
            </p:cNvPr>
            <p:cNvSpPr>
              <a:spLocks/>
            </p:cNvSpPr>
            <p:nvPr/>
          </p:nvSpPr>
          <p:spPr bwMode="auto">
            <a:xfrm>
              <a:off x="1423206" y="1170230"/>
              <a:ext cx="355545" cy="404327"/>
            </a:xfrm>
            <a:custGeom>
              <a:avLst/>
              <a:gdLst>
                <a:gd name="T0" fmla="*/ 212 w 340"/>
                <a:gd name="T1" fmla="*/ 214 h 345"/>
                <a:gd name="T2" fmla="*/ 212 w 340"/>
                <a:gd name="T3" fmla="*/ 345 h 345"/>
                <a:gd name="T4" fmla="*/ 128 w 340"/>
                <a:gd name="T5" fmla="*/ 345 h 345"/>
                <a:gd name="T6" fmla="*/ 128 w 340"/>
                <a:gd name="T7" fmla="*/ 214 h 345"/>
                <a:gd name="T8" fmla="*/ 0 w 340"/>
                <a:gd name="T9" fmla="*/ 214 h 345"/>
                <a:gd name="T10" fmla="*/ 0 w 340"/>
                <a:gd name="T11" fmla="*/ 131 h 345"/>
                <a:gd name="T12" fmla="*/ 128 w 340"/>
                <a:gd name="T13" fmla="*/ 131 h 345"/>
                <a:gd name="T14" fmla="*/ 128 w 340"/>
                <a:gd name="T15" fmla="*/ 0 h 345"/>
                <a:gd name="T16" fmla="*/ 212 w 340"/>
                <a:gd name="T17" fmla="*/ 0 h 345"/>
                <a:gd name="T18" fmla="*/ 212 w 340"/>
                <a:gd name="T19" fmla="*/ 131 h 345"/>
                <a:gd name="T20" fmla="*/ 340 w 340"/>
                <a:gd name="T21" fmla="*/ 131 h 345"/>
                <a:gd name="T22" fmla="*/ 340 w 340"/>
                <a:gd name="T23" fmla="*/ 214 h 345"/>
                <a:gd name="T24" fmla="*/ 212 w 340"/>
                <a:gd name="T25" fmla="*/ 214 h 345"/>
                <a:gd name="T26" fmla="*/ 212 w 340"/>
                <a:gd name="T27" fmla="*/ 21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345">
                  <a:moveTo>
                    <a:pt x="212" y="214"/>
                  </a:moveTo>
                  <a:lnTo>
                    <a:pt x="212" y="345"/>
                  </a:lnTo>
                  <a:lnTo>
                    <a:pt x="128" y="345"/>
                  </a:lnTo>
                  <a:lnTo>
                    <a:pt x="128" y="214"/>
                  </a:lnTo>
                  <a:lnTo>
                    <a:pt x="0" y="214"/>
                  </a:lnTo>
                  <a:lnTo>
                    <a:pt x="0" y="131"/>
                  </a:lnTo>
                  <a:lnTo>
                    <a:pt x="128" y="131"/>
                  </a:lnTo>
                  <a:lnTo>
                    <a:pt x="128" y="0"/>
                  </a:lnTo>
                  <a:lnTo>
                    <a:pt x="212" y="0"/>
                  </a:lnTo>
                  <a:lnTo>
                    <a:pt x="212" y="131"/>
                  </a:lnTo>
                  <a:lnTo>
                    <a:pt x="340" y="131"/>
                  </a:lnTo>
                  <a:lnTo>
                    <a:pt x="340" y="214"/>
                  </a:lnTo>
                  <a:lnTo>
                    <a:pt x="212" y="214"/>
                  </a:lnTo>
                  <a:lnTo>
                    <a:pt x="212" y="2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oup 4" descr="Receiving a task:&#10;&#10;From a workflow&#13;&#10;Allows the workflow owner to specify which document a user should upload at a given time&#13;&#10;Note: This step-by-step will be reviewed in “Working with Documents” GvP&#13;&#10;">
            <a:extLst>
              <a:ext uri="{FF2B5EF4-FFF2-40B4-BE49-F238E27FC236}">
                <a16:creationId xmlns:a16="http://schemas.microsoft.com/office/drawing/2014/main" id="{72DE0BD8-124F-4FAE-B9FA-A500DBFC885D}"/>
              </a:ext>
            </a:extLst>
          </p:cNvPr>
          <p:cNvGrpSpPr/>
          <p:nvPr/>
        </p:nvGrpSpPr>
        <p:grpSpPr>
          <a:xfrm>
            <a:off x="7286491" y="1206553"/>
            <a:ext cx="2358747" cy="4054989"/>
            <a:chOff x="2701162" y="1043242"/>
            <a:chExt cx="2358747" cy="4054989"/>
          </a:xfrm>
        </p:grpSpPr>
        <p:sp>
          <p:nvSpPr>
            <p:cNvPr id="32" name="Round Single Corner Rectangle 35"/>
            <p:cNvSpPr/>
            <p:nvPr/>
          </p:nvSpPr>
          <p:spPr>
            <a:xfrm rot="10800000">
              <a:off x="2701162" y="1343727"/>
              <a:ext cx="2209572" cy="3754504"/>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2" name="TextBox 1"/>
            <p:cNvSpPr txBox="1"/>
            <p:nvPr/>
          </p:nvSpPr>
          <p:spPr>
            <a:xfrm>
              <a:off x="2765030" y="1674920"/>
              <a:ext cx="2069990" cy="430887"/>
            </a:xfrm>
            <a:prstGeom prst="rect">
              <a:avLst/>
            </a:prstGeom>
            <a:noFill/>
          </p:spPr>
          <p:txBody>
            <a:bodyPr wrap="none" rtlCol="0">
              <a:spAutoFit/>
            </a:bodyPr>
            <a:lstStyle/>
            <a:p>
              <a:pPr algn="ctr"/>
              <a:r>
                <a:rPr lang="en-US" sz="2200" b="1" dirty="0">
                  <a:solidFill>
                    <a:schemeClr val="bg2">
                      <a:lumMod val="50000"/>
                    </a:schemeClr>
                  </a:solidFill>
                </a:rPr>
                <a:t>Receiving a Task</a:t>
              </a:r>
            </a:p>
          </p:txBody>
        </p:sp>
        <p:sp>
          <p:nvSpPr>
            <p:cNvPr id="144" name="Oval 143"/>
            <p:cNvSpPr>
              <a:spLocks noChangeAspect="1"/>
            </p:cNvSpPr>
            <p:nvPr/>
          </p:nvSpPr>
          <p:spPr>
            <a:xfrm>
              <a:off x="3486179" y="1043242"/>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6" name="TextBox 55">
              <a:extLst>
                <a:ext uri="{FF2B5EF4-FFF2-40B4-BE49-F238E27FC236}">
                  <a16:creationId xmlns:a16="http://schemas.microsoft.com/office/drawing/2014/main" id="{D68AF368-E4C9-495C-A947-0B33042A4A71}"/>
                </a:ext>
              </a:extLst>
            </p:cNvPr>
            <p:cNvSpPr txBox="1"/>
            <p:nvPr/>
          </p:nvSpPr>
          <p:spPr>
            <a:xfrm>
              <a:off x="2701162" y="2446652"/>
              <a:ext cx="2358747"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From a workflow</a:t>
              </a:r>
            </a:p>
            <a:p>
              <a:pPr marL="285750" indent="-285750">
                <a:buFont typeface="Arial" panose="020B0604020202020204" pitchFamily="34" charset="0"/>
                <a:buChar char="•"/>
              </a:pPr>
              <a:r>
                <a:rPr lang="en-US" sz="1600" dirty="0">
                  <a:solidFill>
                    <a:schemeClr val="bg2">
                      <a:lumMod val="50000"/>
                    </a:schemeClr>
                  </a:solidFill>
                </a:rPr>
                <a:t>Allows the workflow owner to specify which document a user should upload at a given time</a:t>
              </a:r>
            </a:p>
            <a:p>
              <a:pPr marL="285750" indent="-285750">
                <a:buFont typeface="Arial" panose="020B0604020202020204" pitchFamily="34" charset="0"/>
                <a:buChar char="•"/>
              </a:pPr>
              <a:r>
                <a:rPr lang="en-US" sz="1600" b="1" i="1" dirty="0">
                  <a:solidFill>
                    <a:schemeClr val="bg2">
                      <a:lumMod val="50000"/>
                    </a:schemeClr>
                  </a:solidFill>
                </a:rPr>
                <a:t>Note</a:t>
              </a:r>
              <a:r>
                <a:rPr lang="en-US" sz="1600" i="1" dirty="0">
                  <a:solidFill>
                    <a:schemeClr val="bg2">
                      <a:lumMod val="50000"/>
                    </a:schemeClr>
                  </a:solidFill>
                </a:rPr>
                <a:t>: This step-by-step will be reviewed in “Working with Documents” </a:t>
              </a:r>
              <a:r>
                <a:rPr lang="en-US" sz="1600" i="1" dirty="0" err="1">
                  <a:solidFill>
                    <a:schemeClr val="bg2">
                      <a:lumMod val="50000"/>
                    </a:schemeClr>
                  </a:solidFill>
                </a:rPr>
                <a:t>GvP</a:t>
              </a:r>
              <a:endParaRPr lang="en-US" sz="1600" i="1" dirty="0">
                <a:solidFill>
                  <a:schemeClr val="bg2">
                    <a:lumMod val="50000"/>
                  </a:schemeClr>
                </a:solidFill>
              </a:endParaRPr>
            </a:p>
          </p:txBody>
        </p:sp>
        <p:sp>
          <p:nvSpPr>
            <p:cNvPr id="67" name="Freeform 95">
              <a:extLst>
                <a:ext uri="{FF2B5EF4-FFF2-40B4-BE49-F238E27FC236}">
                  <a16:creationId xmlns:a16="http://schemas.microsoft.com/office/drawing/2014/main" id="{46E53664-8E61-4459-A0FF-565548ABEFF5}"/>
                </a:ext>
              </a:extLst>
            </p:cNvPr>
            <p:cNvSpPr>
              <a:spLocks/>
            </p:cNvSpPr>
            <p:nvPr/>
          </p:nvSpPr>
          <p:spPr bwMode="auto">
            <a:xfrm>
              <a:off x="3642532" y="1214272"/>
              <a:ext cx="373256" cy="316246"/>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 name="Group 6" descr="Using expected documents:&#10;&#10;Allows users to upload or drag and drop a document directly from the ED record&#13;&#10;System auto-fills certain fields based on ED item values&#13;&#10;">
            <a:extLst>
              <a:ext uri="{FF2B5EF4-FFF2-40B4-BE49-F238E27FC236}">
                <a16:creationId xmlns:a16="http://schemas.microsoft.com/office/drawing/2014/main" id="{7D30022C-30ED-4E5A-AE37-613C9B435E27}"/>
              </a:ext>
            </a:extLst>
          </p:cNvPr>
          <p:cNvGrpSpPr/>
          <p:nvPr/>
        </p:nvGrpSpPr>
        <p:grpSpPr>
          <a:xfrm>
            <a:off x="4879064" y="1185019"/>
            <a:ext cx="2454478" cy="4079973"/>
            <a:chOff x="4762868" y="1018258"/>
            <a:chExt cx="2454478" cy="4079973"/>
          </a:xfrm>
        </p:grpSpPr>
        <p:sp>
          <p:nvSpPr>
            <p:cNvPr id="34" name="Round Single Corner Rectangle 35"/>
            <p:cNvSpPr/>
            <p:nvPr/>
          </p:nvSpPr>
          <p:spPr>
            <a:xfrm rot="10800000">
              <a:off x="4877709" y="1340970"/>
              <a:ext cx="2209571"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137" name="TextBox 136"/>
            <p:cNvSpPr txBox="1"/>
            <p:nvPr/>
          </p:nvSpPr>
          <p:spPr>
            <a:xfrm>
              <a:off x="4762868" y="1656721"/>
              <a:ext cx="2454478" cy="769441"/>
            </a:xfrm>
            <a:prstGeom prst="rect">
              <a:avLst/>
            </a:prstGeom>
            <a:noFill/>
          </p:spPr>
          <p:txBody>
            <a:bodyPr wrap="square" rtlCol="0">
              <a:spAutoFit/>
            </a:bodyPr>
            <a:lstStyle/>
            <a:p>
              <a:pPr algn="ctr"/>
              <a:r>
                <a:rPr lang="en-US" sz="2200" b="1" dirty="0">
                  <a:solidFill>
                    <a:schemeClr val="bg2">
                      <a:lumMod val="50000"/>
                    </a:schemeClr>
                  </a:solidFill>
                </a:rPr>
                <a:t>Using Expected Documents</a:t>
              </a:r>
            </a:p>
          </p:txBody>
        </p:sp>
        <p:sp>
          <p:nvSpPr>
            <p:cNvPr id="145" name="Oval 144"/>
            <p:cNvSpPr>
              <a:spLocks noChangeAspect="1"/>
            </p:cNvSpPr>
            <p:nvPr/>
          </p:nvSpPr>
          <p:spPr>
            <a:xfrm>
              <a:off x="5686388" y="1018258"/>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7" name="TextBox 56">
              <a:extLst>
                <a:ext uri="{FF2B5EF4-FFF2-40B4-BE49-F238E27FC236}">
                  <a16:creationId xmlns:a16="http://schemas.microsoft.com/office/drawing/2014/main" id="{06C0FCF1-473B-468D-9044-4ED5D6383A71}"/>
                </a:ext>
              </a:extLst>
            </p:cNvPr>
            <p:cNvSpPr txBox="1"/>
            <p:nvPr/>
          </p:nvSpPr>
          <p:spPr>
            <a:xfrm>
              <a:off x="4835020" y="2407605"/>
              <a:ext cx="2203137"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Allows users to upload or drag and drop a document directly from the ED record</a:t>
              </a:r>
            </a:p>
            <a:p>
              <a:pPr marL="285750" indent="-285750">
                <a:buFont typeface="Arial" panose="020B0604020202020204" pitchFamily="34" charset="0"/>
                <a:buChar char="•"/>
              </a:pPr>
              <a:r>
                <a:rPr lang="en-US" sz="1600" dirty="0">
                  <a:solidFill>
                    <a:schemeClr val="bg2">
                      <a:lumMod val="50000"/>
                    </a:schemeClr>
                  </a:solidFill>
                </a:rPr>
                <a:t>System auto-fills certain fields based on ED item values</a:t>
              </a:r>
            </a:p>
          </p:txBody>
        </p:sp>
        <p:grpSp>
          <p:nvGrpSpPr>
            <p:cNvPr id="91" name="Group 115">
              <a:extLst>
                <a:ext uri="{FF2B5EF4-FFF2-40B4-BE49-F238E27FC236}">
                  <a16:creationId xmlns:a16="http://schemas.microsoft.com/office/drawing/2014/main" id="{E9C7E428-FD2B-49EA-974A-40E8559D30FA}"/>
                </a:ext>
              </a:extLst>
            </p:cNvPr>
            <p:cNvGrpSpPr>
              <a:grpSpLocks noChangeAspect="1"/>
            </p:cNvGrpSpPr>
            <p:nvPr/>
          </p:nvGrpSpPr>
          <p:grpSpPr bwMode="auto">
            <a:xfrm>
              <a:off x="5824301" y="1065120"/>
              <a:ext cx="316385" cy="522786"/>
              <a:chOff x="7061" y="1121"/>
              <a:chExt cx="210" cy="347"/>
            </a:xfrm>
            <a:solidFill>
              <a:schemeClr val="bg1"/>
            </a:solidFill>
          </p:grpSpPr>
          <p:sp>
            <p:nvSpPr>
              <p:cNvPr id="92" name="Freeform 116">
                <a:extLst>
                  <a:ext uri="{FF2B5EF4-FFF2-40B4-BE49-F238E27FC236}">
                    <a16:creationId xmlns:a16="http://schemas.microsoft.com/office/drawing/2014/main" id="{C4EDB8E1-9A71-4E18-8C1A-6D671911BF51}"/>
                  </a:ext>
                </a:extLst>
              </p:cNvPr>
              <p:cNvSpPr>
                <a:spLocks noEditPoints="1"/>
              </p:cNvSpPr>
              <p:nvPr/>
            </p:nvSpPr>
            <p:spPr bwMode="auto">
              <a:xfrm>
                <a:off x="7082" y="1185"/>
                <a:ext cx="189" cy="283"/>
              </a:xfrm>
              <a:custGeom>
                <a:avLst/>
                <a:gdLst>
                  <a:gd name="T0" fmla="*/ 36 w 132"/>
                  <a:gd name="T1" fmla="*/ 112 h 199"/>
                  <a:gd name="T2" fmla="*/ 40 w 132"/>
                  <a:gd name="T3" fmla="*/ 10 h 199"/>
                  <a:gd name="T4" fmla="*/ 60 w 132"/>
                  <a:gd name="T5" fmla="*/ 5 h 199"/>
                  <a:gd name="T6" fmla="*/ 67 w 132"/>
                  <a:gd name="T7" fmla="*/ 26 h 199"/>
                  <a:gd name="T8" fmla="*/ 67 w 132"/>
                  <a:gd name="T9" fmla="*/ 52 h 199"/>
                  <a:gd name="T10" fmla="*/ 88 w 132"/>
                  <a:gd name="T11" fmla="*/ 63 h 199"/>
                  <a:gd name="T12" fmla="*/ 106 w 132"/>
                  <a:gd name="T13" fmla="*/ 65 h 199"/>
                  <a:gd name="T14" fmla="*/ 112 w 132"/>
                  <a:gd name="T15" fmla="*/ 73 h 199"/>
                  <a:gd name="T16" fmla="*/ 129 w 132"/>
                  <a:gd name="T17" fmla="*/ 80 h 199"/>
                  <a:gd name="T18" fmla="*/ 131 w 132"/>
                  <a:gd name="T19" fmla="*/ 133 h 199"/>
                  <a:gd name="T20" fmla="*/ 129 w 132"/>
                  <a:gd name="T21" fmla="*/ 173 h 199"/>
                  <a:gd name="T22" fmla="*/ 104 w 132"/>
                  <a:gd name="T23" fmla="*/ 199 h 199"/>
                  <a:gd name="T24" fmla="*/ 40 w 132"/>
                  <a:gd name="T25" fmla="*/ 190 h 199"/>
                  <a:gd name="T26" fmla="*/ 21 w 132"/>
                  <a:gd name="T27" fmla="*/ 153 h 199"/>
                  <a:gd name="T28" fmla="*/ 1 w 132"/>
                  <a:gd name="T29" fmla="*/ 131 h 199"/>
                  <a:gd name="T30" fmla="*/ 18 w 132"/>
                  <a:gd name="T31" fmla="*/ 109 h 199"/>
                  <a:gd name="T32" fmla="*/ 36 w 132"/>
                  <a:gd name="T33" fmla="*/ 115 h 199"/>
                  <a:gd name="T34" fmla="*/ 44 w 132"/>
                  <a:gd name="T35" fmla="*/ 112 h 199"/>
                  <a:gd name="T36" fmla="*/ 43 w 132"/>
                  <a:gd name="T37" fmla="*/ 127 h 199"/>
                  <a:gd name="T38" fmla="*/ 36 w 132"/>
                  <a:gd name="T39" fmla="*/ 125 h 199"/>
                  <a:gd name="T40" fmla="*/ 12 w 132"/>
                  <a:gd name="T41" fmla="*/ 121 h 199"/>
                  <a:gd name="T42" fmla="*/ 11 w 132"/>
                  <a:gd name="T43" fmla="*/ 132 h 199"/>
                  <a:gd name="T44" fmla="*/ 32 w 132"/>
                  <a:gd name="T45" fmla="*/ 155 h 199"/>
                  <a:gd name="T46" fmla="*/ 46 w 132"/>
                  <a:gd name="T47" fmla="*/ 184 h 199"/>
                  <a:gd name="T48" fmla="*/ 104 w 132"/>
                  <a:gd name="T49" fmla="*/ 190 h 199"/>
                  <a:gd name="T50" fmla="*/ 122 w 132"/>
                  <a:gd name="T51" fmla="*/ 171 h 199"/>
                  <a:gd name="T52" fmla="*/ 124 w 132"/>
                  <a:gd name="T53" fmla="*/ 124 h 199"/>
                  <a:gd name="T54" fmla="*/ 122 w 132"/>
                  <a:gd name="T55" fmla="*/ 84 h 199"/>
                  <a:gd name="T56" fmla="*/ 110 w 132"/>
                  <a:gd name="T57" fmla="*/ 91 h 199"/>
                  <a:gd name="T58" fmla="*/ 110 w 132"/>
                  <a:gd name="T59" fmla="*/ 103 h 199"/>
                  <a:gd name="T60" fmla="*/ 104 w 132"/>
                  <a:gd name="T61" fmla="*/ 103 h 199"/>
                  <a:gd name="T62" fmla="*/ 104 w 132"/>
                  <a:gd name="T63" fmla="*/ 80 h 199"/>
                  <a:gd name="T64" fmla="*/ 96 w 132"/>
                  <a:gd name="T65" fmla="*/ 70 h 199"/>
                  <a:gd name="T66" fmla="*/ 88 w 132"/>
                  <a:gd name="T67" fmla="*/ 80 h 199"/>
                  <a:gd name="T68" fmla="*/ 88 w 132"/>
                  <a:gd name="T69" fmla="*/ 100 h 199"/>
                  <a:gd name="T70" fmla="*/ 82 w 132"/>
                  <a:gd name="T71" fmla="*/ 100 h 199"/>
                  <a:gd name="T72" fmla="*/ 82 w 132"/>
                  <a:gd name="T73" fmla="*/ 70 h 199"/>
                  <a:gd name="T74" fmla="*/ 74 w 132"/>
                  <a:gd name="T75" fmla="*/ 60 h 199"/>
                  <a:gd name="T76" fmla="*/ 67 w 132"/>
                  <a:gd name="T77" fmla="*/ 68 h 199"/>
                  <a:gd name="T78" fmla="*/ 66 w 132"/>
                  <a:gd name="T79" fmla="*/ 95 h 199"/>
                  <a:gd name="T80" fmla="*/ 63 w 132"/>
                  <a:gd name="T81" fmla="*/ 100 h 199"/>
                  <a:gd name="T82" fmla="*/ 60 w 132"/>
                  <a:gd name="T83" fmla="*/ 96 h 199"/>
                  <a:gd name="T84" fmla="*/ 60 w 132"/>
                  <a:gd name="T85" fmla="*/ 33 h 199"/>
                  <a:gd name="T86" fmla="*/ 56 w 132"/>
                  <a:gd name="T87" fmla="*/ 13 h 199"/>
                  <a:gd name="T88" fmla="*/ 45 w 132"/>
                  <a:gd name="T89" fmla="*/ 17 h 199"/>
                  <a:gd name="T90" fmla="*/ 44 w 132"/>
                  <a:gd name="T91" fmla="*/ 7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199">
                    <a:moveTo>
                      <a:pt x="36" y="115"/>
                    </a:moveTo>
                    <a:cubicBezTo>
                      <a:pt x="36" y="112"/>
                      <a:pt x="36" y="112"/>
                      <a:pt x="36" y="112"/>
                    </a:cubicBezTo>
                    <a:cubicBezTo>
                      <a:pt x="36" y="82"/>
                      <a:pt x="36" y="53"/>
                      <a:pt x="36" y="23"/>
                    </a:cubicBezTo>
                    <a:cubicBezTo>
                      <a:pt x="36" y="18"/>
                      <a:pt x="37" y="14"/>
                      <a:pt x="40" y="10"/>
                    </a:cubicBezTo>
                    <a:cubicBezTo>
                      <a:pt x="41" y="7"/>
                      <a:pt x="43" y="6"/>
                      <a:pt x="45" y="4"/>
                    </a:cubicBezTo>
                    <a:cubicBezTo>
                      <a:pt x="49" y="0"/>
                      <a:pt x="56" y="0"/>
                      <a:pt x="60" y="5"/>
                    </a:cubicBezTo>
                    <a:cubicBezTo>
                      <a:pt x="64" y="8"/>
                      <a:pt x="66" y="13"/>
                      <a:pt x="66" y="17"/>
                    </a:cubicBezTo>
                    <a:cubicBezTo>
                      <a:pt x="67" y="20"/>
                      <a:pt x="67" y="23"/>
                      <a:pt x="67" y="26"/>
                    </a:cubicBezTo>
                    <a:cubicBezTo>
                      <a:pt x="67" y="34"/>
                      <a:pt x="67" y="42"/>
                      <a:pt x="67" y="50"/>
                    </a:cubicBezTo>
                    <a:cubicBezTo>
                      <a:pt x="67" y="51"/>
                      <a:pt x="67" y="51"/>
                      <a:pt x="67" y="52"/>
                    </a:cubicBezTo>
                    <a:cubicBezTo>
                      <a:pt x="71" y="50"/>
                      <a:pt x="76" y="50"/>
                      <a:pt x="80" y="52"/>
                    </a:cubicBezTo>
                    <a:cubicBezTo>
                      <a:pt x="84" y="55"/>
                      <a:pt x="87" y="58"/>
                      <a:pt x="88" y="63"/>
                    </a:cubicBezTo>
                    <a:cubicBezTo>
                      <a:pt x="91" y="61"/>
                      <a:pt x="94" y="60"/>
                      <a:pt x="97" y="61"/>
                    </a:cubicBezTo>
                    <a:cubicBezTo>
                      <a:pt x="101" y="61"/>
                      <a:pt x="104" y="63"/>
                      <a:pt x="106" y="65"/>
                    </a:cubicBezTo>
                    <a:cubicBezTo>
                      <a:pt x="108" y="67"/>
                      <a:pt x="110" y="70"/>
                      <a:pt x="110" y="73"/>
                    </a:cubicBezTo>
                    <a:cubicBezTo>
                      <a:pt x="111" y="73"/>
                      <a:pt x="111" y="73"/>
                      <a:pt x="112" y="73"/>
                    </a:cubicBezTo>
                    <a:cubicBezTo>
                      <a:pt x="116" y="71"/>
                      <a:pt x="120" y="71"/>
                      <a:pt x="124" y="74"/>
                    </a:cubicBezTo>
                    <a:cubicBezTo>
                      <a:pt x="126" y="75"/>
                      <a:pt x="128" y="78"/>
                      <a:pt x="129" y="80"/>
                    </a:cubicBezTo>
                    <a:cubicBezTo>
                      <a:pt x="130" y="83"/>
                      <a:pt x="131" y="86"/>
                      <a:pt x="131" y="90"/>
                    </a:cubicBezTo>
                    <a:cubicBezTo>
                      <a:pt x="132" y="104"/>
                      <a:pt x="132" y="119"/>
                      <a:pt x="131" y="133"/>
                    </a:cubicBezTo>
                    <a:cubicBezTo>
                      <a:pt x="131" y="138"/>
                      <a:pt x="131" y="143"/>
                      <a:pt x="131" y="148"/>
                    </a:cubicBezTo>
                    <a:cubicBezTo>
                      <a:pt x="130" y="156"/>
                      <a:pt x="130" y="164"/>
                      <a:pt x="129" y="173"/>
                    </a:cubicBezTo>
                    <a:cubicBezTo>
                      <a:pt x="128" y="181"/>
                      <a:pt x="124" y="189"/>
                      <a:pt x="117" y="194"/>
                    </a:cubicBezTo>
                    <a:cubicBezTo>
                      <a:pt x="114" y="198"/>
                      <a:pt x="109" y="199"/>
                      <a:pt x="104" y="199"/>
                    </a:cubicBezTo>
                    <a:cubicBezTo>
                      <a:pt x="89" y="199"/>
                      <a:pt x="74" y="199"/>
                      <a:pt x="59" y="199"/>
                    </a:cubicBezTo>
                    <a:cubicBezTo>
                      <a:pt x="51" y="199"/>
                      <a:pt x="45" y="196"/>
                      <a:pt x="40" y="190"/>
                    </a:cubicBezTo>
                    <a:cubicBezTo>
                      <a:pt x="38" y="187"/>
                      <a:pt x="36" y="183"/>
                      <a:pt x="35" y="180"/>
                    </a:cubicBezTo>
                    <a:cubicBezTo>
                      <a:pt x="32" y="170"/>
                      <a:pt x="27" y="161"/>
                      <a:pt x="21" y="153"/>
                    </a:cubicBezTo>
                    <a:cubicBezTo>
                      <a:pt x="17" y="148"/>
                      <a:pt x="13" y="144"/>
                      <a:pt x="8" y="141"/>
                    </a:cubicBezTo>
                    <a:cubicBezTo>
                      <a:pt x="4" y="139"/>
                      <a:pt x="2" y="135"/>
                      <a:pt x="1" y="131"/>
                    </a:cubicBezTo>
                    <a:cubicBezTo>
                      <a:pt x="0" y="125"/>
                      <a:pt x="0" y="120"/>
                      <a:pt x="5" y="115"/>
                    </a:cubicBezTo>
                    <a:cubicBezTo>
                      <a:pt x="8" y="111"/>
                      <a:pt x="13" y="109"/>
                      <a:pt x="18" y="109"/>
                    </a:cubicBezTo>
                    <a:cubicBezTo>
                      <a:pt x="23" y="109"/>
                      <a:pt x="29" y="111"/>
                      <a:pt x="34" y="113"/>
                    </a:cubicBezTo>
                    <a:lnTo>
                      <a:pt x="36" y="115"/>
                    </a:lnTo>
                    <a:close/>
                    <a:moveTo>
                      <a:pt x="44" y="73"/>
                    </a:moveTo>
                    <a:cubicBezTo>
                      <a:pt x="44" y="86"/>
                      <a:pt x="44" y="99"/>
                      <a:pt x="44" y="112"/>
                    </a:cubicBezTo>
                    <a:cubicBezTo>
                      <a:pt x="44" y="116"/>
                      <a:pt x="44" y="120"/>
                      <a:pt x="44" y="124"/>
                    </a:cubicBezTo>
                    <a:cubicBezTo>
                      <a:pt x="44" y="125"/>
                      <a:pt x="44" y="126"/>
                      <a:pt x="43" y="127"/>
                    </a:cubicBezTo>
                    <a:cubicBezTo>
                      <a:pt x="42" y="130"/>
                      <a:pt x="40" y="130"/>
                      <a:pt x="39" y="128"/>
                    </a:cubicBezTo>
                    <a:cubicBezTo>
                      <a:pt x="38" y="127"/>
                      <a:pt x="37" y="126"/>
                      <a:pt x="36" y="125"/>
                    </a:cubicBezTo>
                    <a:cubicBezTo>
                      <a:pt x="32" y="122"/>
                      <a:pt x="26" y="120"/>
                      <a:pt x="20" y="119"/>
                    </a:cubicBezTo>
                    <a:cubicBezTo>
                      <a:pt x="17" y="119"/>
                      <a:pt x="14" y="119"/>
                      <a:pt x="12" y="121"/>
                    </a:cubicBezTo>
                    <a:cubicBezTo>
                      <a:pt x="8" y="122"/>
                      <a:pt x="7" y="126"/>
                      <a:pt x="9" y="130"/>
                    </a:cubicBezTo>
                    <a:cubicBezTo>
                      <a:pt x="9" y="131"/>
                      <a:pt x="10" y="132"/>
                      <a:pt x="11" y="132"/>
                    </a:cubicBezTo>
                    <a:cubicBezTo>
                      <a:pt x="13" y="133"/>
                      <a:pt x="14" y="134"/>
                      <a:pt x="15" y="135"/>
                    </a:cubicBezTo>
                    <a:cubicBezTo>
                      <a:pt x="22" y="141"/>
                      <a:pt x="28" y="147"/>
                      <a:pt x="32" y="155"/>
                    </a:cubicBezTo>
                    <a:cubicBezTo>
                      <a:pt x="36" y="162"/>
                      <a:pt x="39" y="169"/>
                      <a:pt x="42" y="176"/>
                    </a:cubicBezTo>
                    <a:cubicBezTo>
                      <a:pt x="43" y="179"/>
                      <a:pt x="44" y="182"/>
                      <a:pt x="46" y="184"/>
                    </a:cubicBezTo>
                    <a:cubicBezTo>
                      <a:pt x="49" y="188"/>
                      <a:pt x="54" y="190"/>
                      <a:pt x="58" y="190"/>
                    </a:cubicBezTo>
                    <a:cubicBezTo>
                      <a:pt x="74" y="189"/>
                      <a:pt x="89" y="189"/>
                      <a:pt x="104" y="190"/>
                    </a:cubicBezTo>
                    <a:cubicBezTo>
                      <a:pt x="109" y="190"/>
                      <a:pt x="114" y="187"/>
                      <a:pt x="117" y="183"/>
                    </a:cubicBezTo>
                    <a:cubicBezTo>
                      <a:pt x="119" y="180"/>
                      <a:pt x="121" y="175"/>
                      <a:pt x="122" y="171"/>
                    </a:cubicBezTo>
                    <a:cubicBezTo>
                      <a:pt x="122" y="162"/>
                      <a:pt x="123" y="154"/>
                      <a:pt x="123" y="146"/>
                    </a:cubicBezTo>
                    <a:cubicBezTo>
                      <a:pt x="124" y="139"/>
                      <a:pt x="124" y="131"/>
                      <a:pt x="124" y="124"/>
                    </a:cubicBezTo>
                    <a:cubicBezTo>
                      <a:pt x="124" y="113"/>
                      <a:pt x="124" y="102"/>
                      <a:pt x="124" y="91"/>
                    </a:cubicBezTo>
                    <a:cubicBezTo>
                      <a:pt x="124" y="89"/>
                      <a:pt x="123" y="86"/>
                      <a:pt x="122" y="84"/>
                    </a:cubicBezTo>
                    <a:cubicBezTo>
                      <a:pt x="119" y="80"/>
                      <a:pt x="115" y="80"/>
                      <a:pt x="112" y="84"/>
                    </a:cubicBezTo>
                    <a:cubicBezTo>
                      <a:pt x="111" y="86"/>
                      <a:pt x="110" y="89"/>
                      <a:pt x="110" y="91"/>
                    </a:cubicBezTo>
                    <a:cubicBezTo>
                      <a:pt x="110" y="94"/>
                      <a:pt x="110" y="97"/>
                      <a:pt x="110" y="100"/>
                    </a:cubicBezTo>
                    <a:cubicBezTo>
                      <a:pt x="110" y="101"/>
                      <a:pt x="110" y="102"/>
                      <a:pt x="110" y="103"/>
                    </a:cubicBezTo>
                    <a:cubicBezTo>
                      <a:pt x="110" y="104"/>
                      <a:pt x="109" y="105"/>
                      <a:pt x="107" y="105"/>
                    </a:cubicBezTo>
                    <a:cubicBezTo>
                      <a:pt x="106" y="105"/>
                      <a:pt x="105" y="104"/>
                      <a:pt x="104" y="103"/>
                    </a:cubicBezTo>
                    <a:cubicBezTo>
                      <a:pt x="104" y="102"/>
                      <a:pt x="104" y="101"/>
                      <a:pt x="104" y="100"/>
                    </a:cubicBezTo>
                    <a:cubicBezTo>
                      <a:pt x="104" y="94"/>
                      <a:pt x="104" y="87"/>
                      <a:pt x="104" y="80"/>
                    </a:cubicBezTo>
                    <a:cubicBezTo>
                      <a:pt x="104" y="78"/>
                      <a:pt x="103" y="76"/>
                      <a:pt x="102" y="74"/>
                    </a:cubicBezTo>
                    <a:cubicBezTo>
                      <a:pt x="101" y="72"/>
                      <a:pt x="99" y="70"/>
                      <a:pt x="96" y="70"/>
                    </a:cubicBezTo>
                    <a:cubicBezTo>
                      <a:pt x="93" y="70"/>
                      <a:pt x="91" y="72"/>
                      <a:pt x="90" y="74"/>
                    </a:cubicBezTo>
                    <a:cubicBezTo>
                      <a:pt x="89" y="76"/>
                      <a:pt x="88" y="78"/>
                      <a:pt x="88" y="80"/>
                    </a:cubicBezTo>
                    <a:cubicBezTo>
                      <a:pt x="88" y="86"/>
                      <a:pt x="88" y="92"/>
                      <a:pt x="88" y="97"/>
                    </a:cubicBezTo>
                    <a:cubicBezTo>
                      <a:pt x="88" y="98"/>
                      <a:pt x="88" y="99"/>
                      <a:pt x="88" y="100"/>
                    </a:cubicBezTo>
                    <a:cubicBezTo>
                      <a:pt x="88" y="102"/>
                      <a:pt x="86" y="103"/>
                      <a:pt x="85" y="103"/>
                    </a:cubicBezTo>
                    <a:cubicBezTo>
                      <a:pt x="83" y="103"/>
                      <a:pt x="82" y="101"/>
                      <a:pt x="82" y="100"/>
                    </a:cubicBezTo>
                    <a:cubicBezTo>
                      <a:pt x="82" y="99"/>
                      <a:pt x="82" y="98"/>
                      <a:pt x="82" y="97"/>
                    </a:cubicBezTo>
                    <a:cubicBezTo>
                      <a:pt x="82" y="88"/>
                      <a:pt x="82" y="79"/>
                      <a:pt x="82" y="70"/>
                    </a:cubicBezTo>
                    <a:cubicBezTo>
                      <a:pt x="82" y="68"/>
                      <a:pt x="81" y="66"/>
                      <a:pt x="81" y="64"/>
                    </a:cubicBezTo>
                    <a:cubicBezTo>
                      <a:pt x="79" y="62"/>
                      <a:pt x="77" y="60"/>
                      <a:pt x="74" y="60"/>
                    </a:cubicBezTo>
                    <a:cubicBezTo>
                      <a:pt x="71" y="60"/>
                      <a:pt x="69" y="62"/>
                      <a:pt x="67" y="65"/>
                    </a:cubicBezTo>
                    <a:cubicBezTo>
                      <a:pt x="67" y="65"/>
                      <a:pt x="67" y="66"/>
                      <a:pt x="67" y="68"/>
                    </a:cubicBezTo>
                    <a:cubicBezTo>
                      <a:pt x="66" y="69"/>
                      <a:pt x="66" y="70"/>
                      <a:pt x="66" y="71"/>
                    </a:cubicBezTo>
                    <a:cubicBezTo>
                      <a:pt x="66" y="79"/>
                      <a:pt x="66" y="87"/>
                      <a:pt x="66" y="95"/>
                    </a:cubicBezTo>
                    <a:cubicBezTo>
                      <a:pt x="66" y="95"/>
                      <a:pt x="66" y="96"/>
                      <a:pt x="66" y="97"/>
                    </a:cubicBezTo>
                    <a:cubicBezTo>
                      <a:pt x="66" y="99"/>
                      <a:pt x="65" y="100"/>
                      <a:pt x="63" y="100"/>
                    </a:cubicBezTo>
                    <a:cubicBezTo>
                      <a:pt x="62" y="100"/>
                      <a:pt x="60" y="99"/>
                      <a:pt x="60" y="97"/>
                    </a:cubicBezTo>
                    <a:cubicBezTo>
                      <a:pt x="60" y="97"/>
                      <a:pt x="60" y="96"/>
                      <a:pt x="60" y="96"/>
                    </a:cubicBezTo>
                    <a:cubicBezTo>
                      <a:pt x="60" y="95"/>
                      <a:pt x="60" y="93"/>
                      <a:pt x="60" y="92"/>
                    </a:cubicBezTo>
                    <a:cubicBezTo>
                      <a:pt x="60" y="72"/>
                      <a:pt x="60" y="52"/>
                      <a:pt x="60" y="33"/>
                    </a:cubicBezTo>
                    <a:cubicBezTo>
                      <a:pt x="60" y="28"/>
                      <a:pt x="60" y="24"/>
                      <a:pt x="59" y="20"/>
                    </a:cubicBezTo>
                    <a:cubicBezTo>
                      <a:pt x="59" y="17"/>
                      <a:pt x="58" y="14"/>
                      <a:pt x="56" y="13"/>
                    </a:cubicBezTo>
                    <a:cubicBezTo>
                      <a:pt x="54" y="10"/>
                      <a:pt x="50" y="10"/>
                      <a:pt x="48" y="12"/>
                    </a:cubicBezTo>
                    <a:cubicBezTo>
                      <a:pt x="47" y="13"/>
                      <a:pt x="46" y="15"/>
                      <a:pt x="45" y="17"/>
                    </a:cubicBezTo>
                    <a:cubicBezTo>
                      <a:pt x="44" y="19"/>
                      <a:pt x="44" y="21"/>
                      <a:pt x="44" y="24"/>
                    </a:cubicBezTo>
                    <a:cubicBezTo>
                      <a:pt x="44" y="40"/>
                      <a:pt x="44" y="57"/>
                      <a:pt x="44" y="7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93" name="Freeform 117">
                <a:extLst>
                  <a:ext uri="{FF2B5EF4-FFF2-40B4-BE49-F238E27FC236}">
                    <a16:creationId xmlns:a16="http://schemas.microsoft.com/office/drawing/2014/main" id="{56436F90-5379-4BB7-A055-CA2809E0102A}"/>
                  </a:ext>
                </a:extLst>
              </p:cNvPr>
              <p:cNvSpPr>
                <a:spLocks/>
              </p:cNvSpPr>
              <p:nvPr/>
            </p:nvSpPr>
            <p:spPr bwMode="auto">
              <a:xfrm>
                <a:off x="7061" y="1208"/>
                <a:ext cx="47" cy="12"/>
              </a:xfrm>
              <a:custGeom>
                <a:avLst/>
                <a:gdLst>
                  <a:gd name="T0" fmla="*/ 17 w 33"/>
                  <a:gd name="T1" fmla="*/ 9 h 9"/>
                  <a:gd name="T2" fmla="*/ 6 w 33"/>
                  <a:gd name="T3" fmla="*/ 9 h 9"/>
                  <a:gd name="T4" fmla="*/ 3 w 33"/>
                  <a:gd name="T5" fmla="*/ 9 h 9"/>
                  <a:gd name="T6" fmla="*/ 1 w 33"/>
                  <a:gd name="T7" fmla="*/ 3 h 9"/>
                  <a:gd name="T8" fmla="*/ 4 w 33"/>
                  <a:gd name="T9" fmla="*/ 0 h 9"/>
                  <a:gd name="T10" fmla="*/ 6 w 33"/>
                  <a:gd name="T11" fmla="*/ 0 h 9"/>
                  <a:gd name="T12" fmla="*/ 27 w 33"/>
                  <a:gd name="T13" fmla="*/ 0 h 9"/>
                  <a:gd name="T14" fmla="*/ 28 w 33"/>
                  <a:gd name="T15" fmla="*/ 0 h 9"/>
                  <a:gd name="T16" fmla="*/ 33 w 33"/>
                  <a:gd name="T17" fmla="*/ 4 h 9"/>
                  <a:gd name="T18" fmla="*/ 28 w 33"/>
                  <a:gd name="T19" fmla="*/ 9 h 9"/>
                  <a:gd name="T20" fmla="*/ 28 w 33"/>
                  <a:gd name="T21" fmla="*/ 9 h 9"/>
                  <a:gd name="T22" fmla="*/ 19 w 33"/>
                  <a:gd name="T23" fmla="*/ 9 h 9"/>
                  <a:gd name="T24" fmla="*/ 17 w 33"/>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9">
                    <a:moveTo>
                      <a:pt x="17" y="9"/>
                    </a:moveTo>
                    <a:cubicBezTo>
                      <a:pt x="13" y="9"/>
                      <a:pt x="9" y="9"/>
                      <a:pt x="6" y="9"/>
                    </a:cubicBezTo>
                    <a:cubicBezTo>
                      <a:pt x="5" y="9"/>
                      <a:pt x="4" y="9"/>
                      <a:pt x="3" y="9"/>
                    </a:cubicBezTo>
                    <a:cubicBezTo>
                      <a:pt x="1" y="8"/>
                      <a:pt x="0" y="5"/>
                      <a:pt x="1" y="3"/>
                    </a:cubicBezTo>
                    <a:cubicBezTo>
                      <a:pt x="1" y="1"/>
                      <a:pt x="3" y="0"/>
                      <a:pt x="4" y="0"/>
                    </a:cubicBezTo>
                    <a:cubicBezTo>
                      <a:pt x="5" y="0"/>
                      <a:pt x="6" y="0"/>
                      <a:pt x="6" y="0"/>
                    </a:cubicBezTo>
                    <a:cubicBezTo>
                      <a:pt x="27" y="0"/>
                      <a:pt x="27" y="0"/>
                      <a:pt x="27" y="0"/>
                    </a:cubicBezTo>
                    <a:cubicBezTo>
                      <a:pt x="27" y="0"/>
                      <a:pt x="28" y="0"/>
                      <a:pt x="28" y="0"/>
                    </a:cubicBezTo>
                    <a:cubicBezTo>
                      <a:pt x="31" y="0"/>
                      <a:pt x="33" y="2"/>
                      <a:pt x="33" y="4"/>
                    </a:cubicBezTo>
                    <a:cubicBezTo>
                      <a:pt x="33" y="7"/>
                      <a:pt x="31" y="9"/>
                      <a:pt x="28" y="9"/>
                    </a:cubicBezTo>
                    <a:cubicBezTo>
                      <a:pt x="28" y="9"/>
                      <a:pt x="28" y="9"/>
                      <a:pt x="28" y="9"/>
                    </a:cubicBezTo>
                    <a:cubicBezTo>
                      <a:pt x="25" y="9"/>
                      <a:pt x="22" y="9"/>
                      <a:pt x="19" y="9"/>
                    </a:cubicBezTo>
                    <a:lnTo>
                      <a:pt x="17"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94" name="Freeform 118">
                <a:extLst>
                  <a:ext uri="{FF2B5EF4-FFF2-40B4-BE49-F238E27FC236}">
                    <a16:creationId xmlns:a16="http://schemas.microsoft.com/office/drawing/2014/main" id="{90E8BEF9-3465-4082-BFDD-A526DBE71D6F}"/>
                  </a:ext>
                </a:extLst>
              </p:cNvPr>
              <p:cNvSpPr>
                <a:spLocks/>
              </p:cNvSpPr>
              <p:nvPr/>
            </p:nvSpPr>
            <p:spPr bwMode="auto">
              <a:xfrm>
                <a:off x="7202" y="1208"/>
                <a:ext cx="48" cy="12"/>
              </a:xfrm>
              <a:custGeom>
                <a:avLst/>
                <a:gdLst>
                  <a:gd name="T0" fmla="*/ 16 w 33"/>
                  <a:gd name="T1" fmla="*/ 9 h 9"/>
                  <a:gd name="T2" fmla="*/ 5 w 33"/>
                  <a:gd name="T3" fmla="*/ 9 h 9"/>
                  <a:gd name="T4" fmla="*/ 0 w 33"/>
                  <a:gd name="T5" fmla="*/ 5 h 9"/>
                  <a:gd name="T6" fmla="*/ 0 w 33"/>
                  <a:gd name="T7" fmla="*/ 4 h 9"/>
                  <a:gd name="T8" fmla="*/ 4 w 33"/>
                  <a:gd name="T9" fmla="*/ 0 h 9"/>
                  <a:gd name="T10" fmla="*/ 6 w 33"/>
                  <a:gd name="T11" fmla="*/ 0 h 9"/>
                  <a:gd name="T12" fmla="*/ 27 w 33"/>
                  <a:gd name="T13" fmla="*/ 0 h 9"/>
                  <a:gd name="T14" fmla="*/ 29 w 33"/>
                  <a:gd name="T15" fmla="*/ 0 h 9"/>
                  <a:gd name="T16" fmla="*/ 33 w 33"/>
                  <a:gd name="T17" fmla="*/ 5 h 9"/>
                  <a:gd name="T18" fmla="*/ 28 w 33"/>
                  <a:gd name="T19" fmla="*/ 9 h 9"/>
                  <a:gd name="T20" fmla="*/ 18 w 33"/>
                  <a:gd name="T21" fmla="*/ 9 h 9"/>
                  <a:gd name="T22" fmla="*/ 16 w 33"/>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9">
                    <a:moveTo>
                      <a:pt x="16" y="9"/>
                    </a:moveTo>
                    <a:cubicBezTo>
                      <a:pt x="13" y="9"/>
                      <a:pt x="9" y="9"/>
                      <a:pt x="5" y="9"/>
                    </a:cubicBezTo>
                    <a:cubicBezTo>
                      <a:pt x="3" y="9"/>
                      <a:pt x="0" y="7"/>
                      <a:pt x="0" y="5"/>
                    </a:cubicBezTo>
                    <a:cubicBezTo>
                      <a:pt x="0" y="4"/>
                      <a:pt x="0" y="4"/>
                      <a:pt x="0" y="4"/>
                    </a:cubicBezTo>
                    <a:cubicBezTo>
                      <a:pt x="0" y="2"/>
                      <a:pt x="2" y="0"/>
                      <a:pt x="4" y="0"/>
                    </a:cubicBezTo>
                    <a:cubicBezTo>
                      <a:pt x="5" y="0"/>
                      <a:pt x="5" y="0"/>
                      <a:pt x="6" y="0"/>
                    </a:cubicBezTo>
                    <a:cubicBezTo>
                      <a:pt x="13" y="0"/>
                      <a:pt x="20" y="0"/>
                      <a:pt x="27" y="0"/>
                    </a:cubicBezTo>
                    <a:cubicBezTo>
                      <a:pt x="28" y="0"/>
                      <a:pt x="28" y="0"/>
                      <a:pt x="29" y="0"/>
                    </a:cubicBezTo>
                    <a:cubicBezTo>
                      <a:pt x="31" y="0"/>
                      <a:pt x="33" y="2"/>
                      <a:pt x="33" y="5"/>
                    </a:cubicBezTo>
                    <a:cubicBezTo>
                      <a:pt x="33" y="7"/>
                      <a:pt x="31" y="9"/>
                      <a:pt x="28" y="9"/>
                    </a:cubicBezTo>
                    <a:cubicBezTo>
                      <a:pt x="25" y="9"/>
                      <a:pt x="22" y="9"/>
                      <a:pt x="18" y="9"/>
                    </a:cubicBezTo>
                    <a:lnTo>
                      <a:pt x="16"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05" name="Freeform 119">
                <a:extLst>
                  <a:ext uri="{FF2B5EF4-FFF2-40B4-BE49-F238E27FC236}">
                    <a16:creationId xmlns:a16="http://schemas.microsoft.com/office/drawing/2014/main" id="{D707136C-9111-444D-B505-80A5EE008262}"/>
                  </a:ext>
                </a:extLst>
              </p:cNvPr>
              <p:cNvSpPr>
                <a:spLocks/>
              </p:cNvSpPr>
              <p:nvPr/>
            </p:nvSpPr>
            <p:spPr bwMode="auto">
              <a:xfrm>
                <a:off x="7185" y="1146"/>
                <a:ext cx="39" cy="37"/>
              </a:xfrm>
              <a:custGeom>
                <a:avLst/>
                <a:gdLst>
                  <a:gd name="T0" fmla="*/ 26 w 27"/>
                  <a:gd name="T1" fmla="*/ 5 h 26"/>
                  <a:gd name="T2" fmla="*/ 25 w 27"/>
                  <a:gd name="T3" fmla="*/ 8 h 26"/>
                  <a:gd name="T4" fmla="*/ 12 w 27"/>
                  <a:gd name="T5" fmla="*/ 21 h 26"/>
                  <a:gd name="T6" fmla="*/ 9 w 27"/>
                  <a:gd name="T7" fmla="*/ 24 h 26"/>
                  <a:gd name="T8" fmla="*/ 3 w 27"/>
                  <a:gd name="T9" fmla="*/ 25 h 26"/>
                  <a:gd name="T10" fmla="*/ 1 w 27"/>
                  <a:gd name="T11" fmla="*/ 19 h 26"/>
                  <a:gd name="T12" fmla="*/ 1 w 27"/>
                  <a:gd name="T13" fmla="*/ 18 h 26"/>
                  <a:gd name="T14" fmla="*/ 2 w 27"/>
                  <a:gd name="T15" fmla="*/ 17 h 26"/>
                  <a:gd name="T16" fmla="*/ 18 w 27"/>
                  <a:gd name="T17" fmla="*/ 2 h 26"/>
                  <a:gd name="T18" fmla="*/ 23 w 27"/>
                  <a:gd name="T19" fmla="*/ 0 h 26"/>
                  <a:gd name="T20" fmla="*/ 26 w 2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
                    <a:moveTo>
                      <a:pt x="26" y="5"/>
                    </a:moveTo>
                    <a:cubicBezTo>
                      <a:pt x="26" y="6"/>
                      <a:pt x="26" y="8"/>
                      <a:pt x="25" y="8"/>
                    </a:cubicBezTo>
                    <a:cubicBezTo>
                      <a:pt x="20" y="13"/>
                      <a:pt x="16" y="17"/>
                      <a:pt x="12" y="21"/>
                    </a:cubicBezTo>
                    <a:cubicBezTo>
                      <a:pt x="11" y="22"/>
                      <a:pt x="10" y="23"/>
                      <a:pt x="9" y="24"/>
                    </a:cubicBezTo>
                    <a:cubicBezTo>
                      <a:pt x="7" y="25"/>
                      <a:pt x="5" y="26"/>
                      <a:pt x="3" y="25"/>
                    </a:cubicBezTo>
                    <a:cubicBezTo>
                      <a:pt x="1" y="24"/>
                      <a:pt x="0" y="21"/>
                      <a:pt x="1" y="19"/>
                    </a:cubicBezTo>
                    <a:cubicBezTo>
                      <a:pt x="1" y="19"/>
                      <a:pt x="1" y="18"/>
                      <a:pt x="1" y="18"/>
                    </a:cubicBezTo>
                    <a:cubicBezTo>
                      <a:pt x="2" y="18"/>
                      <a:pt x="2" y="17"/>
                      <a:pt x="2" y="17"/>
                    </a:cubicBezTo>
                    <a:cubicBezTo>
                      <a:pt x="18" y="2"/>
                      <a:pt x="18" y="2"/>
                      <a:pt x="18" y="2"/>
                    </a:cubicBezTo>
                    <a:cubicBezTo>
                      <a:pt x="19" y="0"/>
                      <a:pt x="21" y="0"/>
                      <a:pt x="23" y="0"/>
                    </a:cubicBezTo>
                    <a:cubicBezTo>
                      <a:pt x="25" y="1"/>
                      <a:pt x="27" y="3"/>
                      <a:pt x="26"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06" name="Freeform 120">
                <a:extLst>
                  <a:ext uri="{FF2B5EF4-FFF2-40B4-BE49-F238E27FC236}">
                    <a16:creationId xmlns:a16="http://schemas.microsoft.com/office/drawing/2014/main" id="{68150116-1D39-444B-A970-2646CA93F4E1}"/>
                  </a:ext>
                </a:extLst>
              </p:cNvPr>
              <p:cNvSpPr>
                <a:spLocks/>
              </p:cNvSpPr>
              <p:nvPr/>
            </p:nvSpPr>
            <p:spPr bwMode="auto">
              <a:xfrm>
                <a:off x="7150" y="1121"/>
                <a:ext cx="12" cy="47"/>
              </a:xfrm>
              <a:custGeom>
                <a:avLst/>
                <a:gdLst>
                  <a:gd name="T0" fmla="*/ 9 w 9"/>
                  <a:gd name="T1" fmla="*/ 17 h 33"/>
                  <a:gd name="T2" fmla="*/ 9 w 9"/>
                  <a:gd name="T3" fmla="*/ 28 h 33"/>
                  <a:gd name="T4" fmla="*/ 4 w 9"/>
                  <a:gd name="T5" fmla="*/ 33 h 33"/>
                  <a:gd name="T6" fmla="*/ 0 w 9"/>
                  <a:gd name="T7" fmla="*/ 29 h 33"/>
                  <a:gd name="T8" fmla="*/ 0 w 9"/>
                  <a:gd name="T9" fmla="*/ 27 h 33"/>
                  <a:gd name="T10" fmla="*/ 0 w 9"/>
                  <a:gd name="T11" fmla="*/ 7 h 33"/>
                  <a:gd name="T12" fmla="*/ 0 w 9"/>
                  <a:gd name="T13" fmla="*/ 5 h 33"/>
                  <a:gd name="T14" fmla="*/ 5 w 9"/>
                  <a:gd name="T15" fmla="*/ 1 h 33"/>
                  <a:gd name="T16" fmla="*/ 9 w 9"/>
                  <a:gd name="T17" fmla="*/ 5 h 33"/>
                  <a:gd name="T18" fmla="*/ 9 w 9"/>
                  <a:gd name="T19" fmla="*/ 17 h 33"/>
                  <a:gd name="T20" fmla="*/ 9 w 9"/>
                  <a:gd name="T2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33">
                    <a:moveTo>
                      <a:pt x="9" y="17"/>
                    </a:moveTo>
                    <a:cubicBezTo>
                      <a:pt x="9" y="20"/>
                      <a:pt x="9" y="24"/>
                      <a:pt x="9" y="28"/>
                    </a:cubicBezTo>
                    <a:cubicBezTo>
                      <a:pt x="9" y="31"/>
                      <a:pt x="7" y="33"/>
                      <a:pt x="4" y="33"/>
                    </a:cubicBezTo>
                    <a:cubicBezTo>
                      <a:pt x="2" y="33"/>
                      <a:pt x="0" y="31"/>
                      <a:pt x="0" y="29"/>
                    </a:cubicBezTo>
                    <a:cubicBezTo>
                      <a:pt x="0" y="28"/>
                      <a:pt x="0" y="27"/>
                      <a:pt x="0" y="27"/>
                    </a:cubicBezTo>
                    <a:cubicBezTo>
                      <a:pt x="0" y="20"/>
                      <a:pt x="0" y="13"/>
                      <a:pt x="0" y="7"/>
                    </a:cubicBezTo>
                    <a:cubicBezTo>
                      <a:pt x="0" y="6"/>
                      <a:pt x="0" y="5"/>
                      <a:pt x="0" y="5"/>
                    </a:cubicBezTo>
                    <a:cubicBezTo>
                      <a:pt x="0" y="2"/>
                      <a:pt x="2" y="0"/>
                      <a:pt x="5" y="1"/>
                    </a:cubicBezTo>
                    <a:cubicBezTo>
                      <a:pt x="7" y="1"/>
                      <a:pt x="9" y="3"/>
                      <a:pt x="9" y="5"/>
                    </a:cubicBezTo>
                    <a:cubicBezTo>
                      <a:pt x="9" y="9"/>
                      <a:pt x="9" y="13"/>
                      <a:pt x="9" y="17"/>
                    </a:cubicBezTo>
                    <a:cubicBezTo>
                      <a:pt x="9" y="17"/>
                      <a:pt x="9" y="17"/>
                      <a:pt x="9"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07" name="Freeform 121">
                <a:extLst>
                  <a:ext uri="{FF2B5EF4-FFF2-40B4-BE49-F238E27FC236}">
                    <a16:creationId xmlns:a16="http://schemas.microsoft.com/office/drawing/2014/main" id="{B7B32946-B6F0-4BE3-AC04-EC2CEE0FA636}"/>
                  </a:ext>
                </a:extLst>
              </p:cNvPr>
              <p:cNvSpPr>
                <a:spLocks/>
              </p:cNvSpPr>
              <p:nvPr/>
            </p:nvSpPr>
            <p:spPr bwMode="auto">
              <a:xfrm>
                <a:off x="7084" y="1146"/>
                <a:ext cx="38" cy="37"/>
              </a:xfrm>
              <a:custGeom>
                <a:avLst/>
                <a:gdLst>
                  <a:gd name="T0" fmla="*/ 5 w 27"/>
                  <a:gd name="T1" fmla="*/ 0 h 26"/>
                  <a:gd name="T2" fmla="*/ 9 w 27"/>
                  <a:gd name="T3" fmla="*/ 2 h 26"/>
                  <a:gd name="T4" fmla="*/ 25 w 27"/>
                  <a:gd name="T5" fmla="*/ 17 h 26"/>
                  <a:gd name="T6" fmla="*/ 25 w 27"/>
                  <a:gd name="T7" fmla="*/ 18 h 26"/>
                  <a:gd name="T8" fmla="*/ 25 w 27"/>
                  <a:gd name="T9" fmla="*/ 24 h 26"/>
                  <a:gd name="T10" fmla="*/ 19 w 27"/>
                  <a:gd name="T11" fmla="*/ 25 h 26"/>
                  <a:gd name="T12" fmla="*/ 18 w 27"/>
                  <a:gd name="T13" fmla="*/ 23 h 26"/>
                  <a:gd name="T14" fmla="*/ 2 w 27"/>
                  <a:gd name="T15" fmla="*/ 9 h 26"/>
                  <a:gd name="T16" fmla="*/ 1 w 27"/>
                  <a:gd name="T17" fmla="*/ 5 h 26"/>
                  <a:gd name="T18" fmla="*/ 5 w 27"/>
                  <a:gd name="T19" fmla="*/ 0 h 26"/>
                  <a:gd name="T20" fmla="*/ 5 w 27"/>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
                    <a:moveTo>
                      <a:pt x="5" y="0"/>
                    </a:moveTo>
                    <a:cubicBezTo>
                      <a:pt x="7" y="0"/>
                      <a:pt x="8" y="1"/>
                      <a:pt x="9" y="2"/>
                    </a:cubicBezTo>
                    <a:cubicBezTo>
                      <a:pt x="14" y="7"/>
                      <a:pt x="19" y="12"/>
                      <a:pt x="25" y="17"/>
                    </a:cubicBezTo>
                    <a:cubicBezTo>
                      <a:pt x="25" y="17"/>
                      <a:pt x="25" y="17"/>
                      <a:pt x="25" y="18"/>
                    </a:cubicBezTo>
                    <a:cubicBezTo>
                      <a:pt x="27" y="19"/>
                      <a:pt x="27" y="22"/>
                      <a:pt x="25" y="24"/>
                    </a:cubicBezTo>
                    <a:cubicBezTo>
                      <a:pt x="24" y="26"/>
                      <a:pt x="21" y="26"/>
                      <a:pt x="19" y="25"/>
                    </a:cubicBezTo>
                    <a:cubicBezTo>
                      <a:pt x="19" y="24"/>
                      <a:pt x="18" y="24"/>
                      <a:pt x="18" y="23"/>
                    </a:cubicBezTo>
                    <a:cubicBezTo>
                      <a:pt x="13" y="18"/>
                      <a:pt x="8" y="14"/>
                      <a:pt x="2" y="9"/>
                    </a:cubicBezTo>
                    <a:cubicBezTo>
                      <a:pt x="1" y="8"/>
                      <a:pt x="1" y="7"/>
                      <a:pt x="1" y="5"/>
                    </a:cubicBezTo>
                    <a:cubicBezTo>
                      <a:pt x="0" y="3"/>
                      <a:pt x="2" y="0"/>
                      <a:pt x="5" y="0"/>
                    </a:cubicBezTo>
                    <a:cubicBezTo>
                      <a:pt x="5" y="0"/>
                      <a:pt x="5" y="0"/>
                      <a:pt x="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grpSp>
      </p:grpSp>
    </p:spTree>
    <p:extLst>
      <p:ext uri="{BB962C8B-B14F-4D97-AF65-F5344CB8AC3E}">
        <p14:creationId xmlns:p14="http://schemas.microsoft.com/office/powerpoint/2010/main" val="3765222145"/>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Ways to Create a Document (Unclassified) </a:t>
            </a:r>
          </a:p>
        </p:txBody>
      </p:sp>
      <p:grpSp>
        <p:nvGrpSpPr>
          <p:cNvPr id="11" name="Group 10" descr="Document inbox:&#10;&#10;Refer to Good Vault Practice (GvP) – Document Inbox for additional information on uploading documents via Document Inbox&#13;&#10;">
            <a:extLst>
              <a:ext uri="{FF2B5EF4-FFF2-40B4-BE49-F238E27FC236}">
                <a16:creationId xmlns:a16="http://schemas.microsoft.com/office/drawing/2014/main" id="{F38ED34B-4AC9-07BD-45D3-CF85AEA585C8}"/>
              </a:ext>
            </a:extLst>
          </p:cNvPr>
          <p:cNvGrpSpPr/>
          <p:nvPr/>
        </p:nvGrpSpPr>
        <p:grpSpPr>
          <a:xfrm>
            <a:off x="5900244" y="1191620"/>
            <a:ext cx="2454478" cy="4079973"/>
            <a:chOff x="5108318" y="1221544"/>
            <a:chExt cx="2454478" cy="4079973"/>
          </a:xfrm>
        </p:grpSpPr>
        <p:sp>
          <p:nvSpPr>
            <p:cNvPr id="34" name="Round Single Corner Rectangle 35"/>
            <p:cNvSpPr/>
            <p:nvPr/>
          </p:nvSpPr>
          <p:spPr>
            <a:xfrm rot="10800000">
              <a:off x="5223159" y="1544256"/>
              <a:ext cx="2209571"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137" name="TextBox 136"/>
            <p:cNvSpPr txBox="1"/>
            <p:nvPr/>
          </p:nvSpPr>
          <p:spPr>
            <a:xfrm>
              <a:off x="5108318" y="1860007"/>
              <a:ext cx="2454478" cy="769441"/>
            </a:xfrm>
            <a:prstGeom prst="rect">
              <a:avLst/>
            </a:prstGeom>
            <a:noFill/>
          </p:spPr>
          <p:txBody>
            <a:bodyPr wrap="square" rtlCol="0">
              <a:spAutoFit/>
            </a:bodyPr>
            <a:lstStyle/>
            <a:p>
              <a:pPr algn="ctr"/>
              <a:r>
                <a:rPr lang="en-US" sz="2200" b="1" dirty="0">
                  <a:solidFill>
                    <a:schemeClr val="bg2">
                      <a:lumMod val="50000"/>
                    </a:schemeClr>
                  </a:solidFill>
                </a:rPr>
                <a:t>Document </a:t>
              </a:r>
            </a:p>
            <a:p>
              <a:pPr algn="ctr"/>
              <a:r>
                <a:rPr lang="en-US" sz="2200" b="1" dirty="0">
                  <a:solidFill>
                    <a:schemeClr val="bg2">
                      <a:lumMod val="50000"/>
                    </a:schemeClr>
                  </a:solidFill>
                </a:rPr>
                <a:t>Inbox</a:t>
              </a:r>
            </a:p>
          </p:txBody>
        </p:sp>
        <p:sp>
          <p:nvSpPr>
            <p:cNvPr id="145" name="Oval 144"/>
            <p:cNvSpPr>
              <a:spLocks noChangeAspect="1"/>
            </p:cNvSpPr>
            <p:nvPr/>
          </p:nvSpPr>
          <p:spPr>
            <a:xfrm>
              <a:off x="6031838" y="1221544"/>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7" name="TextBox 56">
              <a:extLst>
                <a:ext uri="{FF2B5EF4-FFF2-40B4-BE49-F238E27FC236}">
                  <a16:creationId xmlns:a16="http://schemas.microsoft.com/office/drawing/2014/main" id="{06C0FCF1-473B-468D-9044-4ED5D6383A71}"/>
                </a:ext>
              </a:extLst>
            </p:cNvPr>
            <p:cNvSpPr txBox="1"/>
            <p:nvPr/>
          </p:nvSpPr>
          <p:spPr>
            <a:xfrm>
              <a:off x="5180470" y="2610891"/>
              <a:ext cx="2203137"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Refer to </a:t>
              </a:r>
              <a:r>
                <a:rPr lang="en-US" sz="1600" i="1" dirty="0"/>
                <a:t>Good Vault Practice (GvP) – Document Inbox </a:t>
              </a:r>
              <a:r>
                <a:rPr lang="en-US" sz="1600" dirty="0"/>
                <a:t>for additional information on uploading documents via Document Inbox</a:t>
              </a:r>
            </a:p>
          </p:txBody>
        </p:sp>
        <p:pic>
          <p:nvPicPr>
            <p:cNvPr id="8" name="Graphic 7" descr="Inbox Check outline">
              <a:extLst>
                <a:ext uri="{FF2B5EF4-FFF2-40B4-BE49-F238E27FC236}">
                  <a16:creationId xmlns:a16="http://schemas.microsoft.com/office/drawing/2014/main" id="{42B98C75-1526-EA5D-0F59-4E3ED4315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5219" y="1256922"/>
              <a:ext cx="518664" cy="518664"/>
            </a:xfrm>
            <a:prstGeom prst="rect">
              <a:avLst/>
            </a:prstGeom>
          </p:spPr>
        </p:pic>
      </p:grpSp>
      <p:grpSp>
        <p:nvGrpSpPr>
          <p:cNvPr id="12" name="Group 11" descr="Send email to vault:&#10;&#10;Configure Vault to receive email via an inbound email address&#13;&#10;Document will appear in Document Inbox as an unclassified document in the Incomplete state&#13;&#10;&#13;&#10;">
            <a:extLst>
              <a:ext uri="{FF2B5EF4-FFF2-40B4-BE49-F238E27FC236}">
                <a16:creationId xmlns:a16="http://schemas.microsoft.com/office/drawing/2014/main" id="{3BDF2827-89B2-8353-2270-2D6694D6FCFD}"/>
              </a:ext>
            </a:extLst>
          </p:cNvPr>
          <p:cNvGrpSpPr/>
          <p:nvPr/>
        </p:nvGrpSpPr>
        <p:grpSpPr>
          <a:xfrm>
            <a:off x="3671584" y="1213153"/>
            <a:ext cx="2269986" cy="4058439"/>
            <a:chOff x="3013096" y="1243078"/>
            <a:chExt cx="2269986" cy="4058439"/>
          </a:xfrm>
        </p:grpSpPr>
        <p:sp>
          <p:nvSpPr>
            <p:cNvPr id="49" name="Round Single Corner Rectangle 35"/>
            <p:cNvSpPr/>
            <p:nvPr/>
          </p:nvSpPr>
          <p:spPr>
            <a:xfrm rot="10800000">
              <a:off x="3050962" y="1544256"/>
              <a:ext cx="2138200"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51" name="TextBox 50"/>
            <p:cNvSpPr txBox="1"/>
            <p:nvPr/>
          </p:nvSpPr>
          <p:spPr>
            <a:xfrm>
              <a:off x="3013096" y="1877047"/>
              <a:ext cx="2269986" cy="769441"/>
            </a:xfrm>
            <a:prstGeom prst="rect">
              <a:avLst/>
            </a:prstGeom>
            <a:noFill/>
          </p:spPr>
          <p:txBody>
            <a:bodyPr wrap="square" rtlCol="0">
              <a:spAutoFit/>
            </a:bodyPr>
            <a:lstStyle/>
            <a:p>
              <a:pPr algn="ctr"/>
              <a:r>
                <a:rPr lang="en-US" sz="2200" b="1" dirty="0">
                  <a:solidFill>
                    <a:schemeClr val="bg2">
                      <a:lumMod val="50000"/>
                    </a:schemeClr>
                  </a:solidFill>
                </a:rPr>
                <a:t>Send Email to </a:t>
              </a:r>
              <a:br>
                <a:rPr lang="en-US" sz="2200" b="1" dirty="0">
                  <a:solidFill>
                    <a:schemeClr val="bg2">
                      <a:lumMod val="50000"/>
                    </a:schemeClr>
                  </a:solidFill>
                </a:rPr>
              </a:br>
              <a:r>
                <a:rPr lang="en-US" sz="2200" b="1" dirty="0">
                  <a:solidFill>
                    <a:schemeClr val="bg2">
                      <a:lumMod val="50000"/>
                    </a:schemeClr>
                  </a:solidFill>
                </a:rPr>
                <a:t>Vault</a:t>
              </a:r>
            </a:p>
          </p:txBody>
        </p:sp>
        <p:sp>
          <p:nvSpPr>
            <p:cNvPr id="143" name="Oval 142"/>
            <p:cNvSpPr>
              <a:spLocks noChangeAspect="1"/>
            </p:cNvSpPr>
            <p:nvPr/>
          </p:nvSpPr>
          <p:spPr>
            <a:xfrm>
              <a:off x="3827314" y="1243078"/>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5" name="TextBox 54">
              <a:extLst>
                <a:ext uri="{FF2B5EF4-FFF2-40B4-BE49-F238E27FC236}">
                  <a16:creationId xmlns:a16="http://schemas.microsoft.com/office/drawing/2014/main" id="{37F2400F-872A-4C38-A22A-5EB1098D3C36}"/>
                </a:ext>
              </a:extLst>
            </p:cNvPr>
            <p:cNvSpPr txBox="1"/>
            <p:nvPr/>
          </p:nvSpPr>
          <p:spPr>
            <a:xfrm>
              <a:off x="3067356" y="2642130"/>
              <a:ext cx="2138201"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lumMod val="50000"/>
                    </a:schemeClr>
                  </a:solidFill>
                </a:rPr>
                <a:t>Configure Vault to receive email via an inbound email address</a:t>
              </a:r>
            </a:p>
            <a:p>
              <a:pPr marL="285750" indent="-285750">
                <a:buFont typeface="Arial" panose="020B0604020202020204" pitchFamily="34" charset="0"/>
                <a:buChar char="•"/>
              </a:pPr>
              <a:r>
                <a:rPr lang="en-US" sz="1600" dirty="0">
                  <a:solidFill>
                    <a:schemeClr val="bg2">
                      <a:lumMod val="50000"/>
                    </a:schemeClr>
                  </a:solidFill>
                </a:rPr>
                <a:t>Document will appear in Document Inbox as an unclassified document in the Incomplete state</a:t>
              </a:r>
            </a:p>
          </p:txBody>
        </p:sp>
        <p:pic>
          <p:nvPicPr>
            <p:cNvPr id="10" name="Graphic 9" descr="Email outline">
              <a:extLst>
                <a:ext uri="{FF2B5EF4-FFF2-40B4-BE49-F238E27FC236}">
                  <a16:creationId xmlns:a16="http://schemas.microsoft.com/office/drawing/2014/main" id="{E6883F55-402D-E3D3-6D66-D3A9741B0E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95044" y="1290183"/>
              <a:ext cx="524764" cy="524764"/>
            </a:xfrm>
            <a:prstGeom prst="rect">
              <a:avLst/>
            </a:prstGeom>
          </p:spPr>
        </p:pic>
      </p:grpSp>
    </p:spTree>
    <p:extLst>
      <p:ext uri="{BB962C8B-B14F-4D97-AF65-F5344CB8AC3E}">
        <p14:creationId xmlns:p14="http://schemas.microsoft.com/office/powerpoint/2010/main" val="3836732793"/>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3024997735"/>
              </p:ext>
            </p:extLst>
          </p:nvPr>
        </p:nvGraphicFramePr>
        <p:xfrm>
          <a:off x="432229" y="1453775"/>
          <a:ext cx="11327541" cy="4175760"/>
        </p:xfrm>
        <a:graphic>
          <a:graphicData uri="http://schemas.openxmlformats.org/drawingml/2006/table">
            <a:tbl>
              <a:tblPr firstRow="1" bandRow="1">
                <a:tableStyleId>{073A0DAA-6AF3-43AB-8588-CEC1D06C72B9}</a:tableStyleId>
              </a:tblPr>
              <a:tblGrid>
                <a:gridCol w="2042975">
                  <a:extLst>
                    <a:ext uri="{9D8B030D-6E8A-4147-A177-3AD203B41FA5}">
                      <a16:colId xmlns:a16="http://schemas.microsoft.com/office/drawing/2014/main" val="2925961396"/>
                    </a:ext>
                  </a:extLst>
                </a:gridCol>
                <a:gridCol w="9284566">
                  <a:extLst>
                    <a:ext uri="{9D8B030D-6E8A-4147-A177-3AD203B41FA5}">
                      <a16:colId xmlns:a16="http://schemas.microsoft.com/office/drawing/2014/main" val="1876793376"/>
                    </a:ext>
                  </a:extLst>
                </a:gridCol>
              </a:tblGrid>
              <a:tr h="351751">
                <a:tc>
                  <a:txBody>
                    <a:bodyPr/>
                    <a:lstStyle/>
                    <a:p>
                      <a:pPr algn="ctr"/>
                      <a:r>
                        <a:rPr lang="en-US" dirty="0"/>
                        <a:t>Method</a:t>
                      </a:r>
                    </a:p>
                  </a:txBody>
                  <a:tcPr marL="93870" marR="93870"/>
                </a:tc>
                <a:tc>
                  <a:txBody>
                    <a:bodyPr/>
                    <a:lstStyle/>
                    <a:p>
                      <a:pPr algn="ctr"/>
                      <a:r>
                        <a:rPr lang="en-US" dirty="0"/>
                        <a:t>Best Practice Scenario/ Guidance</a:t>
                      </a:r>
                    </a:p>
                  </a:txBody>
                  <a:tcPr marL="93870" marR="93870"/>
                </a:tc>
                <a:extLst>
                  <a:ext uri="{0D108BD9-81ED-4DB2-BD59-A6C34878D82A}">
                    <a16:rowId xmlns:a16="http://schemas.microsoft.com/office/drawing/2014/main" val="1369341206"/>
                  </a:ext>
                </a:extLst>
              </a:tr>
              <a:tr h="615563">
                <a:tc>
                  <a:txBody>
                    <a:bodyPr/>
                    <a:lstStyle/>
                    <a:p>
                      <a:pPr algn="ctr"/>
                      <a:r>
                        <a:rPr lang="en-US" dirty="0"/>
                        <a:t>Upload using the Create Button</a:t>
                      </a:r>
                    </a:p>
                  </a:txBody>
                  <a:tcPr marL="93870" marR="93870" anchor="ctr"/>
                </a:tc>
                <a:tc>
                  <a:txBody>
                    <a:bodyPr/>
                    <a:lstStyle/>
                    <a:p>
                      <a:pPr marL="285750" indent="-285750">
                        <a:buFont typeface="Arial" panose="020B0604020202020204" pitchFamily="34" charset="0"/>
                        <a:buChar char="•"/>
                      </a:pPr>
                      <a:r>
                        <a:rPr lang="en-US" sz="1400" dirty="0"/>
                        <a:t>Best when no expected document is available (all General section documents), or when not actively tracking against an expected document list or milestone</a:t>
                      </a:r>
                    </a:p>
                  </a:txBody>
                  <a:tcPr marL="93870" marR="93870"/>
                </a:tc>
                <a:extLst>
                  <a:ext uri="{0D108BD9-81ED-4DB2-BD59-A6C34878D82A}">
                    <a16:rowId xmlns:a16="http://schemas.microsoft.com/office/drawing/2014/main" val="593729391"/>
                  </a:ext>
                </a:extLst>
              </a:tr>
              <a:tr h="615563">
                <a:tc>
                  <a:txBody>
                    <a:bodyPr/>
                    <a:lstStyle/>
                    <a:p>
                      <a:pPr algn="ctr"/>
                      <a:r>
                        <a:rPr lang="en-US" dirty="0"/>
                        <a:t>Via an Expected Document</a:t>
                      </a:r>
                    </a:p>
                  </a:txBody>
                  <a:tcPr marL="93870" marR="93870"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Best for quick document upload when actively working on a list of expected documents or from a milestone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Facilitates auto-population of metadata (Vault auto-populates Study, Study County, Study Site, and Classification)</a:t>
                      </a:r>
                    </a:p>
                  </a:txBody>
                  <a:tcPr marL="93870" marR="93870"/>
                </a:tc>
                <a:extLst>
                  <a:ext uri="{0D108BD9-81ED-4DB2-BD59-A6C34878D82A}">
                    <a16:rowId xmlns:a16="http://schemas.microsoft.com/office/drawing/2014/main" val="4006068699"/>
                  </a:ext>
                </a:extLst>
              </a:tr>
              <a:tr h="1319064">
                <a:tc>
                  <a:txBody>
                    <a:bodyPr/>
                    <a:lstStyle/>
                    <a:p>
                      <a:pPr algn="ctr"/>
                      <a:r>
                        <a:rPr lang="en-US" dirty="0"/>
                        <a:t>Send Email to Vault</a:t>
                      </a:r>
                    </a:p>
                  </a:txBody>
                  <a:tcPr marL="93870" marR="93870" anchor="ctr"/>
                </a:tc>
                <a:tc>
                  <a:txBody>
                    <a:bodyPr/>
                    <a:lstStyle/>
                    <a:p>
                      <a:pPr marL="285750" indent="-285750">
                        <a:buFont typeface="Arial" panose="020B0604020202020204" pitchFamily="34" charset="0"/>
                        <a:buChar char="•"/>
                      </a:pPr>
                      <a:r>
                        <a:rPr lang="en-US" sz="1400" dirty="0"/>
                        <a:t>Best for avoiding having to download and then upload each email to Vault</a:t>
                      </a:r>
                    </a:p>
                    <a:p>
                      <a:pPr marL="285750" indent="-285750">
                        <a:buFont typeface="Arial" panose="020B0604020202020204" pitchFamily="34" charset="0"/>
                        <a:buChar char="•"/>
                      </a:pPr>
                      <a:r>
                        <a:rPr lang="en-US" sz="1400" dirty="0"/>
                        <a:t>Easily enables users (or specific groups) to send an email to vault directly via an inbound email address (up to 50 inbound email addresses)</a:t>
                      </a:r>
                      <a:br>
                        <a:rPr lang="en-US" sz="1400" dirty="0"/>
                      </a:br>
                      <a:br>
                        <a:rPr lang="en-US" sz="1400" dirty="0"/>
                      </a:br>
                      <a:r>
                        <a:rPr lang="en-US" sz="1400" dirty="0"/>
                        <a:t>Note: Unclassified Documents created from the Email to Vault feature will appear in the Document Inbox of either the email sender or the designated Email Processor User</a:t>
                      </a:r>
                    </a:p>
                  </a:txBody>
                  <a:tcPr marL="93870" marR="93870"/>
                </a:tc>
                <a:extLst>
                  <a:ext uri="{0D108BD9-81ED-4DB2-BD59-A6C34878D82A}">
                    <a16:rowId xmlns:a16="http://schemas.microsoft.com/office/drawing/2014/main" val="2263489102"/>
                  </a:ext>
                </a:extLst>
              </a:tr>
              <a:tr h="1113877">
                <a:tc>
                  <a:txBody>
                    <a:bodyPr/>
                    <a:lstStyle/>
                    <a:p>
                      <a:pPr algn="ctr"/>
                      <a:r>
                        <a:rPr lang="en-US" dirty="0"/>
                        <a:t>Upload to Document Inbox</a:t>
                      </a:r>
                    </a:p>
                  </a:txBody>
                  <a:tcPr marL="93870" marR="93870" anchor="ctr"/>
                </a:tc>
                <a:tc>
                  <a:txBody>
                    <a:bodyPr/>
                    <a:lstStyle/>
                    <a:p>
                      <a:pPr marL="285750" indent="-285750">
                        <a:buFont typeface="Arial" panose="020B0604020202020204" pitchFamily="34" charset="0"/>
                        <a:buChar char="•"/>
                      </a:pPr>
                      <a:r>
                        <a:rPr lang="en-US" sz="1400" dirty="0"/>
                        <a:t>Best for uploading and classifying documents in bulk</a:t>
                      </a:r>
                    </a:p>
                    <a:p>
                      <a:pPr marL="285750" indent="-285750">
                        <a:buFont typeface="Arial" panose="020B0604020202020204" pitchFamily="34" charset="0"/>
                        <a:buChar char="•"/>
                      </a:pPr>
                      <a:r>
                        <a:rPr lang="en-US" sz="1400" dirty="0"/>
                        <a:t>Enables collaborative processing of documents through Inbox sharing</a:t>
                      </a:r>
                      <a:br>
                        <a:rPr lang="en-US" sz="1400" dirty="0"/>
                      </a:br>
                      <a:br>
                        <a:rPr lang="en-US" sz="1400" dirty="0"/>
                      </a:br>
                      <a:r>
                        <a:rPr lang="en-US" sz="1400" dirty="0"/>
                        <a:t>Note: Refer to Good Vault Practice (</a:t>
                      </a:r>
                      <a:r>
                        <a:rPr lang="en-US" sz="1400" dirty="0" err="1"/>
                        <a:t>GvP</a:t>
                      </a:r>
                      <a:r>
                        <a:rPr lang="en-US" sz="1400" dirty="0"/>
                        <a:t>) – Document Inbox and TMF Bot for additional information on uploading documents via Document Inbox</a:t>
                      </a:r>
                    </a:p>
                  </a:txBody>
                  <a:tcPr marL="93870" marR="93870"/>
                </a:tc>
                <a:extLst>
                  <a:ext uri="{0D108BD9-81ED-4DB2-BD59-A6C34878D82A}">
                    <a16:rowId xmlns:a16="http://schemas.microsoft.com/office/drawing/2014/main" val="3659285125"/>
                  </a:ext>
                </a:extLst>
              </a:tr>
            </a:tbl>
          </a:graphicData>
        </a:graphic>
      </p:graphicFrame>
      <p:sp>
        <p:nvSpPr>
          <p:cNvPr id="3" name="Text Placeholder 2">
            <a:extLst>
              <a:ext uri="{FF2B5EF4-FFF2-40B4-BE49-F238E27FC236}">
                <a16:creationId xmlns:a16="http://schemas.microsoft.com/office/drawing/2014/main" id="{687095E4-8E3F-4BAA-99C9-E36CF06D0018}"/>
              </a:ext>
            </a:extLst>
          </p:cNvPr>
          <p:cNvSpPr>
            <a:spLocks noGrp="1"/>
          </p:cNvSpPr>
          <p:nvPr>
            <p:ph type="body" sz="quarter" idx="13"/>
          </p:nvPr>
        </p:nvSpPr>
        <p:spPr>
          <a:xfrm>
            <a:off x="276303" y="793574"/>
            <a:ext cx="11639394" cy="579664"/>
          </a:xfrm>
        </p:spPr>
        <p:txBody>
          <a:bodyPr/>
          <a:lstStyle/>
          <a:p>
            <a:r>
              <a:rPr lang="en-US" dirty="0"/>
              <a:t>Initial Document Creation</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17233"/>
            <a:ext cx="11639394" cy="970525"/>
          </a:xfrm>
        </p:spPr>
        <p:txBody>
          <a:bodyPr/>
          <a:lstStyle/>
          <a:p>
            <a:r>
              <a:rPr lang="en-US" dirty="0"/>
              <a:t>Best Practices</a:t>
            </a:r>
          </a:p>
        </p:txBody>
      </p:sp>
    </p:spTree>
    <p:extLst>
      <p:ext uri="{BB962C8B-B14F-4D97-AF65-F5344CB8AC3E}">
        <p14:creationId xmlns:p14="http://schemas.microsoft.com/office/powerpoint/2010/main" val="900613352"/>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130024" y="922729"/>
            <a:ext cx="4415849" cy="6247223"/>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t>Using the Create Button, choose </a:t>
            </a:r>
            <a:r>
              <a:rPr lang="en-US" b="1" dirty="0"/>
              <a:t>Document</a:t>
            </a:r>
          </a:p>
          <a:p>
            <a:pPr marL="617220" lvl="1" indent="-342900">
              <a:lnSpc>
                <a:spcPct val="80000"/>
              </a:lnSpc>
              <a:spcBef>
                <a:spcPts val="1200"/>
              </a:spcBef>
              <a:buClr>
                <a:schemeClr val="tx2"/>
              </a:buClr>
              <a:buFont typeface="+mj-lt"/>
              <a:buAutoNum type="arabicPeriod"/>
            </a:pPr>
            <a:r>
              <a:rPr lang="en-US" dirty="0"/>
              <a:t>In the </a:t>
            </a:r>
            <a:r>
              <a:rPr lang="en-US" b="1" dirty="0"/>
              <a:t>Create Document </a:t>
            </a:r>
            <a:r>
              <a:rPr lang="en-US" dirty="0"/>
              <a:t>dialog,  select </a:t>
            </a:r>
            <a:r>
              <a:rPr lang="en-US" b="1" dirty="0"/>
              <a:t>Upload.</a:t>
            </a:r>
            <a:r>
              <a:rPr lang="en-US" dirty="0"/>
              <a:t> Select Continue</a:t>
            </a:r>
          </a:p>
          <a:p>
            <a:pPr marL="617220" lvl="1" indent="-342900">
              <a:lnSpc>
                <a:spcPct val="80000"/>
              </a:lnSpc>
              <a:spcBef>
                <a:spcPts val="1200"/>
              </a:spcBef>
              <a:buClr>
                <a:schemeClr val="tx2"/>
              </a:buClr>
              <a:buFont typeface="+mj-lt"/>
              <a:buAutoNum type="arabicPeriod"/>
            </a:pPr>
            <a:r>
              <a:rPr lang="en-US" dirty="0"/>
              <a:t>Drag and drop or choose document from a drive.</a:t>
            </a:r>
          </a:p>
          <a:p>
            <a:pPr marL="617220" lvl="1" indent="-342900">
              <a:lnSpc>
                <a:spcPct val="80000"/>
              </a:lnSpc>
              <a:spcBef>
                <a:spcPts val="1200"/>
              </a:spcBef>
              <a:buClr>
                <a:schemeClr val="tx2"/>
              </a:buClr>
              <a:buFont typeface="+mj-lt"/>
              <a:buAutoNum type="arabicPeriod"/>
            </a:pPr>
            <a:r>
              <a:rPr lang="en-US" dirty="0"/>
              <a:t>Begin typing a Document Type or select the Binoculars icon to browse available Types, Subtypes, and Classifications.</a:t>
            </a:r>
          </a:p>
          <a:p>
            <a:pPr marL="617220" lvl="1" indent="-342900">
              <a:lnSpc>
                <a:spcPct val="80000"/>
              </a:lnSpc>
              <a:spcBef>
                <a:spcPts val="1200"/>
              </a:spcBef>
              <a:buClr>
                <a:schemeClr val="tx2"/>
              </a:buClr>
              <a:buFont typeface="+mj-lt"/>
              <a:buAutoNum type="arabicPeriod"/>
            </a:pPr>
            <a:r>
              <a:rPr lang="en-US" dirty="0"/>
              <a:t>Select </a:t>
            </a:r>
            <a:r>
              <a:rPr lang="en-US" b="1" dirty="0"/>
              <a:t>a Study, Study Country and Study Site</a:t>
            </a:r>
            <a:r>
              <a:rPr lang="en-US" dirty="0"/>
              <a:t>, as applicable</a:t>
            </a:r>
          </a:p>
          <a:p>
            <a:pPr marL="617220" lvl="1" indent="-342900">
              <a:lnSpc>
                <a:spcPct val="80000"/>
              </a:lnSpc>
              <a:spcBef>
                <a:spcPts val="1200"/>
              </a:spcBef>
              <a:buClr>
                <a:schemeClr val="tx2"/>
              </a:buClr>
              <a:buFont typeface="+mj-lt"/>
              <a:buAutoNum type="arabicPeriod"/>
            </a:pPr>
            <a:r>
              <a:rPr lang="en-US" dirty="0"/>
              <a:t>Click </a:t>
            </a:r>
            <a:r>
              <a:rPr lang="en-US" b="1" dirty="0"/>
              <a:t>Next</a:t>
            </a:r>
          </a:p>
          <a:p>
            <a:pPr marL="617220" lvl="1" indent="-342900">
              <a:lnSpc>
                <a:spcPct val="80000"/>
              </a:lnSpc>
              <a:spcBef>
                <a:spcPts val="1200"/>
              </a:spcBef>
              <a:buClr>
                <a:schemeClr val="tx2"/>
              </a:buClr>
              <a:buFont typeface="+mj-lt"/>
              <a:buAutoNum type="arabicPeriod"/>
            </a:pPr>
            <a:r>
              <a:rPr lang="en-US" dirty="0"/>
              <a:t>Populate mandatory fields (highlighted in yellow) and select </a:t>
            </a:r>
            <a:r>
              <a:rPr lang="en-US" b="1" dirty="0"/>
              <a:t>Save</a:t>
            </a:r>
            <a:r>
              <a:rPr lang="en-US" dirty="0"/>
              <a:t>.</a:t>
            </a:r>
          </a:p>
          <a:p>
            <a:pPr marL="1074420" lvl="2" indent="-342900">
              <a:lnSpc>
                <a:spcPct val="80000"/>
              </a:lnSpc>
              <a:buClr>
                <a:schemeClr val="tx2"/>
              </a:buClr>
              <a:buFont typeface="Arial" panose="020B0604020202020204" pitchFamily="34" charset="0"/>
              <a:buChar char="•"/>
            </a:pPr>
            <a:r>
              <a:rPr lang="en-US" sz="1400" dirty="0"/>
              <a:t>Document is </a:t>
            </a:r>
            <a:r>
              <a:rPr lang="en-US" sz="1400" b="1" dirty="0"/>
              <a:t>In Progress</a:t>
            </a:r>
            <a:r>
              <a:rPr lang="en-US" sz="1400" dirty="0"/>
              <a:t>, Vault version v0.1</a:t>
            </a:r>
            <a:br>
              <a:rPr lang="en-US" sz="1400" dirty="0"/>
            </a:br>
            <a:endParaRPr lang="en-US" sz="1400" dirty="0"/>
          </a:p>
          <a:p>
            <a:pPr marL="617220" lvl="1" indent="-342900">
              <a:lnSpc>
                <a:spcPct val="80000"/>
              </a:lnSpc>
              <a:buClr>
                <a:schemeClr val="tx2"/>
              </a:buClr>
              <a:buFont typeface="+mj-lt"/>
              <a:buAutoNum type="arabicPeriod"/>
            </a:pPr>
            <a:r>
              <a:rPr lang="en-US" b="1" dirty="0"/>
              <a:t>Navigate to the Workflow Actions icon to choose next steps to finalize document</a:t>
            </a:r>
          </a:p>
          <a:p>
            <a:pPr marL="1074420" lvl="2" indent="-342900">
              <a:lnSpc>
                <a:spcPct val="80000"/>
              </a:lnSpc>
              <a:buClr>
                <a:schemeClr val="tx2"/>
              </a:buClr>
              <a:buFont typeface="Arial" panose="020B0604020202020204" pitchFamily="34" charset="0"/>
              <a:buChar char="•"/>
            </a:pPr>
            <a:r>
              <a:rPr lang="en-US" sz="1400" dirty="0"/>
              <a:t>Note: this information is captured in the Getting Documents to Approved Best Practice</a:t>
            </a:r>
          </a:p>
          <a:p>
            <a:pPr marL="1074420" lvl="2" indent="-342900">
              <a:lnSpc>
                <a:spcPct val="80000"/>
              </a:lnSpc>
              <a:spcBef>
                <a:spcPts val="1200"/>
              </a:spcBef>
              <a:buClr>
                <a:schemeClr val="tx2"/>
              </a:buClr>
              <a:buFont typeface="+mj-lt"/>
              <a:buAutoNum type="arabicPeriod"/>
            </a:pPr>
            <a:endParaRPr lang="en-US" b="1"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Upload via +Create Button</a:t>
            </a:r>
          </a:p>
        </p:txBody>
      </p:sp>
      <p:grpSp>
        <p:nvGrpSpPr>
          <p:cNvPr id="12" name="Group 11" descr="Screenshot showing steps 3 and 4">
            <a:extLst>
              <a:ext uri="{FF2B5EF4-FFF2-40B4-BE49-F238E27FC236}">
                <a16:creationId xmlns:a16="http://schemas.microsoft.com/office/drawing/2014/main" id="{E88FCECD-8377-4E68-9CC6-756FD4362F1F}"/>
              </a:ext>
            </a:extLst>
          </p:cNvPr>
          <p:cNvGrpSpPr/>
          <p:nvPr/>
        </p:nvGrpSpPr>
        <p:grpSpPr>
          <a:xfrm>
            <a:off x="4289746" y="2824295"/>
            <a:ext cx="3866203" cy="2434804"/>
            <a:chOff x="3713840" y="2865226"/>
            <a:chExt cx="3866203" cy="2434804"/>
          </a:xfrm>
        </p:grpSpPr>
        <p:pic>
          <p:nvPicPr>
            <p:cNvPr id="2" name="Picture 1">
              <a:extLst>
                <a:ext uri="{FF2B5EF4-FFF2-40B4-BE49-F238E27FC236}">
                  <a16:creationId xmlns:a16="http://schemas.microsoft.com/office/drawing/2014/main" id="{1213FB70-AA40-43B6-8333-B75E40F3BA3E}"/>
                </a:ext>
              </a:extLst>
            </p:cNvPr>
            <p:cNvPicPr>
              <a:picLocks noChangeAspect="1"/>
            </p:cNvPicPr>
            <p:nvPr/>
          </p:nvPicPr>
          <p:blipFill>
            <a:blip r:embed="rId3"/>
            <a:stretch>
              <a:fillRect/>
            </a:stretch>
          </p:blipFill>
          <p:spPr>
            <a:xfrm>
              <a:off x="4159900" y="2865226"/>
              <a:ext cx="3420143" cy="2434804"/>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D0FE98D6-8C8A-4A9E-BFCB-7459CE27BBD3}"/>
                </a:ext>
              </a:extLst>
            </p:cNvPr>
            <p:cNvSpPr/>
            <p:nvPr/>
          </p:nvSpPr>
          <p:spPr>
            <a:xfrm>
              <a:off x="3713840" y="297321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1" name="Oval 30">
              <a:extLst>
                <a:ext uri="{FF2B5EF4-FFF2-40B4-BE49-F238E27FC236}">
                  <a16:creationId xmlns:a16="http://schemas.microsoft.com/office/drawing/2014/main" id="{E6D0655B-ACBD-4845-ABE4-63BE2052BFD5}"/>
                </a:ext>
              </a:extLst>
            </p:cNvPr>
            <p:cNvSpPr/>
            <p:nvPr/>
          </p:nvSpPr>
          <p:spPr>
            <a:xfrm>
              <a:off x="3723699" y="429171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grpSp>
        <p:nvGrpSpPr>
          <p:cNvPr id="14" name="Group 13" descr="Screenshot showing step 7">
            <a:extLst>
              <a:ext uri="{FF2B5EF4-FFF2-40B4-BE49-F238E27FC236}">
                <a16:creationId xmlns:a16="http://schemas.microsoft.com/office/drawing/2014/main" id="{E6BE9A76-F837-40DB-850F-808E0027D6DB}"/>
              </a:ext>
            </a:extLst>
          </p:cNvPr>
          <p:cNvGrpSpPr/>
          <p:nvPr/>
        </p:nvGrpSpPr>
        <p:grpSpPr>
          <a:xfrm>
            <a:off x="8953404" y="1208661"/>
            <a:ext cx="3009552" cy="4440678"/>
            <a:chOff x="8607238" y="1255800"/>
            <a:chExt cx="3009552" cy="4440678"/>
          </a:xfrm>
        </p:grpSpPr>
        <p:grpSp>
          <p:nvGrpSpPr>
            <p:cNvPr id="33" name="Group 32">
              <a:extLst>
                <a:ext uri="{FF2B5EF4-FFF2-40B4-BE49-F238E27FC236}">
                  <a16:creationId xmlns:a16="http://schemas.microsoft.com/office/drawing/2014/main" id="{C8B46A8E-BFD1-43E2-9241-A92994EFFF74}"/>
                </a:ext>
              </a:extLst>
            </p:cNvPr>
            <p:cNvGrpSpPr/>
            <p:nvPr/>
          </p:nvGrpSpPr>
          <p:grpSpPr>
            <a:xfrm>
              <a:off x="8930122" y="1255800"/>
              <a:ext cx="2686668" cy="4440678"/>
              <a:chOff x="9485932" y="2225464"/>
              <a:chExt cx="2342902" cy="4193108"/>
            </a:xfrm>
          </p:grpSpPr>
          <p:pic>
            <p:nvPicPr>
              <p:cNvPr id="5" name="Picture 4">
                <a:extLst>
                  <a:ext uri="{FF2B5EF4-FFF2-40B4-BE49-F238E27FC236}">
                    <a16:creationId xmlns:a16="http://schemas.microsoft.com/office/drawing/2014/main" id="{B82930CE-6D65-404D-A6E2-81E014E71821}"/>
                  </a:ext>
                </a:extLst>
              </p:cNvPr>
              <p:cNvPicPr>
                <a:picLocks noChangeAspect="1"/>
              </p:cNvPicPr>
              <p:nvPr/>
            </p:nvPicPr>
            <p:blipFill>
              <a:blip r:embed="rId4"/>
              <a:stretch>
                <a:fillRect/>
              </a:stretch>
            </p:blipFill>
            <p:spPr>
              <a:xfrm>
                <a:off x="9485932" y="2503252"/>
                <a:ext cx="2342902" cy="3915320"/>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E87DDB2F-71A0-4401-842E-DFB7E68F0EBF}"/>
                  </a:ext>
                </a:extLst>
              </p:cNvPr>
              <p:cNvPicPr>
                <a:picLocks noChangeAspect="1"/>
              </p:cNvPicPr>
              <p:nvPr/>
            </p:nvPicPr>
            <p:blipFill rotWithShape="1">
              <a:blip r:embed="rId5"/>
              <a:srcRect t="7779" b="10290"/>
              <a:stretch/>
            </p:blipFill>
            <p:spPr>
              <a:xfrm>
                <a:off x="9499207" y="2225464"/>
                <a:ext cx="1327134" cy="338349"/>
              </a:xfrm>
              <a:prstGeom prst="rect">
                <a:avLst/>
              </a:prstGeom>
            </p:spPr>
          </p:pic>
        </p:grpSp>
        <p:sp>
          <p:nvSpPr>
            <p:cNvPr id="34" name="Oval 33">
              <a:extLst>
                <a:ext uri="{FF2B5EF4-FFF2-40B4-BE49-F238E27FC236}">
                  <a16:creationId xmlns:a16="http://schemas.microsoft.com/office/drawing/2014/main" id="{94878AA1-79F6-4334-9318-4EF22BCC226E}"/>
                </a:ext>
              </a:extLst>
            </p:cNvPr>
            <p:cNvSpPr/>
            <p:nvPr/>
          </p:nvSpPr>
          <p:spPr>
            <a:xfrm>
              <a:off x="8607238" y="127988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grpSp>
      <p:grpSp>
        <p:nvGrpSpPr>
          <p:cNvPr id="13" name="Group 12" descr="Screenshot showing steps 5 and 6">
            <a:extLst>
              <a:ext uri="{FF2B5EF4-FFF2-40B4-BE49-F238E27FC236}">
                <a16:creationId xmlns:a16="http://schemas.microsoft.com/office/drawing/2014/main" id="{372373B0-DD57-486B-BE28-F5BD4ED5F7CD}"/>
              </a:ext>
            </a:extLst>
          </p:cNvPr>
          <p:cNvGrpSpPr/>
          <p:nvPr/>
        </p:nvGrpSpPr>
        <p:grpSpPr>
          <a:xfrm>
            <a:off x="4307431" y="5436082"/>
            <a:ext cx="3988406" cy="1164420"/>
            <a:chOff x="3731525" y="5477013"/>
            <a:chExt cx="3988406" cy="1164420"/>
          </a:xfrm>
        </p:grpSpPr>
        <p:pic>
          <p:nvPicPr>
            <p:cNvPr id="9" name="Picture 8">
              <a:extLst>
                <a:ext uri="{FF2B5EF4-FFF2-40B4-BE49-F238E27FC236}">
                  <a16:creationId xmlns:a16="http://schemas.microsoft.com/office/drawing/2014/main" id="{C60EEB1A-707E-4D17-A574-02446050C2EB}"/>
                </a:ext>
              </a:extLst>
            </p:cNvPr>
            <p:cNvPicPr>
              <a:picLocks noChangeAspect="1"/>
            </p:cNvPicPr>
            <p:nvPr/>
          </p:nvPicPr>
          <p:blipFill>
            <a:blip r:embed="rId6"/>
            <a:stretch>
              <a:fillRect/>
            </a:stretch>
          </p:blipFill>
          <p:spPr>
            <a:xfrm>
              <a:off x="4192533" y="5484059"/>
              <a:ext cx="3086628" cy="1046553"/>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15616363-3244-40F0-A320-004AF855CE62}"/>
                </a:ext>
              </a:extLst>
            </p:cNvPr>
            <p:cNvSpPr/>
            <p:nvPr/>
          </p:nvSpPr>
          <p:spPr>
            <a:xfrm>
              <a:off x="3731525" y="547701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5" name="Oval 24">
              <a:extLst>
                <a:ext uri="{FF2B5EF4-FFF2-40B4-BE49-F238E27FC236}">
                  <a16:creationId xmlns:a16="http://schemas.microsoft.com/office/drawing/2014/main" id="{8015362B-FCE8-43BD-A294-68986E2C0423}"/>
                </a:ext>
              </a:extLst>
            </p:cNvPr>
            <p:cNvSpPr/>
            <p:nvPr/>
          </p:nvSpPr>
          <p:spPr>
            <a:xfrm>
              <a:off x="7258923" y="624336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grpSp>
      <p:grpSp>
        <p:nvGrpSpPr>
          <p:cNvPr id="19" name="Group 18" descr="Screenshot showing step 1">
            <a:extLst>
              <a:ext uri="{FF2B5EF4-FFF2-40B4-BE49-F238E27FC236}">
                <a16:creationId xmlns:a16="http://schemas.microsoft.com/office/drawing/2014/main" id="{8E2BA1B0-A548-46B1-8540-50DC454EC6C3}"/>
              </a:ext>
            </a:extLst>
          </p:cNvPr>
          <p:cNvGrpSpPr/>
          <p:nvPr/>
        </p:nvGrpSpPr>
        <p:grpSpPr>
          <a:xfrm>
            <a:off x="4274798" y="868160"/>
            <a:ext cx="2657385" cy="1648994"/>
            <a:chOff x="3698892" y="909091"/>
            <a:chExt cx="2657385" cy="1648994"/>
          </a:xfrm>
        </p:grpSpPr>
        <p:pic>
          <p:nvPicPr>
            <p:cNvPr id="27" name="Picture 26">
              <a:extLst>
                <a:ext uri="{FF2B5EF4-FFF2-40B4-BE49-F238E27FC236}">
                  <a16:creationId xmlns:a16="http://schemas.microsoft.com/office/drawing/2014/main" id="{C6A2E3CD-0E38-4337-873B-009FC0720223}"/>
                </a:ext>
              </a:extLst>
            </p:cNvPr>
            <p:cNvPicPr>
              <a:picLocks noChangeAspect="1"/>
            </p:cNvPicPr>
            <p:nvPr/>
          </p:nvPicPr>
          <p:blipFill>
            <a:blip r:embed="rId7"/>
            <a:stretch>
              <a:fillRect/>
            </a:stretch>
          </p:blipFill>
          <p:spPr>
            <a:xfrm>
              <a:off x="4159900" y="909091"/>
              <a:ext cx="2196377" cy="1648994"/>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BBB16979-3484-41D4-926B-C2F364A10BFE}"/>
                </a:ext>
              </a:extLst>
            </p:cNvPr>
            <p:cNvSpPr/>
            <p:nvPr/>
          </p:nvSpPr>
          <p:spPr>
            <a:xfrm>
              <a:off x="3698892" y="11190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6" name="Rectangle: Rounded Corners 15">
              <a:extLst>
                <a:ext uri="{FF2B5EF4-FFF2-40B4-BE49-F238E27FC236}">
                  <a16:creationId xmlns:a16="http://schemas.microsoft.com/office/drawing/2014/main" id="{770BFDDD-DE00-42E3-B996-36F13FC3CD1C}"/>
                </a:ext>
              </a:extLst>
            </p:cNvPr>
            <p:cNvSpPr/>
            <p:nvPr/>
          </p:nvSpPr>
          <p:spPr>
            <a:xfrm>
              <a:off x="4192533" y="1208314"/>
              <a:ext cx="985510"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7" name="Group 16" descr="Screenshot showing step 2">
            <a:extLst>
              <a:ext uri="{FF2B5EF4-FFF2-40B4-BE49-F238E27FC236}">
                <a16:creationId xmlns:a16="http://schemas.microsoft.com/office/drawing/2014/main" id="{850E7AD7-1475-45A1-8CD0-3925E8723F57}"/>
              </a:ext>
            </a:extLst>
          </p:cNvPr>
          <p:cNvGrpSpPr/>
          <p:nvPr/>
        </p:nvGrpSpPr>
        <p:grpSpPr>
          <a:xfrm>
            <a:off x="5871093" y="1431783"/>
            <a:ext cx="3084907" cy="1643171"/>
            <a:chOff x="5178043" y="1373941"/>
            <a:chExt cx="3084907" cy="1643171"/>
          </a:xfrm>
        </p:grpSpPr>
        <p:pic>
          <p:nvPicPr>
            <p:cNvPr id="18" name="Picture 17">
              <a:extLst>
                <a:ext uri="{FF2B5EF4-FFF2-40B4-BE49-F238E27FC236}">
                  <a16:creationId xmlns:a16="http://schemas.microsoft.com/office/drawing/2014/main" id="{CF70D835-BE68-413A-B132-082F54521F8B}"/>
                </a:ext>
              </a:extLst>
            </p:cNvPr>
            <p:cNvPicPr>
              <a:picLocks noChangeAspect="1"/>
            </p:cNvPicPr>
            <p:nvPr/>
          </p:nvPicPr>
          <p:blipFill rotWithShape="1">
            <a:blip r:embed="rId8"/>
            <a:srcRect l="1216" t="2341" r="1083" b="1916"/>
            <a:stretch/>
          </p:blipFill>
          <p:spPr>
            <a:xfrm>
              <a:off x="5649929" y="1373941"/>
              <a:ext cx="2613021" cy="1643171"/>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F1565DD7-872B-41C6-97D9-4962F11A2AF6}"/>
                </a:ext>
              </a:extLst>
            </p:cNvPr>
            <p:cNvSpPr/>
            <p:nvPr/>
          </p:nvSpPr>
          <p:spPr>
            <a:xfrm>
              <a:off x="5178043" y="166295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0" name="Rectangle: Rounded Corners 29">
              <a:extLst>
                <a:ext uri="{FF2B5EF4-FFF2-40B4-BE49-F238E27FC236}">
                  <a16:creationId xmlns:a16="http://schemas.microsoft.com/office/drawing/2014/main" id="{74697D77-2B4D-4E2B-BA9D-9A10600FA64F}"/>
                </a:ext>
              </a:extLst>
            </p:cNvPr>
            <p:cNvSpPr/>
            <p:nvPr/>
          </p:nvSpPr>
          <p:spPr>
            <a:xfrm>
              <a:off x="5704353" y="1720878"/>
              <a:ext cx="853201"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F1A2F4A-51D3-48F9-82E8-47C1CCF36B34}"/>
                </a:ext>
              </a:extLst>
            </p:cNvPr>
            <p:cNvSpPr/>
            <p:nvPr/>
          </p:nvSpPr>
          <p:spPr>
            <a:xfrm>
              <a:off x="7719931" y="2710329"/>
              <a:ext cx="498043" cy="27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2185422349"/>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227238" y="1225684"/>
            <a:ext cx="4574204" cy="4796293"/>
          </a:xfrm>
          <a:prstGeom prst="rect">
            <a:avLst/>
          </a:prstGeom>
          <a:noFill/>
        </p:spPr>
        <p:txBody>
          <a:bodyPr wrap="square" rtlCol="0">
            <a:spAutoFit/>
          </a:bodyPr>
          <a:lstStyle/>
          <a:p>
            <a:pPr marL="274320" lvl="1">
              <a:lnSpc>
                <a:spcPct val="80000"/>
              </a:lnSpc>
              <a:spcBef>
                <a:spcPts val="1200"/>
              </a:spcBef>
              <a:buClr>
                <a:schemeClr val="tx2"/>
              </a:buClr>
            </a:pPr>
            <a:r>
              <a:rPr lang="en-US" b="1" dirty="0"/>
              <a:t>Note</a:t>
            </a:r>
            <a:r>
              <a:rPr lang="en-US" dirty="0"/>
              <a:t>: To upload multiple documents at once, they all must be </a:t>
            </a:r>
            <a:r>
              <a:rPr lang="en-US" b="1" u="sng" dirty="0"/>
              <a:t>the same classification</a:t>
            </a:r>
            <a:r>
              <a:rPr lang="en-US" dirty="0"/>
              <a:t>, but the metadata may vary</a:t>
            </a:r>
          </a:p>
          <a:p>
            <a:pPr marL="274320" lvl="1">
              <a:lnSpc>
                <a:spcPct val="80000"/>
              </a:lnSpc>
              <a:spcBef>
                <a:spcPts val="1200"/>
              </a:spcBef>
              <a:buClr>
                <a:schemeClr val="tx2"/>
              </a:buClr>
            </a:pPr>
            <a:endParaRPr lang="en-US" dirty="0"/>
          </a:p>
          <a:p>
            <a:pPr marL="617220" lvl="1" indent="-342900">
              <a:lnSpc>
                <a:spcPct val="80000"/>
              </a:lnSpc>
              <a:spcBef>
                <a:spcPts val="1200"/>
              </a:spcBef>
              <a:buClr>
                <a:schemeClr val="tx2"/>
              </a:buClr>
              <a:buFont typeface="+mj-lt"/>
              <a:buAutoNum type="arabicPeriod"/>
            </a:pPr>
            <a:r>
              <a:rPr lang="en-US" dirty="0"/>
              <a:t>Using the Create Button, choose </a:t>
            </a:r>
            <a:r>
              <a:rPr lang="en-US" b="1" dirty="0"/>
              <a:t>Document</a:t>
            </a:r>
          </a:p>
          <a:p>
            <a:pPr marL="617220" lvl="1" indent="-342900">
              <a:lnSpc>
                <a:spcPct val="80000"/>
              </a:lnSpc>
              <a:spcBef>
                <a:spcPts val="1200"/>
              </a:spcBef>
              <a:buClr>
                <a:schemeClr val="tx2"/>
              </a:buClr>
              <a:buFont typeface="+mj-lt"/>
              <a:buAutoNum type="arabicPeriod"/>
            </a:pPr>
            <a:r>
              <a:rPr lang="en-US" dirty="0"/>
              <a:t>In the </a:t>
            </a:r>
            <a:r>
              <a:rPr lang="en-US" b="1" dirty="0"/>
              <a:t>Create Document </a:t>
            </a:r>
            <a:r>
              <a:rPr lang="en-US" dirty="0"/>
              <a:t>dialog,  select </a:t>
            </a:r>
            <a:r>
              <a:rPr lang="en-US" b="1" dirty="0"/>
              <a:t>Upload.</a:t>
            </a:r>
            <a:r>
              <a:rPr lang="en-US" dirty="0"/>
              <a:t> Select Continue</a:t>
            </a:r>
          </a:p>
          <a:p>
            <a:pPr marL="617220" lvl="1" indent="-342900">
              <a:lnSpc>
                <a:spcPct val="80000"/>
              </a:lnSpc>
              <a:spcBef>
                <a:spcPts val="1200"/>
              </a:spcBef>
              <a:buClr>
                <a:schemeClr val="tx2"/>
              </a:buClr>
              <a:buFont typeface="+mj-lt"/>
              <a:buAutoNum type="arabicPeriod"/>
            </a:pPr>
            <a:r>
              <a:rPr lang="en-US" dirty="0"/>
              <a:t>Drag and drop documents or choose files from a drive.</a:t>
            </a:r>
          </a:p>
          <a:p>
            <a:pPr marL="617220" lvl="1" indent="-342900">
              <a:lnSpc>
                <a:spcPct val="80000"/>
              </a:lnSpc>
              <a:spcBef>
                <a:spcPts val="1200"/>
              </a:spcBef>
              <a:buClr>
                <a:schemeClr val="tx2"/>
              </a:buClr>
              <a:buFont typeface="+mj-lt"/>
              <a:buAutoNum type="arabicPeriod"/>
            </a:pPr>
            <a:r>
              <a:rPr lang="en-US" dirty="0"/>
              <a:t>Begin typing a Document Type or select the Binoculars icon to browse available Types, Subtypes, and Classifications.</a:t>
            </a:r>
          </a:p>
          <a:p>
            <a:pPr marL="617220" lvl="1" indent="-342900">
              <a:lnSpc>
                <a:spcPct val="80000"/>
              </a:lnSpc>
              <a:spcBef>
                <a:spcPts val="1200"/>
              </a:spcBef>
              <a:buClr>
                <a:schemeClr val="tx2"/>
              </a:buClr>
              <a:buFont typeface="+mj-lt"/>
              <a:buAutoNum type="arabicPeriod"/>
            </a:pPr>
            <a:r>
              <a:rPr lang="en-US" dirty="0"/>
              <a:t>Select </a:t>
            </a:r>
            <a:r>
              <a:rPr lang="en-US" b="1" dirty="0"/>
              <a:t>a Study, Study Country and Study Site</a:t>
            </a:r>
            <a:r>
              <a:rPr lang="en-US" dirty="0"/>
              <a:t>, as applicable</a:t>
            </a:r>
          </a:p>
          <a:p>
            <a:pPr marL="617220" lvl="1" indent="-342900">
              <a:lnSpc>
                <a:spcPct val="80000"/>
              </a:lnSpc>
              <a:spcBef>
                <a:spcPts val="1200"/>
              </a:spcBef>
              <a:buClr>
                <a:schemeClr val="tx2"/>
              </a:buClr>
              <a:buFont typeface="+mj-lt"/>
              <a:buAutoNum type="arabicPeriod"/>
            </a:pPr>
            <a:r>
              <a:rPr lang="en-US" dirty="0"/>
              <a:t>Click </a:t>
            </a:r>
            <a:r>
              <a:rPr lang="en-US" b="1" dirty="0"/>
              <a:t>Next</a:t>
            </a:r>
          </a:p>
        </p:txBody>
      </p:sp>
      <p:sp>
        <p:nvSpPr>
          <p:cNvPr id="3" name="Text Placeholder 2">
            <a:extLst>
              <a:ext uri="{FF2B5EF4-FFF2-40B4-BE49-F238E27FC236}">
                <a16:creationId xmlns:a16="http://schemas.microsoft.com/office/drawing/2014/main" id="{6D839526-332F-4D0F-8E32-F477F9454D08}"/>
              </a:ext>
            </a:extLst>
          </p:cNvPr>
          <p:cNvSpPr>
            <a:spLocks noGrp="1"/>
          </p:cNvSpPr>
          <p:nvPr>
            <p:ph type="body" sz="quarter" idx="13"/>
          </p:nvPr>
        </p:nvSpPr>
        <p:spPr/>
        <p:txBody>
          <a:bodyPr/>
          <a:lstStyle/>
          <a:p>
            <a:r>
              <a:rPr lang="en-US" dirty="0"/>
              <a:t>Multiple Documents</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Upload via +Create Button</a:t>
            </a:r>
          </a:p>
        </p:txBody>
      </p:sp>
      <p:grpSp>
        <p:nvGrpSpPr>
          <p:cNvPr id="16" name="Group 15" descr="Screenshot showing step 1">
            <a:extLst>
              <a:ext uri="{FF2B5EF4-FFF2-40B4-BE49-F238E27FC236}">
                <a16:creationId xmlns:a16="http://schemas.microsoft.com/office/drawing/2014/main" id="{2167473E-8F26-4FD5-95CD-63E8EC5C62E1}"/>
              </a:ext>
            </a:extLst>
          </p:cNvPr>
          <p:cNvGrpSpPr/>
          <p:nvPr/>
        </p:nvGrpSpPr>
        <p:grpSpPr>
          <a:xfrm>
            <a:off x="4801442" y="1354243"/>
            <a:ext cx="2363912" cy="1493179"/>
            <a:chOff x="4784830" y="1101309"/>
            <a:chExt cx="2363912" cy="1493179"/>
          </a:xfrm>
        </p:grpSpPr>
        <p:grpSp>
          <p:nvGrpSpPr>
            <p:cNvPr id="23" name="Group 22">
              <a:extLst>
                <a:ext uri="{FF2B5EF4-FFF2-40B4-BE49-F238E27FC236}">
                  <a16:creationId xmlns:a16="http://schemas.microsoft.com/office/drawing/2014/main" id="{2F14E569-CA88-411E-9908-87ADAB272BC0}"/>
                </a:ext>
              </a:extLst>
            </p:cNvPr>
            <p:cNvGrpSpPr/>
            <p:nvPr/>
          </p:nvGrpSpPr>
          <p:grpSpPr>
            <a:xfrm>
              <a:off x="4784830" y="1101309"/>
              <a:ext cx="2363912" cy="1493179"/>
              <a:chOff x="3698892" y="909091"/>
              <a:chExt cx="2657385" cy="1648994"/>
            </a:xfrm>
          </p:grpSpPr>
          <p:pic>
            <p:nvPicPr>
              <p:cNvPr id="30" name="Picture 29">
                <a:extLst>
                  <a:ext uri="{FF2B5EF4-FFF2-40B4-BE49-F238E27FC236}">
                    <a16:creationId xmlns:a16="http://schemas.microsoft.com/office/drawing/2014/main" id="{BFDEE96E-652B-4EAF-8746-0034415ABB95}"/>
                  </a:ext>
                </a:extLst>
              </p:cNvPr>
              <p:cNvPicPr>
                <a:picLocks noChangeAspect="1"/>
              </p:cNvPicPr>
              <p:nvPr/>
            </p:nvPicPr>
            <p:blipFill>
              <a:blip r:embed="rId3"/>
              <a:stretch>
                <a:fillRect/>
              </a:stretch>
            </p:blipFill>
            <p:spPr>
              <a:xfrm>
                <a:off x="4159900" y="909091"/>
                <a:ext cx="2196377" cy="1648994"/>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45828F50-9F01-4C6A-B738-3A1ECC7ECC0F}"/>
                  </a:ext>
                </a:extLst>
              </p:cNvPr>
              <p:cNvSpPr/>
              <p:nvPr/>
            </p:nvSpPr>
            <p:spPr>
              <a:xfrm>
                <a:off x="3698892" y="11190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sp>
          <p:nvSpPr>
            <p:cNvPr id="13" name="Rectangle: Rounded Corners 12">
              <a:extLst>
                <a:ext uri="{FF2B5EF4-FFF2-40B4-BE49-F238E27FC236}">
                  <a16:creationId xmlns:a16="http://schemas.microsoft.com/office/drawing/2014/main" id="{A81DD3E5-7E7C-4976-8BA0-2083A2BC658C}"/>
                </a:ext>
              </a:extLst>
            </p:cNvPr>
            <p:cNvSpPr/>
            <p:nvPr/>
          </p:nvSpPr>
          <p:spPr>
            <a:xfrm>
              <a:off x="5245838" y="1352188"/>
              <a:ext cx="802265" cy="2480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24" name="Oval 23">
            <a:extLst>
              <a:ext uri="{FF2B5EF4-FFF2-40B4-BE49-F238E27FC236}">
                <a16:creationId xmlns:a16="http://schemas.microsoft.com/office/drawing/2014/main" id="{F1565DD7-872B-41C6-97D9-4962F11A2AF6}"/>
              </a:ext>
            </a:extLst>
          </p:cNvPr>
          <p:cNvSpPr/>
          <p:nvPr/>
        </p:nvSpPr>
        <p:spPr>
          <a:xfrm>
            <a:off x="7371944" y="1367489"/>
            <a:ext cx="407011" cy="361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nvGrpSpPr>
          <p:cNvPr id="42" name="Group 41" descr="Screenshot showing steps 3 and 4">
            <a:extLst>
              <a:ext uri="{FF2B5EF4-FFF2-40B4-BE49-F238E27FC236}">
                <a16:creationId xmlns:a16="http://schemas.microsoft.com/office/drawing/2014/main" id="{B935B916-E4D1-434B-B0ED-3FDA636F1821}"/>
              </a:ext>
            </a:extLst>
          </p:cNvPr>
          <p:cNvGrpSpPr/>
          <p:nvPr/>
        </p:nvGrpSpPr>
        <p:grpSpPr>
          <a:xfrm>
            <a:off x="4801442" y="2902801"/>
            <a:ext cx="5307620" cy="2628598"/>
            <a:chOff x="4914214" y="2755757"/>
            <a:chExt cx="5307620" cy="2628598"/>
          </a:xfrm>
        </p:grpSpPr>
        <p:grpSp>
          <p:nvGrpSpPr>
            <p:cNvPr id="39" name="Group 38">
              <a:extLst>
                <a:ext uri="{FF2B5EF4-FFF2-40B4-BE49-F238E27FC236}">
                  <a16:creationId xmlns:a16="http://schemas.microsoft.com/office/drawing/2014/main" id="{FD9DA68E-CCB9-4A9A-A0D4-038D92270AE2}"/>
                </a:ext>
              </a:extLst>
            </p:cNvPr>
            <p:cNvGrpSpPr/>
            <p:nvPr/>
          </p:nvGrpSpPr>
          <p:grpSpPr>
            <a:xfrm>
              <a:off x="4914214" y="2755757"/>
              <a:ext cx="5307620" cy="2628598"/>
              <a:chOff x="4914214" y="2755757"/>
              <a:chExt cx="5307620" cy="2628598"/>
            </a:xfrm>
          </p:grpSpPr>
          <p:pic>
            <p:nvPicPr>
              <p:cNvPr id="12" name="Picture 11">
                <a:extLst>
                  <a:ext uri="{FF2B5EF4-FFF2-40B4-BE49-F238E27FC236}">
                    <a16:creationId xmlns:a16="http://schemas.microsoft.com/office/drawing/2014/main" id="{05A90805-F49B-4E84-9C51-3701E72ABDC2}"/>
                  </a:ext>
                </a:extLst>
              </p:cNvPr>
              <p:cNvPicPr>
                <a:picLocks noChangeAspect="1"/>
              </p:cNvPicPr>
              <p:nvPr/>
            </p:nvPicPr>
            <p:blipFill>
              <a:blip r:embed="rId4"/>
              <a:stretch>
                <a:fillRect/>
              </a:stretch>
            </p:blipFill>
            <p:spPr>
              <a:xfrm>
                <a:off x="5298045" y="2787435"/>
                <a:ext cx="4923789" cy="2596920"/>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51FA888D-1E5A-4CFA-B569-A8703C44A312}"/>
                  </a:ext>
                </a:extLst>
              </p:cNvPr>
              <p:cNvSpPr/>
              <p:nvPr/>
            </p:nvSpPr>
            <p:spPr>
              <a:xfrm>
                <a:off x="4914214" y="275575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4" name="Oval 33">
                <a:extLst>
                  <a:ext uri="{FF2B5EF4-FFF2-40B4-BE49-F238E27FC236}">
                    <a16:creationId xmlns:a16="http://schemas.microsoft.com/office/drawing/2014/main" id="{00D153A2-49B9-4AB5-B6FC-4277DFF20E53}"/>
                  </a:ext>
                </a:extLst>
              </p:cNvPr>
              <p:cNvSpPr/>
              <p:nvPr/>
            </p:nvSpPr>
            <p:spPr>
              <a:xfrm>
                <a:off x="4914214" y="477612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sp>
          <p:nvSpPr>
            <p:cNvPr id="40" name="Rectangle: Rounded Corners 39">
              <a:extLst>
                <a:ext uri="{FF2B5EF4-FFF2-40B4-BE49-F238E27FC236}">
                  <a16:creationId xmlns:a16="http://schemas.microsoft.com/office/drawing/2014/main" id="{170595A6-BD40-496C-9BA0-984095AF9CB2}"/>
                </a:ext>
              </a:extLst>
            </p:cNvPr>
            <p:cNvSpPr/>
            <p:nvPr/>
          </p:nvSpPr>
          <p:spPr>
            <a:xfrm>
              <a:off x="8624382" y="3292352"/>
              <a:ext cx="1597452" cy="58731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38" name="Group 37" descr="Screenshot showing steps 5 and 6">
            <a:extLst>
              <a:ext uri="{FF2B5EF4-FFF2-40B4-BE49-F238E27FC236}">
                <a16:creationId xmlns:a16="http://schemas.microsoft.com/office/drawing/2014/main" id="{C378ABCD-1591-432E-AC69-6756123E5ECD}"/>
              </a:ext>
            </a:extLst>
          </p:cNvPr>
          <p:cNvGrpSpPr/>
          <p:nvPr/>
        </p:nvGrpSpPr>
        <p:grpSpPr>
          <a:xfrm>
            <a:off x="6707125" y="5650062"/>
            <a:ext cx="3608969" cy="1101285"/>
            <a:chOff x="5855983" y="5470024"/>
            <a:chExt cx="3818626" cy="1113454"/>
          </a:xfrm>
        </p:grpSpPr>
        <p:sp>
          <p:nvSpPr>
            <p:cNvPr id="19" name="Oval 18">
              <a:extLst>
                <a:ext uri="{FF2B5EF4-FFF2-40B4-BE49-F238E27FC236}">
                  <a16:creationId xmlns:a16="http://schemas.microsoft.com/office/drawing/2014/main" id="{D27B568B-3249-4F4D-BA06-6DAD0AFA3970}"/>
                </a:ext>
              </a:extLst>
            </p:cNvPr>
            <p:cNvSpPr/>
            <p:nvPr/>
          </p:nvSpPr>
          <p:spPr>
            <a:xfrm>
              <a:off x="5855983" y="551613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1" name="Oval 20">
              <a:extLst>
                <a:ext uri="{FF2B5EF4-FFF2-40B4-BE49-F238E27FC236}">
                  <a16:creationId xmlns:a16="http://schemas.microsoft.com/office/drawing/2014/main" id="{1CA9E5C4-7F12-448B-9B60-DB2035B42F9B}"/>
                </a:ext>
              </a:extLst>
            </p:cNvPr>
            <p:cNvSpPr/>
            <p:nvPr/>
          </p:nvSpPr>
          <p:spPr>
            <a:xfrm>
              <a:off x="9213601" y="618541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pic>
          <p:nvPicPr>
            <p:cNvPr id="37" name="Picture 36">
              <a:extLst>
                <a:ext uri="{FF2B5EF4-FFF2-40B4-BE49-F238E27FC236}">
                  <a16:creationId xmlns:a16="http://schemas.microsoft.com/office/drawing/2014/main" id="{99FA8B46-D7DB-4382-B1DE-8AE1C51898A9}"/>
                </a:ext>
              </a:extLst>
            </p:cNvPr>
            <p:cNvPicPr>
              <a:picLocks noChangeAspect="1"/>
            </p:cNvPicPr>
            <p:nvPr/>
          </p:nvPicPr>
          <p:blipFill>
            <a:blip r:embed="rId5"/>
            <a:stretch>
              <a:fillRect/>
            </a:stretch>
          </p:blipFill>
          <p:spPr>
            <a:xfrm>
              <a:off x="6365253" y="5470024"/>
              <a:ext cx="2785278" cy="1113454"/>
            </a:xfrm>
            <a:prstGeom prst="rect">
              <a:avLst/>
            </a:prstGeom>
            <a:ln>
              <a:noFill/>
            </a:ln>
            <a:effectLst>
              <a:outerShdw blurRad="292100" dist="139700" dir="2700000" algn="tl" rotWithShape="0">
                <a:srgbClr val="333333">
                  <a:alpha val="65000"/>
                </a:srgbClr>
              </a:outerShdw>
            </a:effectLst>
          </p:spPr>
        </p:pic>
      </p:grpSp>
      <p:pic>
        <p:nvPicPr>
          <p:cNvPr id="5" name="Picture 4" descr="Screenshot showing step 2">
            <a:extLst>
              <a:ext uri="{FF2B5EF4-FFF2-40B4-BE49-F238E27FC236}">
                <a16:creationId xmlns:a16="http://schemas.microsoft.com/office/drawing/2014/main" id="{78B1E56E-CD2A-4DDE-A518-1091E76A232E}"/>
              </a:ext>
            </a:extLst>
          </p:cNvPr>
          <p:cNvPicPr>
            <a:picLocks noChangeAspect="1"/>
          </p:cNvPicPr>
          <p:nvPr/>
        </p:nvPicPr>
        <p:blipFill>
          <a:blip r:embed="rId6"/>
          <a:stretch>
            <a:fillRect/>
          </a:stretch>
        </p:blipFill>
        <p:spPr>
          <a:xfrm>
            <a:off x="7889476" y="1386837"/>
            <a:ext cx="2681598" cy="1428979"/>
          </a:xfrm>
          <a:prstGeom prst="rect">
            <a:avLst/>
          </a:prstGeom>
          <a:ln>
            <a:noFill/>
          </a:ln>
          <a:effectLst>
            <a:outerShdw blurRad="292100" dist="139700" dir="2700000" algn="tl" rotWithShape="0">
              <a:srgbClr val="333333">
                <a:alpha val="65000"/>
              </a:srgbClr>
            </a:outerShdw>
          </a:effectLst>
        </p:spPr>
      </p:pic>
      <p:sp>
        <p:nvSpPr>
          <p:cNvPr id="27" name="Rectangle: Rounded Corners 26">
            <a:extLst>
              <a:ext uri="{FF2B5EF4-FFF2-40B4-BE49-F238E27FC236}">
                <a16:creationId xmlns:a16="http://schemas.microsoft.com/office/drawing/2014/main" id="{DEF401C7-4171-45E2-A4F4-8E6D1CECA5A8}"/>
              </a:ext>
              <a:ext uri="{C183D7F6-B498-43B3-948B-1728B52AA6E4}">
                <adec:decorative xmlns:adec="http://schemas.microsoft.com/office/drawing/2017/decorative" val="1"/>
              </a:ext>
            </a:extLst>
          </p:cNvPr>
          <p:cNvSpPr/>
          <p:nvPr/>
        </p:nvSpPr>
        <p:spPr>
          <a:xfrm>
            <a:off x="9917254" y="2514533"/>
            <a:ext cx="653820" cy="23815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810918052"/>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showing steps 7-9 and 11">
            <a:extLst>
              <a:ext uri="{FF2B5EF4-FFF2-40B4-BE49-F238E27FC236}">
                <a16:creationId xmlns:a16="http://schemas.microsoft.com/office/drawing/2014/main" id="{0B649316-29BF-439F-9FCF-FF055E42D6E1}"/>
              </a:ext>
            </a:extLst>
          </p:cNvPr>
          <p:cNvPicPr>
            <a:picLocks noChangeAspect="1"/>
          </p:cNvPicPr>
          <p:nvPr/>
        </p:nvPicPr>
        <p:blipFill>
          <a:blip r:embed="rId3"/>
          <a:stretch>
            <a:fillRect/>
          </a:stretch>
        </p:blipFill>
        <p:spPr>
          <a:xfrm>
            <a:off x="5254046" y="2373646"/>
            <a:ext cx="5688521" cy="390586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9A71B2C-F4CF-4006-95E2-065F3F857572}"/>
              </a:ext>
            </a:extLst>
          </p:cNvPr>
          <p:cNvSpPr txBox="1"/>
          <p:nvPr/>
        </p:nvSpPr>
        <p:spPr>
          <a:xfrm>
            <a:off x="276303" y="1268788"/>
            <a:ext cx="4510134" cy="5379293"/>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7"/>
            </a:pPr>
            <a:r>
              <a:rPr lang="en-US" dirty="0"/>
              <a:t>To apply metadata to a single document, “Unselect All” and then select the correct document</a:t>
            </a:r>
          </a:p>
          <a:p>
            <a:pPr marL="1074420" lvl="2" indent="-342900">
              <a:lnSpc>
                <a:spcPct val="80000"/>
              </a:lnSpc>
              <a:buClr>
                <a:schemeClr val="tx2"/>
              </a:buClr>
              <a:buFont typeface="Arial" panose="020B0604020202020204" pitchFamily="34" charset="0"/>
              <a:buChar char="•"/>
            </a:pPr>
            <a:r>
              <a:rPr lang="en-US" sz="1400" dirty="0"/>
              <a:t>To apply the same Metadata to all documents, select all documents and populate the mandatory fields, then click </a:t>
            </a:r>
            <a:r>
              <a:rPr lang="en-US" sz="1400" b="1" dirty="0"/>
              <a:t>Apply</a:t>
            </a:r>
          </a:p>
          <a:p>
            <a:pPr marL="1074420" lvl="2" indent="-342900">
              <a:lnSpc>
                <a:spcPct val="80000"/>
              </a:lnSpc>
              <a:buClr>
                <a:schemeClr val="tx2"/>
              </a:buClr>
              <a:buFont typeface="Arial" panose="020B0604020202020204" pitchFamily="34" charset="0"/>
              <a:buChar char="•"/>
            </a:pPr>
            <a:r>
              <a:rPr lang="en-US" sz="1400" dirty="0"/>
              <a:t>Select</a:t>
            </a:r>
            <a:r>
              <a:rPr lang="en-US" sz="1400" b="1" dirty="0"/>
              <a:t> Save</a:t>
            </a:r>
          </a:p>
          <a:p>
            <a:pPr marL="617220" lvl="1" indent="-342900">
              <a:lnSpc>
                <a:spcPct val="80000"/>
              </a:lnSpc>
              <a:spcBef>
                <a:spcPts val="1200"/>
              </a:spcBef>
              <a:buClr>
                <a:schemeClr val="tx2"/>
              </a:buClr>
              <a:buFont typeface="+mj-lt"/>
              <a:buAutoNum type="arabicPeriod" startAt="7"/>
            </a:pPr>
            <a:r>
              <a:rPr lang="en-US" dirty="0"/>
              <a:t>Populate mandatory fields (highlighted in yellow) </a:t>
            </a:r>
          </a:p>
          <a:p>
            <a:pPr marL="617220" lvl="1" indent="-342900">
              <a:lnSpc>
                <a:spcPct val="80000"/>
              </a:lnSpc>
              <a:spcBef>
                <a:spcPts val="1200"/>
              </a:spcBef>
              <a:buClr>
                <a:schemeClr val="tx2"/>
              </a:buClr>
              <a:buFont typeface="+mj-lt"/>
              <a:buAutoNum type="arabicPeriod" startAt="7"/>
            </a:pPr>
            <a:r>
              <a:rPr lang="en-US" dirty="0"/>
              <a:t>Click </a:t>
            </a:r>
            <a:r>
              <a:rPr lang="en-US" b="1" dirty="0"/>
              <a:t>Apply</a:t>
            </a:r>
            <a:r>
              <a:rPr lang="en-US" dirty="0"/>
              <a:t> and the toggle to the next document using the arrows</a:t>
            </a:r>
          </a:p>
          <a:p>
            <a:pPr marL="617220" lvl="1" indent="-342900">
              <a:lnSpc>
                <a:spcPct val="80000"/>
              </a:lnSpc>
              <a:spcBef>
                <a:spcPts val="1200"/>
              </a:spcBef>
              <a:buClr>
                <a:schemeClr val="tx2"/>
              </a:buClr>
              <a:buFont typeface="+mj-lt"/>
              <a:buAutoNum type="arabicPeriod" startAt="7"/>
            </a:pPr>
            <a:r>
              <a:rPr lang="en-US" dirty="0"/>
              <a:t>Repeat steps 7-9 until all documents are updated</a:t>
            </a:r>
          </a:p>
          <a:p>
            <a:pPr marL="617220" lvl="1" indent="-342900">
              <a:lnSpc>
                <a:spcPct val="80000"/>
              </a:lnSpc>
              <a:spcBef>
                <a:spcPts val="1200"/>
              </a:spcBef>
              <a:buClr>
                <a:schemeClr val="tx2"/>
              </a:buClr>
              <a:buFont typeface="+mj-lt"/>
              <a:buAutoNum type="arabicPeriod" startAt="7"/>
            </a:pPr>
            <a:r>
              <a:rPr lang="en-US" dirty="0"/>
              <a:t>Click </a:t>
            </a:r>
            <a:r>
              <a:rPr lang="en-US" b="1" dirty="0"/>
              <a:t>Save</a:t>
            </a:r>
            <a:r>
              <a:rPr lang="en-US" dirty="0"/>
              <a:t> once all documents are updated</a:t>
            </a:r>
          </a:p>
          <a:p>
            <a:pPr marL="1074420" lvl="2" indent="-342900">
              <a:lnSpc>
                <a:spcPct val="80000"/>
              </a:lnSpc>
              <a:buClr>
                <a:schemeClr val="tx2"/>
              </a:buClr>
              <a:buFont typeface="Arial" panose="020B0604020202020204" pitchFamily="34" charset="0"/>
              <a:buChar char="•"/>
            </a:pPr>
            <a:r>
              <a:rPr lang="en-US" sz="1400" dirty="0"/>
              <a:t>Documents are </a:t>
            </a:r>
            <a:r>
              <a:rPr lang="en-US" sz="1400" b="1" dirty="0"/>
              <a:t>In Progress </a:t>
            </a:r>
            <a:r>
              <a:rPr lang="en-US" sz="1400" dirty="0"/>
              <a:t>and all Vault version v0.1</a:t>
            </a:r>
          </a:p>
          <a:p>
            <a:pPr marL="617220" lvl="1" indent="-342900">
              <a:lnSpc>
                <a:spcPct val="80000"/>
              </a:lnSpc>
              <a:spcBef>
                <a:spcPts val="1200"/>
              </a:spcBef>
              <a:buClr>
                <a:schemeClr val="tx2"/>
              </a:buClr>
              <a:buFont typeface="+mj-lt"/>
              <a:buAutoNum type="arabicPeriod" startAt="7"/>
            </a:pPr>
            <a:r>
              <a:rPr lang="en-US" b="1" dirty="0"/>
              <a:t>From the Library, click the ellipses of a document to choose next steps to finalize that document. Repeat for all documents</a:t>
            </a:r>
          </a:p>
        </p:txBody>
      </p:sp>
      <p:sp>
        <p:nvSpPr>
          <p:cNvPr id="3" name="Text Placeholder 2">
            <a:extLst>
              <a:ext uri="{FF2B5EF4-FFF2-40B4-BE49-F238E27FC236}">
                <a16:creationId xmlns:a16="http://schemas.microsoft.com/office/drawing/2014/main" id="{B746657B-0F26-4AB1-B66C-067B137173EE}"/>
              </a:ext>
            </a:extLst>
          </p:cNvPr>
          <p:cNvSpPr>
            <a:spLocks noGrp="1"/>
          </p:cNvSpPr>
          <p:nvPr>
            <p:ph type="body" sz="quarter" idx="13"/>
          </p:nvPr>
        </p:nvSpPr>
        <p:spPr/>
        <p:txBody>
          <a:bodyPr/>
          <a:lstStyle/>
          <a:p>
            <a:r>
              <a:rPr lang="en-US" dirty="0"/>
              <a:t>Multiple Documents</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Upload via +Create Button</a:t>
            </a:r>
          </a:p>
        </p:txBody>
      </p:sp>
      <p:sp>
        <p:nvSpPr>
          <p:cNvPr id="25" name="Oval 24">
            <a:extLst>
              <a:ext uri="{FF2B5EF4-FFF2-40B4-BE49-F238E27FC236}">
                <a16:creationId xmlns:a16="http://schemas.microsoft.com/office/drawing/2014/main" id="{0D53A3DF-6255-4F11-A64D-421C58F4D41C}"/>
              </a:ext>
            </a:extLst>
          </p:cNvPr>
          <p:cNvSpPr/>
          <p:nvPr/>
        </p:nvSpPr>
        <p:spPr>
          <a:xfrm>
            <a:off x="4740662" y="216175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26" name="Oval 25">
            <a:extLst>
              <a:ext uri="{FF2B5EF4-FFF2-40B4-BE49-F238E27FC236}">
                <a16:creationId xmlns:a16="http://schemas.microsoft.com/office/drawing/2014/main" id="{C4981A5C-884B-4F7A-B1E9-801793B2DE9C}"/>
              </a:ext>
            </a:extLst>
          </p:cNvPr>
          <p:cNvSpPr/>
          <p:nvPr/>
        </p:nvSpPr>
        <p:spPr>
          <a:xfrm>
            <a:off x="9171756" y="559075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sp>
        <p:nvSpPr>
          <p:cNvPr id="30" name="Oval 29">
            <a:extLst>
              <a:ext uri="{FF2B5EF4-FFF2-40B4-BE49-F238E27FC236}">
                <a16:creationId xmlns:a16="http://schemas.microsoft.com/office/drawing/2014/main" id="{47AA5D8C-38B1-4EF0-B85C-CB229AFDC8B6}"/>
              </a:ext>
            </a:extLst>
          </p:cNvPr>
          <p:cNvSpPr/>
          <p:nvPr/>
        </p:nvSpPr>
        <p:spPr>
          <a:xfrm>
            <a:off x="9348974" y="225752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endParaRPr lang="en-US" sz="1200" dirty="0"/>
          </a:p>
        </p:txBody>
      </p:sp>
      <p:sp>
        <p:nvSpPr>
          <p:cNvPr id="8" name="Rectangle: Rounded Corners 7">
            <a:extLst>
              <a:ext uri="{FF2B5EF4-FFF2-40B4-BE49-F238E27FC236}">
                <a16:creationId xmlns:a16="http://schemas.microsoft.com/office/drawing/2014/main" id="{D11BB62F-A78D-4091-BFDD-9A2DC61EFA0D}"/>
              </a:ext>
              <a:ext uri="{C183D7F6-B498-43B3-948B-1728B52AA6E4}">
                <adec:decorative xmlns:adec="http://schemas.microsoft.com/office/drawing/2017/decorative" val="1"/>
              </a:ext>
            </a:extLst>
          </p:cNvPr>
          <p:cNvSpPr/>
          <p:nvPr/>
        </p:nvSpPr>
        <p:spPr>
          <a:xfrm>
            <a:off x="5623078" y="3033297"/>
            <a:ext cx="483327" cy="1854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CAD81BA-15CA-4C8F-8B17-0A90F2ECC3A8}"/>
              </a:ext>
              <a:ext uri="{C183D7F6-B498-43B3-948B-1728B52AA6E4}">
                <adec:decorative xmlns:adec="http://schemas.microsoft.com/office/drawing/2017/decorative" val="1"/>
              </a:ext>
            </a:extLst>
          </p:cNvPr>
          <p:cNvCxnSpPr>
            <a:cxnSpLocks/>
            <a:stCxn id="25" idx="5"/>
          </p:cNvCxnSpPr>
          <p:nvPr/>
        </p:nvCxnSpPr>
        <p:spPr>
          <a:xfrm>
            <a:off x="5134157" y="2501524"/>
            <a:ext cx="608845" cy="54702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674B7551-96FC-497C-A76E-9DDC505366EA}"/>
              </a:ext>
              <a:ext uri="{C183D7F6-B498-43B3-948B-1728B52AA6E4}">
                <adec:decorative xmlns:adec="http://schemas.microsoft.com/office/drawing/2017/decorative" val="1"/>
              </a:ext>
            </a:extLst>
          </p:cNvPr>
          <p:cNvCxnSpPr>
            <a:cxnSpLocks/>
            <a:stCxn id="25" idx="4"/>
          </p:cNvCxnSpPr>
          <p:nvPr/>
        </p:nvCxnSpPr>
        <p:spPr>
          <a:xfrm>
            <a:off x="4971166" y="2559819"/>
            <a:ext cx="467183" cy="8027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46D9FE5C-D734-4E43-B212-BF905D627281}"/>
              </a:ext>
              <a:ext uri="{C183D7F6-B498-43B3-948B-1728B52AA6E4}">
                <adec:decorative xmlns:adec="http://schemas.microsoft.com/office/drawing/2017/decorative" val="1"/>
              </a:ext>
            </a:extLst>
          </p:cNvPr>
          <p:cNvSpPr/>
          <p:nvPr/>
        </p:nvSpPr>
        <p:spPr>
          <a:xfrm>
            <a:off x="5451538" y="3389012"/>
            <a:ext cx="217742" cy="1854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742851-D1CF-4E2E-9748-7500192A8D53}"/>
              </a:ext>
              <a:ext uri="{C183D7F6-B498-43B3-948B-1728B52AA6E4}">
                <adec:decorative xmlns:adec="http://schemas.microsoft.com/office/drawing/2017/decorative" val="1"/>
              </a:ext>
            </a:extLst>
          </p:cNvPr>
          <p:cNvSpPr/>
          <p:nvPr/>
        </p:nvSpPr>
        <p:spPr>
          <a:xfrm>
            <a:off x="9343603" y="2708196"/>
            <a:ext cx="531918" cy="23747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4" name="Oval 23">
            <a:extLst>
              <a:ext uri="{FF2B5EF4-FFF2-40B4-BE49-F238E27FC236}">
                <a16:creationId xmlns:a16="http://schemas.microsoft.com/office/drawing/2014/main" id="{4B9A3665-9569-40BA-A5B5-99515A67652C}"/>
              </a:ext>
            </a:extLst>
          </p:cNvPr>
          <p:cNvSpPr/>
          <p:nvPr/>
        </p:nvSpPr>
        <p:spPr>
          <a:xfrm>
            <a:off x="10942567" y="2627901"/>
            <a:ext cx="531918" cy="448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11</a:t>
            </a:r>
            <a:endParaRPr lang="en-US" sz="1200" dirty="0"/>
          </a:p>
        </p:txBody>
      </p:sp>
    </p:spTree>
    <p:extLst>
      <p:ext uri="{BB962C8B-B14F-4D97-AF65-F5344CB8AC3E}">
        <p14:creationId xmlns:p14="http://schemas.microsoft.com/office/powerpoint/2010/main" val="1143077275"/>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6431A-AFC2-43C8-9A97-0FD72BB79497}"/>
              </a:ext>
            </a:extLst>
          </p:cNvPr>
          <p:cNvSpPr>
            <a:spLocks noGrp="1"/>
          </p:cNvSpPr>
          <p:nvPr>
            <p:ph idx="1"/>
          </p:nvPr>
        </p:nvSpPr>
        <p:spPr/>
        <p:txBody>
          <a:bodyPr/>
          <a:lstStyle/>
          <a:p>
            <a:r>
              <a:rPr lang="en-US" dirty="0"/>
              <a:t>CRA Calvin has collected all Sub investigator documents from his site and must upload it to Vault. All Sub-I documentation is found in the IR – Site Initiated Milestone. </a:t>
            </a:r>
          </a:p>
          <a:p>
            <a:pPr lvl="1"/>
            <a:r>
              <a:rPr lang="en-US" dirty="0"/>
              <a:t>How can Calvin upload this CV?</a:t>
            </a:r>
          </a:p>
          <a:p>
            <a:pPr lvl="1"/>
            <a:endParaRPr lang="en-US" dirty="0"/>
          </a:p>
        </p:txBody>
      </p:sp>
      <p:sp>
        <p:nvSpPr>
          <p:cNvPr id="4" name="Text Placeholder 3">
            <a:extLst>
              <a:ext uri="{FF2B5EF4-FFF2-40B4-BE49-F238E27FC236}">
                <a16:creationId xmlns:a16="http://schemas.microsoft.com/office/drawing/2014/main" id="{D625B0C0-5110-418B-B488-9CF49EDC0469}"/>
              </a:ext>
            </a:extLst>
          </p:cNvPr>
          <p:cNvSpPr>
            <a:spLocks noGrp="1"/>
          </p:cNvSpPr>
          <p:nvPr>
            <p:ph type="body" sz="quarter" idx="13"/>
          </p:nvPr>
        </p:nvSpPr>
        <p:spPr/>
        <p:txBody>
          <a:bodyPr/>
          <a:lstStyle/>
          <a:p>
            <a:r>
              <a:rPr lang="en-US" dirty="0"/>
              <a:t>Use Cases and Roles</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p:txBody>
          <a:bodyPr/>
          <a:lstStyle/>
          <a:p>
            <a:r>
              <a:rPr lang="en-US" dirty="0"/>
              <a:t>Upload to an Expected Document</a:t>
            </a:r>
          </a:p>
        </p:txBody>
      </p:sp>
    </p:spTree>
    <p:extLst>
      <p:ext uri="{BB962C8B-B14F-4D97-AF65-F5344CB8AC3E}">
        <p14:creationId xmlns:p14="http://schemas.microsoft.com/office/powerpoint/2010/main" val="31342251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Create Reference Data</a:t>
            </a:r>
          </a:p>
        </p:txBody>
      </p:sp>
      <p:sp>
        <p:nvSpPr>
          <p:cNvPr id="9" name="Subtitle 8"/>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9807324"/>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9C011E-1DA8-4B1A-AB4C-C0D0C4DA8E3F}"/>
              </a:ext>
            </a:extLst>
          </p:cNvPr>
          <p:cNvSpPr>
            <a:spLocks noGrp="1"/>
          </p:cNvSpPr>
          <p:nvPr>
            <p:ph idx="1"/>
          </p:nvPr>
        </p:nvSpPr>
        <p:spPr>
          <a:xfrm>
            <a:off x="276303" y="948467"/>
            <a:ext cx="5257120" cy="5105400"/>
          </a:xfrm>
        </p:spPr>
        <p:txBody>
          <a:bodyPr/>
          <a:lstStyle/>
          <a:p>
            <a:pPr marL="45720" lvl="1" indent="0">
              <a:lnSpc>
                <a:spcPct val="80000"/>
              </a:lnSpc>
              <a:spcBef>
                <a:spcPts val="1200"/>
              </a:spcBef>
              <a:buClr>
                <a:schemeClr val="tx2"/>
              </a:buClr>
              <a:buNone/>
            </a:pPr>
            <a:r>
              <a:rPr lang="en-US" sz="1800" b="1" i="1" dirty="0"/>
              <a:t>Note</a:t>
            </a:r>
            <a:r>
              <a:rPr lang="en-US" sz="1800" i="1" dirty="0"/>
              <a:t>: The user must </a:t>
            </a:r>
            <a:r>
              <a:rPr lang="en-US" sz="1800" b="1" i="1" dirty="0"/>
              <a:t>first</a:t>
            </a:r>
            <a:r>
              <a:rPr lang="en-US" sz="1800" i="1" dirty="0"/>
              <a:t> navigate to the correct Expected Document. The user can quickly do this by going to the Study Site page and find the Expected Documents section, or by clicking into a Milestone to review Expected Documents</a:t>
            </a:r>
          </a:p>
          <a:p>
            <a:pPr marL="342900" indent="-342900">
              <a:buFont typeface="+mj-lt"/>
              <a:buAutoNum type="arabicPeriod"/>
            </a:pPr>
            <a:r>
              <a:rPr lang="en-US" sz="1800" dirty="0"/>
              <a:t>While viewing the Expected Documents, select a document from computer and drag over the Expected Document</a:t>
            </a:r>
          </a:p>
          <a:p>
            <a:pPr marL="342900" indent="-342900">
              <a:buFont typeface="+mj-lt"/>
              <a:buAutoNum type="arabicPeriod"/>
            </a:pPr>
            <a:r>
              <a:rPr lang="en-US" sz="1800" dirty="0"/>
              <a:t>Once the Expected Document is highlighted, drop the document into Vault</a:t>
            </a:r>
          </a:p>
          <a:p>
            <a:pPr marL="617220" lvl="1" indent="-342900">
              <a:spcBef>
                <a:spcPts val="1200"/>
              </a:spcBef>
            </a:pPr>
            <a:r>
              <a:rPr lang="en-US" sz="1300" dirty="0"/>
              <a:t>If </a:t>
            </a:r>
            <a:r>
              <a:rPr lang="en-US" sz="1300" b="1" u="sng" dirty="0"/>
              <a:t>multiple documents </a:t>
            </a:r>
            <a:r>
              <a:rPr lang="en-US" sz="1300" dirty="0"/>
              <a:t>are being uploaded, from the expected document select the ellipses and click “</a:t>
            </a:r>
            <a:r>
              <a:rPr lang="en-US" sz="1300" b="1" dirty="0"/>
              <a:t>Upload</a:t>
            </a:r>
            <a:r>
              <a:rPr lang="en-US" sz="1300" dirty="0"/>
              <a:t>”</a:t>
            </a:r>
          </a:p>
          <a:p>
            <a:pPr marL="342900" indent="-342900">
              <a:buFont typeface="+mj-lt"/>
              <a:buAutoNum type="arabicPeriod"/>
            </a:pPr>
            <a:r>
              <a:rPr lang="en-US" sz="1800" dirty="0"/>
              <a:t>From the Upload File dialog, populate required     fields (highlighted in yellow) and click </a:t>
            </a:r>
            <a:r>
              <a:rPr lang="en-US" sz="1800" b="1" dirty="0"/>
              <a:t>save</a:t>
            </a:r>
          </a:p>
          <a:p>
            <a:pPr marL="160020" indent="-342900">
              <a:spcBef>
                <a:spcPts val="1200"/>
              </a:spcBef>
              <a:buFont typeface="+mj-lt"/>
              <a:buAutoNum type="arabicPeriod"/>
            </a:pPr>
            <a:r>
              <a:rPr lang="en-US" sz="1800" dirty="0"/>
              <a:t>Navigate to library and find the document</a:t>
            </a:r>
          </a:p>
          <a:p>
            <a:pPr marL="342900" indent="-342900">
              <a:buFont typeface="+mj-lt"/>
              <a:buAutoNum type="arabicPeriod"/>
            </a:pPr>
            <a:r>
              <a:rPr lang="en-US" sz="1800" dirty="0"/>
              <a:t>From the ellipses, choose next steps to finalize document</a:t>
            </a:r>
          </a:p>
          <a:p>
            <a:pPr lvl="1"/>
            <a:r>
              <a:rPr lang="en-US" sz="1300" b="1" dirty="0"/>
              <a:t>Note</a:t>
            </a:r>
            <a:r>
              <a:rPr lang="en-US" sz="1300" dirty="0"/>
              <a:t>: The expected document Harvey ball will update</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Upload to an Expected Document</a:t>
            </a:r>
          </a:p>
        </p:txBody>
      </p:sp>
      <p:grpSp>
        <p:nvGrpSpPr>
          <p:cNvPr id="3" name="Group 2" descr="Screenshot showing step 3">
            <a:extLst>
              <a:ext uri="{FF2B5EF4-FFF2-40B4-BE49-F238E27FC236}">
                <a16:creationId xmlns:a16="http://schemas.microsoft.com/office/drawing/2014/main" id="{192D968F-3BC5-4112-8570-532170A94EB9}"/>
              </a:ext>
            </a:extLst>
          </p:cNvPr>
          <p:cNvGrpSpPr/>
          <p:nvPr/>
        </p:nvGrpSpPr>
        <p:grpSpPr>
          <a:xfrm>
            <a:off x="6096000" y="3149601"/>
            <a:ext cx="3314372" cy="3308501"/>
            <a:chOff x="5576872" y="3149601"/>
            <a:chExt cx="3314372" cy="3308501"/>
          </a:xfrm>
        </p:grpSpPr>
        <p:sp>
          <p:nvSpPr>
            <p:cNvPr id="29" name="Oval 28">
              <a:extLst>
                <a:ext uri="{FF2B5EF4-FFF2-40B4-BE49-F238E27FC236}">
                  <a16:creationId xmlns:a16="http://schemas.microsoft.com/office/drawing/2014/main" id="{D0FE98D6-8C8A-4A9E-BFCB-7459CE27BBD3}"/>
                </a:ext>
              </a:extLst>
            </p:cNvPr>
            <p:cNvSpPr/>
            <p:nvPr/>
          </p:nvSpPr>
          <p:spPr>
            <a:xfrm>
              <a:off x="5576872" y="314960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pic>
          <p:nvPicPr>
            <p:cNvPr id="10" name="Picture 9">
              <a:extLst>
                <a:ext uri="{FF2B5EF4-FFF2-40B4-BE49-F238E27FC236}">
                  <a16:creationId xmlns:a16="http://schemas.microsoft.com/office/drawing/2014/main" id="{CA439F62-AA79-4659-821D-BC1ED813B201}"/>
                </a:ext>
              </a:extLst>
            </p:cNvPr>
            <p:cNvPicPr>
              <a:picLocks noChangeAspect="1"/>
            </p:cNvPicPr>
            <p:nvPr/>
          </p:nvPicPr>
          <p:blipFill>
            <a:blip r:embed="rId3"/>
            <a:stretch>
              <a:fillRect/>
            </a:stretch>
          </p:blipFill>
          <p:spPr>
            <a:xfrm>
              <a:off x="6037880" y="3149601"/>
              <a:ext cx="2853364" cy="3308501"/>
            </a:xfrm>
            <a:prstGeom prst="rect">
              <a:avLst/>
            </a:prstGeom>
            <a:ln>
              <a:noFill/>
            </a:ln>
            <a:effectLst>
              <a:outerShdw blurRad="292100" dist="139700" dir="2700000" algn="tl" rotWithShape="0">
                <a:srgbClr val="333333">
                  <a:alpha val="65000"/>
                </a:srgbClr>
              </a:outerShdw>
            </a:effectLst>
          </p:spPr>
        </p:pic>
      </p:grpSp>
      <p:grpSp>
        <p:nvGrpSpPr>
          <p:cNvPr id="4" name="Group 3" descr="Screenshot showing steps 1 and 2">
            <a:extLst>
              <a:ext uri="{FF2B5EF4-FFF2-40B4-BE49-F238E27FC236}">
                <a16:creationId xmlns:a16="http://schemas.microsoft.com/office/drawing/2014/main" id="{C9741F9F-5468-7965-22B9-D43066669173}"/>
              </a:ext>
            </a:extLst>
          </p:cNvPr>
          <p:cNvGrpSpPr/>
          <p:nvPr/>
        </p:nvGrpSpPr>
        <p:grpSpPr>
          <a:xfrm>
            <a:off x="5289720" y="948467"/>
            <a:ext cx="5845861" cy="2064015"/>
            <a:chOff x="5289720" y="948467"/>
            <a:chExt cx="5845861" cy="2064015"/>
          </a:xfrm>
        </p:grpSpPr>
        <p:grpSp>
          <p:nvGrpSpPr>
            <p:cNvPr id="2" name="Group 1">
              <a:extLst>
                <a:ext uri="{FF2B5EF4-FFF2-40B4-BE49-F238E27FC236}">
                  <a16:creationId xmlns:a16="http://schemas.microsoft.com/office/drawing/2014/main" id="{06C95EEB-61D8-42DA-A054-2B2728034530}"/>
                </a:ext>
              </a:extLst>
            </p:cNvPr>
            <p:cNvGrpSpPr/>
            <p:nvPr/>
          </p:nvGrpSpPr>
          <p:grpSpPr>
            <a:xfrm>
              <a:off x="5289720" y="948467"/>
              <a:ext cx="474207" cy="1452215"/>
              <a:chOff x="4770592" y="948467"/>
              <a:chExt cx="474207" cy="1452215"/>
            </a:xfrm>
          </p:grpSpPr>
          <p:sp>
            <p:nvSpPr>
              <p:cNvPr id="8" name="Oval 7">
                <a:extLst>
                  <a:ext uri="{FF2B5EF4-FFF2-40B4-BE49-F238E27FC236}">
                    <a16:creationId xmlns:a16="http://schemas.microsoft.com/office/drawing/2014/main" id="{BBB16979-3484-41D4-926B-C2F364A10BFE}"/>
                  </a:ext>
                </a:extLst>
              </p:cNvPr>
              <p:cNvSpPr/>
              <p:nvPr/>
            </p:nvSpPr>
            <p:spPr>
              <a:xfrm>
                <a:off x="4770592" y="94846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1" name="Oval 20">
                <a:extLst>
                  <a:ext uri="{FF2B5EF4-FFF2-40B4-BE49-F238E27FC236}">
                    <a16:creationId xmlns:a16="http://schemas.microsoft.com/office/drawing/2014/main" id="{1133DECF-15F7-4E09-BE3E-29F332B8E475}"/>
                  </a:ext>
                </a:extLst>
              </p:cNvPr>
              <p:cNvSpPr/>
              <p:nvPr/>
            </p:nvSpPr>
            <p:spPr>
              <a:xfrm>
                <a:off x="4783791" y="200261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grpSp>
        <p:pic>
          <p:nvPicPr>
            <p:cNvPr id="12" name="Picture 11">
              <a:extLst>
                <a:ext uri="{FF2B5EF4-FFF2-40B4-BE49-F238E27FC236}">
                  <a16:creationId xmlns:a16="http://schemas.microsoft.com/office/drawing/2014/main" id="{EE3AF1D7-4100-4D6A-80D1-DE69AC58D018}"/>
                </a:ext>
              </a:extLst>
            </p:cNvPr>
            <p:cNvPicPr>
              <a:picLocks noChangeAspect="1"/>
            </p:cNvPicPr>
            <p:nvPr/>
          </p:nvPicPr>
          <p:blipFill>
            <a:blip r:embed="rId4"/>
            <a:stretch>
              <a:fillRect/>
            </a:stretch>
          </p:blipFill>
          <p:spPr>
            <a:xfrm>
              <a:off x="5878461" y="992750"/>
              <a:ext cx="5257120" cy="201973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9458788"/>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FF7D4D-7F0B-BFCB-10DF-6A00F9CDB99B}"/>
              </a:ext>
            </a:extLst>
          </p:cNvPr>
          <p:cNvSpPr>
            <a:spLocks noGrp="1"/>
          </p:cNvSpPr>
          <p:nvPr>
            <p:ph idx="1"/>
          </p:nvPr>
        </p:nvSpPr>
        <p:spPr>
          <a:xfrm>
            <a:off x="616495" y="1431952"/>
            <a:ext cx="10780848" cy="3980307"/>
          </a:xfrm>
        </p:spPr>
        <p:txBody>
          <a:bodyPr>
            <a:normAutofit/>
          </a:bodyPr>
          <a:lstStyle/>
          <a:p>
            <a:pPr marL="342900" indent="-342900">
              <a:buFont typeface="+mj-lt"/>
              <a:buAutoNum type="arabicPeriod"/>
            </a:pPr>
            <a:r>
              <a:rPr lang="en-US" sz="2400" dirty="0"/>
              <a:t>Send documents to vault: </a:t>
            </a:r>
            <a:r>
              <a:rPr lang="en-US" sz="2400" dirty="0">
                <a:hlinkClick r:id="rId3"/>
              </a:rPr>
              <a:t>SendDoc@vcu-clinical.veevavault.com</a:t>
            </a:r>
            <a:endParaRPr lang="en-US" sz="2400" dirty="0"/>
          </a:p>
          <a:p>
            <a:pPr marL="800100" lvl="1" indent="-342900">
              <a:buFont typeface="+mj-lt"/>
              <a:buAutoNum type="arabicPeriod"/>
            </a:pPr>
            <a:r>
              <a:rPr lang="en-US" sz="1800" dirty="0"/>
              <a:t>This email creates individual documents from any attachments on the email</a:t>
            </a:r>
          </a:p>
          <a:p>
            <a:pPr marL="342900" indent="-342900">
              <a:buFont typeface="+mj-lt"/>
              <a:buAutoNum type="arabicPeriod"/>
            </a:pPr>
            <a:r>
              <a:rPr lang="en-US" sz="2400" dirty="0"/>
              <a:t>Send study communications to vault: </a:t>
            </a:r>
            <a:r>
              <a:rPr lang="en-US" sz="2400" dirty="0">
                <a:hlinkClick r:id="rId4"/>
              </a:rPr>
              <a:t>studycommunications@vcu-clinical.veevavault.com</a:t>
            </a:r>
            <a:endParaRPr lang="en-US" sz="2400" dirty="0"/>
          </a:p>
          <a:p>
            <a:pPr marL="800100" lvl="1" indent="-342900">
              <a:buFont typeface="+mj-lt"/>
              <a:buAutoNum type="arabicPeriod"/>
            </a:pPr>
            <a:r>
              <a:rPr lang="en-US" sz="1800" dirty="0"/>
              <a:t>This email will create a document of the email being sent to vault.  It will include a study communication tag.</a:t>
            </a:r>
          </a:p>
          <a:p>
            <a:pPr marL="342900" indent="-342900">
              <a:buFont typeface="+mj-lt"/>
              <a:buAutoNum type="arabicPeriod"/>
            </a:pPr>
            <a:r>
              <a:rPr lang="en-US" sz="2400" dirty="0"/>
              <a:t>Create a document from an email: </a:t>
            </a:r>
            <a:r>
              <a:rPr lang="en-US" sz="2400" dirty="0">
                <a:hlinkClick r:id="rId5"/>
              </a:rPr>
              <a:t>createlibrarydocument@vcu-clinical.veevavault.com</a:t>
            </a:r>
            <a:endParaRPr lang="en-US" sz="2400" dirty="0"/>
          </a:p>
          <a:p>
            <a:pPr marL="800100" lvl="1" indent="-342900">
              <a:buFont typeface="+mj-lt"/>
              <a:buAutoNum type="arabicPeriod"/>
            </a:pPr>
            <a:r>
              <a:rPr lang="en-US" sz="1800" dirty="0"/>
              <a:t>This email will create a document of the email being sent.</a:t>
            </a:r>
          </a:p>
          <a:p>
            <a:pPr marL="342900" indent="-342900">
              <a:buFont typeface="+mj-lt"/>
              <a:buAutoNum type="arabicPeriod"/>
            </a:pPr>
            <a:endParaRPr lang="en-US" sz="1800" dirty="0"/>
          </a:p>
          <a:p>
            <a:pPr marL="0" indent="0">
              <a:buNone/>
            </a:pPr>
            <a:endParaRPr lang="en-US" sz="1800" dirty="0"/>
          </a:p>
          <a:p>
            <a:pPr marL="342900" indent="-342900">
              <a:buFont typeface="+mj-lt"/>
              <a:buAutoNum type="arabicPeriod"/>
            </a:pPr>
            <a:endParaRPr lang="en-US" sz="1800" dirty="0"/>
          </a:p>
          <a:p>
            <a:pPr marL="0" indent="0">
              <a:buNone/>
            </a:pPr>
            <a:endParaRPr lang="en-US" sz="1800" dirty="0"/>
          </a:p>
        </p:txBody>
      </p:sp>
      <p:sp>
        <p:nvSpPr>
          <p:cNvPr id="10" name="Text Placeholder 3">
            <a:extLst>
              <a:ext uri="{FF2B5EF4-FFF2-40B4-BE49-F238E27FC236}">
                <a16:creationId xmlns:a16="http://schemas.microsoft.com/office/drawing/2014/main" id="{1AA24990-84AF-EFD7-0C34-0D0478557769}"/>
              </a:ext>
            </a:extLst>
          </p:cNvPr>
          <p:cNvSpPr>
            <a:spLocks noGrp="1"/>
          </p:cNvSpPr>
          <p:nvPr>
            <p:ph type="body" sz="quarter" idx="13"/>
          </p:nvPr>
        </p:nvSpPr>
        <p:spPr>
          <a:xfrm>
            <a:off x="253044" y="852288"/>
            <a:ext cx="11639394" cy="579664"/>
          </a:xfrm>
        </p:spPr>
        <p:txBody>
          <a:bodyPr/>
          <a:lstStyle/>
          <a:p>
            <a:r>
              <a:rPr lang="en-US" dirty="0"/>
              <a:t>Confirm Inbound Email Address</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p:txBody>
          <a:bodyPr/>
          <a:lstStyle/>
          <a:p>
            <a:r>
              <a:rPr lang="en-US" dirty="0"/>
              <a:t>Upload via Inbound Email Address</a:t>
            </a:r>
          </a:p>
        </p:txBody>
      </p:sp>
    </p:spTree>
    <p:extLst>
      <p:ext uri="{BB962C8B-B14F-4D97-AF65-F5344CB8AC3E}">
        <p14:creationId xmlns:p14="http://schemas.microsoft.com/office/powerpoint/2010/main" val="743396386"/>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AA24990-84AF-EFD7-0C34-0D0478557769}"/>
              </a:ext>
            </a:extLst>
          </p:cNvPr>
          <p:cNvSpPr>
            <a:spLocks noGrp="1"/>
          </p:cNvSpPr>
          <p:nvPr>
            <p:ph type="body" sz="quarter" idx="13"/>
          </p:nvPr>
        </p:nvSpPr>
        <p:spPr>
          <a:xfrm>
            <a:off x="253044" y="852288"/>
            <a:ext cx="11639394" cy="579664"/>
          </a:xfrm>
        </p:spPr>
        <p:txBody>
          <a:bodyPr/>
          <a:lstStyle/>
          <a:p>
            <a:r>
              <a:rPr lang="en-US" dirty="0"/>
              <a:t>Send Relevant Communication to Vault</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a:xfrm>
            <a:off x="299562" y="35442"/>
            <a:ext cx="11639394" cy="970525"/>
          </a:xfrm>
        </p:spPr>
        <p:txBody>
          <a:bodyPr/>
          <a:lstStyle/>
          <a:p>
            <a:r>
              <a:rPr lang="en-US" dirty="0"/>
              <a:t>Upload via Inbound Email Address</a:t>
            </a:r>
          </a:p>
        </p:txBody>
      </p:sp>
      <p:sp>
        <p:nvSpPr>
          <p:cNvPr id="4" name="TextBox 3">
            <a:extLst>
              <a:ext uri="{FF2B5EF4-FFF2-40B4-BE49-F238E27FC236}">
                <a16:creationId xmlns:a16="http://schemas.microsoft.com/office/drawing/2014/main" id="{622C1A6C-6D9D-B7CA-9DA6-1A05EC8EF864}"/>
              </a:ext>
            </a:extLst>
          </p:cNvPr>
          <p:cNvSpPr txBox="1"/>
          <p:nvPr/>
        </p:nvSpPr>
        <p:spPr>
          <a:xfrm>
            <a:off x="735771" y="1429954"/>
            <a:ext cx="4710223" cy="3962623"/>
          </a:xfrm>
          <a:prstGeom prst="rect">
            <a:avLst/>
          </a:prstGeom>
          <a:noFill/>
        </p:spPr>
        <p:txBody>
          <a:bodyPr wrap="square" rtlCol="0">
            <a:spAutoFit/>
          </a:bodyPr>
          <a:lstStyle/>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50000"/>
                  </a:schemeClr>
                </a:solidFill>
              </a:rPr>
              <a:t>To send an Email to Vault, use the email service provider to write a new email or forward an existing one. In the </a:t>
            </a:r>
            <a:r>
              <a:rPr lang="en-US" b="1" dirty="0">
                <a:solidFill>
                  <a:schemeClr val="tx1">
                    <a:lumMod val="50000"/>
                  </a:schemeClr>
                </a:solidFill>
              </a:rPr>
              <a:t>To line</a:t>
            </a:r>
            <a:r>
              <a:rPr lang="en-US" dirty="0">
                <a:solidFill>
                  <a:schemeClr val="tx1">
                    <a:lumMod val="50000"/>
                  </a:schemeClr>
                </a:solidFill>
              </a:rPr>
              <a:t>, add the email address for the configured </a:t>
            </a:r>
            <a:r>
              <a:rPr lang="en-US" b="1" dirty="0">
                <a:solidFill>
                  <a:schemeClr val="tx1">
                    <a:lumMod val="50000"/>
                  </a:schemeClr>
                </a:solidFill>
              </a:rPr>
              <a:t>Inbound Email Address</a:t>
            </a:r>
            <a:r>
              <a:rPr lang="en-US" dirty="0">
                <a:solidFill>
                  <a:schemeClr val="tx1">
                    <a:lumMod val="50000"/>
                  </a:schemeClr>
                </a:solidFill>
              </a:rPr>
              <a:t>.</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50000"/>
                  </a:schemeClr>
                </a:solidFill>
              </a:rPr>
              <a:t>Optionally, in the </a:t>
            </a:r>
            <a:r>
              <a:rPr lang="en-US" b="1" dirty="0">
                <a:solidFill>
                  <a:schemeClr val="tx1">
                    <a:lumMod val="50000"/>
                  </a:schemeClr>
                </a:solidFill>
              </a:rPr>
              <a:t>Subject line</a:t>
            </a:r>
            <a:r>
              <a:rPr lang="en-US" dirty="0">
                <a:solidFill>
                  <a:schemeClr val="tx1">
                    <a:lumMod val="50000"/>
                  </a:schemeClr>
                </a:solidFill>
              </a:rPr>
              <a:t>, add the </a:t>
            </a:r>
            <a:r>
              <a:rPr lang="en-US" b="1" dirty="0">
                <a:solidFill>
                  <a:schemeClr val="tx1">
                    <a:lumMod val="50000"/>
                  </a:schemeClr>
                </a:solidFill>
              </a:rPr>
              <a:t>name</a:t>
            </a:r>
            <a:r>
              <a:rPr lang="en-US" dirty="0">
                <a:solidFill>
                  <a:schemeClr val="tx1">
                    <a:lumMod val="50000"/>
                  </a:schemeClr>
                </a:solidFill>
              </a:rPr>
              <a:t> that the document should have in Vault.</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50000"/>
                  </a:schemeClr>
                </a:solidFill>
              </a:rPr>
              <a:t>Once CTA Carl has sent the email, Carl can go to Vault and navigate to the </a:t>
            </a:r>
            <a:r>
              <a:rPr lang="en-US" b="1" dirty="0">
                <a:solidFill>
                  <a:schemeClr val="tx1">
                    <a:lumMod val="50000"/>
                  </a:schemeClr>
                </a:solidFill>
              </a:rPr>
              <a:t>Document </a:t>
            </a:r>
            <a:br>
              <a:rPr lang="en-US" b="1" dirty="0">
                <a:solidFill>
                  <a:schemeClr val="tx1">
                    <a:lumMod val="50000"/>
                  </a:schemeClr>
                </a:solidFill>
              </a:rPr>
            </a:br>
            <a:r>
              <a:rPr lang="en-US" b="1" dirty="0">
                <a:solidFill>
                  <a:schemeClr val="tx1">
                    <a:lumMod val="50000"/>
                  </a:schemeClr>
                </a:solidFill>
              </a:rPr>
              <a:t>Inbox view</a:t>
            </a:r>
            <a:r>
              <a:rPr lang="en-US" dirty="0">
                <a:solidFill>
                  <a:schemeClr val="tx1">
                    <a:lumMod val="50000"/>
                  </a:schemeClr>
                </a:solidFill>
              </a:rPr>
              <a:t> in the Library tab.</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50000"/>
                  </a:schemeClr>
                </a:solidFill>
              </a:rPr>
              <a:t>The email will automatically appear in the Document Inbox as an </a:t>
            </a:r>
            <a:r>
              <a:rPr lang="en-US" b="1" dirty="0">
                <a:solidFill>
                  <a:schemeClr val="tx1">
                    <a:lumMod val="50000"/>
                  </a:schemeClr>
                </a:solidFill>
              </a:rPr>
              <a:t>Incomplete</a:t>
            </a:r>
            <a:r>
              <a:rPr lang="en-US" dirty="0">
                <a:solidFill>
                  <a:schemeClr val="tx1">
                    <a:lumMod val="50000"/>
                  </a:schemeClr>
                </a:solidFill>
              </a:rPr>
              <a:t> document. </a:t>
            </a:r>
          </a:p>
          <a:p>
            <a:pPr marL="800100" lvl="1" indent="-342900">
              <a:lnSpc>
                <a:spcPct val="80000"/>
              </a:lnSpc>
              <a:spcBef>
                <a:spcPts val="1200"/>
              </a:spcBef>
              <a:buClr>
                <a:schemeClr val="tx1">
                  <a:lumMod val="75000"/>
                </a:schemeClr>
              </a:buClr>
              <a:buFont typeface="System Font Regular"/>
              <a:buChar char="–"/>
            </a:pPr>
            <a:r>
              <a:rPr lang="en-US" sz="1500" b="1" dirty="0">
                <a:solidFill>
                  <a:schemeClr val="tx1">
                    <a:lumMod val="50000"/>
                  </a:schemeClr>
                </a:solidFill>
              </a:rPr>
              <a:t>Note: </a:t>
            </a:r>
            <a:r>
              <a:rPr lang="en-US" sz="1500" dirty="0">
                <a:solidFill>
                  <a:schemeClr val="tx1">
                    <a:lumMod val="50000"/>
                  </a:schemeClr>
                </a:solidFill>
              </a:rPr>
              <a:t>Any email attachments will become Vault attachments and not separate documents.</a:t>
            </a:r>
          </a:p>
        </p:txBody>
      </p:sp>
      <p:grpSp>
        <p:nvGrpSpPr>
          <p:cNvPr id="7" name="Group 6" descr="Screenshot showing steps 1 and 2">
            <a:extLst>
              <a:ext uri="{FF2B5EF4-FFF2-40B4-BE49-F238E27FC236}">
                <a16:creationId xmlns:a16="http://schemas.microsoft.com/office/drawing/2014/main" id="{EB2D7661-856A-ADBF-514E-1FD28CDA8A90}"/>
              </a:ext>
            </a:extLst>
          </p:cNvPr>
          <p:cNvGrpSpPr/>
          <p:nvPr/>
        </p:nvGrpSpPr>
        <p:grpSpPr>
          <a:xfrm>
            <a:off x="5637044" y="1311924"/>
            <a:ext cx="4458426" cy="3707776"/>
            <a:chOff x="5637044" y="1311924"/>
            <a:chExt cx="4458426" cy="3707776"/>
          </a:xfrm>
        </p:grpSpPr>
        <p:pic>
          <p:nvPicPr>
            <p:cNvPr id="6" name="Picture 5">
              <a:extLst>
                <a:ext uri="{FF2B5EF4-FFF2-40B4-BE49-F238E27FC236}">
                  <a16:creationId xmlns:a16="http://schemas.microsoft.com/office/drawing/2014/main" id="{358D5569-ED45-220C-CAB3-C0AA1E642D6C}"/>
                </a:ext>
              </a:extLst>
            </p:cNvPr>
            <p:cNvPicPr>
              <a:picLocks noChangeAspect="1"/>
            </p:cNvPicPr>
            <p:nvPr/>
          </p:nvPicPr>
          <p:blipFill>
            <a:blip r:embed="rId3"/>
            <a:stretch>
              <a:fillRect/>
            </a:stretch>
          </p:blipFill>
          <p:spPr>
            <a:xfrm>
              <a:off x="6262699" y="1435542"/>
              <a:ext cx="3832771" cy="3584158"/>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6EEF1C9C-01DC-D96E-B51E-1595AD12B76E}"/>
                </a:ext>
              </a:extLst>
            </p:cNvPr>
            <p:cNvSpPr/>
            <p:nvPr/>
          </p:nvSpPr>
          <p:spPr>
            <a:xfrm>
              <a:off x="9339511" y="1311924"/>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4" name="Rectangle: Rounded Corners 30">
              <a:extLst>
                <a:ext uri="{FF2B5EF4-FFF2-40B4-BE49-F238E27FC236}">
                  <a16:creationId xmlns:a16="http://schemas.microsoft.com/office/drawing/2014/main" id="{6D4BDA8B-A8FC-8C55-25E3-617173DF10B8}"/>
                </a:ext>
              </a:extLst>
            </p:cNvPr>
            <p:cNvSpPr/>
            <p:nvPr/>
          </p:nvSpPr>
          <p:spPr>
            <a:xfrm>
              <a:off x="6262699" y="1429954"/>
              <a:ext cx="2831874" cy="21819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Oval 16">
              <a:extLst>
                <a:ext uri="{FF2B5EF4-FFF2-40B4-BE49-F238E27FC236}">
                  <a16:creationId xmlns:a16="http://schemas.microsoft.com/office/drawing/2014/main" id="{D594C81C-290D-50A0-F7BD-93FAA03B200A}"/>
                </a:ext>
              </a:extLst>
            </p:cNvPr>
            <p:cNvSpPr/>
            <p:nvPr/>
          </p:nvSpPr>
          <p:spPr>
            <a:xfrm>
              <a:off x="5637044" y="1581200"/>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18" name="Rectangle: Rounded Corners 30">
              <a:extLst>
                <a:ext uri="{FF2B5EF4-FFF2-40B4-BE49-F238E27FC236}">
                  <a16:creationId xmlns:a16="http://schemas.microsoft.com/office/drawing/2014/main" id="{7F444B64-CBBB-668A-D5B6-6F8E12F48885}"/>
                </a:ext>
              </a:extLst>
            </p:cNvPr>
            <p:cNvSpPr/>
            <p:nvPr/>
          </p:nvSpPr>
          <p:spPr>
            <a:xfrm>
              <a:off x="6270518" y="1668959"/>
              <a:ext cx="2831874" cy="21819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 name="Group 4" descr="Screenshot showing step 3 and 4">
            <a:extLst>
              <a:ext uri="{FF2B5EF4-FFF2-40B4-BE49-F238E27FC236}">
                <a16:creationId xmlns:a16="http://schemas.microsoft.com/office/drawing/2014/main" id="{19BB037E-9937-1297-828A-66A290FCDF93}"/>
              </a:ext>
            </a:extLst>
          </p:cNvPr>
          <p:cNvGrpSpPr/>
          <p:nvPr/>
        </p:nvGrpSpPr>
        <p:grpSpPr>
          <a:xfrm>
            <a:off x="3245099" y="5343206"/>
            <a:ext cx="8020148" cy="1209364"/>
            <a:chOff x="3245099" y="5343206"/>
            <a:chExt cx="8020148" cy="1209364"/>
          </a:xfrm>
        </p:grpSpPr>
        <p:pic>
          <p:nvPicPr>
            <p:cNvPr id="8" name="Picture 7">
              <a:extLst>
                <a:ext uri="{FF2B5EF4-FFF2-40B4-BE49-F238E27FC236}">
                  <a16:creationId xmlns:a16="http://schemas.microsoft.com/office/drawing/2014/main" id="{D2A0BE44-A509-7C6B-3C98-E7BE873926A6}"/>
                </a:ext>
              </a:extLst>
            </p:cNvPr>
            <p:cNvPicPr>
              <a:picLocks noChangeAspect="1"/>
            </p:cNvPicPr>
            <p:nvPr/>
          </p:nvPicPr>
          <p:blipFill>
            <a:blip r:embed="rId4"/>
            <a:stretch>
              <a:fillRect/>
            </a:stretch>
          </p:blipFill>
          <p:spPr>
            <a:xfrm>
              <a:off x="3245099" y="5422458"/>
              <a:ext cx="8020148" cy="1130112"/>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EF14D9B0-8DD9-0A35-9897-3280D774C0AC}"/>
                </a:ext>
              </a:extLst>
            </p:cNvPr>
            <p:cNvSpPr/>
            <p:nvPr/>
          </p:nvSpPr>
          <p:spPr>
            <a:xfrm>
              <a:off x="4023330" y="6012386"/>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20" name="Rectangle: Rounded Corners 30">
              <a:extLst>
                <a:ext uri="{FF2B5EF4-FFF2-40B4-BE49-F238E27FC236}">
                  <a16:creationId xmlns:a16="http://schemas.microsoft.com/office/drawing/2014/main" id="{F8A4172B-917F-B846-035D-A7A6DA52D83B}"/>
                </a:ext>
              </a:extLst>
            </p:cNvPr>
            <p:cNvSpPr/>
            <p:nvPr/>
          </p:nvSpPr>
          <p:spPr>
            <a:xfrm>
              <a:off x="4656803" y="6100145"/>
              <a:ext cx="6608443" cy="45242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1" name="Oval 20">
              <a:extLst>
                <a:ext uri="{FF2B5EF4-FFF2-40B4-BE49-F238E27FC236}">
                  <a16:creationId xmlns:a16="http://schemas.microsoft.com/office/drawing/2014/main" id="{D35ED2FD-3843-035B-4C67-C328964632A7}"/>
                </a:ext>
              </a:extLst>
            </p:cNvPr>
            <p:cNvSpPr/>
            <p:nvPr/>
          </p:nvSpPr>
          <p:spPr>
            <a:xfrm>
              <a:off x="6223867" y="5343206"/>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grpSp>
    </p:spTree>
    <p:extLst>
      <p:ext uri="{BB962C8B-B14F-4D97-AF65-F5344CB8AC3E}">
        <p14:creationId xmlns:p14="http://schemas.microsoft.com/office/powerpoint/2010/main" val="3051701026"/>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AA24990-84AF-EFD7-0C34-0D0478557769}"/>
              </a:ext>
            </a:extLst>
          </p:cNvPr>
          <p:cNvSpPr>
            <a:spLocks noGrp="1"/>
          </p:cNvSpPr>
          <p:nvPr>
            <p:ph type="body" sz="quarter" idx="13"/>
          </p:nvPr>
        </p:nvSpPr>
        <p:spPr>
          <a:xfrm>
            <a:off x="253044" y="852288"/>
            <a:ext cx="11639394" cy="579664"/>
          </a:xfrm>
        </p:spPr>
        <p:txBody>
          <a:bodyPr/>
          <a:lstStyle/>
          <a:p>
            <a:r>
              <a:rPr lang="en-US" dirty="0"/>
              <a:t>Send Relevant Communication to Vault</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a:xfrm>
            <a:off x="299562" y="35442"/>
            <a:ext cx="11639394" cy="970525"/>
          </a:xfrm>
        </p:spPr>
        <p:txBody>
          <a:bodyPr/>
          <a:lstStyle/>
          <a:p>
            <a:r>
              <a:rPr lang="en-US" dirty="0"/>
              <a:t>Upload via Inbound Email Address</a:t>
            </a:r>
          </a:p>
        </p:txBody>
      </p:sp>
      <p:sp>
        <p:nvSpPr>
          <p:cNvPr id="4" name="TextBox 3">
            <a:extLst>
              <a:ext uri="{FF2B5EF4-FFF2-40B4-BE49-F238E27FC236}">
                <a16:creationId xmlns:a16="http://schemas.microsoft.com/office/drawing/2014/main" id="{622C1A6C-6D9D-B7CA-9DA6-1A05EC8EF864}"/>
              </a:ext>
            </a:extLst>
          </p:cNvPr>
          <p:cNvSpPr txBox="1"/>
          <p:nvPr/>
        </p:nvSpPr>
        <p:spPr>
          <a:xfrm>
            <a:off x="839972" y="1722473"/>
            <a:ext cx="4710223" cy="1359731"/>
          </a:xfrm>
          <a:prstGeom prst="rect">
            <a:avLst/>
          </a:prstGeom>
          <a:noFill/>
        </p:spPr>
        <p:txBody>
          <a:bodyPr wrap="square" rtlCol="0">
            <a:spAutoFit/>
          </a:bodyPr>
          <a:lstStyle/>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startAt="5"/>
              <a:tabLst/>
            </a:pPr>
            <a:r>
              <a:rPr lang="en-US" dirty="0">
                <a:solidFill>
                  <a:schemeClr val="tx1">
                    <a:lumMod val="50000"/>
                  </a:schemeClr>
                </a:solidFill>
              </a:rPr>
              <a:t>Navigate to the document to verify that a </a:t>
            </a:r>
            <a:r>
              <a:rPr lang="en-US" b="1" dirty="0">
                <a:solidFill>
                  <a:schemeClr val="tx1">
                    <a:lumMod val="50000"/>
                  </a:schemeClr>
                </a:solidFill>
              </a:rPr>
              <a:t>Study Communication Log </a:t>
            </a:r>
            <a:r>
              <a:rPr lang="en-US" dirty="0">
                <a:solidFill>
                  <a:schemeClr val="tx1">
                    <a:lumMod val="50000"/>
                  </a:schemeClr>
                </a:solidFill>
              </a:rPr>
              <a:t>has been created for this document.</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startAt="5"/>
              <a:tabLst/>
            </a:pPr>
            <a:r>
              <a:rPr lang="en-US" dirty="0">
                <a:solidFill>
                  <a:schemeClr val="tx1">
                    <a:lumMod val="50000"/>
                  </a:schemeClr>
                </a:solidFill>
              </a:rPr>
              <a:t>Click on the </a:t>
            </a:r>
            <a:r>
              <a:rPr lang="en-US" b="1" dirty="0">
                <a:solidFill>
                  <a:schemeClr val="tx1">
                    <a:lumMod val="50000"/>
                  </a:schemeClr>
                </a:solidFill>
              </a:rPr>
              <a:t>Study Communication Log </a:t>
            </a:r>
            <a:r>
              <a:rPr lang="en-US" dirty="0">
                <a:solidFill>
                  <a:schemeClr val="tx1">
                    <a:lumMod val="50000"/>
                  </a:schemeClr>
                </a:solidFill>
              </a:rPr>
              <a:t>record link to review the details.</a:t>
            </a:r>
          </a:p>
        </p:txBody>
      </p:sp>
      <p:grpSp>
        <p:nvGrpSpPr>
          <p:cNvPr id="5" name="Group 4" descr="Screenshot showing step 5">
            <a:extLst>
              <a:ext uri="{FF2B5EF4-FFF2-40B4-BE49-F238E27FC236}">
                <a16:creationId xmlns:a16="http://schemas.microsoft.com/office/drawing/2014/main" id="{C9CC15B6-56DC-6BB6-8ED4-C403370162A9}"/>
              </a:ext>
            </a:extLst>
          </p:cNvPr>
          <p:cNvGrpSpPr/>
          <p:nvPr/>
        </p:nvGrpSpPr>
        <p:grpSpPr>
          <a:xfrm>
            <a:off x="7492038" y="1367480"/>
            <a:ext cx="4033425" cy="5079342"/>
            <a:chOff x="6628149" y="1049670"/>
            <a:chExt cx="4033425" cy="5079342"/>
          </a:xfrm>
        </p:grpSpPr>
        <p:pic>
          <p:nvPicPr>
            <p:cNvPr id="7" name="Picture 6">
              <a:extLst>
                <a:ext uri="{FF2B5EF4-FFF2-40B4-BE49-F238E27FC236}">
                  <a16:creationId xmlns:a16="http://schemas.microsoft.com/office/drawing/2014/main" id="{1C110E99-BC48-3EB0-CD4A-F4838A7D50D9}"/>
                </a:ext>
              </a:extLst>
            </p:cNvPr>
            <p:cNvPicPr>
              <a:picLocks noChangeAspect="1"/>
            </p:cNvPicPr>
            <p:nvPr/>
          </p:nvPicPr>
          <p:blipFill>
            <a:blip r:embed="rId3"/>
            <a:stretch>
              <a:fillRect/>
            </a:stretch>
          </p:blipFill>
          <p:spPr>
            <a:xfrm>
              <a:off x="6628149" y="1049670"/>
              <a:ext cx="4033425" cy="5079342"/>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2C54E473-9E8D-2075-F2FA-1709CEDFA7FE}"/>
                </a:ext>
              </a:extLst>
            </p:cNvPr>
            <p:cNvSpPr/>
            <p:nvPr/>
          </p:nvSpPr>
          <p:spPr>
            <a:xfrm>
              <a:off x="9504883" y="5504287"/>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9" name="Rectangle: Rounded Corners 30">
              <a:extLst>
                <a:ext uri="{FF2B5EF4-FFF2-40B4-BE49-F238E27FC236}">
                  <a16:creationId xmlns:a16="http://schemas.microsoft.com/office/drawing/2014/main" id="{0E5C1F02-1E22-A728-7B4E-F36BF2735090}"/>
                </a:ext>
              </a:extLst>
            </p:cNvPr>
            <p:cNvSpPr/>
            <p:nvPr/>
          </p:nvSpPr>
          <p:spPr>
            <a:xfrm>
              <a:off x="7244888" y="5898003"/>
              <a:ext cx="1974700" cy="2310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2" name="Group 11" descr="Screenshot showing step 6">
            <a:extLst>
              <a:ext uri="{FF2B5EF4-FFF2-40B4-BE49-F238E27FC236}">
                <a16:creationId xmlns:a16="http://schemas.microsoft.com/office/drawing/2014/main" id="{4BD85AD8-5588-EA44-8A3F-9723232D6AC9}"/>
              </a:ext>
            </a:extLst>
          </p:cNvPr>
          <p:cNvGrpSpPr/>
          <p:nvPr/>
        </p:nvGrpSpPr>
        <p:grpSpPr>
          <a:xfrm>
            <a:off x="858214" y="3429000"/>
            <a:ext cx="7012570" cy="2576712"/>
            <a:chOff x="858214" y="3429000"/>
            <a:chExt cx="7012570" cy="2576712"/>
          </a:xfrm>
        </p:grpSpPr>
        <p:pic>
          <p:nvPicPr>
            <p:cNvPr id="11" name="Picture 10" descr="Graphical user interface, text, application, email&#10;&#10;Description automatically generated">
              <a:extLst>
                <a:ext uri="{FF2B5EF4-FFF2-40B4-BE49-F238E27FC236}">
                  <a16:creationId xmlns:a16="http://schemas.microsoft.com/office/drawing/2014/main" id="{94974127-D068-AB82-81D8-8813B8CE3D4D}"/>
                </a:ext>
              </a:extLst>
            </p:cNvPr>
            <p:cNvPicPr>
              <a:picLocks noChangeAspect="1"/>
            </p:cNvPicPr>
            <p:nvPr/>
          </p:nvPicPr>
          <p:blipFill>
            <a:blip r:embed="rId4"/>
            <a:stretch>
              <a:fillRect/>
            </a:stretch>
          </p:blipFill>
          <p:spPr>
            <a:xfrm>
              <a:off x="858214" y="3429000"/>
              <a:ext cx="7012570" cy="2576712"/>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66597538-CD6E-C5E6-0215-9100235DB0B1}"/>
                </a:ext>
              </a:extLst>
            </p:cNvPr>
            <p:cNvSpPr/>
            <p:nvPr/>
          </p:nvSpPr>
          <p:spPr>
            <a:xfrm>
              <a:off x="1458823" y="5150565"/>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grpSp>
    </p:spTree>
    <p:extLst>
      <p:ext uri="{BB962C8B-B14F-4D97-AF65-F5344CB8AC3E}">
        <p14:creationId xmlns:p14="http://schemas.microsoft.com/office/powerpoint/2010/main" val="4229400053"/>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AA24990-84AF-EFD7-0C34-0D0478557769}"/>
              </a:ext>
            </a:extLst>
          </p:cNvPr>
          <p:cNvSpPr>
            <a:spLocks noGrp="1"/>
          </p:cNvSpPr>
          <p:nvPr>
            <p:ph type="body" sz="quarter" idx="13"/>
          </p:nvPr>
        </p:nvSpPr>
        <p:spPr>
          <a:xfrm>
            <a:off x="253044" y="852288"/>
            <a:ext cx="11639394" cy="579664"/>
          </a:xfrm>
        </p:spPr>
        <p:txBody>
          <a:bodyPr/>
          <a:lstStyle/>
          <a:p>
            <a:r>
              <a:rPr lang="en-US" dirty="0"/>
              <a:t>Send to Study-Specific Email Address</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a:xfrm>
            <a:off x="299562" y="35442"/>
            <a:ext cx="11639394" cy="970525"/>
          </a:xfrm>
        </p:spPr>
        <p:txBody>
          <a:bodyPr/>
          <a:lstStyle/>
          <a:p>
            <a:r>
              <a:rPr lang="en-US" dirty="0"/>
              <a:t>Upload via Inbound Email Address</a:t>
            </a:r>
          </a:p>
        </p:txBody>
      </p:sp>
      <p:sp>
        <p:nvSpPr>
          <p:cNvPr id="4" name="TextBox 3">
            <a:extLst>
              <a:ext uri="{FF2B5EF4-FFF2-40B4-BE49-F238E27FC236}">
                <a16:creationId xmlns:a16="http://schemas.microsoft.com/office/drawing/2014/main" id="{622C1A6C-6D9D-B7CA-9DA6-1A05EC8EF864}"/>
              </a:ext>
            </a:extLst>
          </p:cNvPr>
          <p:cNvSpPr txBox="1"/>
          <p:nvPr/>
        </p:nvSpPr>
        <p:spPr>
          <a:xfrm>
            <a:off x="453343" y="1609354"/>
            <a:ext cx="4944308" cy="2997103"/>
          </a:xfrm>
          <a:prstGeom prst="rect">
            <a:avLst/>
          </a:prstGeom>
          <a:noFill/>
        </p:spPr>
        <p:txBody>
          <a:bodyPr wrap="square" rtlCol="0">
            <a:spAutoFit/>
          </a:bodyPr>
          <a:lstStyle/>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75000"/>
                  </a:schemeClr>
                </a:solidFill>
              </a:rPr>
              <a:t>To send documents via email for a specific study, repeat the same steps above but include the Study Email Subaddress in the To line.</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75000"/>
                  </a:schemeClr>
                </a:solidFill>
              </a:rPr>
              <a:t>To check the email </a:t>
            </a:r>
            <a:r>
              <a:rPr lang="en-US" dirty="0" err="1">
                <a:solidFill>
                  <a:schemeClr val="tx1">
                    <a:lumMod val="75000"/>
                  </a:schemeClr>
                </a:solidFill>
              </a:rPr>
              <a:t>subaddress</a:t>
            </a:r>
            <a:r>
              <a:rPr lang="en-US" dirty="0">
                <a:solidFill>
                  <a:schemeClr val="tx1">
                    <a:lumMod val="75000"/>
                  </a:schemeClr>
                </a:solidFill>
              </a:rPr>
              <a:t> for a specific study, navigate to the </a:t>
            </a:r>
            <a:r>
              <a:rPr lang="en-US" b="1" dirty="0">
                <a:solidFill>
                  <a:schemeClr val="tx1">
                    <a:lumMod val="75000"/>
                  </a:schemeClr>
                </a:solidFill>
              </a:rPr>
              <a:t>Studies</a:t>
            </a:r>
            <a:r>
              <a:rPr lang="en-US" dirty="0">
                <a:solidFill>
                  <a:schemeClr val="tx1">
                    <a:lumMod val="75000"/>
                  </a:schemeClr>
                </a:solidFill>
              </a:rPr>
              <a:t> tab. </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75000"/>
                  </a:schemeClr>
                </a:solidFill>
              </a:rPr>
              <a:t>On the Ellipses, click on </a:t>
            </a:r>
            <a:r>
              <a:rPr lang="en-US" b="1" dirty="0">
                <a:solidFill>
                  <a:schemeClr val="tx1">
                    <a:lumMod val="75000"/>
                  </a:schemeClr>
                </a:solidFill>
              </a:rPr>
              <a:t>Edit Columns </a:t>
            </a:r>
            <a:r>
              <a:rPr lang="en-US" dirty="0">
                <a:solidFill>
                  <a:schemeClr val="tx1">
                    <a:lumMod val="75000"/>
                  </a:schemeClr>
                </a:solidFill>
              </a:rPr>
              <a:t>and add the </a:t>
            </a:r>
            <a:r>
              <a:rPr lang="en-US" b="1" dirty="0">
                <a:solidFill>
                  <a:schemeClr val="tx1">
                    <a:lumMod val="75000"/>
                  </a:schemeClr>
                </a:solidFill>
              </a:rPr>
              <a:t>Email Subaddress </a:t>
            </a:r>
            <a:r>
              <a:rPr lang="en-US" dirty="0">
                <a:solidFill>
                  <a:schemeClr val="tx1">
                    <a:lumMod val="75000"/>
                  </a:schemeClr>
                </a:solidFill>
              </a:rPr>
              <a:t>column. </a:t>
            </a:r>
          </a:p>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dirty="0">
                <a:solidFill>
                  <a:schemeClr val="tx1">
                    <a:lumMod val="75000"/>
                  </a:schemeClr>
                </a:solidFill>
              </a:rPr>
              <a:t>Knowing the Vault email address and the Study Subaddress, CTA Carl can send the Relevant Communication to a specific study by emailing </a:t>
            </a:r>
            <a:r>
              <a:rPr lang="en-US" b="1" dirty="0">
                <a:solidFill>
                  <a:schemeClr val="tx1">
                    <a:lumMod val="75000"/>
                  </a:schemeClr>
                </a:solidFill>
              </a:rPr>
              <a:t>&lt;inboundemail+studyaddress@domain.com&gt;</a:t>
            </a:r>
          </a:p>
        </p:txBody>
      </p:sp>
      <p:grpSp>
        <p:nvGrpSpPr>
          <p:cNvPr id="5" name="Group 4" descr="Screenshot showing step 4">
            <a:extLst>
              <a:ext uri="{FF2B5EF4-FFF2-40B4-BE49-F238E27FC236}">
                <a16:creationId xmlns:a16="http://schemas.microsoft.com/office/drawing/2014/main" id="{AC064DE7-5914-B6E3-97DB-373485043699}"/>
              </a:ext>
            </a:extLst>
          </p:cNvPr>
          <p:cNvGrpSpPr/>
          <p:nvPr/>
        </p:nvGrpSpPr>
        <p:grpSpPr>
          <a:xfrm>
            <a:off x="1518066" y="4995757"/>
            <a:ext cx="9787307" cy="1157066"/>
            <a:chOff x="1866745" y="4925259"/>
            <a:chExt cx="9787307" cy="1157066"/>
          </a:xfrm>
        </p:grpSpPr>
        <p:pic>
          <p:nvPicPr>
            <p:cNvPr id="9" name="Picture 8">
              <a:extLst>
                <a:ext uri="{FF2B5EF4-FFF2-40B4-BE49-F238E27FC236}">
                  <a16:creationId xmlns:a16="http://schemas.microsoft.com/office/drawing/2014/main" id="{FE1B8650-963F-E512-710C-5D3238142BCF}"/>
                </a:ext>
              </a:extLst>
            </p:cNvPr>
            <p:cNvPicPr>
              <a:picLocks noChangeAspect="1"/>
            </p:cNvPicPr>
            <p:nvPr/>
          </p:nvPicPr>
          <p:blipFill>
            <a:blip r:embed="rId3"/>
            <a:stretch>
              <a:fillRect/>
            </a:stretch>
          </p:blipFill>
          <p:spPr>
            <a:xfrm>
              <a:off x="1866745" y="4925259"/>
              <a:ext cx="9433404" cy="1157066"/>
            </a:xfrm>
            <a:prstGeom prst="rect">
              <a:avLst/>
            </a:prstGeom>
            <a:ln>
              <a:noFill/>
            </a:ln>
            <a:effectLst>
              <a:outerShdw blurRad="292100" dist="139700" dir="2700000" algn="tl" rotWithShape="0">
                <a:srgbClr val="333333">
                  <a:alpha val="65000"/>
                </a:srgbClr>
              </a:outerShdw>
            </a:effectLst>
          </p:spPr>
        </p:pic>
        <p:sp>
          <p:nvSpPr>
            <p:cNvPr id="15" name="Rectangle: Rounded Corners 14">
              <a:extLst>
                <a:ext uri="{FF2B5EF4-FFF2-40B4-BE49-F238E27FC236}">
                  <a16:creationId xmlns:a16="http://schemas.microsoft.com/office/drawing/2014/main" id="{8B7505E6-33D4-6CFC-A088-9C6E1C1609CB}"/>
                </a:ext>
              </a:extLst>
            </p:cNvPr>
            <p:cNvSpPr/>
            <p:nvPr/>
          </p:nvSpPr>
          <p:spPr>
            <a:xfrm>
              <a:off x="9813851" y="5302571"/>
              <a:ext cx="1336302" cy="23834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3" name="Oval 12">
              <a:extLst>
                <a:ext uri="{FF2B5EF4-FFF2-40B4-BE49-F238E27FC236}">
                  <a16:creationId xmlns:a16="http://schemas.microsoft.com/office/drawing/2014/main" id="{E39DB350-E7FD-C277-E3EE-8644AE743C41}"/>
                </a:ext>
              </a:extLst>
            </p:cNvPr>
            <p:cNvSpPr/>
            <p:nvPr/>
          </p:nvSpPr>
          <p:spPr>
            <a:xfrm>
              <a:off x="11218355" y="5224884"/>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grpSp>
      <p:grpSp>
        <p:nvGrpSpPr>
          <p:cNvPr id="23" name="Group 22" descr="Screenshot showing steps 2 and 3">
            <a:extLst>
              <a:ext uri="{FF2B5EF4-FFF2-40B4-BE49-F238E27FC236}">
                <a16:creationId xmlns:a16="http://schemas.microsoft.com/office/drawing/2014/main" id="{11440FDB-F5AF-4232-F0AF-A9B4BE4B7B3E}"/>
              </a:ext>
            </a:extLst>
          </p:cNvPr>
          <p:cNvGrpSpPr/>
          <p:nvPr/>
        </p:nvGrpSpPr>
        <p:grpSpPr>
          <a:xfrm>
            <a:off x="5385545" y="1609354"/>
            <a:ext cx="6700036" cy="2959469"/>
            <a:chOff x="5385545" y="1609354"/>
            <a:chExt cx="6700036" cy="2959469"/>
          </a:xfrm>
        </p:grpSpPr>
        <p:pic>
          <p:nvPicPr>
            <p:cNvPr id="8" name="Picture 7">
              <a:extLst>
                <a:ext uri="{FF2B5EF4-FFF2-40B4-BE49-F238E27FC236}">
                  <a16:creationId xmlns:a16="http://schemas.microsoft.com/office/drawing/2014/main" id="{336B8A87-43C3-1095-26B2-21D4B5037438}"/>
                </a:ext>
              </a:extLst>
            </p:cNvPr>
            <p:cNvPicPr>
              <a:picLocks noChangeAspect="1"/>
            </p:cNvPicPr>
            <p:nvPr/>
          </p:nvPicPr>
          <p:blipFill>
            <a:blip r:embed="rId4"/>
            <a:stretch>
              <a:fillRect/>
            </a:stretch>
          </p:blipFill>
          <p:spPr>
            <a:xfrm>
              <a:off x="5385545" y="1609354"/>
              <a:ext cx="6506893" cy="765281"/>
            </a:xfrm>
            <a:prstGeom prst="rect">
              <a:avLst/>
            </a:prstGeom>
            <a:ln>
              <a:noFill/>
            </a:ln>
            <a:effectLst>
              <a:outerShdw blurRad="292100" dist="139700" dir="2700000" algn="tl" rotWithShape="0">
                <a:srgbClr val="333333">
                  <a:alpha val="65000"/>
                </a:srgbClr>
              </a:outerShdw>
            </a:effectLst>
          </p:spPr>
        </p:pic>
        <p:pic>
          <p:nvPicPr>
            <p:cNvPr id="17" name="Picture 16" descr="Graphical user interface, text, application&#10;&#10;Description automatically generated">
              <a:extLst>
                <a:ext uri="{FF2B5EF4-FFF2-40B4-BE49-F238E27FC236}">
                  <a16:creationId xmlns:a16="http://schemas.microsoft.com/office/drawing/2014/main" id="{5DFE732C-2FCE-6571-69F8-AF662D6D6438}"/>
                </a:ext>
              </a:extLst>
            </p:cNvPr>
            <p:cNvPicPr>
              <a:picLocks noChangeAspect="1"/>
            </p:cNvPicPr>
            <p:nvPr/>
          </p:nvPicPr>
          <p:blipFill>
            <a:blip r:embed="rId5"/>
            <a:stretch>
              <a:fillRect/>
            </a:stretch>
          </p:blipFill>
          <p:spPr>
            <a:xfrm>
              <a:off x="7235745" y="2064175"/>
              <a:ext cx="3230404" cy="2504648"/>
            </a:xfrm>
            <a:prstGeom prst="rect">
              <a:avLst/>
            </a:prstGeom>
            <a:ln>
              <a:noFill/>
            </a:ln>
            <a:effectLst>
              <a:outerShdw blurRad="292100" dist="139700" dir="2700000" algn="tl" rotWithShape="0">
                <a:srgbClr val="333333">
                  <a:alpha val="65000"/>
                </a:srgbClr>
              </a:outerShdw>
            </a:effectLst>
          </p:spPr>
        </p:pic>
        <p:sp>
          <p:nvSpPr>
            <p:cNvPr id="18" name="Rectangle: Rounded Corners 14">
              <a:extLst>
                <a:ext uri="{FF2B5EF4-FFF2-40B4-BE49-F238E27FC236}">
                  <a16:creationId xmlns:a16="http://schemas.microsoft.com/office/drawing/2014/main" id="{37D7CF07-695D-DC9F-3220-A025B22ED563}"/>
                </a:ext>
              </a:extLst>
            </p:cNvPr>
            <p:cNvSpPr/>
            <p:nvPr/>
          </p:nvSpPr>
          <p:spPr>
            <a:xfrm>
              <a:off x="8765916" y="3174517"/>
              <a:ext cx="1336302" cy="23834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4326F812-850C-D262-10C1-D3CD396CC18A}"/>
                </a:ext>
              </a:extLst>
            </p:cNvPr>
            <p:cNvSpPr/>
            <p:nvPr/>
          </p:nvSpPr>
          <p:spPr>
            <a:xfrm>
              <a:off x="10170420" y="3096830"/>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20" name="Oval 19">
              <a:extLst>
                <a:ext uri="{FF2B5EF4-FFF2-40B4-BE49-F238E27FC236}">
                  <a16:creationId xmlns:a16="http://schemas.microsoft.com/office/drawing/2014/main" id="{4E008526-3277-B11F-7937-5B1F0EB94849}"/>
                </a:ext>
              </a:extLst>
            </p:cNvPr>
            <p:cNvSpPr/>
            <p:nvPr/>
          </p:nvSpPr>
          <p:spPr>
            <a:xfrm>
              <a:off x="11649884" y="1925020"/>
              <a:ext cx="435697" cy="393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21" name="Rectangle: Rounded Corners 14">
              <a:extLst>
                <a:ext uri="{FF2B5EF4-FFF2-40B4-BE49-F238E27FC236}">
                  <a16:creationId xmlns:a16="http://schemas.microsoft.com/office/drawing/2014/main" id="{834BBE72-8BE2-4E92-2905-45C2935D2E53}"/>
                </a:ext>
              </a:extLst>
            </p:cNvPr>
            <p:cNvSpPr/>
            <p:nvPr/>
          </p:nvSpPr>
          <p:spPr>
            <a:xfrm>
              <a:off x="10700951" y="2052096"/>
              <a:ext cx="993028" cy="19670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2" name="Rectangle: Rounded Corners 14">
              <a:extLst>
                <a:ext uri="{FF2B5EF4-FFF2-40B4-BE49-F238E27FC236}">
                  <a16:creationId xmlns:a16="http://schemas.microsoft.com/office/drawing/2014/main" id="{88F06F76-57A2-72E4-A746-D9AB321C65FF}"/>
                </a:ext>
              </a:extLst>
            </p:cNvPr>
            <p:cNvSpPr/>
            <p:nvPr/>
          </p:nvSpPr>
          <p:spPr>
            <a:xfrm>
              <a:off x="5778300" y="1624121"/>
              <a:ext cx="548359" cy="19869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518587221"/>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EAD7-0331-40EB-976F-2172138255EF}"/>
              </a:ext>
            </a:extLst>
          </p:cNvPr>
          <p:cNvSpPr>
            <a:spLocks noGrp="1"/>
          </p:cNvSpPr>
          <p:nvPr>
            <p:ph type="ctrTitle"/>
          </p:nvPr>
        </p:nvSpPr>
        <p:spPr/>
        <p:txBody>
          <a:bodyPr/>
          <a:lstStyle/>
          <a:p>
            <a:r>
              <a:rPr lang="en-US" dirty="0"/>
              <a:t>How to Upversion a Document</a:t>
            </a:r>
          </a:p>
        </p:txBody>
      </p:sp>
      <p:sp>
        <p:nvSpPr>
          <p:cNvPr id="3" name="Subtitle 2">
            <a:extLst>
              <a:ext uri="{FF2B5EF4-FFF2-40B4-BE49-F238E27FC236}">
                <a16:creationId xmlns:a16="http://schemas.microsoft.com/office/drawing/2014/main" id="{53853C67-629E-443F-B404-E2F309F4A3E9}"/>
              </a:ext>
            </a:extLst>
          </p:cNvPr>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2649413409"/>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7F8E-7003-4A3A-A3C3-E16C18826390}"/>
              </a:ext>
            </a:extLst>
          </p:cNvPr>
          <p:cNvSpPr>
            <a:spLocks noGrp="1"/>
          </p:cNvSpPr>
          <p:nvPr>
            <p:ph type="title"/>
          </p:nvPr>
        </p:nvSpPr>
        <p:spPr/>
        <p:txBody>
          <a:bodyPr/>
          <a:lstStyle/>
          <a:p>
            <a:r>
              <a:rPr lang="en-US" dirty="0"/>
              <a:t>Benefits of Versioning in Vault</a:t>
            </a:r>
          </a:p>
        </p:txBody>
      </p:sp>
      <p:graphicFrame>
        <p:nvGraphicFramePr>
          <p:cNvPr id="5" name="Content Placeholder 4" descr="•Ability to see full version history from one view – QC friendly!&#10;•Automatic superseding of previous major versions&#10;•Ability to compare versions directly in Vault&#10;•Ability to “Include previous document versions” when reporting&#10;•Receive alerts on new versions (when enabled)&#10;">
            <a:extLst>
              <a:ext uri="{FF2B5EF4-FFF2-40B4-BE49-F238E27FC236}">
                <a16:creationId xmlns:a16="http://schemas.microsoft.com/office/drawing/2014/main" id="{9F3E58CD-8FF2-46F7-B5B9-13CBA97D0637}"/>
              </a:ext>
            </a:extLst>
          </p:cNvPr>
          <p:cNvGraphicFramePr>
            <a:graphicFrameLocks noGrp="1"/>
          </p:cNvGraphicFramePr>
          <p:nvPr>
            <p:ph idx="1"/>
            <p:extLst>
              <p:ext uri="{D42A27DB-BD31-4B8C-83A1-F6EECF244321}">
                <p14:modId xmlns:p14="http://schemas.microsoft.com/office/powerpoint/2010/main" val="3837726939"/>
              </p:ext>
            </p:extLst>
          </p:nvPr>
        </p:nvGraphicFramePr>
        <p:xfrm>
          <a:off x="551656" y="841248"/>
          <a:ext cx="11088687"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1131043"/>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Ways to Version a Document </a:t>
            </a:r>
          </a:p>
        </p:txBody>
      </p:sp>
      <p:grpSp>
        <p:nvGrpSpPr>
          <p:cNvPr id="4" name="Group 3" descr="Create draft:&#10;&#10;From a document in the Library&#13;&#10;Availability dependent on the document's status&#13;&#10;Option only available to users with “Version” permissions&#13;&#10;This is the only way to move from Vault v1.0 -&gt; v1.1&#13;&#10;">
            <a:extLst>
              <a:ext uri="{FF2B5EF4-FFF2-40B4-BE49-F238E27FC236}">
                <a16:creationId xmlns:a16="http://schemas.microsoft.com/office/drawing/2014/main" id="{90AFB0AF-1163-44DB-960B-8ED3D8121B14}"/>
              </a:ext>
            </a:extLst>
          </p:cNvPr>
          <p:cNvGrpSpPr/>
          <p:nvPr/>
        </p:nvGrpSpPr>
        <p:grpSpPr>
          <a:xfrm>
            <a:off x="2001499" y="1356102"/>
            <a:ext cx="2043641" cy="4145796"/>
            <a:chOff x="465986" y="1049681"/>
            <a:chExt cx="2269986" cy="4288817"/>
          </a:xfrm>
        </p:grpSpPr>
        <p:sp>
          <p:nvSpPr>
            <p:cNvPr id="49" name="Round Single Corner Rectangle 35"/>
            <p:cNvSpPr/>
            <p:nvPr/>
          </p:nvSpPr>
          <p:spPr>
            <a:xfrm rot="10800000">
              <a:off x="503852" y="1350859"/>
              <a:ext cx="2138200" cy="375726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51" name="TextBox 50"/>
            <p:cNvSpPr txBox="1"/>
            <p:nvPr/>
          </p:nvSpPr>
          <p:spPr>
            <a:xfrm>
              <a:off x="465986" y="1683650"/>
              <a:ext cx="2269986" cy="430887"/>
            </a:xfrm>
            <a:prstGeom prst="rect">
              <a:avLst/>
            </a:prstGeom>
            <a:noFill/>
          </p:spPr>
          <p:txBody>
            <a:bodyPr wrap="square" rtlCol="0">
              <a:spAutoFit/>
            </a:bodyPr>
            <a:lstStyle/>
            <a:p>
              <a:pPr algn="ctr"/>
              <a:r>
                <a:rPr lang="en-US" sz="2200" b="1" dirty="0">
                  <a:solidFill>
                    <a:schemeClr val="bg2">
                      <a:lumMod val="50000"/>
                    </a:schemeClr>
                  </a:solidFill>
                </a:rPr>
                <a:t>Create Draft</a:t>
              </a:r>
            </a:p>
          </p:txBody>
        </p:sp>
        <p:sp>
          <p:nvSpPr>
            <p:cNvPr id="143" name="Oval 142"/>
            <p:cNvSpPr>
              <a:spLocks noChangeAspect="1"/>
            </p:cNvSpPr>
            <p:nvPr/>
          </p:nvSpPr>
          <p:spPr>
            <a:xfrm>
              <a:off x="1280204" y="1049681"/>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5" name="TextBox 54">
              <a:extLst>
                <a:ext uri="{FF2B5EF4-FFF2-40B4-BE49-F238E27FC236}">
                  <a16:creationId xmlns:a16="http://schemas.microsoft.com/office/drawing/2014/main" id="{37F2400F-872A-4C38-A22A-5EB1098D3C36}"/>
                </a:ext>
              </a:extLst>
            </p:cNvPr>
            <p:cNvSpPr txBox="1"/>
            <p:nvPr/>
          </p:nvSpPr>
          <p:spPr>
            <a:xfrm>
              <a:off x="519901" y="2345593"/>
              <a:ext cx="2138201" cy="2992905"/>
            </a:xfrm>
            <a:prstGeom prst="rect">
              <a:avLst/>
            </a:prstGeom>
            <a:noFill/>
          </p:spPr>
          <p:txBody>
            <a:bodyPr wrap="square" rtlCol="0">
              <a:spAutoFit/>
            </a:bodyPr>
            <a:lstStyle/>
            <a:p>
              <a:pPr marL="169863" indent="-169863">
                <a:buFont typeface="Arial" panose="020B0604020202020204" pitchFamily="34" charset="0"/>
                <a:buChar char="•"/>
              </a:pPr>
              <a:r>
                <a:rPr lang="en-US" sz="1400" dirty="0">
                  <a:solidFill>
                    <a:schemeClr val="bg2">
                      <a:lumMod val="50000"/>
                    </a:schemeClr>
                  </a:solidFill>
                </a:rPr>
                <a:t>From a document in the Library</a:t>
              </a:r>
            </a:p>
            <a:p>
              <a:pPr marL="169863" indent="-169863">
                <a:buFont typeface="Arial" panose="020B0604020202020204" pitchFamily="34" charset="0"/>
                <a:buChar char="•"/>
              </a:pPr>
              <a:r>
                <a:rPr lang="en-US" sz="1400" dirty="0">
                  <a:solidFill>
                    <a:schemeClr val="bg2">
                      <a:lumMod val="50000"/>
                    </a:schemeClr>
                  </a:solidFill>
                </a:rPr>
                <a:t>Availability dependent on the document's status</a:t>
              </a:r>
            </a:p>
            <a:p>
              <a:pPr marL="169863" indent="-169863">
                <a:buFont typeface="Arial" panose="020B0604020202020204" pitchFamily="34" charset="0"/>
                <a:buChar char="•"/>
              </a:pPr>
              <a:r>
                <a:rPr lang="en-US" sz="1400" dirty="0">
                  <a:solidFill>
                    <a:schemeClr val="bg2">
                      <a:lumMod val="50000"/>
                    </a:schemeClr>
                  </a:solidFill>
                </a:rPr>
                <a:t>Option only available to users with “</a:t>
              </a:r>
              <a:r>
                <a:rPr lang="en-US" sz="1400" i="1" dirty="0">
                  <a:solidFill>
                    <a:schemeClr val="bg2">
                      <a:lumMod val="50000"/>
                    </a:schemeClr>
                  </a:solidFill>
                </a:rPr>
                <a:t>Version</a:t>
              </a:r>
              <a:r>
                <a:rPr lang="en-US" sz="1400" dirty="0">
                  <a:solidFill>
                    <a:schemeClr val="bg2">
                      <a:lumMod val="50000"/>
                    </a:schemeClr>
                  </a:solidFill>
                </a:rPr>
                <a:t>” permissions</a:t>
              </a:r>
            </a:p>
            <a:p>
              <a:pPr marL="169863" indent="-169863">
                <a:buFont typeface="Arial" panose="020B0604020202020204" pitchFamily="34" charset="0"/>
                <a:buChar char="•"/>
              </a:pPr>
              <a:r>
                <a:rPr lang="en-US" sz="1400" b="1" dirty="0">
                  <a:solidFill>
                    <a:schemeClr val="bg2">
                      <a:lumMod val="50000"/>
                    </a:schemeClr>
                  </a:solidFill>
                </a:rPr>
                <a:t>This is the only way to move from Vault v1.0 -&gt; v1.1</a:t>
              </a:r>
            </a:p>
            <a:p>
              <a:pPr marL="169863" indent="-169863">
                <a:buFont typeface="Arial" panose="020B0604020202020204" pitchFamily="34" charset="0"/>
                <a:buChar char="•"/>
              </a:pPr>
              <a:endParaRPr lang="en-US" sz="1400" dirty="0">
                <a:solidFill>
                  <a:schemeClr val="bg2">
                    <a:lumMod val="50000"/>
                  </a:schemeClr>
                </a:solidFill>
              </a:endParaRPr>
            </a:p>
          </p:txBody>
        </p:sp>
        <p:sp>
          <p:nvSpPr>
            <p:cNvPr id="66" name="Freeform 151">
              <a:extLst>
                <a:ext uri="{FF2B5EF4-FFF2-40B4-BE49-F238E27FC236}">
                  <a16:creationId xmlns:a16="http://schemas.microsoft.com/office/drawing/2014/main" id="{A2267962-57B1-4026-A6FB-5D225398625D}"/>
                </a:ext>
              </a:extLst>
            </p:cNvPr>
            <p:cNvSpPr>
              <a:spLocks/>
            </p:cNvSpPr>
            <p:nvPr/>
          </p:nvSpPr>
          <p:spPr bwMode="auto">
            <a:xfrm>
              <a:off x="1423206" y="1170230"/>
              <a:ext cx="355545" cy="404327"/>
            </a:xfrm>
            <a:custGeom>
              <a:avLst/>
              <a:gdLst>
                <a:gd name="T0" fmla="*/ 212 w 340"/>
                <a:gd name="T1" fmla="*/ 214 h 345"/>
                <a:gd name="T2" fmla="*/ 212 w 340"/>
                <a:gd name="T3" fmla="*/ 345 h 345"/>
                <a:gd name="T4" fmla="*/ 128 w 340"/>
                <a:gd name="T5" fmla="*/ 345 h 345"/>
                <a:gd name="T6" fmla="*/ 128 w 340"/>
                <a:gd name="T7" fmla="*/ 214 h 345"/>
                <a:gd name="T8" fmla="*/ 0 w 340"/>
                <a:gd name="T9" fmla="*/ 214 h 345"/>
                <a:gd name="T10" fmla="*/ 0 w 340"/>
                <a:gd name="T11" fmla="*/ 131 h 345"/>
                <a:gd name="T12" fmla="*/ 128 w 340"/>
                <a:gd name="T13" fmla="*/ 131 h 345"/>
                <a:gd name="T14" fmla="*/ 128 w 340"/>
                <a:gd name="T15" fmla="*/ 0 h 345"/>
                <a:gd name="T16" fmla="*/ 212 w 340"/>
                <a:gd name="T17" fmla="*/ 0 h 345"/>
                <a:gd name="T18" fmla="*/ 212 w 340"/>
                <a:gd name="T19" fmla="*/ 131 h 345"/>
                <a:gd name="T20" fmla="*/ 340 w 340"/>
                <a:gd name="T21" fmla="*/ 131 h 345"/>
                <a:gd name="T22" fmla="*/ 340 w 340"/>
                <a:gd name="T23" fmla="*/ 214 h 345"/>
                <a:gd name="T24" fmla="*/ 212 w 340"/>
                <a:gd name="T25" fmla="*/ 214 h 345"/>
                <a:gd name="T26" fmla="*/ 212 w 340"/>
                <a:gd name="T27" fmla="*/ 21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345">
                  <a:moveTo>
                    <a:pt x="212" y="214"/>
                  </a:moveTo>
                  <a:lnTo>
                    <a:pt x="212" y="345"/>
                  </a:lnTo>
                  <a:lnTo>
                    <a:pt x="128" y="345"/>
                  </a:lnTo>
                  <a:lnTo>
                    <a:pt x="128" y="214"/>
                  </a:lnTo>
                  <a:lnTo>
                    <a:pt x="0" y="214"/>
                  </a:lnTo>
                  <a:lnTo>
                    <a:pt x="0" y="131"/>
                  </a:lnTo>
                  <a:lnTo>
                    <a:pt x="128" y="131"/>
                  </a:lnTo>
                  <a:lnTo>
                    <a:pt x="128" y="0"/>
                  </a:lnTo>
                  <a:lnTo>
                    <a:pt x="212" y="0"/>
                  </a:lnTo>
                  <a:lnTo>
                    <a:pt x="212" y="131"/>
                  </a:lnTo>
                  <a:lnTo>
                    <a:pt x="340" y="131"/>
                  </a:lnTo>
                  <a:lnTo>
                    <a:pt x="340" y="214"/>
                  </a:lnTo>
                  <a:lnTo>
                    <a:pt x="212" y="214"/>
                  </a:lnTo>
                  <a:lnTo>
                    <a:pt x="212" y="2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oup 4" descr="Receiving a task:&#10;&#10;From a workflow&#13;&#10;Allows the workflow owner to specify which document a user should upload (via a Placeholder)&#13;&#10;">
            <a:extLst>
              <a:ext uri="{FF2B5EF4-FFF2-40B4-BE49-F238E27FC236}">
                <a16:creationId xmlns:a16="http://schemas.microsoft.com/office/drawing/2014/main" id="{72DE0BD8-124F-4FAE-B9FA-A500DBFC885D}"/>
              </a:ext>
            </a:extLst>
          </p:cNvPr>
          <p:cNvGrpSpPr/>
          <p:nvPr/>
        </p:nvGrpSpPr>
        <p:grpSpPr>
          <a:xfrm>
            <a:off x="7962711" y="1353254"/>
            <a:ext cx="1953633" cy="3919766"/>
            <a:chOff x="2649787" y="1043242"/>
            <a:chExt cx="2170009" cy="4054989"/>
          </a:xfrm>
        </p:grpSpPr>
        <p:sp>
          <p:nvSpPr>
            <p:cNvPr id="32" name="Round Single Corner Rectangle 35"/>
            <p:cNvSpPr/>
            <p:nvPr/>
          </p:nvSpPr>
          <p:spPr>
            <a:xfrm rot="10800000">
              <a:off x="2701162" y="1343727"/>
              <a:ext cx="2118634" cy="3754504"/>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2" name="TextBox 1"/>
            <p:cNvSpPr txBox="1"/>
            <p:nvPr/>
          </p:nvSpPr>
          <p:spPr>
            <a:xfrm>
              <a:off x="2765031" y="1674920"/>
              <a:ext cx="1975873" cy="795985"/>
            </a:xfrm>
            <a:prstGeom prst="rect">
              <a:avLst/>
            </a:prstGeom>
            <a:noFill/>
          </p:spPr>
          <p:txBody>
            <a:bodyPr wrap="square" rtlCol="0">
              <a:spAutoFit/>
            </a:bodyPr>
            <a:lstStyle/>
            <a:p>
              <a:pPr algn="ctr"/>
              <a:r>
                <a:rPr lang="en-US" sz="2200" b="1" dirty="0">
                  <a:solidFill>
                    <a:schemeClr val="bg2">
                      <a:lumMod val="50000"/>
                    </a:schemeClr>
                  </a:solidFill>
                </a:rPr>
                <a:t>Receiving a Task</a:t>
              </a:r>
            </a:p>
          </p:txBody>
        </p:sp>
        <p:sp>
          <p:nvSpPr>
            <p:cNvPr id="144" name="Oval 143"/>
            <p:cNvSpPr>
              <a:spLocks noChangeAspect="1"/>
            </p:cNvSpPr>
            <p:nvPr/>
          </p:nvSpPr>
          <p:spPr>
            <a:xfrm>
              <a:off x="3486179" y="1043242"/>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sp>
          <p:nvSpPr>
            <p:cNvPr id="56" name="TextBox 55">
              <a:extLst>
                <a:ext uri="{FF2B5EF4-FFF2-40B4-BE49-F238E27FC236}">
                  <a16:creationId xmlns:a16="http://schemas.microsoft.com/office/drawing/2014/main" id="{D68AF368-E4C9-495C-A947-0B33042A4A71}"/>
                </a:ext>
              </a:extLst>
            </p:cNvPr>
            <p:cNvSpPr txBox="1"/>
            <p:nvPr/>
          </p:nvSpPr>
          <p:spPr>
            <a:xfrm>
              <a:off x="2649787" y="2437275"/>
              <a:ext cx="2153856" cy="1878526"/>
            </a:xfrm>
            <a:prstGeom prst="rect">
              <a:avLst/>
            </a:prstGeom>
            <a:noFill/>
          </p:spPr>
          <p:txBody>
            <a:bodyPr wrap="square" rtlCol="0">
              <a:spAutoFit/>
            </a:bodyPr>
            <a:lstStyle/>
            <a:p>
              <a:pPr marL="228600" indent="-228600">
                <a:buFont typeface="Arial" panose="020B0604020202020204" pitchFamily="34" charset="0"/>
                <a:buChar char="•"/>
              </a:pPr>
              <a:r>
                <a:rPr lang="en-US" sz="1600" dirty="0">
                  <a:solidFill>
                    <a:schemeClr val="bg2">
                      <a:lumMod val="50000"/>
                    </a:schemeClr>
                  </a:solidFill>
                </a:rPr>
                <a:t>From a workflow</a:t>
              </a:r>
            </a:p>
            <a:p>
              <a:pPr marL="228600" indent="-228600">
                <a:buFont typeface="Arial" panose="020B0604020202020204" pitchFamily="34" charset="0"/>
                <a:buChar char="•"/>
              </a:pPr>
              <a:r>
                <a:rPr lang="en-US" sz="1600" dirty="0">
                  <a:solidFill>
                    <a:schemeClr val="bg2">
                      <a:lumMod val="50000"/>
                    </a:schemeClr>
                  </a:solidFill>
                </a:rPr>
                <a:t>Allows the workflow owner to specify which document a user should upload (via a Placeholder)</a:t>
              </a:r>
            </a:p>
          </p:txBody>
        </p:sp>
        <p:sp>
          <p:nvSpPr>
            <p:cNvPr id="67" name="Freeform 95">
              <a:extLst>
                <a:ext uri="{FF2B5EF4-FFF2-40B4-BE49-F238E27FC236}">
                  <a16:creationId xmlns:a16="http://schemas.microsoft.com/office/drawing/2014/main" id="{46E53664-8E61-4459-A0FF-565548ABEFF5}"/>
                </a:ext>
              </a:extLst>
            </p:cNvPr>
            <p:cNvSpPr>
              <a:spLocks/>
            </p:cNvSpPr>
            <p:nvPr/>
          </p:nvSpPr>
          <p:spPr bwMode="auto">
            <a:xfrm>
              <a:off x="3642532" y="1214272"/>
              <a:ext cx="373256" cy="316246"/>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descr="Upload new version:&#10;&#10;From a document in the Library&#13;&#10;Availability dependent on the document's status&#13;&#10;Option only available to users with “Edit” permissions&#13;&#10;One-click option&#13;&#10;">
            <a:extLst>
              <a:ext uri="{FF2B5EF4-FFF2-40B4-BE49-F238E27FC236}">
                <a16:creationId xmlns:a16="http://schemas.microsoft.com/office/drawing/2014/main" id="{1C65A7B8-B256-42B2-90F1-17773CC72801}"/>
              </a:ext>
            </a:extLst>
          </p:cNvPr>
          <p:cNvGrpSpPr/>
          <p:nvPr/>
        </p:nvGrpSpPr>
        <p:grpSpPr>
          <a:xfrm>
            <a:off x="3924202" y="1297549"/>
            <a:ext cx="2209737" cy="3975471"/>
            <a:chOff x="4003390" y="1132649"/>
            <a:chExt cx="2209737" cy="3975471"/>
          </a:xfrm>
        </p:grpSpPr>
        <p:sp>
          <p:nvSpPr>
            <p:cNvPr id="34" name="Round Single Corner Rectangle 35"/>
            <p:cNvSpPr/>
            <p:nvPr/>
          </p:nvSpPr>
          <p:spPr>
            <a:xfrm rot="10800000">
              <a:off x="4106780" y="1476153"/>
              <a:ext cx="1989250" cy="3631967"/>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137" name="TextBox 136"/>
            <p:cNvSpPr txBox="1"/>
            <p:nvPr/>
          </p:nvSpPr>
          <p:spPr>
            <a:xfrm>
              <a:off x="4003390" y="1781375"/>
              <a:ext cx="2209737" cy="743782"/>
            </a:xfrm>
            <a:prstGeom prst="rect">
              <a:avLst/>
            </a:prstGeom>
            <a:noFill/>
          </p:spPr>
          <p:txBody>
            <a:bodyPr wrap="square" rtlCol="0">
              <a:spAutoFit/>
            </a:bodyPr>
            <a:lstStyle/>
            <a:p>
              <a:pPr algn="ctr"/>
              <a:r>
                <a:rPr lang="en-US" sz="2200" b="1" dirty="0">
                  <a:solidFill>
                    <a:schemeClr val="bg2">
                      <a:lumMod val="50000"/>
                    </a:schemeClr>
                  </a:solidFill>
                </a:rPr>
                <a:t>Upload New Version</a:t>
              </a:r>
            </a:p>
          </p:txBody>
        </p:sp>
        <p:sp>
          <p:nvSpPr>
            <p:cNvPr id="57" name="TextBox 56">
              <a:extLst>
                <a:ext uri="{FF2B5EF4-FFF2-40B4-BE49-F238E27FC236}">
                  <a16:creationId xmlns:a16="http://schemas.microsoft.com/office/drawing/2014/main" id="{06C0FCF1-473B-468D-9044-4ED5D6383A71}"/>
                </a:ext>
              </a:extLst>
            </p:cNvPr>
            <p:cNvSpPr txBox="1"/>
            <p:nvPr/>
          </p:nvSpPr>
          <p:spPr>
            <a:xfrm>
              <a:off x="4100272" y="2532565"/>
              <a:ext cx="1965981" cy="2031325"/>
            </a:xfrm>
            <a:prstGeom prst="rect">
              <a:avLst/>
            </a:prstGeom>
            <a:noFill/>
          </p:spPr>
          <p:txBody>
            <a:bodyPr wrap="square" rtlCol="0">
              <a:spAutoFit/>
            </a:bodyPr>
            <a:lstStyle/>
            <a:p>
              <a:pPr marL="228600" indent="-228600">
                <a:buFont typeface="Arial" panose="020B0604020202020204" pitchFamily="34" charset="0"/>
                <a:buChar char="•"/>
              </a:pPr>
              <a:r>
                <a:rPr lang="en-US" sz="1400" dirty="0">
                  <a:solidFill>
                    <a:schemeClr val="bg2">
                      <a:lumMod val="50000"/>
                    </a:schemeClr>
                  </a:solidFill>
                </a:rPr>
                <a:t>From a document in the Library</a:t>
              </a:r>
            </a:p>
            <a:p>
              <a:pPr marL="228600" indent="-228600">
                <a:buFont typeface="Arial" panose="020B0604020202020204" pitchFamily="34" charset="0"/>
                <a:buChar char="•"/>
              </a:pPr>
              <a:r>
                <a:rPr lang="en-US" sz="1400" dirty="0">
                  <a:solidFill>
                    <a:schemeClr val="bg2">
                      <a:lumMod val="50000"/>
                    </a:schemeClr>
                  </a:solidFill>
                </a:rPr>
                <a:t>Availability dependent on the document's status</a:t>
              </a:r>
            </a:p>
            <a:p>
              <a:pPr marL="228600" indent="-228600">
                <a:buFont typeface="Arial" panose="020B0604020202020204" pitchFamily="34" charset="0"/>
                <a:buChar char="•"/>
              </a:pPr>
              <a:r>
                <a:rPr lang="en-US" sz="1400" dirty="0">
                  <a:solidFill>
                    <a:schemeClr val="bg2">
                      <a:lumMod val="50000"/>
                    </a:schemeClr>
                  </a:solidFill>
                </a:rPr>
                <a:t>Option only available to users with “</a:t>
              </a:r>
              <a:r>
                <a:rPr lang="en-US" sz="1400" i="1" dirty="0">
                  <a:solidFill>
                    <a:schemeClr val="bg2">
                      <a:lumMod val="50000"/>
                    </a:schemeClr>
                  </a:solidFill>
                </a:rPr>
                <a:t>Edit</a:t>
              </a:r>
              <a:r>
                <a:rPr lang="en-US" sz="1400" dirty="0">
                  <a:solidFill>
                    <a:schemeClr val="bg2">
                      <a:lumMod val="50000"/>
                    </a:schemeClr>
                  </a:solidFill>
                </a:rPr>
                <a:t>” permissions</a:t>
              </a:r>
            </a:p>
            <a:p>
              <a:pPr marL="228600" indent="-228600">
                <a:buFont typeface="Arial" panose="020B0604020202020204" pitchFamily="34" charset="0"/>
                <a:buChar char="•"/>
              </a:pPr>
              <a:r>
                <a:rPr lang="en-US" sz="1400" dirty="0">
                  <a:solidFill>
                    <a:schemeClr val="bg2">
                      <a:lumMod val="50000"/>
                    </a:schemeClr>
                  </a:solidFill>
                </a:rPr>
                <a:t>One-click option</a:t>
              </a:r>
            </a:p>
          </p:txBody>
        </p:sp>
        <p:grpSp>
          <p:nvGrpSpPr>
            <p:cNvPr id="22" name="Group 21">
              <a:extLst>
                <a:ext uri="{FF2B5EF4-FFF2-40B4-BE49-F238E27FC236}">
                  <a16:creationId xmlns:a16="http://schemas.microsoft.com/office/drawing/2014/main" id="{E1E59646-73AB-4545-A341-73AF9CB74345}"/>
                </a:ext>
              </a:extLst>
            </p:cNvPr>
            <p:cNvGrpSpPr/>
            <p:nvPr/>
          </p:nvGrpSpPr>
          <p:grpSpPr>
            <a:xfrm>
              <a:off x="4777710" y="1132649"/>
              <a:ext cx="581070" cy="623904"/>
              <a:chOff x="4777710" y="1132649"/>
              <a:chExt cx="581070" cy="623904"/>
            </a:xfrm>
          </p:grpSpPr>
          <p:sp>
            <p:nvSpPr>
              <p:cNvPr id="145" name="Oval 144"/>
              <p:cNvSpPr>
                <a:spLocks noChangeAspect="1"/>
              </p:cNvSpPr>
              <p:nvPr/>
            </p:nvSpPr>
            <p:spPr>
              <a:xfrm>
                <a:off x="4777710" y="1132649"/>
                <a:ext cx="581070" cy="62390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pic>
            <p:nvPicPr>
              <p:cNvPr id="18" name="Graphic 17" descr="Upload">
                <a:extLst>
                  <a:ext uri="{FF2B5EF4-FFF2-40B4-BE49-F238E27FC236}">
                    <a16:creationId xmlns:a16="http://schemas.microsoft.com/office/drawing/2014/main" id="{CAA9C89A-1EA7-4B72-9CF0-96A27F0B91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5640" y="1247323"/>
                <a:ext cx="402192" cy="402192"/>
              </a:xfrm>
              <a:prstGeom prst="rect">
                <a:avLst/>
              </a:prstGeom>
            </p:spPr>
          </p:pic>
        </p:grpSp>
      </p:grpSp>
      <p:grpSp>
        <p:nvGrpSpPr>
          <p:cNvPr id="24" name="Group 23" descr="Check-in/check-out:&#10;&#10;From a document in the Library&#13;&#10;Availability dependent on the document's status&#13;&#10;Option only available to users with “Edit” permissions&#13;&#10;Downloads document before re-upload option&#13;&#10;">
            <a:extLst>
              <a:ext uri="{FF2B5EF4-FFF2-40B4-BE49-F238E27FC236}">
                <a16:creationId xmlns:a16="http://schemas.microsoft.com/office/drawing/2014/main" id="{B49A8C06-51AF-45E8-8987-857FED575E0F}"/>
              </a:ext>
            </a:extLst>
          </p:cNvPr>
          <p:cNvGrpSpPr/>
          <p:nvPr/>
        </p:nvGrpSpPr>
        <p:grpSpPr>
          <a:xfrm>
            <a:off x="6008281" y="1314914"/>
            <a:ext cx="2043641" cy="3958106"/>
            <a:chOff x="10067717" y="1143831"/>
            <a:chExt cx="2043641" cy="3958106"/>
          </a:xfrm>
        </p:grpSpPr>
        <p:sp>
          <p:nvSpPr>
            <p:cNvPr id="69" name="Round Single Corner Rectangle 35">
              <a:extLst>
                <a:ext uri="{FF2B5EF4-FFF2-40B4-BE49-F238E27FC236}">
                  <a16:creationId xmlns:a16="http://schemas.microsoft.com/office/drawing/2014/main" id="{F6AC6673-0387-43CC-A42F-17471B0101CF}"/>
                </a:ext>
              </a:extLst>
            </p:cNvPr>
            <p:cNvSpPr/>
            <p:nvPr/>
          </p:nvSpPr>
          <p:spPr>
            <a:xfrm rot="10800000">
              <a:off x="10121373" y="1469971"/>
              <a:ext cx="1905587" cy="3631966"/>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71" name="TextBox 70">
              <a:extLst>
                <a:ext uri="{FF2B5EF4-FFF2-40B4-BE49-F238E27FC236}">
                  <a16:creationId xmlns:a16="http://schemas.microsoft.com/office/drawing/2014/main" id="{4F53DBBA-5394-4FBE-83DD-3ADDBD5364D9}"/>
                </a:ext>
              </a:extLst>
            </p:cNvPr>
            <p:cNvSpPr txBox="1"/>
            <p:nvPr/>
          </p:nvSpPr>
          <p:spPr>
            <a:xfrm>
              <a:off x="10067717" y="1823159"/>
              <a:ext cx="2043641" cy="769441"/>
            </a:xfrm>
            <a:prstGeom prst="rect">
              <a:avLst/>
            </a:prstGeom>
            <a:noFill/>
          </p:spPr>
          <p:txBody>
            <a:bodyPr wrap="square" rtlCol="0">
              <a:spAutoFit/>
            </a:bodyPr>
            <a:lstStyle/>
            <a:p>
              <a:pPr algn="ctr"/>
              <a:r>
                <a:rPr lang="en-US" sz="2200" b="1" dirty="0">
                  <a:solidFill>
                    <a:schemeClr val="bg2">
                      <a:lumMod val="50000"/>
                    </a:schemeClr>
                  </a:solidFill>
                </a:rPr>
                <a:t>Check-in/Check-out</a:t>
              </a:r>
            </a:p>
          </p:txBody>
        </p:sp>
        <p:sp>
          <p:nvSpPr>
            <p:cNvPr id="75" name="TextBox 74">
              <a:extLst>
                <a:ext uri="{FF2B5EF4-FFF2-40B4-BE49-F238E27FC236}">
                  <a16:creationId xmlns:a16="http://schemas.microsoft.com/office/drawing/2014/main" id="{C12FC14B-513A-43AA-AF36-E0BD24536BA3}"/>
                </a:ext>
              </a:extLst>
            </p:cNvPr>
            <p:cNvSpPr txBox="1"/>
            <p:nvPr/>
          </p:nvSpPr>
          <p:spPr>
            <a:xfrm>
              <a:off x="10121885" y="2592600"/>
              <a:ext cx="1900258" cy="2462213"/>
            </a:xfrm>
            <a:prstGeom prst="rect">
              <a:avLst/>
            </a:prstGeom>
            <a:noFill/>
          </p:spPr>
          <p:txBody>
            <a:bodyPr wrap="square" rtlCol="0">
              <a:spAutoFit/>
            </a:bodyPr>
            <a:lstStyle/>
            <a:p>
              <a:pPr marL="169863" indent="-169863">
                <a:buFont typeface="Arial" panose="020B0604020202020204" pitchFamily="34" charset="0"/>
                <a:buChar char="•"/>
              </a:pPr>
              <a:r>
                <a:rPr lang="en-US" sz="1400" dirty="0">
                  <a:solidFill>
                    <a:schemeClr val="bg2">
                      <a:lumMod val="50000"/>
                    </a:schemeClr>
                  </a:solidFill>
                </a:rPr>
                <a:t>From a document in the Library</a:t>
              </a:r>
            </a:p>
            <a:p>
              <a:pPr marL="169863" indent="-169863">
                <a:buFont typeface="Arial" panose="020B0604020202020204" pitchFamily="34" charset="0"/>
                <a:buChar char="•"/>
              </a:pPr>
              <a:r>
                <a:rPr lang="en-US" sz="1400" dirty="0">
                  <a:solidFill>
                    <a:schemeClr val="bg2">
                      <a:lumMod val="50000"/>
                    </a:schemeClr>
                  </a:solidFill>
                </a:rPr>
                <a:t>Availability dependent on the document's status</a:t>
              </a:r>
            </a:p>
            <a:p>
              <a:pPr marL="169863" indent="-169863">
                <a:buFont typeface="Arial" panose="020B0604020202020204" pitchFamily="34" charset="0"/>
                <a:buChar char="•"/>
              </a:pPr>
              <a:r>
                <a:rPr lang="en-US" sz="1400" dirty="0">
                  <a:solidFill>
                    <a:schemeClr val="bg2">
                      <a:lumMod val="50000"/>
                    </a:schemeClr>
                  </a:solidFill>
                </a:rPr>
                <a:t>Option only available to users with “</a:t>
              </a:r>
              <a:r>
                <a:rPr lang="en-US" sz="1400" i="1" dirty="0">
                  <a:solidFill>
                    <a:schemeClr val="bg2">
                      <a:lumMod val="50000"/>
                    </a:schemeClr>
                  </a:solidFill>
                </a:rPr>
                <a:t>Edit</a:t>
              </a:r>
              <a:r>
                <a:rPr lang="en-US" sz="1400" dirty="0">
                  <a:solidFill>
                    <a:schemeClr val="bg2">
                      <a:lumMod val="50000"/>
                    </a:schemeClr>
                  </a:solidFill>
                </a:rPr>
                <a:t>” permissions</a:t>
              </a:r>
            </a:p>
            <a:p>
              <a:pPr marL="169863" indent="-169863">
                <a:buFont typeface="Arial" panose="020B0604020202020204" pitchFamily="34" charset="0"/>
                <a:buChar char="•"/>
              </a:pPr>
              <a:r>
                <a:rPr lang="en-US" sz="1400" dirty="0">
                  <a:solidFill>
                    <a:schemeClr val="bg2">
                      <a:lumMod val="50000"/>
                    </a:schemeClr>
                  </a:solidFill>
                </a:rPr>
                <a:t>Downloads document before re-upload option</a:t>
              </a:r>
              <a:endParaRPr lang="en-US" sz="1600" dirty="0">
                <a:solidFill>
                  <a:schemeClr val="bg2">
                    <a:lumMod val="50000"/>
                  </a:schemeClr>
                </a:solidFill>
              </a:endParaRPr>
            </a:p>
          </p:txBody>
        </p:sp>
        <p:sp>
          <p:nvSpPr>
            <p:cNvPr id="77" name="Oval 76">
              <a:extLst>
                <a:ext uri="{FF2B5EF4-FFF2-40B4-BE49-F238E27FC236}">
                  <a16:creationId xmlns:a16="http://schemas.microsoft.com/office/drawing/2014/main" id="{8DEE6B0C-8D2B-4CF9-8C2E-8D82A5DF0D4D}"/>
                </a:ext>
              </a:extLst>
            </p:cNvPr>
            <p:cNvSpPr>
              <a:spLocks noChangeAspect="1"/>
            </p:cNvSpPr>
            <p:nvPr/>
          </p:nvSpPr>
          <p:spPr>
            <a:xfrm>
              <a:off x="10770089" y="1143831"/>
              <a:ext cx="581070" cy="62390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pic>
          <p:nvPicPr>
            <p:cNvPr id="20" name="Graphic 19" descr="Checkbox Checked">
              <a:extLst>
                <a:ext uri="{FF2B5EF4-FFF2-40B4-BE49-F238E27FC236}">
                  <a16:creationId xmlns:a16="http://schemas.microsoft.com/office/drawing/2014/main" id="{F512DAD2-5CC5-4E8D-B4B5-C88F98FE16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23219" y="1211173"/>
              <a:ext cx="497590" cy="497590"/>
            </a:xfrm>
            <a:prstGeom prst="rect">
              <a:avLst/>
            </a:prstGeom>
          </p:spPr>
        </p:pic>
      </p:grpSp>
      <p:sp>
        <p:nvSpPr>
          <p:cNvPr id="7" name="TextBox 6">
            <a:extLst>
              <a:ext uri="{FF2B5EF4-FFF2-40B4-BE49-F238E27FC236}">
                <a16:creationId xmlns:a16="http://schemas.microsoft.com/office/drawing/2014/main" id="{38813672-0684-4BE2-8AD0-C76B03817DDE}"/>
              </a:ext>
            </a:extLst>
          </p:cNvPr>
          <p:cNvSpPr txBox="1"/>
          <p:nvPr/>
        </p:nvSpPr>
        <p:spPr>
          <a:xfrm>
            <a:off x="133161" y="6057444"/>
            <a:ext cx="10553886"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t>For more information on Vault versioning, Visit Vault Help: </a:t>
            </a:r>
            <a:r>
              <a:rPr lang="en-US" dirty="0">
                <a:hlinkClick r:id="rId7"/>
              </a:rPr>
              <a:t>Versioning Documents </a:t>
            </a:r>
            <a:endParaRPr lang="en-US" dirty="0"/>
          </a:p>
        </p:txBody>
      </p:sp>
    </p:spTree>
    <p:extLst>
      <p:ext uri="{BB962C8B-B14F-4D97-AF65-F5344CB8AC3E}">
        <p14:creationId xmlns:p14="http://schemas.microsoft.com/office/powerpoint/2010/main" val="3553238945"/>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10926"/>
            <a:ext cx="11639394" cy="970524"/>
          </a:xfrm>
        </p:spPr>
        <p:txBody>
          <a:bodyPr/>
          <a:lstStyle/>
          <a:p>
            <a:r>
              <a:rPr lang="en-US" dirty="0"/>
              <a:t>Best Practices</a:t>
            </a:r>
          </a:p>
        </p:txBody>
      </p:sp>
      <p:sp>
        <p:nvSpPr>
          <p:cNvPr id="5" name="Text Placeholder 4">
            <a:extLst>
              <a:ext uri="{FF2B5EF4-FFF2-40B4-BE49-F238E27FC236}">
                <a16:creationId xmlns:a16="http://schemas.microsoft.com/office/drawing/2014/main" id="{0FD40A7A-1BBA-4224-A27B-494DDE8DBCD0}"/>
              </a:ext>
            </a:extLst>
          </p:cNvPr>
          <p:cNvSpPr>
            <a:spLocks noGrp="1"/>
          </p:cNvSpPr>
          <p:nvPr>
            <p:ph type="body" sz="quarter" idx="14"/>
          </p:nvPr>
        </p:nvSpPr>
        <p:spPr>
          <a:xfrm>
            <a:off x="765969" y="705284"/>
            <a:ext cx="10660063" cy="579664"/>
          </a:xfrm>
        </p:spPr>
        <p:txBody>
          <a:bodyPr/>
          <a:lstStyle/>
          <a:p>
            <a:r>
              <a:rPr lang="en-US" dirty="0"/>
              <a:t>Document Versioning</a:t>
            </a:r>
          </a:p>
        </p:txBody>
      </p:sp>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4294967295"/>
            <p:extLst>
              <p:ext uri="{D42A27DB-BD31-4B8C-83A1-F6EECF244321}">
                <p14:modId xmlns:p14="http://schemas.microsoft.com/office/powerpoint/2010/main" val="2336989783"/>
              </p:ext>
            </p:extLst>
          </p:nvPr>
        </p:nvGraphicFramePr>
        <p:xfrm>
          <a:off x="622852" y="1675808"/>
          <a:ext cx="10312750" cy="3956500"/>
        </p:xfrm>
        <a:graphic>
          <a:graphicData uri="http://schemas.openxmlformats.org/drawingml/2006/table">
            <a:tbl>
              <a:tblPr firstRow="1" bandRow="1">
                <a:tableStyleId>{F5AB1C69-6EDB-4FF4-983F-18BD219EF322}</a:tableStyleId>
              </a:tblPr>
              <a:tblGrid>
                <a:gridCol w="2532696">
                  <a:extLst>
                    <a:ext uri="{9D8B030D-6E8A-4147-A177-3AD203B41FA5}">
                      <a16:colId xmlns:a16="http://schemas.microsoft.com/office/drawing/2014/main" val="2925961396"/>
                    </a:ext>
                  </a:extLst>
                </a:gridCol>
                <a:gridCol w="2285088">
                  <a:extLst>
                    <a:ext uri="{9D8B030D-6E8A-4147-A177-3AD203B41FA5}">
                      <a16:colId xmlns:a16="http://schemas.microsoft.com/office/drawing/2014/main" val="728793516"/>
                    </a:ext>
                  </a:extLst>
                </a:gridCol>
                <a:gridCol w="1618962">
                  <a:extLst>
                    <a:ext uri="{9D8B030D-6E8A-4147-A177-3AD203B41FA5}">
                      <a16:colId xmlns:a16="http://schemas.microsoft.com/office/drawing/2014/main" val="1876793376"/>
                    </a:ext>
                  </a:extLst>
                </a:gridCol>
                <a:gridCol w="2059116">
                  <a:extLst>
                    <a:ext uri="{9D8B030D-6E8A-4147-A177-3AD203B41FA5}">
                      <a16:colId xmlns:a16="http://schemas.microsoft.com/office/drawing/2014/main" val="4170649937"/>
                    </a:ext>
                  </a:extLst>
                </a:gridCol>
                <a:gridCol w="1816888">
                  <a:extLst>
                    <a:ext uri="{9D8B030D-6E8A-4147-A177-3AD203B41FA5}">
                      <a16:colId xmlns:a16="http://schemas.microsoft.com/office/drawing/2014/main" val="1923036082"/>
                    </a:ext>
                  </a:extLst>
                </a:gridCol>
              </a:tblGrid>
              <a:tr h="387857">
                <a:tc rowSpan="2">
                  <a:txBody>
                    <a:bodyPr/>
                    <a:lstStyle/>
                    <a:p>
                      <a:pPr algn="ctr"/>
                      <a:r>
                        <a:rPr lang="en-US" sz="1600" b="1" kern="1200" dirty="0">
                          <a:solidFill>
                            <a:schemeClr val="tx1"/>
                          </a:solidFill>
                          <a:latin typeface="+mn-lt"/>
                          <a:ea typeface="+mn-ea"/>
                          <a:cs typeface="+mn-cs"/>
                        </a:rPr>
                        <a:t>Method</a:t>
                      </a:r>
                    </a:p>
                  </a:txBody>
                  <a:tcPr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Best Practice Scenario/ Guidance</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lt1"/>
                        </a:solidFill>
                        <a:latin typeface="+mn-lt"/>
                        <a:ea typeface="+mn-ea"/>
                        <a:cs typeface="+mn-cs"/>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3310750"/>
                  </a:ext>
                </a:extLst>
              </a:tr>
              <a:tr h="386755">
                <a:tc vMerge="1">
                  <a:txBody>
                    <a:bodyPr/>
                    <a:lstStyle/>
                    <a:p>
                      <a:pPr algn="ctr"/>
                      <a:endParaRPr lang="en-US" sz="1800" b="1" kern="1200" dirty="0">
                        <a:solidFill>
                          <a:schemeClr val="lt1"/>
                        </a:solidFill>
                        <a:latin typeface="+mn-lt"/>
                        <a:ea typeface="+mn-ea"/>
                        <a:cs typeface="+mn-cs"/>
                      </a:endParaRPr>
                    </a:p>
                  </a:txBody>
                  <a:tcPr>
                    <a:solidFill>
                      <a:srgbClr val="4F86A0"/>
                    </a:solidFill>
                  </a:tcPr>
                </a:tc>
                <a:tc>
                  <a:txBody>
                    <a:bodyPr/>
                    <a:lstStyle/>
                    <a:p>
                      <a:pPr algn="ctr"/>
                      <a:r>
                        <a:rPr lang="en-US" sz="1400" b="1" kern="1200" dirty="0">
                          <a:solidFill>
                            <a:schemeClr val="lt1"/>
                          </a:solidFill>
                          <a:latin typeface="+mn-lt"/>
                          <a:ea typeface="+mn-ea"/>
                          <a:cs typeface="+mn-cs"/>
                        </a:rPr>
                        <a:t>Example Document</a:t>
                      </a:r>
                    </a:p>
                  </a:txBody>
                  <a:tcPr>
                    <a:solidFill>
                      <a:srgbClr val="4F86A0"/>
                    </a:solidFill>
                  </a:tcPr>
                </a:tc>
                <a:tc>
                  <a:txBody>
                    <a:bodyPr/>
                    <a:lstStyle/>
                    <a:p>
                      <a:pPr algn="ctr"/>
                      <a:r>
                        <a:rPr lang="en-US" sz="1400" b="1" kern="1200" dirty="0">
                          <a:solidFill>
                            <a:schemeClr val="lt1"/>
                          </a:solidFill>
                          <a:latin typeface="+mn-lt"/>
                          <a:ea typeface="+mn-ea"/>
                          <a:cs typeface="+mn-cs"/>
                        </a:rPr>
                        <a:t>Document Version</a:t>
                      </a:r>
                    </a:p>
                  </a:txBody>
                  <a:tcPr>
                    <a:solidFill>
                      <a:srgbClr val="4F86A0"/>
                    </a:solidFill>
                  </a:tcPr>
                </a:tc>
                <a:tc>
                  <a:txBody>
                    <a:bodyPr/>
                    <a:lstStyle/>
                    <a:p>
                      <a:pPr algn="ctr"/>
                      <a:r>
                        <a:rPr lang="en-US" sz="1400" b="1" kern="1200" dirty="0">
                          <a:solidFill>
                            <a:schemeClr val="lt1"/>
                          </a:solidFill>
                          <a:latin typeface="+mn-lt"/>
                          <a:ea typeface="+mn-ea"/>
                          <a:cs typeface="+mn-cs"/>
                        </a:rPr>
                        <a:t>Metadata and Content</a:t>
                      </a:r>
                    </a:p>
                  </a:txBody>
                  <a:tcPr>
                    <a:solidFill>
                      <a:srgbClr val="4F86A0"/>
                    </a:solidFill>
                  </a:tcPr>
                </a:tc>
                <a:tc>
                  <a:txBody>
                    <a:bodyPr/>
                    <a:lstStyle/>
                    <a:p>
                      <a:pPr algn="ctr"/>
                      <a:r>
                        <a:rPr lang="en-US" sz="1400" b="1" kern="1200" dirty="0">
                          <a:solidFill>
                            <a:schemeClr val="lt1"/>
                          </a:solidFill>
                          <a:latin typeface="+mn-lt"/>
                          <a:ea typeface="+mn-ea"/>
                          <a:cs typeface="+mn-cs"/>
                        </a:rPr>
                        <a:t>Document Status</a:t>
                      </a:r>
                    </a:p>
                  </a:txBody>
                  <a:tcPr>
                    <a:solidFill>
                      <a:srgbClr val="4F86A0"/>
                    </a:solidFill>
                  </a:tcPr>
                </a:tc>
                <a:extLst>
                  <a:ext uri="{0D108BD9-81ED-4DB2-BD59-A6C34878D82A}">
                    <a16:rowId xmlns:a16="http://schemas.microsoft.com/office/drawing/2014/main" val="1369341206"/>
                  </a:ext>
                </a:extLst>
              </a:tr>
              <a:tr h="956710">
                <a:tc>
                  <a:txBody>
                    <a:bodyPr/>
                    <a:lstStyle/>
                    <a:p>
                      <a:pPr algn="ctr"/>
                      <a:r>
                        <a:rPr lang="en-US" sz="1600" dirty="0"/>
                        <a:t>Create Draft</a:t>
                      </a:r>
                    </a:p>
                  </a:txBody>
                  <a:tcPr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Calibri"/>
                          <a:ea typeface="+mn-ea"/>
                          <a:cs typeface="+mn-cs"/>
                        </a:rPr>
                        <a:t>Templates (e.g. study logs)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Calibri"/>
                          <a:ea typeface="+mn-ea"/>
                          <a:cs typeface="+mn-cs"/>
                        </a:rPr>
                        <a:t>Living Documents (e.g. Visit Logs)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Calibri"/>
                          <a:ea typeface="+mn-ea"/>
                          <a:cs typeface="+mn-cs"/>
                        </a:rPr>
                        <a:t>Updating Documents due to QC or Approval Process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Major to Minor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(e.g. v1.0 -&gt; v1.1)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Copies the content </a:t>
                      </a:r>
                      <a:r>
                        <a:rPr lang="en-US" sz="1100" u="sng" dirty="0"/>
                        <a:t>or</a:t>
                      </a:r>
                      <a:r>
                        <a:rPr lang="en-US" sz="1100" dirty="0"/>
                        <a:t> allows direct replacement of content.</a:t>
                      </a:r>
                    </a:p>
                  </a:txBody>
                  <a:tcPr anchor="ctr"/>
                </a:tc>
                <a:tc>
                  <a:txBody>
                    <a:bodyPr/>
                    <a:lstStyle/>
                    <a:p>
                      <a:pPr algn="ctr"/>
                      <a:r>
                        <a:rPr lang="en-US" sz="1200" b="0" dirty="0"/>
                        <a:t>Changes from APPROVED to IN PROGRESS</a:t>
                      </a:r>
                    </a:p>
                  </a:txBody>
                  <a:tcPr anchor="ctr"/>
                </a:tc>
                <a:extLst>
                  <a:ext uri="{0D108BD9-81ED-4DB2-BD59-A6C34878D82A}">
                    <a16:rowId xmlns:a16="http://schemas.microsoft.com/office/drawing/2014/main" val="1503635792"/>
                  </a:ext>
                </a:extLst>
              </a:tr>
              <a:tr h="762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Upload new Version</a:t>
                      </a:r>
                    </a:p>
                  </a:txBody>
                  <a:tcPr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Calibri"/>
                          <a:ea typeface="+mn-ea"/>
                          <a:cs typeface="+mn-cs"/>
                        </a:rPr>
                        <a:t>Documents in Authoring process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Calibri"/>
                          <a:ea typeface="+mn-ea"/>
                          <a:cs typeface="+mn-cs"/>
                        </a:rPr>
                        <a:t>Corrected documents</a:t>
                      </a: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Minor to Minor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(e.g. v0.1 </a:t>
                      </a:r>
                      <a:r>
                        <a:rPr kumimoji="0" lang="en-US" sz="1200" b="0" i="0" u="none" strike="noStrike" kern="1200" cap="none" spc="0" normalizeH="0" baseline="0" noProof="0" dirty="0">
                          <a:ln>
                            <a:noFill/>
                          </a:ln>
                          <a:solidFill>
                            <a:schemeClr val="tx1"/>
                          </a:solidFill>
                          <a:effectLst/>
                          <a:uLnTx/>
                          <a:uFillTx/>
                          <a:latin typeface="Calibri"/>
                          <a:ea typeface="+mn-ea"/>
                          <a:cs typeface="+mn-cs"/>
                        </a:rPr>
                        <a:t>-&gt; v0.2)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Direct replacement of content. No metadata change.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Keeps current state</a:t>
                      </a:r>
                    </a:p>
                  </a:txBody>
                  <a:tcPr anchor="ctr"/>
                </a:tc>
                <a:extLst>
                  <a:ext uri="{0D108BD9-81ED-4DB2-BD59-A6C34878D82A}">
                    <a16:rowId xmlns:a16="http://schemas.microsoft.com/office/drawing/2014/main" val="1958943015"/>
                  </a:ext>
                </a:extLst>
              </a:tr>
              <a:tr h="701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Check-in/ Check-out</a:t>
                      </a:r>
                    </a:p>
                  </a:txBody>
                  <a:tcPr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Documents in Authoring process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Corrected documents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Minor to Minor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(e.g. v0.1 -&gt; v0.2)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Direct replacement of content. No metadata change.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dk1"/>
                          </a:solidFill>
                          <a:latin typeface="+mn-lt"/>
                          <a:ea typeface="+mn-ea"/>
                          <a:cs typeface="+mn-cs"/>
                        </a:rPr>
                        <a:t>Keeps current state</a:t>
                      </a:r>
                    </a:p>
                  </a:txBody>
                  <a:tcPr anchor="ctr"/>
                </a:tc>
                <a:extLst>
                  <a:ext uri="{0D108BD9-81ED-4DB2-BD59-A6C34878D82A}">
                    <a16:rowId xmlns:a16="http://schemas.microsoft.com/office/drawing/2014/main" val="3395664563"/>
                  </a:ext>
                </a:extLst>
              </a:tr>
              <a:tr h="762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Receiving a Task</a:t>
                      </a:r>
                    </a:p>
                  </a:txBody>
                  <a:tcPr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Documents in Authoring process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Corrected documents</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Minor to Minor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(e.g. v0.1 -&gt; v0.2)</a:t>
                      </a:r>
                    </a:p>
                  </a:txBody>
                  <a:tcPr anchor="ctr"/>
                </a:tc>
                <a:tc>
                  <a:txBody>
                    <a:bodyPr/>
                    <a:lstStyle/>
                    <a:p>
                      <a:pPr marL="0" indent="0" algn="ctr">
                        <a:buFont typeface="Arial" panose="020B0604020202020204" pitchFamily="34" charset="0"/>
                        <a:buNone/>
                      </a:pPr>
                      <a:r>
                        <a:rPr lang="en-US" sz="1100" dirty="0"/>
                        <a:t>Direct replacement of content. Metadata change depends on workflow</a:t>
                      </a:r>
                      <a:endParaRPr lang="en-US" sz="1100" kern="1200" dirty="0">
                        <a:solidFill>
                          <a:schemeClr val="dk1"/>
                        </a:solidFill>
                        <a:latin typeface="+mn-lt"/>
                        <a:ea typeface="+mn-ea"/>
                        <a:cs typeface="+mn-cs"/>
                      </a:endParaRPr>
                    </a:p>
                  </a:txBody>
                  <a:tcPr anchor="ctr"/>
                </a:tc>
                <a:tc>
                  <a:txBody>
                    <a:bodyPr/>
                    <a:lstStyle/>
                    <a:p>
                      <a:pPr marL="0" indent="0" algn="ctr">
                        <a:buFont typeface="Arial" panose="020B0604020202020204" pitchFamily="34" charset="0"/>
                        <a:buNone/>
                      </a:pPr>
                      <a:r>
                        <a:rPr lang="en-US" sz="1200" b="0" kern="1200" dirty="0">
                          <a:solidFill>
                            <a:schemeClr val="dk1"/>
                          </a:solidFill>
                          <a:latin typeface="+mn-lt"/>
                          <a:ea typeface="+mn-ea"/>
                          <a:cs typeface="+mn-cs"/>
                        </a:rPr>
                        <a:t>Depends on Workflow</a:t>
                      </a:r>
                    </a:p>
                  </a:txBody>
                  <a:tcPr anchor="ctr"/>
                </a:tc>
                <a:extLst>
                  <a:ext uri="{0D108BD9-81ED-4DB2-BD59-A6C34878D82A}">
                    <a16:rowId xmlns:a16="http://schemas.microsoft.com/office/drawing/2014/main" val="704222957"/>
                  </a:ext>
                </a:extLst>
              </a:tr>
            </a:tbl>
          </a:graphicData>
        </a:graphic>
      </p:graphicFrame>
    </p:spTree>
    <p:extLst>
      <p:ext uri="{BB962C8B-B14F-4D97-AF65-F5344CB8AC3E}">
        <p14:creationId xmlns:p14="http://schemas.microsoft.com/office/powerpoint/2010/main" val="1832260185"/>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2D29AF3-192E-4790-A460-2FE31116C968}"/>
              </a:ext>
            </a:extLst>
          </p:cNvPr>
          <p:cNvSpPr/>
          <p:nvPr/>
        </p:nvSpPr>
        <p:spPr>
          <a:xfrm>
            <a:off x="5682323" y="333576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 name="Content Placeholder 2">
            <a:extLst>
              <a:ext uri="{FF2B5EF4-FFF2-40B4-BE49-F238E27FC236}">
                <a16:creationId xmlns:a16="http://schemas.microsoft.com/office/drawing/2014/main" id="{1FB4B15C-3854-4A28-B8F1-773E712F0203}"/>
              </a:ext>
            </a:extLst>
          </p:cNvPr>
          <p:cNvSpPr>
            <a:spLocks noGrp="1"/>
          </p:cNvSpPr>
          <p:nvPr>
            <p:ph idx="1"/>
          </p:nvPr>
        </p:nvSpPr>
        <p:spPr>
          <a:xfrm>
            <a:off x="826624" y="1371600"/>
            <a:ext cx="4536122" cy="5105400"/>
          </a:xfrm>
        </p:spPr>
        <p:txBody>
          <a:bodyPr/>
          <a:lstStyle/>
          <a:p>
            <a:pPr marL="457200" indent="-457200">
              <a:buFont typeface="+mj-lt"/>
              <a:buAutoNum type="arabicPeriod"/>
            </a:pPr>
            <a:r>
              <a:rPr lang="en-US" sz="1800" dirty="0">
                <a:solidFill>
                  <a:schemeClr val="tx1"/>
                </a:solidFill>
              </a:rPr>
              <a:t>Navigate to the document in Vault via the Library or Expected Document</a:t>
            </a:r>
          </a:p>
          <a:p>
            <a:pPr marL="457200" indent="-457200">
              <a:buFont typeface="+mj-lt"/>
              <a:buAutoNum type="arabicPeriod"/>
            </a:pPr>
            <a:r>
              <a:rPr lang="en-US" sz="1800" dirty="0">
                <a:solidFill>
                  <a:schemeClr val="tx1"/>
                </a:solidFill>
              </a:rPr>
              <a:t>From the ellipses, select Create Draft</a:t>
            </a:r>
          </a:p>
          <a:p>
            <a:pPr marL="457200" indent="-457200">
              <a:buFont typeface="+mj-lt"/>
              <a:buAutoNum type="arabicPeriod"/>
            </a:pPr>
            <a:r>
              <a:rPr lang="en-US" sz="1800" dirty="0">
                <a:solidFill>
                  <a:schemeClr val="tx1"/>
                </a:solidFill>
              </a:rPr>
              <a:t>From the Create Draft dialog, select </a:t>
            </a:r>
            <a:r>
              <a:rPr lang="en-US" sz="1800" b="1" dirty="0">
                <a:solidFill>
                  <a:schemeClr val="tx1"/>
                </a:solidFill>
              </a:rPr>
              <a:t>Choose a file</a:t>
            </a:r>
          </a:p>
          <a:p>
            <a:pPr marL="973138" lvl="1" indent="-230188"/>
            <a:r>
              <a:rPr lang="en-US" sz="1300" dirty="0">
                <a:solidFill>
                  <a:schemeClr val="tx1"/>
                </a:solidFill>
              </a:rPr>
              <a:t>“Copy file from current version” (0.1) is used when you would like to update the minor version (v1.0-&gt;v1.1) but use the same document. (Ex: v1.0 was uploaded, and the owner needs to annually review and update. Via “Copy file from current version” he or she can use v1.0 to make v1.1 and send v1.1 for an authoring workflow to have users collaboratively update to eventually reach v2.0)</a:t>
            </a:r>
          </a:p>
          <a:p>
            <a:pPr marL="973138" lvl="1" indent="-230188"/>
            <a:endParaRPr lang="en-US" sz="1300" dirty="0">
              <a:solidFill>
                <a:schemeClr val="tx1"/>
              </a:solidFill>
            </a:endParaRPr>
          </a:p>
          <a:p>
            <a:pPr marL="457200" indent="-457200">
              <a:buFont typeface="+mj-lt"/>
              <a:buAutoNum type="arabicPeriod"/>
            </a:pPr>
            <a:r>
              <a:rPr lang="en-US" sz="1800" dirty="0">
                <a:solidFill>
                  <a:schemeClr val="tx1"/>
                </a:solidFill>
              </a:rPr>
              <a:t>Upload a file from your computer. Click Create.</a:t>
            </a:r>
          </a:p>
          <a:p>
            <a:pPr marL="457200" indent="-457200">
              <a:buFont typeface="+mj-lt"/>
              <a:buAutoNum type="arabicPeriod"/>
            </a:pPr>
            <a:r>
              <a:rPr lang="en-US" sz="1800" dirty="0">
                <a:solidFill>
                  <a:schemeClr val="tx1"/>
                </a:solidFill>
              </a:rPr>
              <a:t>Document has moved from v1.0 to v1.1 and is in the </a:t>
            </a:r>
            <a:r>
              <a:rPr lang="en-US" sz="1800" i="1" dirty="0">
                <a:solidFill>
                  <a:schemeClr val="tx1"/>
                </a:solidFill>
              </a:rPr>
              <a:t>In Progress </a:t>
            </a:r>
            <a:r>
              <a:rPr lang="en-US" sz="1800" dirty="0">
                <a:solidFill>
                  <a:schemeClr val="tx1"/>
                </a:solidFill>
              </a:rPr>
              <a:t>state</a:t>
            </a:r>
          </a:p>
          <a:p>
            <a:pPr marL="457200" indent="-457200">
              <a:buFont typeface="+mj-lt"/>
              <a:buAutoNum type="arabicPeriod"/>
            </a:pPr>
            <a:r>
              <a:rPr lang="en-US" sz="1800" b="1" dirty="0">
                <a:solidFill>
                  <a:schemeClr val="tx1"/>
                </a:solidFill>
              </a:rPr>
              <a:t>From the Workflow and Change State Icon</a:t>
            </a:r>
            <a:r>
              <a:rPr lang="en-US" sz="1800" dirty="0">
                <a:solidFill>
                  <a:schemeClr val="tx1"/>
                </a:solidFill>
              </a:rPr>
              <a:t>, </a:t>
            </a:r>
            <a:r>
              <a:rPr lang="en-US" sz="1800" b="1" dirty="0">
                <a:solidFill>
                  <a:schemeClr val="tx1"/>
                </a:solidFill>
              </a:rPr>
              <a:t>choose next steps to finalize document</a:t>
            </a:r>
          </a:p>
          <a:p>
            <a:pPr marL="457200" indent="-457200">
              <a:buFont typeface="+mj-lt"/>
              <a:buAutoNum type="arabicPeriod"/>
            </a:pPr>
            <a:endParaRPr lang="en-US" sz="1800" dirty="0">
              <a:solidFill>
                <a:schemeClr val="tx1"/>
              </a:solidFill>
            </a:endParaRPr>
          </a:p>
        </p:txBody>
      </p:sp>
      <p:sp>
        <p:nvSpPr>
          <p:cNvPr id="4" name="Text Placeholder 3">
            <a:extLst>
              <a:ext uri="{FF2B5EF4-FFF2-40B4-BE49-F238E27FC236}">
                <a16:creationId xmlns:a16="http://schemas.microsoft.com/office/drawing/2014/main" id="{6FE2F268-D53B-4952-9425-AD8E94F5F843}"/>
              </a:ext>
            </a:extLst>
          </p:cNvPr>
          <p:cNvSpPr>
            <a:spLocks noGrp="1"/>
          </p:cNvSpPr>
          <p:nvPr>
            <p:ph type="body" sz="quarter" idx="13"/>
          </p:nvPr>
        </p:nvSpPr>
        <p:spPr/>
        <p:txBody>
          <a:bodyPr/>
          <a:lstStyle/>
          <a:p>
            <a:r>
              <a:rPr lang="en-US" dirty="0"/>
              <a:t>Up-versioning an already Approved document</a:t>
            </a:r>
          </a:p>
        </p:txBody>
      </p:sp>
      <p:sp>
        <p:nvSpPr>
          <p:cNvPr id="2" name="Title 1">
            <a:extLst>
              <a:ext uri="{FF2B5EF4-FFF2-40B4-BE49-F238E27FC236}">
                <a16:creationId xmlns:a16="http://schemas.microsoft.com/office/drawing/2014/main" id="{CC36CAC2-3342-4440-9FDD-9F388D395FB1}"/>
              </a:ext>
            </a:extLst>
          </p:cNvPr>
          <p:cNvSpPr>
            <a:spLocks noGrp="1"/>
          </p:cNvSpPr>
          <p:nvPr>
            <p:ph type="title"/>
          </p:nvPr>
        </p:nvSpPr>
        <p:spPr/>
        <p:txBody>
          <a:bodyPr/>
          <a:lstStyle/>
          <a:p>
            <a:r>
              <a:rPr lang="en-US" dirty="0"/>
              <a:t>Create Draft</a:t>
            </a:r>
          </a:p>
        </p:txBody>
      </p:sp>
      <p:sp>
        <p:nvSpPr>
          <p:cNvPr id="17" name="Oval 16">
            <a:extLst>
              <a:ext uri="{FF2B5EF4-FFF2-40B4-BE49-F238E27FC236}">
                <a16:creationId xmlns:a16="http://schemas.microsoft.com/office/drawing/2014/main" id="{809191E0-AADE-46AB-B612-5B9BD4B766A0}"/>
              </a:ext>
            </a:extLst>
          </p:cNvPr>
          <p:cNvSpPr/>
          <p:nvPr/>
        </p:nvSpPr>
        <p:spPr>
          <a:xfrm>
            <a:off x="5285417" y="150938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1" name="Oval 20">
            <a:extLst>
              <a:ext uri="{FF2B5EF4-FFF2-40B4-BE49-F238E27FC236}">
                <a16:creationId xmlns:a16="http://schemas.microsoft.com/office/drawing/2014/main" id="{0AF598AA-E874-437E-AD91-E688DA85E136}"/>
              </a:ext>
            </a:extLst>
          </p:cNvPr>
          <p:cNvSpPr/>
          <p:nvPr/>
        </p:nvSpPr>
        <p:spPr>
          <a:xfrm>
            <a:off x="5324082" y="518044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18" name="Oval 17">
            <a:extLst>
              <a:ext uri="{FF2B5EF4-FFF2-40B4-BE49-F238E27FC236}">
                <a16:creationId xmlns:a16="http://schemas.microsoft.com/office/drawing/2014/main" id="{24D52005-3BFF-4E48-806C-7A2711383E13}"/>
              </a:ext>
            </a:extLst>
          </p:cNvPr>
          <p:cNvSpPr/>
          <p:nvPr/>
        </p:nvSpPr>
        <p:spPr>
          <a:xfrm>
            <a:off x="8911786" y="302580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5" name="Oval 34">
            <a:extLst>
              <a:ext uri="{FF2B5EF4-FFF2-40B4-BE49-F238E27FC236}">
                <a16:creationId xmlns:a16="http://schemas.microsoft.com/office/drawing/2014/main" id="{2E23045D-203D-42EF-B7FB-C6A1F8CD6342}"/>
              </a:ext>
            </a:extLst>
          </p:cNvPr>
          <p:cNvSpPr/>
          <p:nvPr/>
        </p:nvSpPr>
        <p:spPr>
          <a:xfrm>
            <a:off x="9469908" y="626939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pic>
        <p:nvPicPr>
          <p:cNvPr id="7" name="Picture 6" descr="Screenshot showing step 5">
            <a:extLst>
              <a:ext uri="{FF2B5EF4-FFF2-40B4-BE49-F238E27FC236}">
                <a16:creationId xmlns:a16="http://schemas.microsoft.com/office/drawing/2014/main" id="{8FBCA08E-3A4B-4D15-A4BB-E6EC0CF7CBB1}"/>
              </a:ext>
            </a:extLst>
          </p:cNvPr>
          <p:cNvPicPr>
            <a:picLocks noChangeAspect="1"/>
          </p:cNvPicPr>
          <p:nvPr/>
        </p:nvPicPr>
        <p:blipFill>
          <a:blip r:embed="rId2"/>
          <a:stretch>
            <a:fillRect/>
          </a:stretch>
        </p:blipFill>
        <p:spPr>
          <a:xfrm>
            <a:off x="5913067" y="5157421"/>
            <a:ext cx="4017135" cy="325147"/>
          </a:xfrm>
          <a:prstGeom prst="rect">
            <a:avLst/>
          </a:prstGeom>
          <a:ln>
            <a:noFill/>
          </a:ln>
          <a:effectLst>
            <a:outerShdw blurRad="292100" dist="139700" dir="2700000" algn="tl" rotWithShape="0">
              <a:srgbClr val="333333">
                <a:alpha val="65000"/>
              </a:srgbClr>
            </a:outerShdw>
          </a:effectLst>
        </p:spPr>
      </p:pic>
      <p:sp>
        <p:nvSpPr>
          <p:cNvPr id="26" name="Rectangle: Rounded Corners 25">
            <a:extLst>
              <a:ext uri="{FF2B5EF4-FFF2-40B4-BE49-F238E27FC236}">
                <a16:creationId xmlns:a16="http://schemas.microsoft.com/office/drawing/2014/main" id="{280CED08-876A-4215-8D32-688A02A4CE55}"/>
              </a:ext>
              <a:ext uri="{C183D7F6-B498-43B3-948B-1728B52AA6E4}">
                <adec:decorative xmlns:adec="http://schemas.microsoft.com/office/drawing/2017/decorative" val="1"/>
              </a:ext>
            </a:extLst>
          </p:cNvPr>
          <p:cNvSpPr/>
          <p:nvPr/>
        </p:nvSpPr>
        <p:spPr>
          <a:xfrm>
            <a:off x="8880610" y="5184722"/>
            <a:ext cx="984367" cy="23902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2" name="Picture 11" descr="Screenshot showing step 1">
            <a:extLst>
              <a:ext uri="{FF2B5EF4-FFF2-40B4-BE49-F238E27FC236}">
                <a16:creationId xmlns:a16="http://schemas.microsoft.com/office/drawing/2014/main" id="{0923D5CB-6C0B-4F9E-93B1-6A53139BE079}"/>
              </a:ext>
            </a:extLst>
          </p:cNvPr>
          <p:cNvPicPr>
            <a:picLocks noChangeAspect="1"/>
          </p:cNvPicPr>
          <p:nvPr/>
        </p:nvPicPr>
        <p:blipFill>
          <a:blip r:embed="rId3"/>
          <a:stretch>
            <a:fillRect/>
          </a:stretch>
        </p:blipFill>
        <p:spPr>
          <a:xfrm>
            <a:off x="5880436" y="1405426"/>
            <a:ext cx="4708266" cy="1168475"/>
          </a:xfrm>
          <a:prstGeom prst="rect">
            <a:avLst/>
          </a:prstGeom>
          <a:ln>
            <a:noFill/>
          </a:ln>
          <a:effectLst>
            <a:outerShdw blurRad="292100" dist="139700" dir="2700000" algn="tl" rotWithShape="0">
              <a:srgbClr val="333333">
                <a:alpha val="65000"/>
              </a:srgbClr>
            </a:outerShdw>
          </a:effectLst>
        </p:spPr>
      </p:pic>
      <p:pic>
        <p:nvPicPr>
          <p:cNvPr id="30" name="Picture 29" descr="Screenshot showing step 2">
            <a:extLst>
              <a:ext uri="{FF2B5EF4-FFF2-40B4-BE49-F238E27FC236}">
                <a16:creationId xmlns:a16="http://schemas.microsoft.com/office/drawing/2014/main" id="{7BA4965F-990C-4577-96D0-B5B4B22ED422}"/>
              </a:ext>
            </a:extLst>
          </p:cNvPr>
          <p:cNvPicPr>
            <a:picLocks noChangeAspect="1"/>
          </p:cNvPicPr>
          <p:nvPr/>
        </p:nvPicPr>
        <p:blipFill>
          <a:blip r:embed="rId4"/>
          <a:stretch>
            <a:fillRect/>
          </a:stretch>
        </p:blipFill>
        <p:spPr>
          <a:xfrm>
            <a:off x="9550940" y="2044383"/>
            <a:ext cx="1986898" cy="2758981"/>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3768AE8-079C-4629-AC29-22B230BB6942}"/>
              </a:ext>
              <a:ext uri="{C183D7F6-B498-43B3-948B-1728B52AA6E4}">
                <adec:decorative xmlns:adec="http://schemas.microsoft.com/office/drawing/2017/decorative" val="1"/>
              </a:ext>
            </a:extLst>
          </p:cNvPr>
          <p:cNvSpPr/>
          <p:nvPr/>
        </p:nvSpPr>
        <p:spPr>
          <a:xfrm>
            <a:off x="9676100" y="4557714"/>
            <a:ext cx="868289" cy="17716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28163618-4C8E-45CC-B9F2-615288283CCE}"/>
              </a:ext>
              <a:ext uri="{C183D7F6-B498-43B3-948B-1728B52AA6E4}">
                <adec:decorative xmlns:adec="http://schemas.microsoft.com/office/drawing/2017/decorative" val="1"/>
              </a:ext>
            </a:extLst>
          </p:cNvPr>
          <p:cNvSpPr/>
          <p:nvPr/>
        </p:nvSpPr>
        <p:spPr>
          <a:xfrm>
            <a:off x="8104471" y="1431300"/>
            <a:ext cx="420417" cy="28896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6" name="Picture 5" descr="Screenshot showing steps 3 and 4">
            <a:extLst>
              <a:ext uri="{FF2B5EF4-FFF2-40B4-BE49-F238E27FC236}">
                <a16:creationId xmlns:a16="http://schemas.microsoft.com/office/drawing/2014/main" id="{E740E705-40D9-40C9-AD4B-24B25E0D0822}"/>
              </a:ext>
            </a:extLst>
          </p:cNvPr>
          <p:cNvPicPr>
            <a:picLocks noChangeAspect="1"/>
          </p:cNvPicPr>
          <p:nvPr/>
        </p:nvPicPr>
        <p:blipFill>
          <a:blip r:embed="rId5"/>
          <a:stretch>
            <a:fillRect/>
          </a:stretch>
        </p:blipFill>
        <p:spPr>
          <a:xfrm>
            <a:off x="6168209" y="2513393"/>
            <a:ext cx="2180896" cy="2534420"/>
          </a:xfrm>
          <a:prstGeom prst="rect">
            <a:avLst/>
          </a:prstGeom>
        </p:spPr>
      </p:pic>
      <p:sp>
        <p:nvSpPr>
          <p:cNvPr id="27" name="Rectangle: Rounded Corners 26">
            <a:extLst>
              <a:ext uri="{FF2B5EF4-FFF2-40B4-BE49-F238E27FC236}">
                <a16:creationId xmlns:a16="http://schemas.microsoft.com/office/drawing/2014/main" id="{38A136E2-D2FF-4FD8-992D-B9DDA66CC71C}"/>
              </a:ext>
              <a:ext uri="{C183D7F6-B498-43B3-948B-1728B52AA6E4}">
                <adec:decorative xmlns:adec="http://schemas.microsoft.com/office/drawing/2017/decorative" val="1"/>
              </a:ext>
            </a:extLst>
          </p:cNvPr>
          <p:cNvSpPr/>
          <p:nvPr/>
        </p:nvSpPr>
        <p:spPr>
          <a:xfrm>
            <a:off x="6377176" y="3423875"/>
            <a:ext cx="187406" cy="19996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Oval 27">
            <a:extLst>
              <a:ext uri="{FF2B5EF4-FFF2-40B4-BE49-F238E27FC236}">
                <a16:creationId xmlns:a16="http://schemas.microsoft.com/office/drawing/2014/main" id="{A65B3A91-2766-4316-AD77-FBC897B2A881}"/>
              </a:ext>
            </a:extLst>
          </p:cNvPr>
          <p:cNvSpPr/>
          <p:nvPr/>
        </p:nvSpPr>
        <p:spPr>
          <a:xfrm>
            <a:off x="7167907" y="473254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9" name="Rectangle: Rounded Corners 28">
            <a:extLst>
              <a:ext uri="{FF2B5EF4-FFF2-40B4-BE49-F238E27FC236}">
                <a16:creationId xmlns:a16="http://schemas.microsoft.com/office/drawing/2014/main" id="{2F8D3D6A-CCC5-4614-ADFA-E24C2FD14BAC}"/>
              </a:ext>
              <a:ext uri="{C183D7F6-B498-43B3-948B-1728B52AA6E4}">
                <adec:decorative xmlns:adec="http://schemas.microsoft.com/office/drawing/2017/decorative" val="1"/>
              </a:ext>
            </a:extLst>
          </p:cNvPr>
          <p:cNvSpPr/>
          <p:nvPr/>
        </p:nvSpPr>
        <p:spPr>
          <a:xfrm>
            <a:off x="7930802" y="4771336"/>
            <a:ext cx="420417" cy="28896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9" name="Picture 8" descr="Screenshot showing step 6">
            <a:extLst>
              <a:ext uri="{FF2B5EF4-FFF2-40B4-BE49-F238E27FC236}">
                <a16:creationId xmlns:a16="http://schemas.microsoft.com/office/drawing/2014/main" id="{2A1F3659-AD48-4A60-9A85-64EE88B662D8}"/>
              </a:ext>
            </a:extLst>
          </p:cNvPr>
          <p:cNvPicPr>
            <a:picLocks noChangeAspect="1"/>
          </p:cNvPicPr>
          <p:nvPr/>
        </p:nvPicPr>
        <p:blipFill>
          <a:blip r:embed="rId6"/>
          <a:stretch>
            <a:fillRect/>
          </a:stretch>
        </p:blipFill>
        <p:spPr>
          <a:xfrm>
            <a:off x="10113816" y="4960519"/>
            <a:ext cx="1632168" cy="1649781"/>
          </a:xfrm>
          <a:prstGeom prst="rect">
            <a:avLst/>
          </a:prstGeom>
        </p:spPr>
      </p:pic>
      <p:sp>
        <p:nvSpPr>
          <p:cNvPr id="34" name="Rectangle: Rounded Corners 33">
            <a:extLst>
              <a:ext uri="{FF2B5EF4-FFF2-40B4-BE49-F238E27FC236}">
                <a16:creationId xmlns:a16="http://schemas.microsoft.com/office/drawing/2014/main" id="{EC80A4B2-564B-46F1-95F1-3B72640DB31E}"/>
              </a:ext>
              <a:ext uri="{C183D7F6-B498-43B3-948B-1728B52AA6E4}">
                <adec:decorative xmlns:adec="http://schemas.microsoft.com/office/drawing/2017/decorative" val="1"/>
              </a:ext>
            </a:extLst>
          </p:cNvPr>
          <p:cNvSpPr/>
          <p:nvPr/>
        </p:nvSpPr>
        <p:spPr>
          <a:xfrm>
            <a:off x="10096518" y="6420737"/>
            <a:ext cx="984367" cy="23902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6523785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ES"/>
              <a:t>Create an Organization</a:t>
            </a:r>
          </a:p>
        </p:txBody>
      </p:sp>
      <p:sp>
        <p:nvSpPr>
          <p:cNvPr id="4" name="Rectangle 3">
            <a:extLst>
              <a:ext uri="{FF2B5EF4-FFF2-40B4-BE49-F238E27FC236}">
                <a16:creationId xmlns:a16="http://schemas.microsoft.com/office/drawing/2014/main" id="{3B8E5130-B6D1-9548-9256-D71CEA6358DC}"/>
              </a:ext>
            </a:extLst>
          </p:cNvPr>
          <p:cNvSpPr/>
          <p:nvPr/>
        </p:nvSpPr>
        <p:spPr>
          <a:xfrm>
            <a:off x="433386" y="979219"/>
            <a:ext cx="4730987" cy="4600618"/>
          </a:xfrm>
          <a:prstGeom prst="rect">
            <a:avLst/>
          </a:prstGeom>
        </p:spPr>
        <p:txBody>
          <a:bodyPr wrap="square" anchor="t">
            <a:spAutoFit/>
          </a:bodyPr>
          <a:lstStyle/>
          <a:p>
            <a:pPr marL="342900" indent="-342900">
              <a:lnSpc>
                <a:spcPct val="80000"/>
              </a:lnSpc>
              <a:spcBef>
                <a:spcPts val="1200"/>
              </a:spcBef>
              <a:buClr>
                <a:schemeClr val="tx2"/>
              </a:buClr>
              <a:buAutoNum type="arabicPeriod"/>
            </a:pPr>
            <a:r>
              <a:rPr lang="en-US" dirty="0">
                <a:solidFill>
                  <a:schemeClr val="tx1">
                    <a:lumMod val="75000"/>
                  </a:schemeClr>
                </a:solidFill>
              </a:rPr>
              <a:t>Navigate to the </a:t>
            </a:r>
            <a:r>
              <a:rPr lang="en-ES" b="1" dirty="0">
                <a:solidFill>
                  <a:schemeClr val="tx1">
                    <a:lumMod val="75000"/>
                  </a:schemeClr>
                </a:solidFill>
              </a:rPr>
              <a:t>Global Directory</a:t>
            </a:r>
            <a:r>
              <a:rPr lang="en-ES" dirty="0">
                <a:solidFill>
                  <a:schemeClr val="tx1">
                    <a:lumMod val="75000"/>
                  </a:schemeClr>
                </a:solidFill>
              </a:rPr>
              <a:t> tab</a:t>
            </a:r>
            <a:r>
              <a:rPr lang="en-US" dirty="0">
                <a:solidFill>
                  <a:schemeClr val="tx1">
                    <a:lumMod val="75000"/>
                  </a:schemeClr>
                </a:solidFill>
              </a:rPr>
              <a:t>, and select </a:t>
            </a:r>
            <a:r>
              <a:rPr lang="en-US" b="1" dirty="0">
                <a:solidFill>
                  <a:schemeClr val="tx1">
                    <a:lumMod val="75000"/>
                  </a:schemeClr>
                </a:solidFill>
              </a:rPr>
              <a:t>Organizations. </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the Global Directory tab may be located under the double arrows in the Navigation bar, depending on the user’s page setup.</a:t>
            </a:r>
            <a:endParaRPr lang="en-US" dirty="0">
              <a:solidFill>
                <a:schemeClr val="tx1">
                  <a:lumMod val="75000"/>
                </a:schemeClr>
              </a:solidFill>
              <a:cs typeface="Calibri"/>
            </a:endParaRPr>
          </a:p>
          <a:p>
            <a:pPr marL="342900" indent="-342900">
              <a:lnSpc>
                <a:spcPct val="80000"/>
              </a:lnSpc>
              <a:spcBef>
                <a:spcPts val="1200"/>
              </a:spcBef>
              <a:buClr>
                <a:schemeClr val="tx2"/>
              </a:buClr>
              <a:buAutoNum type="arabicPeriod"/>
            </a:pPr>
            <a:r>
              <a:rPr lang="en-US" dirty="0">
                <a:solidFill>
                  <a:schemeClr val="tx1">
                    <a:lumMod val="75000"/>
                  </a:schemeClr>
                </a:solidFill>
              </a:rPr>
              <a:t>Verify that the Organization </a:t>
            </a:r>
            <a:r>
              <a:rPr lang="en-US" b="1" dirty="0">
                <a:solidFill>
                  <a:schemeClr val="tx1">
                    <a:lumMod val="75000"/>
                  </a:schemeClr>
                </a:solidFill>
              </a:rPr>
              <a:t>does not </a:t>
            </a:r>
            <a:r>
              <a:rPr lang="en-US" dirty="0">
                <a:solidFill>
                  <a:schemeClr val="tx1">
                    <a:lumMod val="75000"/>
                  </a:schemeClr>
                </a:solidFill>
              </a:rPr>
              <a:t>exist</a:t>
            </a:r>
            <a:r>
              <a:rPr lang="en-US" b="1" dirty="0">
                <a:solidFill>
                  <a:schemeClr val="tx1">
                    <a:lumMod val="75000"/>
                  </a:schemeClr>
                </a:solidFill>
              </a:rPr>
              <a:t> </a:t>
            </a:r>
            <a:r>
              <a:rPr lang="en-US" dirty="0">
                <a:solidFill>
                  <a:schemeClr val="tx1">
                    <a:lumMod val="75000"/>
                  </a:schemeClr>
                </a:solidFill>
              </a:rPr>
              <a:t>already in Vault by </a:t>
            </a:r>
            <a:r>
              <a:rPr lang="en-US" b="1" dirty="0">
                <a:solidFill>
                  <a:schemeClr val="tx1">
                    <a:lumMod val="75000"/>
                  </a:schemeClr>
                </a:solidFill>
              </a:rPr>
              <a:t>searching</a:t>
            </a:r>
            <a:r>
              <a:rPr lang="en-US" dirty="0">
                <a:solidFill>
                  <a:schemeClr val="tx1">
                    <a:lumMod val="75000"/>
                  </a:schemeClr>
                </a:solidFill>
              </a:rPr>
              <a:t> for the organization.</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Ensure ‘All Organizations’ is selected when performing a search.</a:t>
            </a:r>
          </a:p>
          <a:p>
            <a:pPr marL="342900" indent="-342900">
              <a:lnSpc>
                <a:spcPct val="80000"/>
              </a:lnSpc>
              <a:spcBef>
                <a:spcPts val="1200"/>
              </a:spcBef>
              <a:buClr>
                <a:schemeClr val="tx2"/>
              </a:buClr>
              <a:buAutoNum type="arabicPeriod"/>
            </a:pPr>
            <a:r>
              <a:rPr lang="en-US" dirty="0">
                <a:solidFill>
                  <a:schemeClr val="tx1">
                    <a:lumMod val="75000"/>
                  </a:schemeClr>
                </a:solidFill>
              </a:rPr>
              <a:t>Once confirmed that the organization does not already exist, click </a:t>
            </a:r>
            <a:r>
              <a:rPr lang="en-US" b="1" dirty="0">
                <a:solidFill>
                  <a:schemeClr val="tx1">
                    <a:lumMod val="75000"/>
                  </a:schemeClr>
                </a:solidFill>
              </a:rPr>
              <a:t>+Create</a:t>
            </a:r>
            <a:r>
              <a:rPr lang="en-ES" dirty="0">
                <a:solidFill>
                  <a:schemeClr val="tx1">
                    <a:lumMod val="75000"/>
                  </a:schemeClr>
                </a:solidFill>
              </a:rPr>
              <a:t>. </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Clicking the down arrow next to +Create gives options to create items that were recently created as well as an Organization.</a:t>
            </a:r>
            <a:endParaRPr lang="en-ES" dirty="0">
              <a:solidFill>
                <a:schemeClr val="tx1">
                  <a:lumMod val="75000"/>
                </a:schemeClr>
              </a:solidFill>
              <a:cs typeface="Calibri"/>
            </a:endParaRPr>
          </a:p>
          <a:p>
            <a:pPr marL="342900" indent="-342900">
              <a:lnSpc>
                <a:spcPct val="80000"/>
              </a:lnSpc>
              <a:spcBef>
                <a:spcPts val="1200"/>
              </a:spcBef>
              <a:buClr>
                <a:schemeClr val="tx2"/>
              </a:buClr>
              <a:buAutoNum type="arabicPeriod"/>
            </a:pPr>
            <a:r>
              <a:rPr lang="en-US" dirty="0">
                <a:solidFill>
                  <a:schemeClr val="tx1">
                    <a:lumMod val="75000"/>
                  </a:schemeClr>
                </a:solidFill>
              </a:rPr>
              <a:t>In the pop-up window, s</a:t>
            </a:r>
            <a:r>
              <a:rPr lang="en-ES" dirty="0">
                <a:solidFill>
                  <a:schemeClr val="tx1">
                    <a:lumMod val="75000"/>
                  </a:schemeClr>
                </a:solidFill>
              </a:rPr>
              <a:t>elect the </a:t>
            </a:r>
            <a:r>
              <a:rPr lang="en-US" dirty="0">
                <a:solidFill>
                  <a:schemeClr val="tx1">
                    <a:lumMod val="75000"/>
                  </a:schemeClr>
                </a:solidFill>
              </a:rPr>
              <a:t>appropriate </a:t>
            </a:r>
            <a:r>
              <a:rPr lang="en-ES" b="1" dirty="0">
                <a:solidFill>
                  <a:schemeClr val="tx1">
                    <a:lumMod val="75000"/>
                  </a:schemeClr>
                </a:solidFill>
              </a:rPr>
              <a:t>Organization Type</a:t>
            </a:r>
            <a:r>
              <a:rPr lang="en-US" dirty="0">
                <a:solidFill>
                  <a:schemeClr val="tx1">
                    <a:lumMod val="75000"/>
                  </a:schemeClr>
                </a:solidFill>
              </a:rPr>
              <a:t>.</a:t>
            </a:r>
          </a:p>
          <a:p>
            <a:pPr marL="342900" lvl="0" indent="-342900">
              <a:lnSpc>
                <a:spcPct val="80000"/>
              </a:lnSpc>
              <a:spcBef>
                <a:spcPts val="1200"/>
              </a:spcBef>
              <a:buClr>
                <a:srgbClr val="FF9E16"/>
              </a:buClr>
              <a:buFontTx/>
              <a:buAutoNum type="arabicPeriod"/>
            </a:pPr>
            <a:r>
              <a:rPr lang="en-US" dirty="0">
                <a:solidFill>
                  <a:srgbClr val="646569">
                    <a:lumMod val="75000"/>
                  </a:srgbClr>
                </a:solidFill>
              </a:rPr>
              <a:t>Click </a:t>
            </a:r>
            <a:r>
              <a:rPr lang="en-US" b="1" dirty="0">
                <a:solidFill>
                  <a:srgbClr val="646569">
                    <a:lumMod val="75000"/>
                  </a:srgbClr>
                </a:solidFill>
              </a:rPr>
              <a:t>Continue</a:t>
            </a:r>
            <a:r>
              <a:rPr lang="en-US" dirty="0">
                <a:solidFill>
                  <a:srgbClr val="646569">
                    <a:lumMod val="75000"/>
                  </a:srgbClr>
                </a:solidFill>
              </a:rPr>
              <a:t>.</a:t>
            </a:r>
          </a:p>
        </p:txBody>
      </p:sp>
      <p:sp>
        <p:nvSpPr>
          <p:cNvPr id="11" name="Oval 10">
            <a:extLst>
              <a:ext uri="{FF2B5EF4-FFF2-40B4-BE49-F238E27FC236}">
                <a16:creationId xmlns:a16="http://schemas.microsoft.com/office/drawing/2014/main" id="{FEB2859D-2123-FD49-AE9A-8119FCAC1AC0}"/>
              </a:ext>
            </a:extLst>
          </p:cNvPr>
          <p:cNvSpPr/>
          <p:nvPr/>
        </p:nvSpPr>
        <p:spPr>
          <a:xfrm>
            <a:off x="5178955" y="100361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4" name="Oval 13">
            <a:extLst>
              <a:ext uri="{FF2B5EF4-FFF2-40B4-BE49-F238E27FC236}">
                <a16:creationId xmlns:a16="http://schemas.microsoft.com/office/drawing/2014/main" id="{2B3FF440-45AD-AA4F-8DDC-DD097D9995AD}"/>
              </a:ext>
            </a:extLst>
          </p:cNvPr>
          <p:cNvSpPr/>
          <p:nvPr/>
        </p:nvSpPr>
        <p:spPr>
          <a:xfrm>
            <a:off x="9043539" y="191766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9" name="Oval 8">
            <a:extLst>
              <a:ext uri="{FF2B5EF4-FFF2-40B4-BE49-F238E27FC236}">
                <a16:creationId xmlns:a16="http://schemas.microsoft.com/office/drawing/2014/main" id="{F32A3FCB-7874-0043-B90F-F5B3874F0251}"/>
              </a:ext>
            </a:extLst>
          </p:cNvPr>
          <p:cNvSpPr/>
          <p:nvPr/>
        </p:nvSpPr>
        <p:spPr>
          <a:xfrm>
            <a:off x="8994628" y="115082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nvGrpSpPr>
          <p:cNvPr id="7" name="Group 6" descr="Screenshot showing step 5">
            <a:extLst>
              <a:ext uri="{FF2B5EF4-FFF2-40B4-BE49-F238E27FC236}">
                <a16:creationId xmlns:a16="http://schemas.microsoft.com/office/drawing/2014/main" id="{029AB252-9936-4CDA-9F1C-88C6CD650741}"/>
              </a:ext>
            </a:extLst>
          </p:cNvPr>
          <p:cNvGrpSpPr/>
          <p:nvPr/>
        </p:nvGrpSpPr>
        <p:grpSpPr>
          <a:xfrm>
            <a:off x="8994628" y="4570291"/>
            <a:ext cx="2941540" cy="1259143"/>
            <a:chOff x="8832947" y="4826087"/>
            <a:chExt cx="2941540" cy="1259143"/>
          </a:xfrm>
        </p:grpSpPr>
        <p:pic>
          <p:nvPicPr>
            <p:cNvPr id="25" name="Picture 24">
              <a:extLst>
                <a:ext uri="{FF2B5EF4-FFF2-40B4-BE49-F238E27FC236}">
                  <a16:creationId xmlns:a16="http://schemas.microsoft.com/office/drawing/2014/main" id="{E5D80319-309C-4696-A0F8-FFB873FA14AB}"/>
                </a:ext>
              </a:extLst>
            </p:cNvPr>
            <p:cNvPicPr>
              <a:picLocks noChangeAspect="1"/>
            </p:cNvPicPr>
            <p:nvPr/>
          </p:nvPicPr>
          <p:blipFill>
            <a:blip r:embed="rId2"/>
            <a:stretch>
              <a:fillRect/>
            </a:stretch>
          </p:blipFill>
          <p:spPr>
            <a:xfrm>
              <a:off x="9261426" y="4826087"/>
              <a:ext cx="2513061" cy="1259143"/>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1B8B8532-6AFF-4DCA-9BAE-C6EA57572133}"/>
                </a:ext>
              </a:extLst>
            </p:cNvPr>
            <p:cNvSpPr/>
            <p:nvPr/>
          </p:nvSpPr>
          <p:spPr>
            <a:xfrm>
              <a:off x="8832947" y="4826087"/>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endParaRPr lang="en-US" sz="1200" dirty="0"/>
            </a:p>
          </p:txBody>
        </p:sp>
        <p:sp>
          <p:nvSpPr>
            <p:cNvPr id="29" name="Rounded Rectangle 14">
              <a:extLst>
                <a:ext uri="{FF2B5EF4-FFF2-40B4-BE49-F238E27FC236}">
                  <a16:creationId xmlns:a16="http://schemas.microsoft.com/office/drawing/2014/main" id="{8CEC2B95-4622-40E0-8CCC-8E078C444881}"/>
                </a:ext>
                <a:ext uri="{C183D7F6-B498-43B3-948B-1728B52AA6E4}">
                  <adec:decorative xmlns:adec="http://schemas.microsoft.com/office/drawing/2017/decorative" val="1"/>
                </a:ext>
              </a:extLst>
            </p:cNvPr>
            <p:cNvSpPr/>
            <p:nvPr/>
          </p:nvSpPr>
          <p:spPr>
            <a:xfrm>
              <a:off x="11180745" y="5762198"/>
              <a:ext cx="585353" cy="284725"/>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20" name="Oval 19">
            <a:extLst>
              <a:ext uri="{FF2B5EF4-FFF2-40B4-BE49-F238E27FC236}">
                <a16:creationId xmlns:a16="http://schemas.microsoft.com/office/drawing/2014/main" id="{38C8E46C-8EA3-4CFE-9114-949D2D194659}"/>
              </a:ext>
            </a:extLst>
          </p:cNvPr>
          <p:cNvSpPr/>
          <p:nvPr/>
        </p:nvSpPr>
        <p:spPr>
          <a:xfrm>
            <a:off x="4520824" y="493891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pic>
        <p:nvPicPr>
          <p:cNvPr id="26" name="Picture 25" descr="Screenshot showing step 1">
            <a:extLst>
              <a:ext uri="{FF2B5EF4-FFF2-40B4-BE49-F238E27FC236}">
                <a16:creationId xmlns:a16="http://schemas.microsoft.com/office/drawing/2014/main" id="{72DCBB95-ED22-4A49-A2B8-107E017C3308}"/>
              </a:ext>
            </a:extLst>
          </p:cNvPr>
          <p:cNvPicPr>
            <a:picLocks noChangeAspect="1"/>
          </p:cNvPicPr>
          <p:nvPr/>
        </p:nvPicPr>
        <p:blipFill rotWithShape="1">
          <a:blip r:embed="rId3"/>
          <a:srcRect t="1468"/>
          <a:stretch/>
        </p:blipFill>
        <p:spPr>
          <a:xfrm>
            <a:off x="5132551" y="1551963"/>
            <a:ext cx="3661273" cy="2766990"/>
          </a:xfrm>
          <a:prstGeom prst="rect">
            <a:avLst/>
          </a:prstGeom>
          <a:ln>
            <a:noFill/>
          </a:ln>
          <a:effectLst>
            <a:outerShdw blurRad="292100" dist="139700" dir="2700000" algn="tl" rotWithShape="0">
              <a:srgbClr val="333333">
                <a:alpha val="65000"/>
              </a:srgbClr>
            </a:outerShdw>
          </a:effectLst>
        </p:spPr>
      </p:pic>
      <p:pic>
        <p:nvPicPr>
          <p:cNvPr id="31" name="Picture 30" descr="Screenshot showing step 2">
            <a:extLst>
              <a:ext uri="{FF2B5EF4-FFF2-40B4-BE49-F238E27FC236}">
                <a16:creationId xmlns:a16="http://schemas.microsoft.com/office/drawing/2014/main" id="{CEF98567-575C-48C4-9A1D-19780EE66D4C}"/>
              </a:ext>
            </a:extLst>
          </p:cNvPr>
          <p:cNvPicPr>
            <a:picLocks noChangeAspect="1"/>
          </p:cNvPicPr>
          <p:nvPr/>
        </p:nvPicPr>
        <p:blipFill>
          <a:blip r:embed="rId4"/>
          <a:stretch>
            <a:fillRect/>
          </a:stretch>
        </p:blipFill>
        <p:spPr>
          <a:xfrm>
            <a:off x="5164373" y="4570291"/>
            <a:ext cx="3555972" cy="1135316"/>
          </a:xfrm>
          <a:prstGeom prst="rect">
            <a:avLst/>
          </a:prstGeom>
          <a:ln>
            <a:noFill/>
          </a:ln>
          <a:effectLst>
            <a:outerShdw blurRad="292100" dist="139700" dir="2700000" algn="tl" rotWithShape="0">
              <a:srgbClr val="333333">
                <a:alpha val="65000"/>
              </a:srgbClr>
            </a:outerShdw>
          </a:effectLst>
        </p:spPr>
      </p:pic>
      <p:sp>
        <p:nvSpPr>
          <p:cNvPr id="32" name="Rectangle: Rounded Corners 31">
            <a:extLst>
              <a:ext uri="{FF2B5EF4-FFF2-40B4-BE49-F238E27FC236}">
                <a16:creationId xmlns:a16="http://schemas.microsoft.com/office/drawing/2014/main" id="{45C99C40-1A90-4F7A-9880-3D9E83EB6515}"/>
              </a:ext>
              <a:ext uri="{C183D7F6-B498-43B3-948B-1728B52AA6E4}">
                <adec:decorative xmlns:adec="http://schemas.microsoft.com/office/drawing/2017/decorative" val="1"/>
              </a:ext>
            </a:extLst>
          </p:cNvPr>
          <p:cNvSpPr/>
          <p:nvPr/>
        </p:nvSpPr>
        <p:spPr>
          <a:xfrm>
            <a:off x="6467987" y="4628121"/>
            <a:ext cx="2124003" cy="22410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6537A32-F2C5-472A-9354-43834B617062}"/>
              </a:ext>
              <a:ext uri="{C183D7F6-B498-43B3-948B-1728B52AA6E4}">
                <adec:decorative xmlns:adec="http://schemas.microsoft.com/office/drawing/2017/decorative" val="1"/>
              </a:ext>
            </a:extLst>
          </p:cNvPr>
          <p:cNvSpPr/>
          <p:nvPr/>
        </p:nvSpPr>
        <p:spPr>
          <a:xfrm>
            <a:off x="6860386" y="4050974"/>
            <a:ext cx="760432" cy="26243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40" name="Picture 39" descr="Screenshot showing step 4">
            <a:extLst>
              <a:ext uri="{FF2B5EF4-FFF2-40B4-BE49-F238E27FC236}">
                <a16:creationId xmlns:a16="http://schemas.microsoft.com/office/drawing/2014/main" id="{BA392142-3403-421C-8060-BBF903694F2A}"/>
              </a:ext>
            </a:extLst>
          </p:cNvPr>
          <p:cNvPicPr>
            <a:picLocks noChangeAspect="1"/>
          </p:cNvPicPr>
          <p:nvPr/>
        </p:nvPicPr>
        <p:blipFill>
          <a:blip r:embed="rId5"/>
          <a:stretch>
            <a:fillRect/>
          </a:stretch>
        </p:blipFill>
        <p:spPr>
          <a:xfrm>
            <a:off x="9043539" y="2440740"/>
            <a:ext cx="3064509" cy="1677576"/>
          </a:xfrm>
          <a:prstGeom prst="rect">
            <a:avLst/>
          </a:prstGeom>
          <a:ln>
            <a:noFill/>
          </a:ln>
          <a:effectLst>
            <a:outerShdw blurRad="292100" dist="139700" dir="2700000" algn="tl" rotWithShape="0">
              <a:srgbClr val="333333">
                <a:alpha val="65000"/>
              </a:srgbClr>
            </a:outerShdw>
          </a:effectLst>
        </p:spPr>
      </p:pic>
      <p:sp>
        <p:nvSpPr>
          <p:cNvPr id="43" name="Rounded Rectangle 14">
            <a:extLst>
              <a:ext uri="{FF2B5EF4-FFF2-40B4-BE49-F238E27FC236}">
                <a16:creationId xmlns:a16="http://schemas.microsoft.com/office/drawing/2014/main" id="{6C3EEB98-2BFA-4926-8B81-B27D27B745FA}"/>
              </a:ext>
              <a:ext uri="{C183D7F6-B498-43B3-948B-1728B52AA6E4}">
                <adec:decorative xmlns:adec="http://schemas.microsoft.com/office/drawing/2017/decorative" val="1"/>
              </a:ext>
            </a:extLst>
          </p:cNvPr>
          <p:cNvSpPr/>
          <p:nvPr/>
        </p:nvSpPr>
        <p:spPr>
          <a:xfrm>
            <a:off x="9200503" y="3900881"/>
            <a:ext cx="438448" cy="19226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45" name="Picture 44" descr="Screenshot showing step 3">
            <a:extLst>
              <a:ext uri="{FF2B5EF4-FFF2-40B4-BE49-F238E27FC236}">
                <a16:creationId xmlns:a16="http://schemas.microsoft.com/office/drawing/2014/main" id="{D5449294-705E-41A1-BA30-C3F2BE611E74}"/>
              </a:ext>
            </a:extLst>
          </p:cNvPr>
          <p:cNvPicPr>
            <a:picLocks noChangeAspect="1"/>
          </p:cNvPicPr>
          <p:nvPr/>
        </p:nvPicPr>
        <p:blipFill>
          <a:blip r:embed="rId6"/>
          <a:stretch>
            <a:fillRect/>
          </a:stretch>
        </p:blipFill>
        <p:spPr>
          <a:xfrm>
            <a:off x="9656440" y="1202646"/>
            <a:ext cx="1270065" cy="406421"/>
          </a:xfrm>
          <a:prstGeom prst="rect">
            <a:avLst/>
          </a:prstGeom>
          <a:ln>
            <a:noFill/>
          </a:ln>
          <a:effectLst>
            <a:outerShdw blurRad="292100" dist="139700" dir="2700000" algn="tl" rotWithShape="0">
              <a:srgbClr val="333333">
                <a:alpha val="65000"/>
              </a:srgbClr>
            </a:outerShdw>
          </a:effectLst>
        </p:spPr>
      </p:pic>
      <p:sp>
        <p:nvSpPr>
          <p:cNvPr id="46" name="Rounded Rectangle 9">
            <a:extLst>
              <a:ext uri="{FF2B5EF4-FFF2-40B4-BE49-F238E27FC236}">
                <a16:creationId xmlns:a16="http://schemas.microsoft.com/office/drawing/2014/main" id="{8CC9E91F-2BC8-4D7A-8E37-5FE535D734A6}"/>
              </a:ext>
              <a:ext uri="{C183D7F6-B498-43B3-948B-1728B52AA6E4}">
                <adec:decorative xmlns:adec="http://schemas.microsoft.com/office/drawing/2017/decorative" val="1"/>
              </a:ext>
            </a:extLst>
          </p:cNvPr>
          <p:cNvSpPr/>
          <p:nvPr/>
        </p:nvSpPr>
        <p:spPr>
          <a:xfrm>
            <a:off x="9686044" y="1119571"/>
            <a:ext cx="1210856" cy="48949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Tree>
    <p:extLst>
      <p:ext uri="{BB962C8B-B14F-4D97-AF65-F5344CB8AC3E}">
        <p14:creationId xmlns:p14="http://schemas.microsoft.com/office/powerpoint/2010/main" val="4117804607"/>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467BD-5F64-4240-A9E6-15C00392D69D}"/>
              </a:ext>
            </a:extLst>
          </p:cNvPr>
          <p:cNvSpPr>
            <a:spLocks noGrp="1"/>
          </p:cNvSpPr>
          <p:nvPr>
            <p:ph idx="1"/>
          </p:nvPr>
        </p:nvSpPr>
        <p:spPr>
          <a:xfrm>
            <a:off x="826624" y="1371600"/>
            <a:ext cx="4909055" cy="5105400"/>
          </a:xfrm>
        </p:spPr>
        <p:txBody>
          <a:bodyPr/>
          <a:lstStyle/>
          <a:p>
            <a:pPr marL="457200" indent="-457200">
              <a:buFont typeface="+mj-lt"/>
              <a:buAutoNum type="arabicPeriod" startAt="7"/>
            </a:pPr>
            <a:r>
              <a:rPr lang="en-US" sz="1800" dirty="0">
                <a:solidFill>
                  <a:schemeClr val="tx1"/>
                </a:solidFill>
              </a:rPr>
              <a:t>Document has moved from v1.1 to v2.0 and is in the </a:t>
            </a:r>
            <a:r>
              <a:rPr lang="en-US" sz="1800" i="1" dirty="0">
                <a:solidFill>
                  <a:schemeClr val="tx1"/>
                </a:solidFill>
              </a:rPr>
              <a:t>Approved </a:t>
            </a:r>
            <a:r>
              <a:rPr lang="en-US" sz="1800" dirty="0">
                <a:solidFill>
                  <a:schemeClr val="tx1"/>
                </a:solidFill>
              </a:rPr>
              <a:t>state</a:t>
            </a:r>
            <a:br>
              <a:rPr lang="en-US" sz="1800" dirty="0">
                <a:solidFill>
                  <a:schemeClr val="tx1"/>
                </a:solidFill>
              </a:rPr>
            </a:br>
            <a:endParaRPr lang="en-US" sz="1800" dirty="0">
              <a:solidFill>
                <a:schemeClr val="tx1"/>
              </a:solidFill>
            </a:endParaRPr>
          </a:p>
          <a:p>
            <a:pPr marL="457200" indent="-457200">
              <a:buFont typeface="+mj-lt"/>
              <a:buAutoNum type="arabicPeriod" startAt="7"/>
            </a:pPr>
            <a:r>
              <a:rPr lang="en-US" sz="1800" dirty="0">
                <a:solidFill>
                  <a:schemeClr val="tx1"/>
                </a:solidFill>
              </a:rPr>
              <a:t>Scroll down the Document Information pane to the </a:t>
            </a:r>
            <a:r>
              <a:rPr lang="en-US" sz="1800" b="1" dirty="0">
                <a:solidFill>
                  <a:schemeClr val="tx1"/>
                </a:solidFill>
              </a:rPr>
              <a:t>Version History </a:t>
            </a:r>
            <a:r>
              <a:rPr lang="en-US" sz="1800" dirty="0">
                <a:solidFill>
                  <a:schemeClr val="tx1"/>
                </a:solidFill>
              </a:rPr>
              <a:t>section and expand. </a:t>
            </a:r>
          </a:p>
          <a:p>
            <a:pPr marL="914400" lvl="1"/>
            <a:r>
              <a:rPr lang="en-US" sz="1300" dirty="0">
                <a:solidFill>
                  <a:schemeClr val="tx1"/>
                </a:solidFill>
              </a:rPr>
              <a:t>V1.0 is now Superseded but still accessible via blue hyperlink link</a:t>
            </a:r>
            <a:br>
              <a:rPr lang="en-US" sz="1300" dirty="0">
                <a:solidFill>
                  <a:schemeClr val="tx1"/>
                </a:solidFill>
              </a:rPr>
            </a:br>
            <a:endParaRPr lang="en-US" sz="1300" dirty="0">
              <a:solidFill>
                <a:schemeClr val="tx1"/>
              </a:solidFill>
            </a:endParaRPr>
          </a:p>
          <a:p>
            <a:pPr marL="457200" indent="-457200">
              <a:buFont typeface="+mj-lt"/>
              <a:buAutoNum type="arabicPeriod" startAt="9"/>
            </a:pPr>
            <a:r>
              <a:rPr lang="en-US" sz="1800" dirty="0">
                <a:solidFill>
                  <a:schemeClr val="tx1"/>
                </a:solidFill>
              </a:rPr>
              <a:t>From the ellipses across from v1.0, click and select Compare Version</a:t>
            </a:r>
          </a:p>
          <a:p>
            <a:pPr marL="914400" lvl="1"/>
            <a:r>
              <a:rPr lang="en-US" sz="1300" dirty="0">
                <a:solidFill>
                  <a:schemeClr val="tx1"/>
                </a:solidFill>
              </a:rPr>
              <a:t>Vault will refresh, and then show highlighted changes between v1.0 and v2.0</a:t>
            </a:r>
          </a:p>
          <a:p>
            <a:pPr marL="914400" lvl="1"/>
            <a:r>
              <a:rPr lang="en-US" sz="1300" b="1" dirty="0">
                <a:solidFill>
                  <a:schemeClr val="tx1"/>
                </a:solidFill>
              </a:rPr>
              <a:t>Note</a:t>
            </a:r>
            <a:r>
              <a:rPr lang="en-US" sz="1300" dirty="0">
                <a:solidFill>
                  <a:schemeClr val="tx1"/>
                </a:solidFill>
              </a:rPr>
              <a:t>: this change comparison is not exportable</a:t>
            </a:r>
          </a:p>
          <a:p>
            <a:pPr marL="457200" indent="-457200">
              <a:buFont typeface="+mj-lt"/>
              <a:buAutoNum type="arabicPeriod" startAt="7"/>
            </a:pPr>
            <a:endParaRPr lang="en-US" sz="1800" dirty="0"/>
          </a:p>
        </p:txBody>
      </p:sp>
      <p:sp>
        <p:nvSpPr>
          <p:cNvPr id="9" name="Text Placeholder 8">
            <a:extLst>
              <a:ext uri="{FF2B5EF4-FFF2-40B4-BE49-F238E27FC236}">
                <a16:creationId xmlns:a16="http://schemas.microsoft.com/office/drawing/2014/main" id="{DD8DD822-C8BC-4809-82F6-9075746C3DFF}"/>
              </a:ext>
            </a:extLst>
          </p:cNvPr>
          <p:cNvSpPr>
            <a:spLocks noGrp="1"/>
          </p:cNvSpPr>
          <p:nvPr>
            <p:ph type="body" sz="quarter" idx="13"/>
          </p:nvPr>
        </p:nvSpPr>
        <p:spPr/>
        <p:txBody>
          <a:bodyPr/>
          <a:lstStyle/>
          <a:p>
            <a:r>
              <a:rPr lang="en-US" dirty="0"/>
              <a:t>Up-versioning an already Approved document</a:t>
            </a:r>
          </a:p>
        </p:txBody>
      </p:sp>
      <p:sp>
        <p:nvSpPr>
          <p:cNvPr id="2" name="Title 1">
            <a:extLst>
              <a:ext uri="{FF2B5EF4-FFF2-40B4-BE49-F238E27FC236}">
                <a16:creationId xmlns:a16="http://schemas.microsoft.com/office/drawing/2014/main" id="{4DD31C0C-794C-4CB8-99B9-7CE1D9065179}"/>
              </a:ext>
            </a:extLst>
          </p:cNvPr>
          <p:cNvSpPr>
            <a:spLocks noGrp="1"/>
          </p:cNvSpPr>
          <p:nvPr>
            <p:ph type="title"/>
          </p:nvPr>
        </p:nvSpPr>
        <p:spPr/>
        <p:txBody>
          <a:bodyPr/>
          <a:lstStyle/>
          <a:p>
            <a:r>
              <a:rPr lang="en-US" dirty="0"/>
              <a:t>Create Draft</a:t>
            </a:r>
          </a:p>
        </p:txBody>
      </p:sp>
      <p:sp>
        <p:nvSpPr>
          <p:cNvPr id="5" name="Oval 4">
            <a:extLst>
              <a:ext uri="{FF2B5EF4-FFF2-40B4-BE49-F238E27FC236}">
                <a16:creationId xmlns:a16="http://schemas.microsoft.com/office/drawing/2014/main" id="{AE51BA71-9FC1-4D92-9690-40502C6D31F4}"/>
              </a:ext>
            </a:extLst>
          </p:cNvPr>
          <p:cNvSpPr/>
          <p:nvPr/>
        </p:nvSpPr>
        <p:spPr>
          <a:xfrm>
            <a:off x="5789502" y="152056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11" name="Oval 10">
            <a:extLst>
              <a:ext uri="{FF2B5EF4-FFF2-40B4-BE49-F238E27FC236}">
                <a16:creationId xmlns:a16="http://schemas.microsoft.com/office/drawing/2014/main" id="{436338B4-80FB-49F9-B62F-2000556C35E2}"/>
              </a:ext>
            </a:extLst>
          </p:cNvPr>
          <p:cNvSpPr/>
          <p:nvPr/>
        </p:nvSpPr>
        <p:spPr>
          <a:xfrm>
            <a:off x="5780335" y="275155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pic>
        <p:nvPicPr>
          <p:cNvPr id="6" name="Picture 5" descr="Screenshot showing step 7">
            <a:extLst>
              <a:ext uri="{FF2B5EF4-FFF2-40B4-BE49-F238E27FC236}">
                <a16:creationId xmlns:a16="http://schemas.microsoft.com/office/drawing/2014/main" id="{46E68B88-0621-430D-8E84-DBD8BDD00298}"/>
              </a:ext>
            </a:extLst>
          </p:cNvPr>
          <p:cNvPicPr>
            <a:picLocks noChangeAspect="1"/>
          </p:cNvPicPr>
          <p:nvPr/>
        </p:nvPicPr>
        <p:blipFill>
          <a:blip r:embed="rId2"/>
          <a:stretch>
            <a:fillRect/>
          </a:stretch>
        </p:blipFill>
        <p:spPr>
          <a:xfrm>
            <a:off x="6286000" y="1525912"/>
            <a:ext cx="4457929" cy="387370"/>
          </a:xfrm>
          <a:prstGeom prst="rect">
            <a:avLst/>
          </a:prstGeom>
          <a:ln>
            <a:noFill/>
          </a:ln>
          <a:effectLst>
            <a:outerShdw blurRad="292100" dist="139700" dir="2700000" algn="tl" rotWithShape="0">
              <a:srgbClr val="333333">
                <a:alpha val="65000"/>
              </a:srgbClr>
            </a:outerShdw>
          </a:effectLst>
        </p:spPr>
      </p:pic>
      <p:sp>
        <p:nvSpPr>
          <p:cNvPr id="18" name="Rectangle: Rounded Corners 17">
            <a:extLst>
              <a:ext uri="{FF2B5EF4-FFF2-40B4-BE49-F238E27FC236}">
                <a16:creationId xmlns:a16="http://schemas.microsoft.com/office/drawing/2014/main" id="{EEB455A2-C3A7-4024-9004-77B86EB3C4CD}"/>
              </a:ext>
              <a:ext uri="{C183D7F6-B498-43B3-948B-1728B52AA6E4}">
                <adec:decorative xmlns:adec="http://schemas.microsoft.com/office/drawing/2017/decorative" val="1"/>
              </a:ext>
            </a:extLst>
          </p:cNvPr>
          <p:cNvSpPr/>
          <p:nvPr/>
        </p:nvSpPr>
        <p:spPr>
          <a:xfrm>
            <a:off x="9837018" y="1502553"/>
            <a:ext cx="906911" cy="41105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8" name="Picture 7" descr="Screenshot showing step 8">
            <a:extLst>
              <a:ext uri="{FF2B5EF4-FFF2-40B4-BE49-F238E27FC236}">
                <a16:creationId xmlns:a16="http://schemas.microsoft.com/office/drawing/2014/main" id="{73EBB54D-9839-41EA-A0C1-14C47C318F5D}"/>
              </a:ext>
            </a:extLst>
          </p:cNvPr>
          <p:cNvPicPr>
            <a:picLocks noChangeAspect="1"/>
          </p:cNvPicPr>
          <p:nvPr/>
        </p:nvPicPr>
        <p:blipFill>
          <a:blip r:embed="rId3"/>
          <a:stretch>
            <a:fillRect/>
          </a:stretch>
        </p:blipFill>
        <p:spPr>
          <a:xfrm>
            <a:off x="6285999" y="2339536"/>
            <a:ext cx="4654789" cy="1098606"/>
          </a:xfrm>
          <a:prstGeom prst="rect">
            <a:avLst/>
          </a:prstGeom>
          <a:ln>
            <a:noFill/>
          </a:ln>
          <a:effectLst>
            <a:outerShdw blurRad="292100" dist="139700" dir="2700000" algn="tl" rotWithShape="0">
              <a:srgbClr val="333333">
                <a:alpha val="65000"/>
              </a:srgbClr>
            </a:outerShdw>
          </a:effectLst>
        </p:spPr>
      </p:pic>
      <p:sp>
        <p:nvSpPr>
          <p:cNvPr id="20" name="Rectangle: Rounded Corners 19">
            <a:extLst>
              <a:ext uri="{FF2B5EF4-FFF2-40B4-BE49-F238E27FC236}">
                <a16:creationId xmlns:a16="http://schemas.microsoft.com/office/drawing/2014/main" id="{D73961CE-7D4A-4DF5-A821-4236BB658460}"/>
              </a:ext>
              <a:ext uri="{C183D7F6-B498-43B3-948B-1728B52AA6E4}">
                <adec:decorative xmlns:adec="http://schemas.microsoft.com/office/drawing/2017/decorative" val="1"/>
              </a:ext>
            </a:extLst>
          </p:cNvPr>
          <p:cNvSpPr/>
          <p:nvPr/>
        </p:nvSpPr>
        <p:spPr>
          <a:xfrm>
            <a:off x="10581091" y="3049035"/>
            <a:ext cx="325675" cy="38910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4" name="Picture 13" descr="Screenshot showing step 9">
            <a:extLst>
              <a:ext uri="{FF2B5EF4-FFF2-40B4-BE49-F238E27FC236}">
                <a16:creationId xmlns:a16="http://schemas.microsoft.com/office/drawing/2014/main" id="{25014DED-F2A9-4258-A58A-0DAF58059FF9}"/>
              </a:ext>
            </a:extLst>
          </p:cNvPr>
          <p:cNvPicPr>
            <a:picLocks noChangeAspect="1"/>
          </p:cNvPicPr>
          <p:nvPr/>
        </p:nvPicPr>
        <p:blipFill>
          <a:blip r:embed="rId4"/>
          <a:stretch>
            <a:fillRect/>
          </a:stretch>
        </p:blipFill>
        <p:spPr>
          <a:xfrm>
            <a:off x="6298833" y="3708161"/>
            <a:ext cx="1327218" cy="673135"/>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3F59BB45-A0D9-461A-BE9D-6C10B701543C}"/>
              </a:ext>
              <a:ext uri="{C183D7F6-B498-43B3-948B-1728B52AA6E4}">
                <adec:decorative xmlns:adec="http://schemas.microsoft.com/office/drawing/2017/decorative" val="1"/>
              </a:ext>
            </a:extLst>
          </p:cNvPr>
          <p:cNvSpPr/>
          <p:nvPr/>
        </p:nvSpPr>
        <p:spPr>
          <a:xfrm>
            <a:off x="6371924" y="3978179"/>
            <a:ext cx="960923" cy="40311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7" name="Oval 26">
            <a:extLst>
              <a:ext uri="{FF2B5EF4-FFF2-40B4-BE49-F238E27FC236}">
                <a16:creationId xmlns:a16="http://schemas.microsoft.com/office/drawing/2014/main" id="{0EE69E11-4645-486E-97A4-639E6B23AE2B}"/>
              </a:ext>
            </a:extLst>
          </p:cNvPr>
          <p:cNvSpPr/>
          <p:nvPr/>
        </p:nvSpPr>
        <p:spPr>
          <a:xfrm>
            <a:off x="5808770" y="379257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endParaRPr lang="en-US" sz="1200" dirty="0"/>
          </a:p>
        </p:txBody>
      </p:sp>
    </p:spTree>
    <p:extLst>
      <p:ext uri="{BB962C8B-B14F-4D97-AF65-F5344CB8AC3E}">
        <p14:creationId xmlns:p14="http://schemas.microsoft.com/office/powerpoint/2010/main" val="1884288972"/>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4B15C-3854-4A28-B8F1-773E712F0203}"/>
              </a:ext>
            </a:extLst>
          </p:cNvPr>
          <p:cNvSpPr>
            <a:spLocks noGrp="1"/>
          </p:cNvSpPr>
          <p:nvPr>
            <p:ph idx="1"/>
          </p:nvPr>
        </p:nvSpPr>
        <p:spPr>
          <a:xfrm>
            <a:off x="826624" y="1483305"/>
            <a:ext cx="4354936" cy="5105400"/>
          </a:xfrm>
        </p:spPr>
        <p:txBody>
          <a:bodyPr/>
          <a:lstStyle/>
          <a:p>
            <a:pPr marL="457200" indent="-457200">
              <a:buFont typeface="+mj-lt"/>
              <a:buAutoNum type="arabicPeriod"/>
            </a:pPr>
            <a:r>
              <a:rPr lang="en-US" sz="1800" dirty="0">
                <a:solidFill>
                  <a:schemeClr val="tx1"/>
                </a:solidFill>
              </a:rPr>
              <a:t>Navigate to the document in Vault via the Library or Expected Document</a:t>
            </a:r>
          </a:p>
          <a:p>
            <a:pPr marL="973138" lvl="1" indent="-287338"/>
            <a:r>
              <a:rPr lang="en-US" sz="1300" b="1" dirty="0">
                <a:solidFill>
                  <a:schemeClr val="tx1"/>
                </a:solidFill>
              </a:rPr>
              <a:t>Note</a:t>
            </a:r>
            <a:r>
              <a:rPr lang="en-US" sz="1300" dirty="0">
                <a:solidFill>
                  <a:schemeClr val="tx1"/>
                </a:solidFill>
              </a:rPr>
              <a:t>: this document could be at any minor version</a:t>
            </a:r>
          </a:p>
          <a:p>
            <a:pPr marL="457200" indent="-457200">
              <a:buFont typeface="+mj-lt"/>
              <a:buAutoNum type="arabicPeriod"/>
            </a:pPr>
            <a:r>
              <a:rPr lang="en-US" sz="1800" dirty="0">
                <a:solidFill>
                  <a:schemeClr val="tx1"/>
                </a:solidFill>
              </a:rPr>
              <a:t>From the ellipses, select </a:t>
            </a:r>
            <a:r>
              <a:rPr lang="en-US" sz="1800" b="1" dirty="0">
                <a:solidFill>
                  <a:schemeClr val="tx1"/>
                </a:solidFill>
              </a:rPr>
              <a:t>Upload New Version</a:t>
            </a:r>
          </a:p>
          <a:p>
            <a:pPr marL="457200" indent="-457200">
              <a:buFont typeface="+mj-lt"/>
              <a:buAutoNum type="arabicPeriod"/>
            </a:pPr>
            <a:r>
              <a:rPr lang="en-US" sz="1800" dirty="0">
                <a:solidFill>
                  <a:schemeClr val="tx1"/>
                </a:solidFill>
              </a:rPr>
              <a:t>From the Upload New Version dialog, select </a:t>
            </a:r>
            <a:r>
              <a:rPr lang="en-US" sz="1800" b="1" dirty="0">
                <a:solidFill>
                  <a:schemeClr val="tx1"/>
                </a:solidFill>
              </a:rPr>
              <a:t>Choose a file</a:t>
            </a:r>
          </a:p>
          <a:p>
            <a:pPr marL="457200" indent="-457200">
              <a:buFont typeface="+mj-lt"/>
              <a:buAutoNum type="arabicPeriod"/>
            </a:pPr>
            <a:r>
              <a:rPr lang="en-US" sz="1800" dirty="0">
                <a:solidFill>
                  <a:schemeClr val="tx1"/>
                </a:solidFill>
              </a:rPr>
              <a:t>Upload a file from your computer. Click </a:t>
            </a:r>
            <a:r>
              <a:rPr lang="en-US" sz="1800" b="1" dirty="0">
                <a:solidFill>
                  <a:schemeClr val="tx1"/>
                </a:solidFill>
              </a:rPr>
              <a:t>Upload</a:t>
            </a:r>
          </a:p>
          <a:p>
            <a:pPr marL="457200" indent="-457200">
              <a:buFont typeface="+mj-lt"/>
              <a:buAutoNum type="arabicPeriod"/>
            </a:pPr>
            <a:r>
              <a:rPr lang="en-US" sz="1800" dirty="0">
                <a:solidFill>
                  <a:schemeClr val="tx1"/>
                </a:solidFill>
              </a:rPr>
              <a:t>Document has moved minor versions (v0.1 to v0.2) and is in the </a:t>
            </a:r>
            <a:r>
              <a:rPr lang="en-US" sz="1800" i="1" dirty="0">
                <a:solidFill>
                  <a:schemeClr val="tx1"/>
                </a:solidFill>
              </a:rPr>
              <a:t>In Progress </a:t>
            </a:r>
            <a:r>
              <a:rPr lang="en-US" sz="1800" dirty="0">
                <a:solidFill>
                  <a:schemeClr val="tx1"/>
                </a:solidFill>
              </a:rPr>
              <a:t>state</a:t>
            </a:r>
          </a:p>
          <a:p>
            <a:pPr marL="457200" indent="-457200">
              <a:buFont typeface="+mj-lt"/>
              <a:buAutoNum type="arabicPeriod"/>
            </a:pPr>
            <a:r>
              <a:rPr lang="en-US" sz="1800" b="1" dirty="0"/>
              <a:t>From the ellipses, choose next steps to finalize document</a:t>
            </a:r>
          </a:p>
          <a:p>
            <a:pPr marL="457200" indent="-457200">
              <a:buFont typeface="+mj-lt"/>
              <a:buAutoNum type="arabicPeriod"/>
            </a:pPr>
            <a:endParaRPr lang="en-US" sz="1800" dirty="0">
              <a:solidFill>
                <a:schemeClr val="tx1"/>
              </a:solidFill>
            </a:endParaRPr>
          </a:p>
          <a:p>
            <a:pPr marL="457200" indent="-457200">
              <a:buFont typeface="+mj-lt"/>
              <a:buAutoNum type="arabicPeriod"/>
            </a:pPr>
            <a:endParaRPr lang="en-US" sz="1800" dirty="0">
              <a:solidFill>
                <a:schemeClr val="tx1"/>
              </a:solidFill>
            </a:endParaRPr>
          </a:p>
        </p:txBody>
      </p:sp>
      <p:sp>
        <p:nvSpPr>
          <p:cNvPr id="7" name="Text Placeholder 6">
            <a:extLst>
              <a:ext uri="{FF2B5EF4-FFF2-40B4-BE49-F238E27FC236}">
                <a16:creationId xmlns:a16="http://schemas.microsoft.com/office/drawing/2014/main" id="{0FC04DFE-64D5-4F18-B9A6-2E3A06499011}"/>
              </a:ext>
            </a:extLst>
          </p:cNvPr>
          <p:cNvSpPr>
            <a:spLocks noGrp="1"/>
          </p:cNvSpPr>
          <p:nvPr>
            <p:ph type="body" sz="quarter" idx="13"/>
          </p:nvPr>
        </p:nvSpPr>
        <p:spPr/>
        <p:txBody>
          <a:bodyPr/>
          <a:lstStyle/>
          <a:p>
            <a:r>
              <a:rPr lang="en-US" dirty="0"/>
              <a:t>Up-versioning a non-Approved document</a:t>
            </a:r>
          </a:p>
        </p:txBody>
      </p:sp>
      <p:sp>
        <p:nvSpPr>
          <p:cNvPr id="2" name="Title 1">
            <a:extLst>
              <a:ext uri="{FF2B5EF4-FFF2-40B4-BE49-F238E27FC236}">
                <a16:creationId xmlns:a16="http://schemas.microsoft.com/office/drawing/2014/main" id="{CC36CAC2-3342-4440-9FDD-9F388D395FB1}"/>
              </a:ext>
            </a:extLst>
          </p:cNvPr>
          <p:cNvSpPr>
            <a:spLocks noGrp="1"/>
          </p:cNvSpPr>
          <p:nvPr>
            <p:ph type="title"/>
          </p:nvPr>
        </p:nvSpPr>
        <p:spPr/>
        <p:txBody>
          <a:bodyPr/>
          <a:lstStyle/>
          <a:p>
            <a:r>
              <a:rPr lang="en-US" dirty="0"/>
              <a:t>Upload a New Version</a:t>
            </a:r>
          </a:p>
        </p:txBody>
      </p:sp>
      <p:sp>
        <p:nvSpPr>
          <p:cNvPr id="21" name="Oval 20">
            <a:extLst>
              <a:ext uri="{FF2B5EF4-FFF2-40B4-BE49-F238E27FC236}">
                <a16:creationId xmlns:a16="http://schemas.microsoft.com/office/drawing/2014/main" id="{0AF598AA-E874-437E-AD91-E688DA85E136}"/>
              </a:ext>
            </a:extLst>
          </p:cNvPr>
          <p:cNvSpPr/>
          <p:nvPr/>
        </p:nvSpPr>
        <p:spPr>
          <a:xfrm>
            <a:off x="8482384" y="595091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2" name="Oval 21">
            <a:extLst>
              <a:ext uri="{FF2B5EF4-FFF2-40B4-BE49-F238E27FC236}">
                <a16:creationId xmlns:a16="http://schemas.microsoft.com/office/drawing/2014/main" id="{F8B62D28-6613-4992-B46E-214CFB78A9F6}"/>
              </a:ext>
            </a:extLst>
          </p:cNvPr>
          <p:cNvSpPr/>
          <p:nvPr/>
        </p:nvSpPr>
        <p:spPr>
          <a:xfrm>
            <a:off x="5292541" y="134143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pic>
        <p:nvPicPr>
          <p:cNvPr id="12" name="Picture 11" descr="Screenshot showing step 5">
            <a:extLst>
              <a:ext uri="{FF2B5EF4-FFF2-40B4-BE49-F238E27FC236}">
                <a16:creationId xmlns:a16="http://schemas.microsoft.com/office/drawing/2014/main" id="{725CFF91-667E-4E3E-B867-CC00BE8EC763}"/>
              </a:ext>
            </a:extLst>
          </p:cNvPr>
          <p:cNvPicPr>
            <a:picLocks noChangeAspect="1"/>
          </p:cNvPicPr>
          <p:nvPr/>
        </p:nvPicPr>
        <p:blipFill>
          <a:blip r:embed="rId2"/>
          <a:stretch>
            <a:fillRect/>
          </a:stretch>
        </p:blipFill>
        <p:spPr>
          <a:xfrm>
            <a:off x="5132158" y="5976647"/>
            <a:ext cx="3270418" cy="457223"/>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61978832-085C-402E-9BDC-9A5F96858FB9}"/>
              </a:ext>
              <a:ext uri="{C183D7F6-B498-43B3-948B-1728B52AA6E4}">
                <adec:decorative xmlns:adec="http://schemas.microsoft.com/office/drawing/2017/decorative" val="1"/>
              </a:ext>
            </a:extLst>
          </p:cNvPr>
          <p:cNvSpPr/>
          <p:nvPr/>
        </p:nvSpPr>
        <p:spPr>
          <a:xfrm>
            <a:off x="7199697" y="5990276"/>
            <a:ext cx="1202879" cy="3587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6" name="Picture 5" descr="Screenshot showing step 1">
            <a:extLst>
              <a:ext uri="{FF2B5EF4-FFF2-40B4-BE49-F238E27FC236}">
                <a16:creationId xmlns:a16="http://schemas.microsoft.com/office/drawing/2014/main" id="{4C460EBA-D2FC-4FE2-9E7E-317CB0EF5BF9}"/>
              </a:ext>
            </a:extLst>
          </p:cNvPr>
          <p:cNvPicPr>
            <a:picLocks noChangeAspect="1"/>
          </p:cNvPicPr>
          <p:nvPr/>
        </p:nvPicPr>
        <p:blipFill>
          <a:blip r:embed="rId3"/>
          <a:stretch>
            <a:fillRect/>
          </a:stretch>
        </p:blipFill>
        <p:spPr>
          <a:xfrm>
            <a:off x="5826885" y="1285448"/>
            <a:ext cx="5983314" cy="707704"/>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8BA087B1-196C-4EEB-A724-7483D37451FD}"/>
              </a:ext>
              <a:ext uri="{C183D7F6-B498-43B3-948B-1728B52AA6E4}">
                <adec:decorative xmlns:adec="http://schemas.microsoft.com/office/drawing/2017/decorative" val="1"/>
              </a:ext>
            </a:extLst>
          </p:cNvPr>
          <p:cNvSpPr/>
          <p:nvPr/>
        </p:nvSpPr>
        <p:spPr>
          <a:xfrm>
            <a:off x="7507556" y="1411679"/>
            <a:ext cx="741145" cy="27845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27" name="Picture 26" descr="Screenshot showing step 2">
            <a:extLst>
              <a:ext uri="{FF2B5EF4-FFF2-40B4-BE49-F238E27FC236}">
                <a16:creationId xmlns:a16="http://schemas.microsoft.com/office/drawing/2014/main" id="{5EA07172-2D94-47BB-9AC7-63907F23A705}"/>
              </a:ext>
            </a:extLst>
          </p:cNvPr>
          <p:cNvPicPr>
            <a:picLocks noChangeAspect="1"/>
          </p:cNvPicPr>
          <p:nvPr/>
        </p:nvPicPr>
        <p:blipFill>
          <a:blip r:embed="rId4"/>
          <a:stretch>
            <a:fillRect/>
          </a:stretch>
        </p:blipFill>
        <p:spPr>
          <a:xfrm>
            <a:off x="9286662" y="2244288"/>
            <a:ext cx="2629035" cy="2178162"/>
          </a:xfrm>
          <a:prstGeom prst="rect">
            <a:avLst/>
          </a:prstGeom>
          <a:ln>
            <a:noFill/>
          </a:ln>
          <a:effectLst>
            <a:outerShdw blurRad="292100" dist="139700" dir="2700000" algn="tl" rotWithShape="0">
              <a:srgbClr val="333333">
                <a:alpha val="65000"/>
              </a:srgbClr>
            </a:outerShdw>
          </a:effectLst>
        </p:spPr>
      </p:pic>
      <p:sp>
        <p:nvSpPr>
          <p:cNvPr id="30" name="Rectangle: Rounded Corners 29">
            <a:extLst>
              <a:ext uri="{FF2B5EF4-FFF2-40B4-BE49-F238E27FC236}">
                <a16:creationId xmlns:a16="http://schemas.microsoft.com/office/drawing/2014/main" id="{EA5A41CE-FA97-4F17-9C5D-250EA3828830}"/>
              </a:ext>
              <a:ext uri="{C183D7F6-B498-43B3-948B-1728B52AA6E4}">
                <adec:decorative xmlns:adec="http://schemas.microsoft.com/office/drawing/2017/decorative" val="1"/>
              </a:ext>
            </a:extLst>
          </p:cNvPr>
          <p:cNvSpPr/>
          <p:nvPr/>
        </p:nvSpPr>
        <p:spPr>
          <a:xfrm>
            <a:off x="9646928" y="4175941"/>
            <a:ext cx="1444113" cy="20324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nvGrpSpPr>
          <p:cNvPr id="8" name="Group 7" descr="Screenshot showing steps 3 and 4">
            <a:extLst>
              <a:ext uri="{FF2B5EF4-FFF2-40B4-BE49-F238E27FC236}">
                <a16:creationId xmlns:a16="http://schemas.microsoft.com/office/drawing/2014/main" id="{14240157-74FA-8A1D-5341-19312444D46D}"/>
              </a:ext>
            </a:extLst>
          </p:cNvPr>
          <p:cNvGrpSpPr/>
          <p:nvPr/>
        </p:nvGrpSpPr>
        <p:grpSpPr>
          <a:xfrm>
            <a:off x="5569786" y="2603129"/>
            <a:ext cx="3333319" cy="2943352"/>
            <a:chOff x="5569786" y="2603129"/>
            <a:chExt cx="3333319" cy="2943352"/>
          </a:xfrm>
        </p:grpSpPr>
        <p:grpSp>
          <p:nvGrpSpPr>
            <p:cNvPr id="26" name="Group 25">
              <a:extLst>
                <a:ext uri="{FF2B5EF4-FFF2-40B4-BE49-F238E27FC236}">
                  <a16:creationId xmlns:a16="http://schemas.microsoft.com/office/drawing/2014/main" id="{91AD2FF9-1B2F-4E8E-8CF7-77B290CAFB3F}"/>
                </a:ext>
              </a:extLst>
            </p:cNvPr>
            <p:cNvGrpSpPr/>
            <p:nvPr/>
          </p:nvGrpSpPr>
          <p:grpSpPr>
            <a:xfrm>
              <a:off x="8415017" y="3816743"/>
              <a:ext cx="488088" cy="1729738"/>
              <a:chOff x="8492512" y="3396426"/>
              <a:chExt cx="488088" cy="1729738"/>
            </a:xfrm>
          </p:grpSpPr>
          <p:sp>
            <p:nvSpPr>
              <p:cNvPr id="19" name="Oval 18">
                <a:extLst>
                  <a:ext uri="{FF2B5EF4-FFF2-40B4-BE49-F238E27FC236}">
                    <a16:creationId xmlns:a16="http://schemas.microsoft.com/office/drawing/2014/main" id="{C2D29AF3-192E-4790-A460-2FE31116C968}"/>
                  </a:ext>
                </a:extLst>
              </p:cNvPr>
              <p:cNvSpPr/>
              <p:nvPr/>
            </p:nvSpPr>
            <p:spPr>
              <a:xfrm>
                <a:off x="8492512" y="339642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20" name="Oval 19">
                <a:extLst>
                  <a:ext uri="{FF2B5EF4-FFF2-40B4-BE49-F238E27FC236}">
                    <a16:creationId xmlns:a16="http://schemas.microsoft.com/office/drawing/2014/main" id="{C328127C-6A1F-4967-8156-0AAD7D6614B4}"/>
                  </a:ext>
                </a:extLst>
              </p:cNvPr>
              <p:cNvSpPr/>
              <p:nvPr/>
            </p:nvSpPr>
            <p:spPr>
              <a:xfrm>
                <a:off x="8519592" y="472809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pic>
          <p:nvPicPr>
            <p:cNvPr id="5" name="Picture 4">
              <a:extLst>
                <a:ext uri="{FF2B5EF4-FFF2-40B4-BE49-F238E27FC236}">
                  <a16:creationId xmlns:a16="http://schemas.microsoft.com/office/drawing/2014/main" id="{AA63A26A-A289-456B-84BA-AAA35A5361AE}"/>
                </a:ext>
              </a:extLst>
            </p:cNvPr>
            <p:cNvPicPr>
              <a:picLocks noChangeAspect="1"/>
            </p:cNvPicPr>
            <p:nvPr/>
          </p:nvPicPr>
          <p:blipFill>
            <a:blip r:embed="rId5"/>
            <a:stretch>
              <a:fillRect/>
            </a:stretch>
          </p:blipFill>
          <p:spPr>
            <a:xfrm>
              <a:off x="5569786" y="2603129"/>
              <a:ext cx="2780636" cy="2525532"/>
            </a:xfrm>
            <a:prstGeom prst="rect">
              <a:avLst/>
            </a:prstGeom>
          </p:spPr>
        </p:pic>
      </p:grpSp>
      <p:sp>
        <p:nvSpPr>
          <p:cNvPr id="23" name="Oval 22">
            <a:extLst>
              <a:ext uri="{FF2B5EF4-FFF2-40B4-BE49-F238E27FC236}">
                <a16:creationId xmlns:a16="http://schemas.microsoft.com/office/drawing/2014/main" id="{F816E09B-BA94-4F05-9B13-0A722CE2333E}"/>
              </a:ext>
            </a:extLst>
          </p:cNvPr>
          <p:cNvSpPr/>
          <p:nvPr/>
        </p:nvSpPr>
        <p:spPr>
          <a:xfrm>
            <a:off x="11230842" y="407895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1" name="Rectangle: Rounded Corners 30">
            <a:extLst>
              <a:ext uri="{FF2B5EF4-FFF2-40B4-BE49-F238E27FC236}">
                <a16:creationId xmlns:a16="http://schemas.microsoft.com/office/drawing/2014/main" id="{455ADB94-2CF8-4435-8D7C-72BA379C1BD1}"/>
              </a:ext>
              <a:ext uri="{C183D7F6-B498-43B3-948B-1728B52AA6E4}">
                <adec:decorative xmlns:adec="http://schemas.microsoft.com/office/drawing/2017/decorative" val="1"/>
              </a:ext>
            </a:extLst>
          </p:cNvPr>
          <p:cNvSpPr/>
          <p:nvPr/>
        </p:nvSpPr>
        <p:spPr>
          <a:xfrm>
            <a:off x="8004380" y="3865895"/>
            <a:ext cx="288442" cy="27916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864556513"/>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6431A-AFC2-43C8-9A97-0FD72BB79497}"/>
              </a:ext>
            </a:extLst>
          </p:cNvPr>
          <p:cNvSpPr>
            <a:spLocks noGrp="1"/>
          </p:cNvSpPr>
          <p:nvPr>
            <p:ph idx="1"/>
          </p:nvPr>
        </p:nvSpPr>
        <p:spPr>
          <a:xfrm>
            <a:off x="1658946" y="1752600"/>
            <a:ext cx="6215393" cy="5105400"/>
          </a:xfrm>
        </p:spPr>
        <p:txBody>
          <a:bodyPr/>
          <a:lstStyle/>
          <a:p>
            <a:r>
              <a:rPr lang="en-US" dirty="0"/>
              <a:t>Study Manager Steve is travelling to a Study Kick-Off  and won’t have access to </a:t>
            </a:r>
            <a:r>
              <a:rPr lang="en-US" dirty="0" err="1"/>
              <a:t>WiFi</a:t>
            </a:r>
            <a:r>
              <a:rPr lang="en-US" dirty="0"/>
              <a:t>. He wants to update the TMF plan his team has been working on while he's in transit.</a:t>
            </a:r>
          </a:p>
          <a:p>
            <a:pPr lvl="1"/>
            <a:r>
              <a:rPr lang="en-US" i="1" dirty="0"/>
              <a:t>How can Steve use Vault to do this?</a:t>
            </a:r>
          </a:p>
          <a:p>
            <a:endParaRPr lang="en-US" i="1" dirty="0"/>
          </a:p>
        </p:txBody>
      </p:sp>
      <p:sp>
        <p:nvSpPr>
          <p:cNvPr id="4" name="Text Placeholder 3">
            <a:extLst>
              <a:ext uri="{FF2B5EF4-FFF2-40B4-BE49-F238E27FC236}">
                <a16:creationId xmlns:a16="http://schemas.microsoft.com/office/drawing/2014/main" id="{FBD5FE89-A7EE-46F3-812B-BA7D25535E61}"/>
              </a:ext>
            </a:extLst>
          </p:cNvPr>
          <p:cNvSpPr>
            <a:spLocks noGrp="1"/>
          </p:cNvSpPr>
          <p:nvPr>
            <p:ph type="body" sz="quarter" idx="13"/>
          </p:nvPr>
        </p:nvSpPr>
        <p:spPr/>
        <p:txBody>
          <a:bodyPr/>
          <a:lstStyle/>
          <a:p>
            <a:r>
              <a:rPr lang="en-US" dirty="0"/>
              <a:t>Use Cases and Roles</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p:txBody>
          <a:bodyPr/>
          <a:lstStyle/>
          <a:p>
            <a:r>
              <a:rPr lang="en-US" dirty="0"/>
              <a:t>Check-In/Check-out</a:t>
            </a:r>
          </a:p>
        </p:txBody>
      </p:sp>
      <p:grpSp>
        <p:nvGrpSpPr>
          <p:cNvPr id="28" name="Group 27" descr="Check-in/check-out:&#10;&#10;From a document in the Library&#13;&#10;Availability dependent on the document's status&#13;&#10;Option only available to users with “Edit” permissions&#13;&#10;Downloads document before re-upload option&#13;&#10;">
            <a:extLst>
              <a:ext uri="{FF2B5EF4-FFF2-40B4-BE49-F238E27FC236}">
                <a16:creationId xmlns:a16="http://schemas.microsoft.com/office/drawing/2014/main" id="{FA85629E-1492-4D36-A6AF-3C8E6C412EB8}"/>
              </a:ext>
            </a:extLst>
          </p:cNvPr>
          <p:cNvGrpSpPr/>
          <p:nvPr/>
        </p:nvGrpSpPr>
        <p:grpSpPr>
          <a:xfrm>
            <a:off x="8198697" y="1449947"/>
            <a:ext cx="2043641" cy="3958106"/>
            <a:chOff x="10067717" y="1143831"/>
            <a:chExt cx="2043641" cy="3958106"/>
          </a:xfrm>
        </p:grpSpPr>
        <p:sp>
          <p:nvSpPr>
            <p:cNvPr id="29" name="Round Single Corner Rectangle 35">
              <a:extLst>
                <a:ext uri="{FF2B5EF4-FFF2-40B4-BE49-F238E27FC236}">
                  <a16:creationId xmlns:a16="http://schemas.microsoft.com/office/drawing/2014/main" id="{2B3584A0-41A8-435B-AE33-72C363CFCEF6}"/>
                </a:ext>
              </a:extLst>
            </p:cNvPr>
            <p:cNvSpPr/>
            <p:nvPr/>
          </p:nvSpPr>
          <p:spPr>
            <a:xfrm rot="10800000">
              <a:off x="10121373" y="1469971"/>
              <a:ext cx="1905587" cy="3631966"/>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30" name="TextBox 29">
              <a:extLst>
                <a:ext uri="{FF2B5EF4-FFF2-40B4-BE49-F238E27FC236}">
                  <a16:creationId xmlns:a16="http://schemas.microsoft.com/office/drawing/2014/main" id="{493EBA97-DC53-43B3-91A7-BAF54CAC0DAA}"/>
                </a:ext>
              </a:extLst>
            </p:cNvPr>
            <p:cNvSpPr txBox="1"/>
            <p:nvPr/>
          </p:nvSpPr>
          <p:spPr>
            <a:xfrm>
              <a:off x="10067717" y="1823159"/>
              <a:ext cx="2043641" cy="769441"/>
            </a:xfrm>
            <a:prstGeom prst="rect">
              <a:avLst/>
            </a:prstGeom>
            <a:noFill/>
          </p:spPr>
          <p:txBody>
            <a:bodyPr wrap="square" rtlCol="0">
              <a:spAutoFit/>
            </a:bodyPr>
            <a:lstStyle/>
            <a:p>
              <a:pPr algn="ctr"/>
              <a:r>
                <a:rPr lang="en-US" sz="2200" b="1" dirty="0">
                  <a:solidFill>
                    <a:schemeClr val="bg2">
                      <a:lumMod val="50000"/>
                    </a:schemeClr>
                  </a:solidFill>
                </a:rPr>
                <a:t>Check-in/Check-out</a:t>
              </a:r>
            </a:p>
          </p:txBody>
        </p:sp>
        <p:sp>
          <p:nvSpPr>
            <p:cNvPr id="31" name="TextBox 30">
              <a:extLst>
                <a:ext uri="{FF2B5EF4-FFF2-40B4-BE49-F238E27FC236}">
                  <a16:creationId xmlns:a16="http://schemas.microsoft.com/office/drawing/2014/main" id="{86716414-11E7-487D-B204-030995F869E5}"/>
                </a:ext>
              </a:extLst>
            </p:cNvPr>
            <p:cNvSpPr txBox="1"/>
            <p:nvPr/>
          </p:nvSpPr>
          <p:spPr>
            <a:xfrm>
              <a:off x="10121885" y="2592600"/>
              <a:ext cx="1900258" cy="2462213"/>
            </a:xfrm>
            <a:prstGeom prst="rect">
              <a:avLst/>
            </a:prstGeom>
            <a:noFill/>
          </p:spPr>
          <p:txBody>
            <a:bodyPr wrap="square" rtlCol="0">
              <a:spAutoFit/>
            </a:bodyPr>
            <a:lstStyle/>
            <a:p>
              <a:pPr marL="169863" indent="-169863">
                <a:buFont typeface="Arial" panose="020B0604020202020204" pitchFamily="34" charset="0"/>
                <a:buChar char="•"/>
              </a:pPr>
              <a:r>
                <a:rPr lang="en-US" sz="1400" dirty="0">
                  <a:solidFill>
                    <a:schemeClr val="bg2">
                      <a:lumMod val="50000"/>
                    </a:schemeClr>
                  </a:solidFill>
                </a:rPr>
                <a:t>From a document in the Library</a:t>
              </a:r>
            </a:p>
            <a:p>
              <a:pPr marL="169863" indent="-169863">
                <a:buFont typeface="Arial" panose="020B0604020202020204" pitchFamily="34" charset="0"/>
                <a:buChar char="•"/>
              </a:pPr>
              <a:r>
                <a:rPr lang="en-US" sz="1400" dirty="0">
                  <a:solidFill>
                    <a:schemeClr val="bg2">
                      <a:lumMod val="50000"/>
                    </a:schemeClr>
                  </a:solidFill>
                </a:rPr>
                <a:t>Availability dependent on the document's status</a:t>
              </a:r>
            </a:p>
            <a:p>
              <a:pPr marL="169863" indent="-169863">
                <a:buFont typeface="Arial" panose="020B0604020202020204" pitchFamily="34" charset="0"/>
                <a:buChar char="•"/>
              </a:pPr>
              <a:r>
                <a:rPr lang="en-US" sz="1400" dirty="0">
                  <a:solidFill>
                    <a:schemeClr val="bg2">
                      <a:lumMod val="50000"/>
                    </a:schemeClr>
                  </a:solidFill>
                </a:rPr>
                <a:t>Option only available to users with “</a:t>
              </a:r>
              <a:r>
                <a:rPr lang="en-US" sz="1400" i="1" dirty="0">
                  <a:solidFill>
                    <a:schemeClr val="bg2">
                      <a:lumMod val="50000"/>
                    </a:schemeClr>
                  </a:solidFill>
                </a:rPr>
                <a:t>Edit</a:t>
              </a:r>
              <a:r>
                <a:rPr lang="en-US" sz="1400" dirty="0">
                  <a:solidFill>
                    <a:schemeClr val="bg2">
                      <a:lumMod val="50000"/>
                    </a:schemeClr>
                  </a:solidFill>
                </a:rPr>
                <a:t>” permissions</a:t>
              </a:r>
            </a:p>
            <a:p>
              <a:pPr marL="169863" indent="-169863">
                <a:buFont typeface="Arial" panose="020B0604020202020204" pitchFamily="34" charset="0"/>
                <a:buChar char="•"/>
              </a:pPr>
              <a:r>
                <a:rPr lang="en-US" sz="1400" dirty="0">
                  <a:solidFill>
                    <a:schemeClr val="bg2">
                      <a:lumMod val="50000"/>
                    </a:schemeClr>
                  </a:solidFill>
                </a:rPr>
                <a:t>Downloads document before re-upload option</a:t>
              </a:r>
              <a:endParaRPr lang="en-US" sz="1600" dirty="0">
                <a:solidFill>
                  <a:schemeClr val="bg2">
                    <a:lumMod val="50000"/>
                  </a:schemeClr>
                </a:solidFill>
              </a:endParaRPr>
            </a:p>
          </p:txBody>
        </p:sp>
        <p:sp>
          <p:nvSpPr>
            <p:cNvPr id="32" name="Oval 31">
              <a:extLst>
                <a:ext uri="{FF2B5EF4-FFF2-40B4-BE49-F238E27FC236}">
                  <a16:creationId xmlns:a16="http://schemas.microsoft.com/office/drawing/2014/main" id="{269A85C9-EE21-47BE-AAC0-C62D77CE264E}"/>
                </a:ext>
              </a:extLst>
            </p:cNvPr>
            <p:cNvSpPr>
              <a:spLocks noChangeAspect="1"/>
            </p:cNvSpPr>
            <p:nvPr/>
          </p:nvSpPr>
          <p:spPr>
            <a:xfrm>
              <a:off x="10770089" y="1143831"/>
              <a:ext cx="581070" cy="62390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latin typeface="Arial Black" panose="020B0A04020102020204" pitchFamily="34" charset="0"/>
              </a:endParaRPr>
            </a:p>
          </p:txBody>
        </p:sp>
        <p:pic>
          <p:nvPicPr>
            <p:cNvPr id="33" name="Graphic 32" descr="Checkbox Checked">
              <a:extLst>
                <a:ext uri="{FF2B5EF4-FFF2-40B4-BE49-F238E27FC236}">
                  <a16:creationId xmlns:a16="http://schemas.microsoft.com/office/drawing/2014/main" id="{D8A751E5-A59C-4F05-8A30-F591CB9EA5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3219" y="1211173"/>
              <a:ext cx="497590" cy="497590"/>
            </a:xfrm>
            <a:prstGeom prst="rect">
              <a:avLst/>
            </a:prstGeom>
          </p:spPr>
        </p:pic>
      </p:grpSp>
    </p:spTree>
    <p:extLst>
      <p:ext uri="{BB962C8B-B14F-4D97-AF65-F5344CB8AC3E}">
        <p14:creationId xmlns:p14="http://schemas.microsoft.com/office/powerpoint/2010/main" val="972512210"/>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DE8-1B4A-49C3-A4AF-6093A1D2F008}"/>
              </a:ext>
            </a:extLst>
          </p:cNvPr>
          <p:cNvSpPr>
            <a:spLocks noGrp="1"/>
          </p:cNvSpPr>
          <p:nvPr>
            <p:ph type="title"/>
          </p:nvPr>
        </p:nvSpPr>
        <p:spPr/>
        <p:txBody>
          <a:bodyPr/>
          <a:lstStyle/>
          <a:p>
            <a:r>
              <a:rPr lang="en-US" dirty="0"/>
              <a:t>Check-In/Check-out</a:t>
            </a:r>
          </a:p>
        </p:txBody>
      </p:sp>
      <p:sp>
        <p:nvSpPr>
          <p:cNvPr id="4" name="Content Placeholder 2">
            <a:extLst>
              <a:ext uri="{FF2B5EF4-FFF2-40B4-BE49-F238E27FC236}">
                <a16:creationId xmlns:a16="http://schemas.microsoft.com/office/drawing/2014/main" id="{1FEC8A1A-B966-40D5-9360-0C24C7E45531}"/>
              </a:ext>
            </a:extLst>
          </p:cNvPr>
          <p:cNvSpPr txBox="1">
            <a:spLocks/>
          </p:cNvSpPr>
          <p:nvPr/>
        </p:nvSpPr>
        <p:spPr>
          <a:xfrm>
            <a:off x="530180" y="1169652"/>
            <a:ext cx="4518556"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800" dirty="0">
                <a:solidFill>
                  <a:schemeClr val="tx1"/>
                </a:solidFill>
              </a:rPr>
              <a:t>Navigate to the document in Vault via the Library or Expected Document</a:t>
            </a:r>
          </a:p>
          <a:p>
            <a:pPr marL="973138" lvl="1" indent="-287338"/>
            <a:r>
              <a:rPr lang="en-US" sz="1300" b="1" dirty="0">
                <a:solidFill>
                  <a:schemeClr val="tx1"/>
                </a:solidFill>
              </a:rPr>
              <a:t>Note</a:t>
            </a:r>
            <a:r>
              <a:rPr lang="en-US" sz="1300" dirty="0">
                <a:solidFill>
                  <a:schemeClr val="tx1"/>
                </a:solidFill>
              </a:rPr>
              <a:t>: this document could be at any minor version</a:t>
            </a:r>
          </a:p>
          <a:p>
            <a:pPr marL="457200" indent="-457200">
              <a:buFont typeface="+mj-lt"/>
              <a:buAutoNum type="arabicPeriod"/>
            </a:pPr>
            <a:r>
              <a:rPr lang="en-US" sz="1800" dirty="0">
                <a:solidFill>
                  <a:schemeClr val="tx1"/>
                </a:solidFill>
              </a:rPr>
              <a:t>From the ellipses, select </a:t>
            </a:r>
            <a:r>
              <a:rPr lang="en-US" sz="1800" b="1" dirty="0">
                <a:solidFill>
                  <a:schemeClr val="tx1"/>
                </a:solidFill>
              </a:rPr>
              <a:t>Check Out</a:t>
            </a:r>
          </a:p>
          <a:p>
            <a:pPr marL="457200" indent="-457200">
              <a:buFont typeface="+mj-lt"/>
              <a:buAutoNum type="arabicPeriod"/>
            </a:pPr>
            <a:r>
              <a:rPr lang="en-US" sz="1800" dirty="0">
                <a:solidFill>
                  <a:schemeClr val="tx1"/>
                </a:solidFill>
              </a:rPr>
              <a:t>Document </a:t>
            </a:r>
            <a:r>
              <a:rPr lang="en-US" sz="1800" b="1" dirty="0">
                <a:solidFill>
                  <a:schemeClr val="tx1"/>
                </a:solidFill>
              </a:rPr>
              <a:t>lock</a:t>
            </a:r>
            <a:r>
              <a:rPr lang="en-US" sz="1800" dirty="0">
                <a:solidFill>
                  <a:schemeClr val="tx1"/>
                </a:solidFill>
              </a:rPr>
              <a:t> symbol has appeared. Document has downloaded to computer.</a:t>
            </a:r>
          </a:p>
          <a:p>
            <a:pPr marL="973138" lvl="1" indent="-287338"/>
            <a:r>
              <a:rPr lang="en-US" sz="1300" dirty="0">
                <a:solidFill>
                  <a:schemeClr val="tx1"/>
                </a:solidFill>
              </a:rPr>
              <a:t>The lock is a visual indicator this document is “Checked-out”. Other users will no longer be able to upload a new version of this document or send this document on a workflow. </a:t>
            </a:r>
          </a:p>
          <a:p>
            <a:pPr marL="457200" indent="-457200">
              <a:buFont typeface="+mj-lt"/>
              <a:buAutoNum type="arabicPeriod"/>
            </a:pPr>
            <a:r>
              <a:rPr lang="en-US" sz="1800" dirty="0">
                <a:solidFill>
                  <a:schemeClr val="tx1"/>
                </a:solidFill>
              </a:rPr>
              <a:t>Open document on computer, make edits, and save document to computer when updates are complete.</a:t>
            </a:r>
          </a:p>
          <a:p>
            <a:pPr marL="457200" indent="-457200">
              <a:buFont typeface="+mj-lt"/>
              <a:buAutoNum type="arabicPeriod"/>
            </a:pPr>
            <a:r>
              <a:rPr lang="en-US" sz="1800" dirty="0">
                <a:solidFill>
                  <a:schemeClr val="tx1"/>
                </a:solidFill>
              </a:rPr>
              <a:t>When ready to add new version to Vault, click the ellipses and select </a:t>
            </a:r>
            <a:r>
              <a:rPr lang="en-US" sz="1800" b="1" dirty="0">
                <a:solidFill>
                  <a:schemeClr val="tx1"/>
                </a:solidFill>
              </a:rPr>
              <a:t>Check-In.</a:t>
            </a:r>
          </a:p>
          <a:p>
            <a:pPr marL="973138" lvl="1" indent="-287338"/>
            <a:r>
              <a:rPr lang="en-US" sz="1300" b="1" dirty="0">
                <a:solidFill>
                  <a:schemeClr val="tx1"/>
                </a:solidFill>
              </a:rPr>
              <a:t>Note: </a:t>
            </a:r>
            <a:r>
              <a:rPr lang="en-US" sz="1300" dirty="0">
                <a:solidFill>
                  <a:schemeClr val="tx1"/>
                </a:solidFill>
              </a:rPr>
              <a:t>if no changes to document were made, or check-out was performed accidentally, simply select “Undo Checkout”. This will not change the version of the document</a:t>
            </a:r>
            <a:endParaRPr lang="en-US" sz="1300" b="1" dirty="0">
              <a:solidFill>
                <a:schemeClr val="tx1"/>
              </a:solidFill>
            </a:endParaRPr>
          </a:p>
          <a:p>
            <a:pPr marL="457200" indent="-457200">
              <a:buFont typeface="+mj-lt"/>
              <a:buAutoNum type="arabicPeriod"/>
            </a:pPr>
            <a:endParaRPr lang="en-US" sz="1800" dirty="0">
              <a:solidFill>
                <a:schemeClr val="tx1"/>
              </a:solidFill>
            </a:endParaRPr>
          </a:p>
          <a:p>
            <a:pPr marL="457200" indent="-457200">
              <a:buFont typeface="+mj-lt"/>
              <a:buAutoNum type="arabicPeriod"/>
            </a:pPr>
            <a:endParaRPr lang="en-US" sz="1800" dirty="0">
              <a:solidFill>
                <a:schemeClr val="tx1"/>
              </a:solidFill>
            </a:endParaRPr>
          </a:p>
        </p:txBody>
      </p:sp>
      <p:sp>
        <p:nvSpPr>
          <p:cNvPr id="17" name="Oval 16">
            <a:extLst>
              <a:ext uri="{FF2B5EF4-FFF2-40B4-BE49-F238E27FC236}">
                <a16:creationId xmlns:a16="http://schemas.microsoft.com/office/drawing/2014/main" id="{B57B2B2A-7202-4829-BC48-CCD3E3619686}"/>
              </a:ext>
            </a:extLst>
          </p:cNvPr>
          <p:cNvSpPr/>
          <p:nvPr/>
        </p:nvSpPr>
        <p:spPr>
          <a:xfrm>
            <a:off x="5124805" y="127000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3" name="Oval 12">
            <a:extLst>
              <a:ext uri="{FF2B5EF4-FFF2-40B4-BE49-F238E27FC236}">
                <a16:creationId xmlns:a16="http://schemas.microsoft.com/office/drawing/2014/main" id="{AA90BD32-0B1E-4F5A-955C-40FC5BF9AAF2}"/>
              </a:ext>
            </a:extLst>
          </p:cNvPr>
          <p:cNvSpPr/>
          <p:nvPr/>
        </p:nvSpPr>
        <p:spPr>
          <a:xfrm>
            <a:off x="8917985" y="187381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3" name="Oval 32">
            <a:extLst>
              <a:ext uri="{FF2B5EF4-FFF2-40B4-BE49-F238E27FC236}">
                <a16:creationId xmlns:a16="http://schemas.microsoft.com/office/drawing/2014/main" id="{5C490455-7E00-4F9F-9BE9-299D769C1274}"/>
              </a:ext>
            </a:extLst>
          </p:cNvPr>
          <p:cNvSpPr/>
          <p:nvPr/>
        </p:nvSpPr>
        <p:spPr>
          <a:xfrm>
            <a:off x="8941869" y="588046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pic>
        <p:nvPicPr>
          <p:cNvPr id="11" name="Picture 10" descr="Screenshot showing step 1">
            <a:extLst>
              <a:ext uri="{FF2B5EF4-FFF2-40B4-BE49-F238E27FC236}">
                <a16:creationId xmlns:a16="http://schemas.microsoft.com/office/drawing/2014/main" id="{C73CABC0-DCAF-488D-B69C-4A76C6277747}"/>
              </a:ext>
            </a:extLst>
          </p:cNvPr>
          <p:cNvPicPr>
            <a:picLocks noChangeAspect="1"/>
          </p:cNvPicPr>
          <p:nvPr/>
        </p:nvPicPr>
        <p:blipFill>
          <a:blip r:embed="rId2"/>
          <a:stretch>
            <a:fillRect/>
          </a:stretch>
        </p:blipFill>
        <p:spPr>
          <a:xfrm>
            <a:off x="5642680" y="1191305"/>
            <a:ext cx="3702240" cy="457223"/>
          </a:xfrm>
          <a:prstGeom prst="rect">
            <a:avLst/>
          </a:prstGeom>
          <a:ln>
            <a:noFill/>
          </a:ln>
          <a:effectLst>
            <a:outerShdw blurRad="292100" dist="139700" dir="2700000" algn="tl" rotWithShape="0">
              <a:srgbClr val="333333">
                <a:alpha val="65000"/>
              </a:srgbClr>
            </a:outerShdw>
          </a:effectLst>
        </p:spPr>
      </p:pic>
      <p:sp>
        <p:nvSpPr>
          <p:cNvPr id="23" name="Rectangle: Rounded Corners 22">
            <a:extLst>
              <a:ext uri="{FF2B5EF4-FFF2-40B4-BE49-F238E27FC236}">
                <a16:creationId xmlns:a16="http://schemas.microsoft.com/office/drawing/2014/main" id="{F9C169DD-50E9-4A1A-B0EE-9AD6710E1829}"/>
              </a:ext>
              <a:ext uri="{C183D7F6-B498-43B3-948B-1728B52AA6E4}">
                <adec:decorative xmlns:adec="http://schemas.microsoft.com/office/drawing/2017/decorative" val="1"/>
              </a:ext>
            </a:extLst>
          </p:cNvPr>
          <p:cNvSpPr/>
          <p:nvPr/>
        </p:nvSpPr>
        <p:spPr>
          <a:xfrm>
            <a:off x="7729086" y="1230379"/>
            <a:ext cx="1212783"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5" name="Picture 14" descr="Screenshot showing step 2">
            <a:extLst>
              <a:ext uri="{FF2B5EF4-FFF2-40B4-BE49-F238E27FC236}">
                <a16:creationId xmlns:a16="http://schemas.microsoft.com/office/drawing/2014/main" id="{BF2DD7A3-290E-4DDC-A2B7-8E8E6797CE23}"/>
              </a:ext>
            </a:extLst>
          </p:cNvPr>
          <p:cNvPicPr>
            <a:picLocks noChangeAspect="1"/>
          </p:cNvPicPr>
          <p:nvPr/>
        </p:nvPicPr>
        <p:blipFill>
          <a:blip r:embed="rId3"/>
          <a:stretch>
            <a:fillRect/>
          </a:stretch>
        </p:blipFill>
        <p:spPr>
          <a:xfrm>
            <a:off x="9458654" y="1036870"/>
            <a:ext cx="2560622" cy="2591848"/>
          </a:xfrm>
          <a:prstGeom prst="rect">
            <a:avLst/>
          </a:prstGeom>
          <a:ln>
            <a:noFill/>
          </a:ln>
          <a:effectLst>
            <a:outerShdw blurRad="292100" dist="139700" dir="2700000" algn="tl" rotWithShape="0">
              <a:srgbClr val="333333">
                <a:alpha val="65000"/>
              </a:srgbClr>
            </a:outerShdw>
          </a:effectLst>
        </p:spPr>
      </p:pic>
      <p:sp>
        <p:nvSpPr>
          <p:cNvPr id="28" name="Rectangle: Rounded Corners 27">
            <a:extLst>
              <a:ext uri="{FF2B5EF4-FFF2-40B4-BE49-F238E27FC236}">
                <a16:creationId xmlns:a16="http://schemas.microsoft.com/office/drawing/2014/main" id="{BAD57F98-ED69-48BC-BE3C-DFDE143B6BAE}"/>
              </a:ext>
              <a:ext uri="{C183D7F6-B498-43B3-948B-1728B52AA6E4}">
                <adec:decorative xmlns:adec="http://schemas.microsoft.com/office/drawing/2017/decorative" val="1"/>
              </a:ext>
            </a:extLst>
          </p:cNvPr>
          <p:cNvSpPr/>
          <p:nvPr/>
        </p:nvSpPr>
        <p:spPr>
          <a:xfrm>
            <a:off x="10066325" y="3429000"/>
            <a:ext cx="675470" cy="2432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379F891-6DD4-4735-A82D-55C87A0AD9FF}"/>
              </a:ext>
              <a:ext uri="{C183D7F6-B498-43B3-948B-1728B52AA6E4}">
                <adec:decorative xmlns:adec="http://schemas.microsoft.com/office/drawing/2017/decorative" val="1"/>
              </a:ext>
            </a:extLst>
          </p:cNvPr>
          <p:cNvSpPr/>
          <p:nvPr/>
        </p:nvSpPr>
        <p:spPr>
          <a:xfrm>
            <a:off x="7854215" y="3016023"/>
            <a:ext cx="206954" cy="28211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5" name="Group 4" descr="Screenshot showing steps 3 and 4">
            <a:extLst>
              <a:ext uri="{FF2B5EF4-FFF2-40B4-BE49-F238E27FC236}">
                <a16:creationId xmlns:a16="http://schemas.microsoft.com/office/drawing/2014/main" id="{7BB65D90-1315-9A0A-C90A-B948BC240A40}"/>
              </a:ext>
            </a:extLst>
          </p:cNvPr>
          <p:cNvGrpSpPr/>
          <p:nvPr/>
        </p:nvGrpSpPr>
        <p:grpSpPr>
          <a:xfrm>
            <a:off x="5042773" y="2871142"/>
            <a:ext cx="4415881" cy="2531686"/>
            <a:chOff x="5042773" y="2871142"/>
            <a:chExt cx="4415881" cy="2531686"/>
          </a:xfrm>
        </p:grpSpPr>
        <p:grpSp>
          <p:nvGrpSpPr>
            <p:cNvPr id="3" name="Group 2">
              <a:extLst>
                <a:ext uri="{FF2B5EF4-FFF2-40B4-BE49-F238E27FC236}">
                  <a16:creationId xmlns:a16="http://schemas.microsoft.com/office/drawing/2014/main" id="{6AB1DC33-263B-4F7B-828A-85FEE6C9BBDE}"/>
                </a:ext>
              </a:extLst>
            </p:cNvPr>
            <p:cNvGrpSpPr/>
            <p:nvPr/>
          </p:nvGrpSpPr>
          <p:grpSpPr>
            <a:xfrm>
              <a:off x="5042773" y="3016023"/>
              <a:ext cx="461008" cy="2323480"/>
              <a:chOff x="5042773" y="3016023"/>
              <a:chExt cx="461008" cy="2323480"/>
            </a:xfrm>
          </p:grpSpPr>
          <p:sp>
            <p:nvSpPr>
              <p:cNvPr id="25" name="Oval 24">
                <a:extLst>
                  <a:ext uri="{FF2B5EF4-FFF2-40B4-BE49-F238E27FC236}">
                    <a16:creationId xmlns:a16="http://schemas.microsoft.com/office/drawing/2014/main" id="{71B4B542-F78B-44EB-AA41-39432632E22C}"/>
                  </a:ext>
                </a:extLst>
              </p:cNvPr>
              <p:cNvSpPr/>
              <p:nvPr/>
            </p:nvSpPr>
            <p:spPr>
              <a:xfrm>
                <a:off x="5042773" y="301602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26" name="Oval 25">
                <a:extLst>
                  <a:ext uri="{FF2B5EF4-FFF2-40B4-BE49-F238E27FC236}">
                    <a16:creationId xmlns:a16="http://schemas.microsoft.com/office/drawing/2014/main" id="{6BBAC81E-AB45-419C-AE64-D56835170A99}"/>
                  </a:ext>
                </a:extLst>
              </p:cNvPr>
              <p:cNvSpPr/>
              <p:nvPr/>
            </p:nvSpPr>
            <p:spPr>
              <a:xfrm>
                <a:off x="5042773" y="494143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pic>
          <p:nvPicPr>
            <p:cNvPr id="20" name="Picture 19">
              <a:extLst>
                <a:ext uri="{FF2B5EF4-FFF2-40B4-BE49-F238E27FC236}">
                  <a16:creationId xmlns:a16="http://schemas.microsoft.com/office/drawing/2014/main" id="{C93F4662-4C6F-4F5C-8228-B6E7EA776679}"/>
                </a:ext>
              </a:extLst>
            </p:cNvPr>
            <p:cNvPicPr>
              <a:picLocks noChangeAspect="1"/>
            </p:cNvPicPr>
            <p:nvPr/>
          </p:nvPicPr>
          <p:blipFill>
            <a:blip r:embed="rId4"/>
            <a:stretch>
              <a:fillRect/>
            </a:stretch>
          </p:blipFill>
          <p:spPr>
            <a:xfrm>
              <a:off x="5642680" y="2871142"/>
              <a:ext cx="3740342" cy="679485"/>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9C118BAC-A3BB-4A3A-8ACC-058A282E1B72}"/>
                </a:ext>
              </a:extLst>
            </p:cNvPr>
            <p:cNvPicPr>
              <a:picLocks noChangeAspect="1"/>
            </p:cNvPicPr>
            <p:nvPr/>
          </p:nvPicPr>
          <p:blipFill>
            <a:blip r:embed="rId5"/>
            <a:stretch>
              <a:fillRect/>
            </a:stretch>
          </p:blipFill>
          <p:spPr>
            <a:xfrm>
              <a:off x="5642680" y="4149887"/>
              <a:ext cx="3815974" cy="1252941"/>
            </a:xfrm>
            <a:prstGeom prst="rect">
              <a:avLst/>
            </a:prstGeom>
            <a:ln>
              <a:noFill/>
            </a:ln>
            <a:effectLst>
              <a:outerShdw blurRad="292100" dist="139700" dir="2700000" algn="tl" rotWithShape="0">
                <a:srgbClr val="333333">
                  <a:alpha val="65000"/>
                </a:srgbClr>
              </a:outerShdw>
            </a:effectLst>
          </p:spPr>
        </p:pic>
      </p:grpSp>
      <p:sp>
        <p:nvSpPr>
          <p:cNvPr id="37" name="Rectangle: Rounded Corners 36">
            <a:extLst>
              <a:ext uri="{FF2B5EF4-FFF2-40B4-BE49-F238E27FC236}">
                <a16:creationId xmlns:a16="http://schemas.microsoft.com/office/drawing/2014/main" id="{84DBAAE6-9AF6-4BB0-9AB1-3CC39921F8A4}"/>
              </a:ext>
              <a:ext uri="{C183D7F6-B498-43B3-948B-1728B52AA6E4}">
                <adec:decorative xmlns:adec="http://schemas.microsoft.com/office/drawing/2017/decorative" val="1"/>
              </a:ext>
            </a:extLst>
          </p:cNvPr>
          <p:cNvSpPr/>
          <p:nvPr/>
        </p:nvSpPr>
        <p:spPr>
          <a:xfrm>
            <a:off x="5640134" y="4972691"/>
            <a:ext cx="1691771" cy="4992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0" name="Picture 29" descr="Screenshot showing step 5">
            <a:extLst>
              <a:ext uri="{FF2B5EF4-FFF2-40B4-BE49-F238E27FC236}">
                <a16:creationId xmlns:a16="http://schemas.microsoft.com/office/drawing/2014/main" id="{92A4B371-C0CA-4A0A-BC76-E0DA2378CC9F}"/>
              </a:ext>
            </a:extLst>
          </p:cNvPr>
          <p:cNvPicPr>
            <a:picLocks noChangeAspect="1"/>
          </p:cNvPicPr>
          <p:nvPr/>
        </p:nvPicPr>
        <p:blipFill>
          <a:blip r:embed="rId6"/>
          <a:stretch>
            <a:fillRect/>
          </a:stretch>
        </p:blipFill>
        <p:spPr>
          <a:xfrm>
            <a:off x="9458654" y="3697810"/>
            <a:ext cx="2381372" cy="2654436"/>
          </a:xfrm>
          <a:prstGeom prst="rect">
            <a:avLst/>
          </a:prstGeom>
          <a:ln>
            <a:noFill/>
          </a:ln>
          <a:effectLst>
            <a:outerShdw blurRad="292100" dist="139700" dir="2700000" algn="tl" rotWithShape="0">
              <a:srgbClr val="333333">
                <a:alpha val="65000"/>
              </a:srgbClr>
            </a:outerShdw>
          </a:effectLst>
        </p:spPr>
      </p:pic>
      <p:sp>
        <p:nvSpPr>
          <p:cNvPr id="39" name="Rectangle: Rounded Corners 38">
            <a:extLst>
              <a:ext uri="{FF2B5EF4-FFF2-40B4-BE49-F238E27FC236}">
                <a16:creationId xmlns:a16="http://schemas.microsoft.com/office/drawing/2014/main" id="{872C7E12-34DD-4B66-880C-74E6858BA783}"/>
              </a:ext>
              <a:ext uri="{C183D7F6-B498-43B3-948B-1728B52AA6E4}">
                <adec:decorative xmlns:adec="http://schemas.microsoft.com/office/drawing/2017/decorative" val="1"/>
              </a:ext>
            </a:extLst>
          </p:cNvPr>
          <p:cNvSpPr/>
          <p:nvPr/>
        </p:nvSpPr>
        <p:spPr>
          <a:xfrm>
            <a:off x="9596387" y="6079494"/>
            <a:ext cx="818148" cy="27275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063178996"/>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DE8-1B4A-49C3-A4AF-6093A1D2F008}"/>
              </a:ext>
            </a:extLst>
          </p:cNvPr>
          <p:cNvSpPr>
            <a:spLocks noGrp="1"/>
          </p:cNvSpPr>
          <p:nvPr>
            <p:ph type="title"/>
          </p:nvPr>
        </p:nvSpPr>
        <p:spPr/>
        <p:txBody>
          <a:bodyPr/>
          <a:lstStyle/>
          <a:p>
            <a:r>
              <a:rPr lang="en-US" dirty="0"/>
              <a:t>Check-In/Check-out</a:t>
            </a:r>
          </a:p>
        </p:txBody>
      </p:sp>
      <p:sp>
        <p:nvSpPr>
          <p:cNvPr id="26" name="Content Placeholder 2">
            <a:extLst>
              <a:ext uri="{FF2B5EF4-FFF2-40B4-BE49-F238E27FC236}">
                <a16:creationId xmlns:a16="http://schemas.microsoft.com/office/drawing/2014/main" id="{C531634A-BC72-4135-885B-8F94D7590EBA}"/>
              </a:ext>
            </a:extLst>
          </p:cNvPr>
          <p:cNvSpPr txBox="1">
            <a:spLocks/>
          </p:cNvSpPr>
          <p:nvPr/>
        </p:nvSpPr>
        <p:spPr>
          <a:xfrm>
            <a:off x="677095" y="1377190"/>
            <a:ext cx="4803524"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pPr>
            <a:r>
              <a:rPr lang="en-US" sz="1800" dirty="0">
                <a:solidFill>
                  <a:schemeClr val="tx1"/>
                </a:solidFill>
              </a:rPr>
              <a:t>From the  Check In Document dialog, select </a:t>
            </a:r>
            <a:r>
              <a:rPr lang="en-US" sz="1800" b="1" dirty="0">
                <a:solidFill>
                  <a:schemeClr val="tx1"/>
                </a:solidFill>
              </a:rPr>
              <a:t>Choose a file</a:t>
            </a:r>
          </a:p>
          <a:p>
            <a:pPr marL="1028700" lvl="1"/>
            <a:r>
              <a:rPr lang="en-US" sz="1300" dirty="0">
                <a:solidFill>
                  <a:schemeClr val="tx1"/>
                </a:solidFill>
              </a:rPr>
              <a:t>Optionally add a comment to the version under Version Description</a:t>
            </a:r>
            <a:br>
              <a:rPr lang="en-US" sz="1300" dirty="0">
                <a:solidFill>
                  <a:schemeClr val="tx1"/>
                </a:solidFill>
              </a:rPr>
            </a:br>
            <a:endParaRPr lang="en-US" sz="1300" dirty="0">
              <a:solidFill>
                <a:schemeClr val="tx1"/>
              </a:solidFill>
            </a:endParaRPr>
          </a:p>
          <a:p>
            <a:pPr marL="457200" indent="-457200">
              <a:buFont typeface="+mj-lt"/>
              <a:buAutoNum type="arabicPeriod" startAt="6"/>
            </a:pPr>
            <a:r>
              <a:rPr lang="en-US" sz="1800" dirty="0">
                <a:solidFill>
                  <a:schemeClr val="tx1"/>
                </a:solidFill>
              </a:rPr>
              <a:t>Upload a file from your computer. Click </a:t>
            </a:r>
            <a:r>
              <a:rPr lang="en-US" sz="1800" b="1" dirty="0">
                <a:solidFill>
                  <a:schemeClr val="tx1"/>
                </a:solidFill>
              </a:rPr>
              <a:t>Check-In</a:t>
            </a:r>
          </a:p>
          <a:p>
            <a:pPr marL="457200" indent="-457200">
              <a:buFont typeface="+mj-lt"/>
              <a:buAutoNum type="arabicPeriod" startAt="6"/>
            </a:pPr>
            <a:r>
              <a:rPr lang="en-US" sz="1800" dirty="0">
                <a:solidFill>
                  <a:schemeClr val="tx1"/>
                </a:solidFill>
              </a:rPr>
              <a:t>Document has moved from v0.2 to v0.3 and is in the </a:t>
            </a:r>
            <a:r>
              <a:rPr lang="en-US" sz="1800" i="1" dirty="0">
                <a:solidFill>
                  <a:schemeClr val="tx1"/>
                </a:solidFill>
              </a:rPr>
              <a:t>In Progress </a:t>
            </a:r>
            <a:r>
              <a:rPr lang="en-US" sz="1800" dirty="0">
                <a:solidFill>
                  <a:schemeClr val="tx1"/>
                </a:solidFill>
              </a:rPr>
              <a:t>state</a:t>
            </a:r>
          </a:p>
          <a:p>
            <a:pPr marL="0" indent="0">
              <a:buNone/>
            </a:pPr>
            <a:endParaRPr lang="en-US" sz="1800" b="1" dirty="0">
              <a:solidFill>
                <a:schemeClr val="tx1"/>
              </a:solidFill>
            </a:endParaRPr>
          </a:p>
          <a:p>
            <a:pPr marL="457200" indent="-457200">
              <a:buFont typeface="+mj-lt"/>
              <a:buAutoNum type="arabicPeriod" startAt="6"/>
            </a:pPr>
            <a:endParaRPr lang="en-US" sz="1800" dirty="0">
              <a:solidFill>
                <a:schemeClr val="tx1"/>
              </a:solidFill>
            </a:endParaRPr>
          </a:p>
        </p:txBody>
      </p:sp>
      <p:sp>
        <p:nvSpPr>
          <p:cNvPr id="29" name="Oval 28">
            <a:extLst>
              <a:ext uri="{FF2B5EF4-FFF2-40B4-BE49-F238E27FC236}">
                <a16:creationId xmlns:a16="http://schemas.microsoft.com/office/drawing/2014/main" id="{8C731500-26A4-4D37-9B0E-8E1C2B7364BF}"/>
              </a:ext>
            </a:extLst>
          </p:cNvPr>
          <p:cNvSpPr/>
          <p:nvPr/>
        </p:nvSpPr>
        <p:spPr>
          <a:xfrm>
            <a:off x="5143121" y="430248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sp>
        <p:nvSpPr>
          <p:cNvPr id="19" name="Oval 18">
            <a:extLst>
              <a:ext uri="{FF2B5EF4-FFF2-40B4-BE49-F238E27FC236}">
                <a16:creationId xmlns:a16="http://schemas.microsoft.com/office/drawing/2014/main" id="{BB65D2F6-83B7-481C-B30C-494DABF691FB}"/>
              </a:ext>
            </a:extLst>
          </p:cNvPr>
          <p:cNvSpPr/>
          <p:nvPr/>
        </p:nvSpPr>
        <p:spPr>
          <a:xfrm>
            <a:off x="10697035" y="184167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20" name="Oval 19">
            <a:extLst>
              <a:ext uri="{FF2B5EF4-FFF2-40B4-BE49-F238E27FC236}">
                <a16:creationId xmlns:a16="http://schemas.microsoft.com/office/drawing/2014/main" id="{BF112073-36DD-4306-A30A-CECC67D9DAAD}"/>
              </a:ext>
            </a:extLst>
          </p:cNvPr>
          <p:cNvSpPr/>
          <p:nvPr/>
        </p:nvSpPr>
        <p:spPr>
          <a:xfrm>
            <a:off x="10662788" y="387640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pic>
        <p:nvPicPr>
          <p:cNvPr id="10" name="Picture 9" descr="Screenshot showing step 8">
            <a:extLst>
              <a:ext uri="{FF2B5EF4-FFF2-40B4-BE49-F238E27FC236}">
                <a16:creationId xmlns:a16="http://schemas.microsoft.com/office/drawing/2014/main" id="{90B18E00-B52D-4128-8520-C4647A59679A}"/>
              </a:ext>
            </a:extLst>
          </p:cNvPr>
          <p:cNvPicPr>
            <a:picLocks noChangeAspect="1"/>
          </p:cNvPicPr>
          <p:nvPr/>
        </p:nvPicPr>
        <p:blipFill>
          <a:blip r:embed="rId2"/>
          <a:stretch>
            <a:fillRect/>
          </a:stretch>
        </p:blipFill>
        <p:spPr>
          <a:xfrm>
            <a:off x="5740846" y="4364218"/>
            <a:ext cx="3460928" cy="361969"/>
          </a:xfrm>
          <a:prstGeom prst="rect">
            <a:avLst/>
          </a:prstGeom>
          <a:ln>
            <a:noFill/>
          </a:ln>
          <a:effectLst>
            <a:outerShdw blurRad="292100" dist="139700" dir="2700000" algn="tl" rotWithShape="0">
              <a:srgbClr val="333333">
                <a:alpha val="65000"/>
              </a:srgbClr>
            </a:outerShdw>
          </a:effectLst>
        </p:spPr>
      </p:pic>
      <p:pic>
        <p:nvPicPr>
          <p:cNvPr id="5" name="Picture 4" descr="Screenshot showing steps 6 and 7">
            <a:extLst>
              <a:ext uri="{FF2B5EF4-FFF2-40B4-BE49-F238E27FC236}">
                <a16:creationId xmlns:a16="http://schemas.microsoft.com/office/drawing/2014/main" id="{A19A3F9F-9F38-42D7-9330-0836C4B4DE18}"/>
              </a:ext>
            </a:extLst>
          </p:cNvPr>
          <p:cNvPicPr>
            <a:picLocks noChangeAspect="1"/>
          </p:cNvPicPr>
          <p:nvPr/>
        </p:nvPicPr>
        <p:blipFill>
          <a:blip r:embed="rId3"/>
          <a:stretch>
            <a:fillRect/>
          </a:stretch>
        </p:blipFill>
        <p:spPr>
          <a:xfrm>
            <a:off x="6332370" y="1079680"/>
            <a:ext cx="4181475" cy="3209925"/>
          </a:xfrm>
          <a:prstGeom prst="rect">
            <a:avLst/>
          </a:prstGeom>
        </p:spPr>
      </p:pic>
      <p:sp>
        <p:nvSpPr>
          <p:cNvPr id="14" name="Rectangle: Rounded Corners 13">
            <a:extLst>
              <a:ext uri="{FF2B5EF4-FFF2-40B4-BE49-F238E27FC236}">
                <a16:creationId xmlns:a16="http://schemas.microsoft.com/office/drawing/2014/main" id="{4CC328C0-EB94-4E2A-83FD-CE8EC1934CAE}"/>
              </a:ext>
              <a:ext uri="{C183D7F6-B498-43B3-948B-1728B52AA6E4}">
                <adec:decorative xmlns:adec="http://schemas.microsoft.com/office/drawing/2017/decorative" val="1"/>
              </a:ext>
            </a:extLst>
          </p:cNvPr>
          <p:cNvSpPr/>
          <p:nvPr/>
        </p:nvSpPr>
        <p:spPr>
          <a:xfrm>
            <a:off x="9995273" y="1841675"/>
            <a:ext cx="381626" cy="3056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04D0725-CB6B-4A6D-98E4-AD10B44BA6DE}"/>
              </a:ext>
              <a:ext uri="{C183D7F6-B498-43B3-948B-1728B52AA6E4}">
                <adec:decorative xmlns:adec="http://schemas.microsoft.com/office/drawing/2017/decorative" val="1"/>
              </a:ext>
            </a:extLst>
          </p:cNvPr>
          <p:cNvSpPr/>
          <p:nvPr/>
        </p:nvSpPr>
        <p:spPr>
          <a:xfrm>
            <a:off x="9555130" y="3895380"/>
            <a:ext cx="905807" cy="43153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399397974"/>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44AA-D8D4-4EB5-BAA4-DCA0023A04F3}"/>
              </a:ext>
            </a:extLst>
          </p:cNvPr>
          <p:cNvSpPr>
            <a:spLocks noGrp="1"/>
          </p:cNvSpPr>
          <p:nvPr>
            <p:ph type="title"/>
          </p:nvPr>
        </p:nvSpPr>
        <p:spPr/>
        <p:txBody>
          <a:bodyPr/>
          <a:lstStyle/>
          <a:p>
            <a:r>
              <a:rPr lang="en-US" dirty="0"/>
              <a:t>Make a Copy</a:t>
            </a:r>
          </a:p>
        </p:txBody>
      </p:sp>
      <p:sp>
        <p:nvSpPr>
          <p:cNvPr id="3" name="Content Placeholder 2">
            <a:extLst>
              <a:ext uri="{FF2B5EF4-FFF2-40B4-BE49-F238E27FC236}">
                <a16:creationId xmlns:a16="http://schemas.microsoft.com/office/drawing/2014/main" id="{17F9C5C3-572B-4FE2-A55A-C7E7E8D56804}"/>
              </a:ext>
            </a:extLst>
          </p:cNvPr>
          <p:cNvSpPr>
            <a:spLocks noGrp="1"/>
          </p:cNvSpPr>
          <p:nvPr>
            <p:ph idx="1"/>
          </p:nvPr>
        </p:nvSpPr>
        <p:spPr>
          <a:xfrm>
            <a:off x="826623" y="1066800"/>
            <a:ext cx="4267891" cy="5410200"/>
          </a:xfrm>
        </p:spPr>
        <p:txBody>
          <a:bodyPr/>
          <a:lstStyle/>
          <a:p>
            <a:pPr marL="457200" indent="-457200">
              <a:buFont typeface="+mj-lt"/>
              <a:buAutoNum type="arabicPeriod"/>
            </a:pPr>
            <a:r>
              <a:rPr lang="en-US" sz="1800" dirty="0">
                <a:solidFill>
                  <a:schemeClr val="tx1"/>
                </a:solidFill>
              </a:rPr>
              <a:t>Navigate to the document in Vault via the Library or Expected Document</a:t>
            </a:r>
          </a:p>
          <a:p>
            <a:pPr marL="457200" indent="-457200">
              <a:buFont typeface="+mj-lt"/>
              <a:buAutoNum type="arabicPeriod"/>
            </a:pPr>
            <a:r>
              <a:rPr lang="en-US" sz="1800" dirty="0">
                <a:solidFill>
                  <a:schemeClr val="tx1"/>
                </a:solidFill>
              </a:rPr>
              <a:t>From the ellipses, select </a:t>
            </a:r>
            <a:r>
              <a:rPr lang="en-US" sz="1800" b="1" dirty="0">
                <a:solidFill>
                  <a:schemeClr val="tx1"/>
                </a:solidFill>
              </a:rPr>
              <a:t>Make a Copy</a:t>
            </a:r>
          </a:p>
          <a:p>
            <a:pPr marL="457200" indent="-457200">
              <a:buFont typeface="+mj-lt"/>
              <a:buAutoNum type="arabicPeriod"/>
            </a:pPr>
            <a:r>
              <a:rPr lang="en-US" sz="1800" dirty="0">
                <a:solidFill>
                  <a:schemeClr val="tx1"/>
                </a:solidFill>
              </a:rPr>
              <a:t>In the Make a Copy dialog, update name (if applicable) and update options if needed. Click </a:t>
            </a:r>
            <a:r>
              <a:rPr lang="en-US" sz="1800" b="1" dirty="0">
                <a:solidFill>
                  <a:schemeClr val="tx1"/>
                </a:solidFill>
              </a:rPr>
              <a:t>Continue</a:t>
            </a:r>
          </a:p>
          <a:p>
            <a:pPr lvl="1"/>
            <a:r>
              <a:rPr lang="en-US" sz="1300" dirty="0">
                <a:solidFill>
                  <a:schemeClr val="tx1"/>
                </a:solidFill>
              </a:rPr>
              <a:t>Selecting </a:t>
            </a:r>
            <a:r>
              <a:rPr lang="en-US" sz="1300" b="1" dirty="0">
                <a:solidFill>
                  <a:schemeClr val="tx1"/>
                </a:solidFill>
              </a:rPr>
              <a:t>Copy Content </a:t>
            </a:r>
            <a:r>
              <a:rPr lang="en-US" sz="1300" dirty="0">
                <a:solidFill>
                  <a:schemeClr val="tx1"/>
                </a:solidFill>
              </a:rPr>
              <a:t>only will copy the document only and no metadata fields</a:t>
            </a:r>
          </a:p>
          <a:p>
            <a:pPr lvl="1"/>
            <a:r>
              <a:rPr lang="en-US" sz="1300" dirty="0">
                <a:solidFill>
                  <a:schemeClr val="tx1"/>
                </a:solidFill>
              </a:rPr>
              <a:t>Selecting </a:t>
            </a:r>
            <a:r>
              <a:rPr lang="en-US" sz="1300" b="1" dirty="0">
                <a:solidFill>
                  <a:schemeClr val="tx1"/>
                </a:solidFill>
              </a:rPr>
              <a:t>Copy Fields </a:t>
            </a:r>
            <a:r>
              <a:rPr lang="en-US" sz="1300" dirty="0">
                <a:solidFill>
                  <a:schemeClr val="tx1"/>
                </a:solidFill>
              </a:rPr>
              <a:t>only will copy only the metadata fields and not the document</a:t>
            </a:r>
          </a:p>
          <a:p>
            <a:pPr marL="342900" indent="-342900">
              <a:buFont typeface="+mj-lt"/>
              <a:buAutoNum type="arabicPeriod"/>
            </a:pPr>
            <a:r>
              <a:rPr lang="en-US" sz="1800" dirty="0">
                <a:solidFill>
                  <a:schemeClr val="tx1"/>
                </a:solidFill>
              </a:rPr>
              <a:t>A new document will be created. Update metadata as needed. Click Save.</a:t>
            </a:r>
          </a:p>
          <a:p>
            <a:pPr lvl="1"/>
            <a:r>
              <a:rPr lang="en-US" sz="1300" dirty="0">
                <a:solidFill>
                  <a:schemeClr val="tx1"/>
                </a:solidFill>
              </a:rPr>
              <a:t>For example, add the Study Country to make a country-specific document</a:t>
            </a:r>
          </a:p>
          <a:p>
            <a:pPr marL="342900" indent="-342900">
              <a:buFont typeface="+mj-lt"/>
              <a:buAutoNum type="arabicPeriod"/>
            </a:pPr>
            <a:r>
              <a:rPr lang="en-US" sz="1800" dirty="0">
                <a:solidFill>
                  <a:schemeClr val="tx1"/>
                </a:solidFill>
              </a:rPr>
              <a:t>New document appears in Library and is in the In Progress state.</a:t>
            </a:r>
          </a:p>
          <a:p>
            <a:pPr marL="457200" indent="-457200">
              <a:buFont typeface="+mj-lt"/>
              <a:buAutoNum type="arabicPeriod"/>
            </a:pPr>
            <a:endParaRPr lang="en-US" dirty="0"/>
          </a:p>
        </p:txBody>
      </p:sp>
      <p:sp>
        <p:nvSpPr>
          <p:cNvPr id="8" name="Oval 7">
            <a:extLst>
              <a:ext uri="{FF2B5EF4-FFF2-40B4-BE49-F238E27FC236}">
                <a16:creationId xmlns:a16="http://schemas.microsoft.com/office/drawing/2014/main" id="{0F4D61F0-C83C-46E1-8BFC-D757375CA6A8}"/>
              </a:ext>
            </a:extLst>
          </p:cNvPr>
          <p:cNvSpPr/>
          <p:nvPr/>
        </p:nvSpPr>
        <p:spPr>
          <a:xfrm>
            <a:off x="4945463" y="120114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9" name="Oval 8">
            <a:extLst>
              <a:ext uri="{FF2B5EF4-FFF2-40B4-BE49-F238E27FC236}">
                <a16:creationId xmlns:a16="http://schemas.microsoft.com/office/drawing/2014/main" id="{215F1B04-06EA-4243-B116-6D3920754C7D}"/>
              </a:ext>
            </a:extLst>
          </p:cNvPr>
          <p:cNvSpPr/>
          <p:nvPr/>
        </p:nvSpPr>
        <p:spPr>
          <a:xfrm>
            <a:off x="8497324" y="211088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11" name="Oval 10">
            <a:extLst>
              <a:ext uri="{FF2B5EF4-FFF2-40B4-BE49-F238E27FC236}">
                <a16:creationId xmlns:a16="http://schemas.microsoft.com/office/drawing/2014/main" id="{868CE0EA-7FBC-45BC-BB42-F630849F67FD}"/>
              </a:ext>
            </a:extLst>
          </p:cNvPr>
          <p:cNvSpPr/>
          <p:nvPr/>
        </p:nvSpPr>
        <p:spPr>
          <a:xfrm>
            <a:off x="4805527" y="279226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12" name="Oval 11">
            <a:extLst>
              <a:ext uri="{FF2B5EF4-FFF2-40B4-BE49-F238E27FC236}">
                <a16:creationId xmlns:a16="http://schemas.microsoft.com/office/drawing/2014/main" id="{7D1AD977-7041-4208-94AE-CC189DEFAE41}"/>
              </a:ext>
            </a:extLst>
          </p:cNvPr>
          <p:cNvSpPr/>
          <p:nvPr/>
        </p:nvSpPr>
        <p:spPr>
          <a:xfrm>
            <a:off x="6147640" y="409080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17" name="Oval 16">
            <a:extLst>
              <a:ext uri="{FF2B5EF4-FFF2-40B4-BE49-F238E27FC236}">
                <a16:creationId xmlns:a16="http://schemas.microsoft.com/office/drawing/2014/main" id="{3D864C11-A674-4AFD-A039-86F011D49630}"/>
              </a:ext>
            </a:extLst>
          </p:cNvPr>
          <p:cNvSpPr/>
          <p:nvPr/>
        </p:nvSpPr>
        <p:spPr>
          <a:xfrm>
            <a:off x="2416289" y="590911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pic>
        <p:nvPicPr>
          <p:cNvPr id="7" name="Picture 6" descr="Screenshot showing step 1">
            <a:extLst>
              <a:ext uri="{FF2B5EF4-FFF2-40B4-BE49-F238E27FC236}">
                <a16:creationId xmlns:a16="http://schemas.microsoft.com/office/drawing/2014/main" id="{42E4BA02-3C89-44A9-A26D-F1F7EA96703C}"/>
              </a:ext>
            </a:extLst>
          </p:cNvPr>
          <p:cNvPicPr>
            <a:picLocks noChangeAspect="1"/>
          </p:cNvPicPr>
          <p:nvPr/>
        </p:nvPicPr>
        <p:blipFill>
          <a:blip r:embed="rId2"/>
          <a:stretch>
            <a:fillRect/>
          </a:stretch>
        </p:blipFill>
        <p:spPr>
          <a:xfrm>
            <a:off x="5480764" y="1049387"/>
            <a:ext cx="5268546" cy="571405"/>
          </a:xfrm>
          <a:prstGeom prst="rect">
            <a:avLst/>
          </a:prstGeom>
          <a:ln>
            <a:noFill/>
          </a:ln>
          <a:effectLst>
            <a:outerShdw blurRad="292100" dist="139700" dir="2700000" algn="tl" rotWithShape="0">
              <a:srgbClr val="333333">
                <a:alpha val="65000"/>
              </a:srgbClr>
            </a:outerShdw>
          </a:effectLst>
        </p:spPr>
      </p:pic>
      <p:pic>
        <p:nvPicPr>
          <p:cNvPr id="13" name="Picture 12" descr="Screenshot showing step 2">
            <a:extLst>
              <a:ext uri="{FF2B5EF4-FFF2-40B4-BE49-F238E27FC236}">
                <a16:creationId xmlns:a16="http://schemas.microsoft.com/office/drawing/2014/main" id="{47FD66A8-B98C-4048-9186-789D3C9E4D86}"/>
              </a:ext>
            </a:extLst>
          </p:cNvPr>
          <p:cNvPicPr>
            <a:picLocks noChangeAspect="1"/>
          </p:cNvPicPr>
          <p:nvPr/>
        </p:nvPicPr>
        <p:blipFill>
          <a:blip r:embed="rId3"/>
          <a:stretch>
            <a:fillRect/>
          </a:stretch>
        </p:blipFill>
        <p:spPr>
          <a:xfrm>
            <a:off x="9047278" y="1674415"/>
            <a:ext cx="2590933" cy="1136708"/>
          </a:xfrm>
          <a:prstGeom prst="rect">
            <a:avLst/>
          </a:prstGeom>
          <a:ln>
            <a:noFill/>
          </a:ln>
          <a:effectLst>
            <a:outerShdw blurRad="292100" dist="139700" dir="2700000" algn="tl" rotWithShape="0">
              <a:srgbClr val="333333">
                <a:alpha val="65000"/>
              </a:srgbClr>
            </a:outerShdw>
          </a:effectLst>
        </p:spPr>
      </p:pic>
      <p:sp>
        <p:nvSpPr>
          <p:cNvPr id="23" name="Rectangle: Rounded Corners 22">
            <a:extLst>
              <a:ext uri="{FF2B5EF4-FFF2-40B4-BE49-F238E27FC236}">
                <a16:creationId xmlns:a16="http://schemas.microsoft.com/office/drawing/2014/main" id="{BC9DF856-8E1C-42C8-989D-56A8A30F7AFC}"/>
              </a:ext>
              <a:ext uri="{C183D7F6-B498-43B3-948B-1728B52AA6E4}">
                <adec:decorative xmlns:adec="http://schemas.microsoft.com/office/drawing/2017/decorative" val="1"/>
              </a:ext>
            </a:extLst>
          </p:cNvPr>
          <p:cNvSpPr/>
          <p:nvPr/>
        </p:nvSpPr>
        <p:spPr>
          <a:xfrm>
            <a:off x="9211557" y="2341313"/>
            <a:ext cx="1131187" cy="23259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6" name="Picture 15" descr="Screenshot showing step 3">
            <a:extLst>
              <a:ext uri="{FF2B5EF4-FFF2-40B4-BE49-F238E27FC236}">
                <a16:creationId xmlns:a16="http://schemas.microsoft.com/office/drawing/2014/main" id="{EE4FFB6A-DA85-445E-9341-89838561007D}"/>
              </a:ext>
            </a:extLst>
          </p:cNvPr>
          <p:cNvPicPr>
            <a:picLocks noChangeAspect="1"/>
          </p:cNvPicPr>
          <p:nvPr/>
        </p:nvPicPr>
        <p:blipFill>
          <a:blip r:embed="rId4"/>
          <a:stretch>
            <a:fillRect/>
          </a:stretch>
        </p:blipFill>
        <p:spPr>
          <a:xfrm>
            <a:off x="5300996" y="2218342"/>
            <a:ext cx="3107382" cy="1426074"/>
          </a:xfrm>
          <a:prstGeom prst="rect">
            <a:avLst/>
          </a:prstGeom>
        </p:spPr>
      </p:pic>
      <p:pic>
        <p:nvPicPr>
          <p:cNvPr id="19" name="Picture 18" descr="Screenshot showing step 4">
            <a:extLst>
              <a:ext uri="{FF2B5EF4-FFF2-40B4-BE49-F238E27FC236}">
                <a16:creationId xmlns:a16="http://schemas.microsoft.com/office/drawing/2014/main" id="{3DEFB55F-5241-4244-8E7C-4BD36B67EAB4}"/>
              </a:ext>
            </a:extLst>
          </p:cNvPr>
          <p:cNvPicPr>
            <a:picLocks noChangeAspect="1"/>
          </p:cNvPicPr>
          <p:nvPr/>
        </p:nvPicPr>
        <p:blipFill>
          <a:blip r:embed="rId5"/>
          <a:stretch>
            <a:fillRect/>
          </a:stretch>
        </p:blipFill>
        <p:spPr>
          <a:xfrm>
            <a:off x="7327660" y="3840575"/>
            <a:ext cx="4378434" cy="2612295"/>
          </a:xfrm>
          <a:prstGeom prst="rect">
            <a:avLst/>
          </a:prstGeom>
          <a:ln>
            <a:noFill/>
          </a:ln>
          <a:effectLst>
            <a:outerShdw blurRad="292100" dist="139700" dir="2700000" algn="tl" rotWithShape="0">
              <a:srgbClr val="333333">
                <a:alpha val="65000"/>
              </a:srgbClr>
            </a:outerShdw>
          </a:effectLst>
        </p:spPr>
      </p:pic>
      <p:cxnSp>
        <p:nvCxnSpPr>
          <p:cNvPr id="28" name="Straight Arrow Connector 27">
            <a:extLst>
              <a:ext uri="{FF2B5EF4-FFF2-40B4-BE49-F238E27FC236}">
                <a16:creationId xmlns:a16="http://schemas.microsoft.com/office/drawing/2014/main" id="{A6785CFA-7489-4F94-8925-1B61338F38DF}"/>
              </a:ext>
              <a:ext uri="{C183D7F6-B498-43B3-948B-1728B52AA6E4}">
                <adec:decorative xmlns:adec="http://schemas.microsoft.com/office/drawing/2017/decorative" val="1"/>
              </a:ext>
            </a:extLst>
          </p:cNvPr>
          <p:cNvCxnSpPr>
            <a:cxnSpLocks/>
          </p:cNvCxnSpPr>
          <p:nvPr/>
        </p:nvCxnSpPr>
        <p:spPr>
          <a:xfrm>
            <a:off x="6684180" y="4382846"/>
            <a:ext cx="2043648" cy="1202052"/>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Screenshot showing step 5">
            <a:extLst>
              <a:ext uri="{FF2B5EF4-FFF2-40B4-BE49-F238E27FC236}">
                <a16:creationId xmlns:a16="http://schemas.microsoft.com/office/drawing/2014/main" id="{40BDBC98-864D-4453-8952-9B57CA30A88D}"/>
              </a:ext>
            </a:extLst>
          </p:cNvPr>
          <p:cNvPicPr>
            <a:picLocks noChangeAspect="1"/>
          </p:cNvPicPr>
          <p:nvPr/>
        </p:nvPicPr>
        <p:blipFill>
          <a:blip r:embed="rId6"/>
          <a:stretch>
            <a:fillRect/>
          </a:stretch>
        </p:blipFill>
        <p:spPr>
          <a:xfrm>
            <a:off x="2921226" y="5563507"/>
            <a:ext cx="4378434" cy="781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6353839"/>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DBDF-678F-4F2D-B2FC-7662EC22351B}"/>
              </a:ext>
            </a:extLst>
          </p:cNvPr>
          <p:cNvSpPr>
            <a:spLocks noGrp="1"/>
          </p:cNvSpPr>
          <p:nvPr>
            <p:ph type="ctrTitle"/>
          </p:nvPr>
        </p:nvSpPr>
        <p:spPr/>
        <p:txBody>
          <a:bodyPr/>
          <a:lstStyle/>
          <a:p>
            <a:r>
              <a:rPr lang="en-US" dirty="0"/>
              <a:t>Appendix</a:t>
            </a:r>
          </a:p>
        </p:txBody>
      </p:sp>
      <p:sp>
        <p:nvSpPr>
          <p:cNvPr id="3" name="Subtitle 2">
            <a:extLst>
              <a:ext uri="{FF2B5EF4-FFF2-40B4-BE49-F238E27FC236}">
                <a16:creationId xmlns:a16="http://schemas.microsoft.com/office/drawing/2014/main" id="{4606FC9C-B1B5-4121-A866-01CEECD972F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3590702"/>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96275"/>
            <a:ext cx="11639394" cy="1101213"/>
          </a:xfrm>
        </p:spPr>
        <p:txBody>
          <a:bodyPr/>
          <a:lstStyle/>
          <a:p>
            <a:r>
              <a:rPr lang="en-GB" dirty="0"/>
              <a:t>Appendix</a:t>
            </a:r>
          </a:p>
        </p:txBody>
      </p:sp>
      <p:grpSp>
        <p:nvGrpSpPr>
          <p:cNvPr id="8" name="Group 7" descr="1. Harvey Ball status on expected documents">
            <a:extLst>
              <a:ext uri="{FF2B5EF4-FFF2-40B4-BE49-F238E27FC236}">
                <a16:creationId xmlns:a16="http://schemas.microsoft.com/office/drawing/2014/main" id="{A4BB8137-FEE3-4B4C-A17A-07C6E0E91A06}"/>
              </a:ext>
            </a:extLst>
          </p:cNvPr>
          <p:cNvGrpSpPr/>
          <p:nvPr/>
        </p:nvGrpSpPr>
        <p:grpSpPr>
          <a:xfrm>
            <a:off x="2257994" y="1448944"/>
            <a:ext cx="7676012" cy="875055"/>
            <a:chOff x="2257994" y="1448945"/>
            <a:chExt cx="7676012" cy="875055"/>
          </a:xfrm>
        </p:grpSpPr>
        <p:sp>
          <p:nvSpPr>
            <p:cNvPr id="9" name="Rectangle 8">
              <a:extLst>
                <a:ext uri="{FF2B5EF4-FFF2-40B4-BE49-F238E27FC236}">
                  <a16:creationId xmlns:a16="http://schemas.microsoft.com/office/drawing/2014/main" id="{0B1A2878-90A1-4D62-B958-6740C80B9FA0}"/>
                </a:ext>
              </a:extLst>
            </p:cNvPr>
            <p:cNvSpPr/>
            <p:nvPr/>
          </p:nvSpPr>
          <p:spPr>
            <a:xfrm>
              <a:off x="2257994" y="1556847"/>
              <a:ext cx="7676012" cy="65925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r>
                <a:rPr lang="en-US" dirty="0">
                  <a:solidFill>
                    <a:schemeClr val="tx2"/>
                  </a:solidFill>
                </a:rPr>
                <a:t>Harvey Ball status on Expected Documents</a:t>
              </a:r>
            </a:p>
          </p:txBody>
        </p:sp>
        <p:sp>
          <p:nvSpPr>
            <p:cNvPr id="10" name="Rectangle 9">
              <a:extLst>
                <a:ext uri="{FF2B5EF4-FFF2-40B4-BE49-F238E27FC236}">
                  <a16:creationId xmlns:a16="http://schemas.microsoft.com/office/drawing/2014/main" id="{DD7AFC9F-DCDB-425E-97A1-3FB185EDEB1E}"/>
                </a:ext>
              </a:extLst>
            </p:cNvPr>
            <p:cNvSpPr/>
            <p:nvPr/>
          </p:nvSpPr>
          <p:spPr>
            <a:xfrm>
              <a:off x="2715484" y="1448945"/>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spTree>
    <p:extLst>
      <p:ext uri="{BB962C8B-B14F-4D97-AF65-F5344CB8AC3E}">
        <p14:creationId xmlns:p14="http://schemas.microsoft.com/office/powerpoint/2010/main" val="2355142218"/>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A6C5-C5CF-4258-A42C-CDB26A3CC102}"/>
              </a:ext>
            </a:extLst>
          </p:cNvPr>
          <p:cNvSpPr>
            <a:spLocks noGrp="1"/>
          </p:cNvSpPr>
          <p:nvPr>
            <p:ph type="title"/>
          </p:nvPr>
        </p:nvSpPr>
        <p:spPr/>
        <p:txBody>
          <a:bodyPr/>
          <a:lstStyle/>
          <a:p>
            <a:r>
              <a:rPr lang="en-US" dirty="0"/>
              <a:t>Harvey Ball status Definitions</a:t>
            </a:r>
          </a:p>
        </p:txBody>
      </p:sp>
      <p:graphicFrame>
        <p:nvGraphicFramePr>
          <p:cNvPr id="4" name="Table 3">
            <a:extLst>
              <a:ext uri="{FF2B5EF4-FFF2-40B4-BE49-F238E27FC236}">
                <a16:creationId xmlns:a16="http://schemas.microsoft.com/office/drawing/2014/main" id="{659A0C4B-7E20-4A87-994B-35B368719DD3}"/>
              </a:ext>
            </a:extLst>
          </p:cNvPr>
          <p:cNvGraphicFramePr>
            <a:graphicFrameLocks noGrp="1"/>
          </p:cNvGraphicFramePr>
          <p:nvPr/>
        </p:nvGraphicFramePr>
        <p:xfrm>
          <a:off x="928843" y="856291"/>
          <a:ext cx="10648305" cy="5400040"/>
        </p:xfrm>
        <a:graphic>
          <a:graphicData uri="http://schemas.openxmlformats.org/drawingml/2006/table">
            <a:tbl>
              <a:tblPr firstRow="1" bandRow="1">
                <a:tableStyleId>{5C22544A-7EE6-4342-B048-85BDC9FD1C3A}</a:tableStyleId>
              </a:tblPr>
              <a:tblGrid>
                <a:gridCol w="2899796">
                  <a:extLst>
                    <a:ext uri="{9D8B030D-6E8A-4147-A177-3AD203B41FA5}">
                      <a16:colId xmlns:a16="http://schemas.microsoft.com/office/drawing/2014/main" val="2136966720"/>
                    </a:ext>
                  </a:extLst>
                </a:gridCol>
                <a:gridCol w="7748509">
                  <a:extLst>
                    <a:ext uri="{9D8B030D-6E8A-4147-A177-3AD203B41FA5}">
                      <a16:colId xmlns:a16="http://schemas.microsoft.com/office/drawing/2014/main" val="307840723"/>
                    </a:ext>
                  </a:extLst>
                </a:gridCol>
              </a:tblGrid>
              <a:tr h="370840">
                <a:tc>
                  <a:txBody>
                    <a:bodyPr/>
                    <a:lstStyle/>
                    <a:p>
                      <a:pPr algn="ctr"/>
                      <a:r>
                        <a:rPr lang="en-GB" noProof="0" dirty="0"/>
                        <a:t>Completeness Status Icon</a:t>
                      </a:r>
                    </a:p>
                  </a:txBody>
                  <a:tcPr/>
                </a:tc>
                <a:tc>
                  <a:txBody>
                    <a:bodyPr/>
                    <a:lstStyle/>
                    <a:p>
                      <a:pPr algn="ctr"/>
                      <a:r>
                        <a:rPr lang="en-GB" noProof="0" dirty="0"/>
                        <a:t>Condition(s)</a:t>
                      </a:r>
                    </a:p>
                  </a:txBody>
                  <a:tcPr/>
                </a:tc>
                <a:extLst>
                  <a:ext uri="{0D108BD9-81ED-4DB2-BD59-A6C34878D82A}">
                    <a16:rowId xmlns:a16="http://schemas.microsoft.com/office/drawing/2014/main" val="4113756249"/>
                  </a:ext>
                </a:extLst>
              </a:tr>
              <a:tr h="370840">
                <a:tc>
                  <a:txBody>
                    <a:bodyPr/>
                    <a:lstStyle/>
                    <a:p>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t>Red Empty Harvey Ball: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a:t>You are expecting a document that is not yet uploaded to Vault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a:t>The # of Expected is greater than 0 and the All Document Count is 0</a:t>
                      </a:r>
                    </a:p>
                  </a:txBody>
                  <a:tcPr/>
                </a:tc>
                <a:extLst>
                  <a:ext uri="{0D108BD9-81ED-4DB2-BD59-A6C34878D82A}">
                    <a16:rowId xmlns:a16="http://schemas.microsoft.com/office/drawing/2014/main" val="1910391697"/>
                  </a:ext>
                </a:extLst>
              </a:tr>
              <a:tr h="758894">
                <a:tc>
                  <a:txBody>
                    <a:bodyPr/>
                    <a:lstStyle/>
                    <a:p>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t>Orange Question Mark: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noProof="0" dirty="0"/>
                        <a:t>The Expected Document that should be reviewed in the context of the study and updated to be </a:t>
                      </a:r>
                      <a:r>
                        <a:rPr lang="en-GB" sz="1400" b="0" i="1" noProof="0" dirty="0"/>
                        <a:t>Required</a:t>
                      </a:r>
                      <a:r>
                        <a:rPr lang="en-GB" sz="1400" b="0" noProof="0" dirty="0"/>
                        <a:t> or </a:t>
                      </a:r>
                      <a:r>
                        <a:rPr lang="en-GB" sz="1400" b="0" i="1" noProof="0" dirty="0"/>
                        <a:t>Not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noProof="0" dirty="0"/>
                        <a:t>The expected documents </a:t>
                      </a:r>
                      <a:r>
                        <a:rPr lang="en-GB" sz="1400" b="0" i="1" noProof="0" dirty="0"/>
                        <a:t>requiredness</a:t>
                      </a:r>
                      <a:r>
                        <a:rPr lang="en-GB" sz="1400" b="0" noProof="0" dirty="0"/>
                        <a:t> = Pending Decision</a:t>
                      </a:r>
                    </a:p>
                  </a:txBody>
                  <a:tcPr/>
                </a:tc>
                <a:extLst>
                  <a:ext uri="{0D108BD9-81ED-4DB2-BD59-A6C34878D82A}">
                    <a16:rowId xmlns:a16="http://schemas.microsoft.com/office/drawing/2014/main" val="1070478106"/>
                  </a:ext>
                </a:extLst>
              </a:tr>
              <a:tr h="907821">
                <a:tc>
                  <a:txBody>
                    <a:bodyPr/>
                    <a:lstStyle/>
                    <a:p>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t>Orange Warning Mark: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noProof="0" dirty="0"/>
                        <a:t>Error. There is misalignment in the Requiredness, # Expected, or All Document 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noProof="0" dirty="0"/>
                        <a:t>The All Document Count is greater than the # of Expected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noProof="0" dirty="0"/>
                        <a:t>The Expected document is Not Required but there </a:t>
                      </a:r>
                      <a:r>
                        <a:rPr lang="en-GB" sz="1400" b="0" i="0" noProof="0" dirty="0"/>
                        <a:t>is</a:t>
                      </a:r>
                      <a:r>
                        <a:rPr lang="en-GB" sz="1400" b="0" noProof="0" dirty="0"/>
                        <a:t> a value for # Expected &gt; 0</a:t>
                      </a:r>
                    </a:p>
                  </a:txBody>
                  <a:tcPr/>
                </a:tc>
                <a:extLst>
                  <a:ext uri="{0D108BD9-81ED-4DB2-BD59-A6C34878D82A}">
                    <a16:rowId xmlns:a16="http://schemas.microsoft.com/office/drawing/2014/main" val="1632211547"/>
                  </a:ext>
                </a:extLst>
              </a:tr>
              <a:tr h="370840">
                <a:tc>
                  <a:txBody>
                    <a:bodyPr/>
                    <a:lstStyle/>
                    <a:p>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t>Orange Harvey Ball: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a:t>You are expecting a document(s) and there is a document(s) uploaded to Vault, but not yet final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a:t>Not all documents that are expected are currently in TMF</a:t>
                      </a:r>
                    </a:p>
                  </a:txBody>
                  <a:tcPr/>
                </a:tc>
                <a:extLst>
                  <a:ext uri="{0D108BD9-81ED-4DB2-BD59-A6C34878D82A}">
                    <a16:rowId xmlns:a16="http://schemas.microsoft.com/office/drawing/2014/main" val="3696594083"/>
                  </a:ext>
                </a:extLst>
              </a:tr>
              <a:tr h="316641">
                <a:tc>
                  <a:txBody>
                    <a:bodyPr/>
                    <a:lstStyle/>
                    <a:p>
                      <a:endParaRPr lang="en-GB" noProof="0" dirty="0"/>
                    </a:p>
                  </a:txBody>
                  <a:tcPr/>
                </a:tc>
                <a:tc>
                  <a:txBody>
                    <a:bodyPr/>
                    <a:lstStyle/>
                    <a:p>
                      <a:r>
                        <a:rPr lang="en-GB" sz="1400" b="1" noProof="0" dirty="0"/>
                        <a:t>Green Harvey Ball: </a:t>
                      </a:r>
                    </a:p>
                    <a:p>
                      <a:pPr marL="285750" indent="-285750">
                        <a:buFont typeface="Arial" panose="020B0604020202020204" pitchFamily="34" charset="0"/>
                        <a:buChar char="•"/>
                      </a:pPr>
                      <a:r>
                        <a:rPr lang="en-GB" sz="1400" noProof="0" dirty="0"/>
                        <a:t>No further action! This indicated that all documents expected have been collected and are final in the TMF. (</a:t>
                      </a:r>
                      <a:r>
                        <a:rPr lang="en-GB" sz="1400" i="1" noProof="0" dirty="0"/>
                        <a:t>Can also indicated that no documents were expected and no documents were uploaded</a:t>
                      </a:r>
                      <a:r>
                        <a:rPr lang="en-GB" sz="1400" noProof="0" dirty="0"/>
                        <a:t>)</a:t>
                      </a:r>
                    </a:p>
                    <a:p>
                      <a:pPr marL="285750" indent="-285750">
                        <a:buFont typeface="Arial" panose="020B0604020202020204" pitchFamily="34" charset="0"/>
                        <a:buChar char="•"/>
                      </a:pPr>
                      <a:r>
                        <a:rPr lang="en-GB" sz="1400" noProof="0" dirty="0"/>
                        <a:t># Expected = # of Final Documents</a:t>
                      </a:r>
                    </a:p>
                  </a:txBody>
                  <a:tcPr/>
                </a:tc>
                <a:extLst>
                  <a:ext uri="{0D108BD9-81ED-4DB2-BD59-A6C34878D82A}">
                    <a16:rowId xmlns:a16="http://schemas.microsoft.com/office/drawing/2014/main" val="780035718"/>
                  </a:ext>
                </a:extLst>
              </a:tr>
              <a:tr h="570312">
                <a:tc>
                  <a:txBody>
                    <a:bodyPr/>
                    <a:lstStyle/>
                    <a:p>
                      <a:endParaRPr lang="en-GB" noProof="0" dirty="0"/>
                    </a:p>
                  </a:txBody>
                  <a:tcPr/>
                </a:tc>
                <a:tc>
                  <a:txBody>
                    <a:bodyPr/>
                    <a:lstStyle/>
                    <a:p>
                      <a:pPr marL="0" indent="0">
                        <a:buFont typeface="Arial" panose="020B0604020202020204" pitchFamily="34" charset="0"/>
                        <a:buNone/>
                      </a:pPr>
                      <a:r>
                        <a:rPr lang="en-GB" sz="1400" b="1" noProof="0" dirty="0"/>
                        <a:t>Black Circle with Slash:</a:t>
                      </a:r>
                    </a:p>
                    <a:p>
                      <a:pPr marL="285750" indent="-285750">
                        <a:buFont typeface="Arial" panose="020B0604020202020204" pitchFamily="34" charset="0"/>
                        <a:buChar char="•"/>
                      </a:pPr>
                      <a:r>
                        <a:rPr lang="en-GB" sz="1400" noProof="0" dirty="0"/>
                        <a:t>Not Required for this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noProof="0" dirty="0"/>
                        <a:t>The expected documents </a:t>
                      </a:r>
                      <a:r>
                        <a:rPr lang="en-GB" sz="1400" b="0" i="1" noProof="0" dirty="0"/>
                        <a:t>requiredness</a:t>
                      </a:r>
                      <a:r>
                        <a:rPr lang="en-GB" sz="1400" b="0" noProof="0" dirty="0"/>
                        <a:t> = Not Required</a:t>
                      </a:r>
                    </a:p>
                  </a:txBody>
                  <a:tcPr/>
                </a:tc>
                <a:extLst>
                  <a:ext uri="{0D108BD9-81ED-4DB2-BD59-A6C34878D82A}">
                    <a16:rowId xmlns:a16="http://schemas.microsoft.com/office/drawing/2014/main" val="2177942700"/>
                  </a:ext>
                </a:extLst>
              </a:tr>
            </a:tbl>
          </a:graphicData>
        </a:graphic>
      </p:graphicFrame>
      <p:pic>
        <p:nvPicPr>
          <p:cNvPr id="5" name="Picture 4" descr="Orange Harvey Ball icon">
            <a:extLst>
              <a:ext uri="{FF2B5EF4-FFF2-40B4-BE49-F238E27FC236}">
                <a16:creationId xmlns:a16="http://schemas.microsoft.com/office/drawing/2014/main" id="{AF38FB3B-98F2-408D-9AAA-1C046DBAA0FD}"/>
              </a:ext>
            </a:extLst>
          </p:cNvPr>
          <p:cNvPicPr>
            <a:picLocks noChangeAspect="1"/>
          </p:cNvPicPr>
          <p:nvPr/>
        </p:nvPicPr>
        <p:blipFill>
          <a:blip r:embed="rId2"/>
          <a:stretch>
            <a:fillRect/>
          </a:stretch>
        </p:blipFill>
        <p:spPr>
          <a:xfrm>
            <a:off x="2166985" y="3980235"/>
            <a:ext cx="448056" cy="380169"/>
          </a:xfrm>
          <a:prstGeom prst="rect">
            <a:avLst/>
          </a:prstGeom>
        </p:spPr>
      </p:pic>
      <p:pic>
        <p:nvPicPr>
          <p:cNvPr id="6" name="Picture 5" descr="Red empty Harvey Ball icon">
            <a:extLst>
              <a:ext uri="{FF2B5EF4-FFF2-40B4-BE49-F238E27FC236}">
                <a16:creationId xmlns:a16="http://schemas.microsoft.com/office/drawing/2014/main" id="{D71D5547-6E21-4DC1-817B-226869386556}"/>
              </a:ext>
            </a:extLst>
          </p:cNvPr>
          <p:cNvPicPr>
            <a:picLocks noChangeAspect="1"/>
          </p:cNvPicPr>
          <p:nvPr/>
        </p:nvPicPr>
        <p:blipFill rotWithShape="1">
          <a:blip r:embed="rId3"/>
          <a:srcRect l="22548" t="2049" r="7282"/>
          <a:stretch/>
        </p:blipFill>
        <p:spPr>
          <a:xfrm>
            <a:off x="2180723" y="1437298"/>
            <a:ext cx="443920" cy="387295"/>
          </a:xfrm>
          <a:prstGeom prst="rect">
            <a:avLst/>
          </a:prstGeom>
        </p:spPr>
      </p:pic>
      <p:pic>
        <p:nvPicPr>
          <p:cNvPr id="7" name="Picture 6" descr="Green Harvey ball icon">
            <a:extLst>
              <a:ext uri="{FF2B5EF4-FFF2-40B4-BE49-F238E27FC236}">
                <a16:creationId xmlns:a16="http://schemas.microsoft.com/office/drawing/2014/main" id="{25551E1B-95EE-4C4A-AFE7-27DD607280EC}"/>
              </a:ext>
            </a:extLst>
          </p:cNvPr>
          <p:cNvPicPr>
            <a:picLocks noChangeAspect="1"/>
          </p:cNvPicPr>
          <p:nvPr/>
        </p:nvPicPr>
        <p:blipFill rotWithShape="1">
          <a:blip r:embed="rId4"/>
          <a:srcRect l="20315"/>
          <a:stretch/>
        </p:blipFill>
        <p:spPr>
          <a:xfrm>
            <a:off x="2192802" y="4857902"/>
            <a:ext cx="405644" cy="393797"/>
          </a:xfrm>
          <a:prstGeom prst="rect">
            <a:avLst/>
          </a:prstGeom>
        </p:spPr>
      </p:pic>
      <p:pic>
        <p:nvPicPr>
          <p:cNvPr id="9" name="Picture 8" descr="Orange Question mark icon">
            <a:extLst>
              <a:ext uri="{FF2B5EF4-FFF2-40B4-BE49-F238E27FC236}">
                <a16:creationId xmlns:a16="http://schemas.microsoft.com/office/drawing/2014/main" id="{E7E3C794-A1BD-49D7-9A7B-CABD9518CF82}"/>
              </a:ext>
            </a:extLst>
          </p:cNvPr>
          <p:cNvPicPr>
            <a:picLocks noChangeAspect="1"/>
          </p:cNvPicPr>
          <p:nvPr/>
        </p:nvPicPr>
        <p:blipFill>
          <a:blip r:embed="rId5"/>
          <a:stretch>
            <a:fillRect/>
          </a:stretch>
        </p:blipFill>
        <p:spPr>
          <a:xfrm>
            <a:off x="2146740" y="2295060"/>
            <a:ext cx="468301" cy="326722"/>
          </a:xfrm>
          <a:prstGeom prst="rect">
            <a:avLst/>
          </a:prstGeom>
        </p:spPr>
      </p:pic>
      <p:pic>
        <p:nvPicPr>
          <p:cNvPr id="11" name="Picture 10" descr="Orange warning mark icon">
            <a:extLst>
              <a:ext uri="{FF2B5EF4-FFF2-40B4-BE49-F238E27FC236}">
                <a16:creationId xmlns:a16="http://schemas.microsoft.com/office/drawing/2014/main" id="{11806E96-046D-4BEA-A074-CECA78BA3D51}"/>
              </a:ext>
            </a:extLst>
          </p:cNvPr>
          <p:cNvPicPr>
            <a:picLocks noChangeAspect="1"/>
          </p:cNvPicPr>
          <p:nvPr/>
        </p:nvPicPr>
        <p:blipFill>
          <a:blip r:embed="rId6"/>
          <a:stretch>
            <a:fillRect/>
          </a:stretch>
        </p:blipFill>
        <p:spPr>
          <a:xfrm>
            <a:off x="2096327" y="3238137"/>
            <a:ext cx="518714" cy="315296"/>
          </a:xfrm>
          <a:prstGeom prst="rect">
            <a:avLst/>
          </a:prstGeom>
        </p:spPr>
      </p:pic>
      <p:pic>
        <p:nvPicPr>
          <p:cNvPr id="13" name="Picture 12" descr="Black circle with slash icon">
            <a:extLst>
              <a:ext uri="{FF2B5EF4-FFF2-40B4-BE49-F238E27FC236}">
                <a16:creationId xmlns:a16="http://schemas.microsoft.com/office/drawing/2014/main" id="{FDF7563A-775D-4285-B108-F8D320A1B22F}"/>
              </a:ext>
            </a:extLst>
          </p:cNvPr>
          <p:cNvPicPr>
            <a:picLocks noChangeAspect="1"/>
          </p:cNvPicPr>
          <p:nvPr/>
        </p:nvPicPr>
        <p:blipFill rotWithShape="1">
          <a:blip r:embed="rId7"/>
          <a:srcRect l="22561" t="987" r="11388" b="11848"/>
          <a:stretch/>
        </p:blipFill>
        <p:spPr>
          <a:xfrm>
            <a:off x="2129190" y="5688633"/>
            <a:ext cx="518714" cy="435617"/>
          </a:xfrm>
          <a:prstGeom prst="rect">
            <a:avLst/>
          </a:prstGeom>
        </p:spPr>
      </p:pic>
    </p:spTree>
    <p:extLst>
      <p:ext uri="{BB962C8B-B14F-4D97-AF65-F5344CB8AC3E}">
        <p14:creationId xmlns:p14="http://schemas.microsoft.com/office/powerpoint/2010/main" val="290444214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Working with Documents</a:t>
            </a:r>
          </a:p>
        </p:txBody>
      </p:sp>
      <p:sp>
        <p:nvSpPr>
          <p:cNvPr id="3" name="Subtitle 2"/>
          <p:cNvSpPr>
            <a:spLocks noGrp="1"/>
          </p:cNvSpPr>
          <p:nvPr>
            <p:ph type="subTitle" idx="1"/>
          </p:nvPr>
        </p:nvSpPr>
        <p:spPr/>
        <p:txBody>
          <a:bodyPr/>
          <a:lstStyle/>
          <a:p>
            <a:r>
              <a:rPr lang="en-US" dirty="0"/>
              <a:t>Good Vault Practice</a:t>
            </a:r>
          </a:p>
        </p:txBody>
      </p:sp>
    </p:spTree>
    <p:extLst>
      <p:ext uri="{BB962C8B-B14F-4D97-AF65-F5344CB8AC3E}">
        <p14:creationId xmlns:p14="http://schemas.microsoft.com/office/powerpoint/2010/main" val="41450540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E5D68-BC57-BF4E-B2A1-C4E7C82E9DA8}"/>
              </a:ext>
            </a:extLst>
          </p:cNvPr>
          <p:cNvSpPr>
            <a:spLocks noGrp="1"/>
          </p:cNvSpPr>
          <p:nvPr>
            <p:ph type="title"/>
          </p:nvPr>
        </p:nvSpPr>
        <p:spPr/>
        <p:txBody>
          <a:bodyPr/>
          <a:lstStyle/>
          <a:p>
            <a:r>
              <a:rPr lang="en-ES"/>
              <a:t>Create an Organization</a:t>
            </a:r>
          </a:p>
        </p:txBody>
      </p:sp>
      <p:sp>
        <p:nvSpPr>
          <p:cNvPr id="21" name="Rectangle 20">
            <a:extLst>
              <a:ext uri="{FF2B5EF4-FFF2-40B4-BE49-F238E27FC236}">
                <a16:creationId xmlns:a16="http://schemas.microsoft.com/office/drawing/2014/main" id="{BC4F0740-6FD9-9446-B442-B0DBF9AA0A50}"/>
              </a:ext>
            </a:extLst>
          </p:cNvPr>
          <p:cNvSpPr/>
          <p:nvPr/>
        </p:nvSpPr>
        <p:spPr>
          <a:xfrm>
            <a:off x="488561" y="1233237"/>
            <a:ext cx="4289986" cy="3714222"/>
          </a:xfrm>
          <a:prstGeom prst="rect">
            <a:avLst/>
          </a:prstGeom>
        </p:spPr>
        <p:txBody>
          <a:bodyPr wrap="square" anchor="t">
            <a:spAutoFit/>
          </a:bodyPr>
          <a:lstStyle/>
          <a:p>
            <a:pPr marL="342900" indent="-342900">
              <a:lnSpc>
                <a:spcPct val="80000"/>
              </a:lnSpc>
              <a:spcBef>
                <a:spcPts val="1200"/>
              </a:spcBef>
              <a:buClr>
                <a:schemeClr val="tx2"/>
              </a:buClr>
              <a:buFont typeface="+mj-lt"/>
              <a:buAutoNum type="arabicPeriod" startAt="6"/>
            </a:pPr>
            <a:r>
              <a:rPr lang="en-US" dirty="0">
                <a:solidFill>
                  <a:schemeClr val="tx1">
                    <a:lumMod val="75000"/>
                  </a:schemeClr>
                </a:solidFill>
              </a:rPr>
              <a:t>P</a:t>
            </a:r>
            <a:r>
              <a:rPr lang="en-ES" dirty="0">
                <a:solidFill>
                  <a:schemeClr val="tx1">
                    <a:lumMod val="75000"/>
                  </a:schemeClr>
                </a:solidFill>
              </a:rPr>
              <a:t>opulate </a:t>
            </a:r>
            <a:r>
              <a:rPr lang="en-US" dirty="0">
                <a:solidFill>
                  <a:schemeClr val="tx1">
                    <a:lumMod val="75000"/>
                  </a:schemeClr>
                </a:solidFill>
              </a:rPr>
              <a:t>the </a:t>
            </a:r>
            <a:r>
              <a:rPr lang="en-US" b="1" dirty="0">
                <a:solidFill>
                  <a:schemeClr val="tx1">
                    <a:lumMod val="75000"/>
                  </a:schemeClr>
                </a:solidFill>
              </a:rPr>
              <a:t>Organization </a:t>
            </a:r>
            <a:r>
              <a:rPr lang="en-US" dirty="0">
                <a:solidFill>
                  <a:schemeClr val="tx1">
                    <a:lumMod val="75000"/>
                  </a:schemeClr>
                </a:solidFill>
              </a:rPr>
              <a:t>field, and any other applicable fields. </a:t>
            </a:r>
            <a:endParaRPr lang="en-US" dirty="0">
              <a:solidFill>
                <a:schemeClr val="tx1">
                  <a:lumMod val="75000"/>
                </a:schemeClr>
              </a:solidFill>
              <a:cs typeface="Calibri"/>
            </a:endParaRPr>
          </a:p>
          <a:p>
            <a:pPr marL="342900" indent="-342900">
              <a:lnSpc>
                <a:spcPct val="80000"/>
              </a:lnSpc>
              <a:spcBef>
                <a:spcPts val="1200"/>
              </a:spcBef>
              <a:buClr>
                <a:schemeClr val="tx2"/>
              </a:buClr>
              <a:buAutoNum type="arabicPeriod" startAt="6"/>
            </a:pPr>
            <a:r>
              <a:rPr lang="en-ES" dirty="0">
                <a:solidFill>
                  <a:schemeClr val="tx1">
                    <a:lumMod val="75000"/>
                  </a:schemeClr>
                </a:solidFill>
              </a:rPr>
              <a:t>Click </a:t>
            </a:r>
            <a:r>
              <a:rPr lang="en-US" b="1" dirty="0">
                <a:solidFill>
                  <a:schemeClr val="tx1">
                    <a:lumMod val="75000"/>
                  </a:schemeClr>
                </a:solidFill>
              </a:rPr>
              <a:t>Save.</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to continue creating organizations of the same Organization Type, click </a:t>
            </a:r>
            <a:r>
              <a:rPr lang="en-US" sz="1300" b="1" dirty="0">
                <a:solidFill>
                  <a:srgbClr val="646569">
                    <a:lumMod val="75000"/>
                  </a:srgbClr>
                </a:solidFill>
              </a:rPr>
              <a:t>Save + Create</a:t>
            </a:r>
            <a:r>
              <a:rPr lang="en-US" sz="1300" dirty="0">
                <a:solidFill>
                  <a:srgbClr val="646569">
                    <a:lumMod val="75000"/>
                  </a:srgbClr>
                </a:solidFill>
              </a:rPr>
              <a:t> to open a new creation page.</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This organization can now be associated with studies, study countries, and study sites.</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 </a:t>
            </a:r>
            <a:r>
              <a:rPr lang="en-US" sz="1300" dirty="0">
                <a:solidFill>
                  <a:srgbClr val="646569">
                    <a:lumMod val="75000"/>
                  </a:srgbClr>
                </a:solidFill>
              </a:rPr>
              <a:t>there might be different fields available depending on the Organization Type selected. For example, for the Vendor Organization Type, there is a Vendor Subtype picklist field.</a:t>
            </a:r>
          </a:p>
          <a:p>
            <a:pPr>
              <a:lnSpc>
                <a:spcPct val="80000"/>
              </a:lnSpc>
              <a:spcBef>
                <a:spcPts val="1200"/>
              </a:spcBef>
              <a:buClr>
                <a:schemeClr val="tx2"/>
              </a:buClr>
            </a:pPr>
            <a:endParaRPr lang="en-ES" dirty="0">
              <a:solidFill>
                <a:schemeClr val="tx1">
                  <a:lumMod val="75000"/>
                </a:schemeClr>
              </a:solidFill>
              <a:cs typeface="Calibri"/>
            </a:endParaRPr>
          </a:p>
          <a:p>
            <a:pPr>
              <a:lnSpc>
                <a:spcPct val="80000"/>
              </a:lnSpc>
              <a:spcBef>
                <a:spcPts val="1200"/>
              </a:spcBef>
              <a:buClr>
                <a:schemeClr val="tx2"/>
              </a:buClr>
            </a:pPr>
            <a:endParaRPr lang="en-ES" dirty="0"/>
          </a:p>
          <a:p>
            <a:pPr marL="342900" indent="-342900">
              <a:lnSpc>
                <a:spcPct val="80000"/>
              </a:lnSpc>
              <a:spcBef>
                <a:spcPts val="1200"/>
              </a:spcBef>
              <a:buClr>
                <a:schemeClr val="tx2"/>
              </a:buClr>
              <a:buAutoNum type="arabicParenR" startAt="4"/>
            </a:pPr>
            <a:endParaRPr lang="en-ES" b="1" dirty="0"/>
          </a:p>
        </p:txBody>
      </p:sp>
      <p:grpSp>
        <p:nvGrpSpPr>
          <p:cNvPr id="2" name="Group 1" descr="Screenshot showing steps 6 and 7">
            <a:extLst>
              <a:ext uri="{FF2B5EF4-FFF2-40B4-BE49-F238E27FC236}">
                <a16:creationId xmlns:a16="http://schemas.microsoft.com/office/drawing/2014/main" id="{E8287C42-3FD4-16A9-4261-F6A82A15CC78}"/>
              </a:ext>
            </a:extLst>
          </p:cNvPr>
          <p:cNvGrpSpPr/>
          <p:nvPr/>
        </p:nvGrpSpPr>
        <p:grpSpPr>
          <a:xfrm>
            <a:off x="5412920" y="1672322"/>
            <a:ext cx="5990005" cy="2018833"/>
            <a:chOff x="5412920" y="1672322"/>
            <a:chExt cx="5990005" cy="2018833"/>
          </a:xfrm>
        </p:grpSpPr>
        <p:pic>
          <p:nvPicPr>
            <p:cNvPr id="3" name="Picture 2" descr="Graphical user interface, application, email&#10;&#10;Description automatically generated">
              <a:extLst>
                <a:ext uri="{FF2B5EF4-FFF2-40B4-BE49-F238E27FC236}">
                  <a16:creationId xmlns:a16="http://schemas.microsoft.com/office/drawing/2014/main" id="{B0214907-9EAF-D14F-E370-1380B4BB8389}"/>
                </a:ext>
              </a:extLst>
            </p:cNvPr>
            <p:cNvPicPr>
              <a:picLocks noChangeAspect="1"/>
            </p:cNvPicPr>
            <p:nvPr/>
          </p:nvPicPr>
          <p:blipFill>
            <a:blip r:embed="rId3"/>
            <a:stretch>
              <a:fillRect/>
            </a:stretch>
          </p:blipFill>
          <p:spPr>
            <a:xfrm>
              <a:off x="5765392" y="1803632"/>
              <a:ext cx="4990853" cy="1887523"/>
            </a:xfrm>
            <a:prstGeom prst="rect">
              <a:avLst/>
            </a:prstGeom>
            <a:ln>
              <a:noFill/>
            </a:ln>
            <a:effectLst>
              <a:outerShdw blurRad="292100" dist="139700" dir="2700000" algn="tl" rotWithShape="0">
                <a:srgbClr val="333333">
                  <a:alpha val="65000"/>
                </a:srgbClr>
              </a:outerShdw>
            </a:effectLst>
          </p:spPr>
        </p:pic>
        <p:sp>
          <p:nvSpPr>
            <p:cNvPr id="11" name="Oval 10">
              <a:extLst>
                <a:ext uri="{FF2B5EF4-FFF2-40B4-BE49-F238E27FC236}">
                  <a16:creationId xmlns:a16="http://schemas.microsoft.com/office/drawing/2014/main" id="{BA862B5D-994F-4A38-8204-6A08EC7E77F0}"/>
                </a:ext>
              </a:extLst>
            </p:cNvPr>
            <p:cNvSpPr/>
            <p:nvPr/>
          </p:nvSpPr>
          <p:spPr>
            <a:xfrm>
              <a:off x="5412920" y="250222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16" name="Oval 15">
              <a:extLst>
                <a:ext uri="{FF2B5EF4-FFF2-40B4-BE49-F238E27FC236}">
                  <a16:creationId xmlns:a16="http://schemas.microsoft.com/office/drawing/2014/main" id="{181C9B9D-4DA4-46BF-A7C8-88FF42A97883}"/>
                </a:ext>
              </a:extLst>
            </p:cNvPr>
            <p:cNvSpPr/>
            <p:nvPr/>
          </p:nvSpPr>
          <p:spPr>
            <a:xfrm>
              <a:off x="10941917" y="167232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17" name="Rounded Rectangle 26">
              <a:extLst>
                <a:ext uri="{FF2B5EF4-FFF2-40B4-BE49-F238E27FC236}">
                  <a16:creationId xmlns:a16="http://schemas.microsoft.com/office/drawing/2014/main" id="{A383397F-C37D-4B7F-8904-8E75FC19F90D}"/>
                </a:ext>
              </a:extLst>
            </p:cNvPr>
            <p:cNvSpPr/>
            <p:nvPr/>
          </p:nvSpPr>
          <p:spPr>
            <a:xfrm>
              <a:off x="5982464" y="2550253"/>
              <a:ext cx="4101103" cy="302004"/>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Rounded Rectangle 27">
              <a:extLst>
                <a:ext uri="{FF2B5EF4-FFF2-40B4-BE49-F238E27FC236}">
                  <a16:creationId xmlns:a16="http://schemas.microsoft.com/office/drawing/2014/main" id="{1A39BDED-5276-4CB8-874B-6FBD1CDD54F0}"/>
                </a:ext>
              </a:extLst>
            </p:cNvPr>
            <p:cNvSpPr/>
            <p:nvPr/>
          </p:nvSpPr>
          <p:spPr>
            <a:xfrm>
              <a:off x="10223077" y="1809988"/>
              <a:ext cx="473683" cy="29565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spTree>
    <p:extLst>
      <p:ext uri="{BB962C8B-B14F-4D97-AF65-F5344CB8AC3E}">
        <p14:creationId xmlns:p14="http://schemas.microsoft.com/office/powerpoint/2010/main" val="1042031553"/>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7785"/>
            <a:ext cx="11639394" cy="1101213"/>
          </a:xfrm>
        </p:spPr>
        <p:txBody>
          <a:bodyPr/>
          <a:lstStyle/>
          <a:p>
            <a:r>
              <a:rPr lang="en-GB" dirty="0"/>
              <a:t>Content Outline</a:t>
            </a:r>
          </a:p>
        </p:txBody>
      </p:sp>
      <p:sp>
        <p:nvSpPr>
          <p:cNvPr id="27" name="Rectangle 26" descr="1. Introduction to working with documents">
            <a:extLst>
              <a:ext uri="{FF2B5EF4-FFF2-40B4-BE49-F238E27FC236}">
                <a16:creationId xmlns:a16="http://schemas.microsoft.com/office/drawing/2014/main" id="{38BB847C-FAE9-473C-AB5F-03D30AFF70E4}"/>
              </a:ext>
            </a:extLst>
          </p:cNvPr>
          <p:cNvSpPr/>
          <p:nvPr/>
        </p:nvSpPr>
        <p:spPr>
          <a:xfrm>
            <a:off x="2257994" y="918467"/>
            <a:ext cx="7676012" cy="631007"/>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2" action="ppaction://hlinksldjump"/>
              </a:rPr>
              <a:t>Introduction to Working with Documents </a:t>
            </a:r>
            <a:endParaRPr lang="en-US" dirty="0">
              <a:solidFill>
                <a:schemeClr val="bg1">
                  <a:lumMod val="50000"/>
                </a:schemeClr>
              </a:solidFill>
            </a:endParaRPr>
          </a:p>
        </p:txBody>
      </p:sp>
      <p:sp>
        <p:nvSpPr>
          <p:cNvPr id="42" name="Rectangle 41">
            <a:extLst>
              <a:ext uri="{FF2B5EF4-FFF2-40B4-BE49-F238E27FC236}">
                <a16:creationId xmlns:a16="http://schemas.microsoft.com/office/drawing/2014/main" id="{A125ECAD-C253-4682-8BFC-07EE3505AAFA}"/>
              </a:ext>
            </a:extLst>
          </p:cNvPr>
          <p:cNvSpPr/>
          <p:nvPr/>
        </p:nvSpPr>
        <p:spPr>
          <a:xfrm>
            <a:off x="2715483" y="868095"/>
            <a:ext cx="642632" cy="7317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400" b="1" dirty="0">
                <a:solidFill>
                  <a:schemeClr val="tx2"/>
                </a:solidFill>
              </a:rPr>
              <a:t>1</a:t>
            </a:r>
          </a:p>
        </p:txBody>
      </p:sp>
      <p:sp>
        <p:nvSpPr>
          <p:cNvPr id="31" name="Rectangle 30" descr="2. How to send documents to others including authoring (requesting) a document, reviewing a document, approving a document and approving a document with eSignautre">
            <a:extLst>
              <a:ext uri="{FF2B5EF4-FFF2-40B4-BE49-F238E27FC236}">
                <a16:creationId xmlns:a16="http://schemas.microsoft.com/office/drawing/2014/main" id="{9189A9CC-000B-4BAE-817F-82EA3C650672}"/>
              </a:ext>
            </a:extLst>
          </p:cNvPr>
          <p:cNvSpPr/>
          <p:nvPr/>
        </p:nvSpPr>
        <p:spPr>
          <a:xfrm>
            <a:off x="2257994" y="1590765"/>
            <a:ext cx="7676012" cy="131216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u="sng" dirty="0">
                <a:solidFill>
                  <a:schemeClr val="tx2"/>
                </a:solidFill>
                <a:hlinkClick r:id="rId3" action="ppaction://hlinksldjump"/>
              </a:rPr>
              <a:t>How to Send Document to Others</a:t>
            </a:r>
            <a:endParaRPr lang="en-US" u="sng" dirty="0">
              <a:solidFill>
                <a:schemeClr val="tx2"/>
              </a:solidFill>
            </a:endParaRPr>
          </a:p>
          <a:p>
            <a:pPr marL="457200" indent="-171450">
              <a:buClr>
                <a:schemeClr val="tx2"/>
              </a:buClr>
              <a:buFont typeface="Arial" panose="020B0604020202020204" pitchFamily="34" charset="0"/>
              <a:buChar char="•"/>
            </a:pPr>
            <a:r>
              <a:rPr lang="en-US" sz="1400" u="sng" dirty="0">
                <a:solidFill>
                  <a:schemeClr val="tx2"/>
                </a:solidFill>
                <a:hlinkClick r:id="rId4" action="ppaction://hlinksldjump">
                  <a:extLst>
                    <a:ext uri="{A12FA001-AC4F-418D-AE19-62706E023703}">
                      <ahyp:hlinkClr xmlns:ahyp="http://schemas.microsoft.com/office/drawing/2018/hyperlinkcolor" val="tx"/>
                    </a:ext>
                  </a:extLst>
                </a:hlinkClick>
              </a:rPr>
              <a:t>Authoring (Requesting) a Document</a:t>
            </a:r>
            <a:endParaRPr lang="en-US" sz="1400" u="sng" dirty="0">
              <a:solidFill>
                <a:schemeClr val="tx2"/>
              </a:solidFill>
            </a:endParaRPr>
          </a:p>
          <a:p>
            <a:pPr marL="457200" indent="-171450">
              <a:buClr>
                <a:schemeClr val="tx2"/>
              </a:buClr>
              <a:buFont typeface="Arial" panose="020B0604020202020204" pitchFamily="34" charset="0"/>
              <a:buChar char="•"/>
            </a:pPr>
            <a:r>
              <a:rPr lang="en-US" sz="1400" u="sng" dirty="0">
                <a:solidFill>
                  <a:schemeClr val="tx2"/>
                </a:solidFill>
                <a:hlinkClick r:id="rId5" action="ppaction://hlinksldjump">
                  <a:extLst>
                    <a:ext uri="{A12FA001-AC4F-418D-AE19-62706E023703}">
                      <ahyp:hlinkClr xmlns:ahyp="http://schemas.microsoft.com/office/drawing/2018/hyperlinkcolor" val="tx"/>
                    </a:ext>
                  </a:extLst>
                </a:hlinkClick>
              </a:rPr>
              <a:t>Reviewing a Document</a:t>
            </a:r>
            <a:endParaRPr lang="en-US" sz="1400" u="sng" dirty="0">
              <a:solidFill>
                <a:schemeClr val="tx2"/>
              </a:solidFill>
            </a:endParaRPr>
          </a:p>
          <a:p>
            <a:pPr marL="457200" indent="-171450">
              <a:buClr>
                <a:schemeClr val="tx2"/>
              </a:buClr>
              <a:buFont typeface="Arial" panose="020B0604020202020204" pitchFamily="34" charset="0"/>
              <a:buChar char="•"/>
            </a:pPr>
            <a:r>
              <a:rPr lang="en-US" sz="1400" u="sng" dirty="0">
                <a:solidFill>
                  <a:schemeClr val="tx2"/>
                </a:solidFill>
                <a:hlinkClick r:id="rId6" action="ppaction://hlinksldjump">
                  <a:extLst>
                    <a:ext uri="{A12FA001-AC4F-418D-AE19-62706E023703}">
                      <ahyp:hlinkClr xmlns:ahyp="http://schemas.microsoft.com/office/drawing/2018/hyperlinkcolor" val="tx"/>
                    </a:ext>
                  </a:extLst>
                </a:hlinkClick>
              </a:rPr>
              <a:t>Approving a Document</a:t>
            </a:r>
            <a:endParaRPr lang="en-US" sz="1400" u="sng" dirty="0">
              <a:solidFill>
                <a:schemeClr val="tx2"/>
              </a:solidFill>
            </a:endParaRPr>
          </a:p>
          <a:p>
            <a:pPr marL="457200" indent="-171450">
              <a:buClr>
                <a:schemeClr val="tx2"/>
              </a:buClr>
              <a:buFont typeface="Arial" panose="020B0604020202020204" pitchFamily="34" charset="0"/>
              <a:buChar char="•"/>
            </a:pPr>
            <a:r>
              <a:rPr lang="en-US" sz="1400" u="sng" dirty="0">
                <a:solidFill>
                  <a:schemeClr val="tx2"/>
                </a:solidFill>
                <a:hlinkClick r:id="rId7" action="ppaction://hlinksldjump"/>
              </a:rPr>
              <a:t>Approving a Document with eSignature</a:t>
            </a:r>
            <a:endParaRPr lang="en-US" sz="1400" u="sng" dirty="0">
              <a:solidFill>
                <a:schemeClr val="tx2"/>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715483" y="1875707"/>
            <a:ext cx="642632" cy="7317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400" b="1" dirty="0">
                <a:solidFill>
                  <a:schemeClr val="tx2"/>
                </a:solidFill>
              </a:rPr>
              <a:t>2</a:t>
            </a:r>
          </a:p>
        </p:txBody>
      </p:sp>
      <p:grpSp>
        <p:nvGrpSpPr>
          <p:cNvPr id="2" name="Group 1" descr="4. How to QC a document including paper certification, sending for QC review, and working with quality issues">
            <a:extLst>
              <a:ext uri="{FF2B5EF4-FFF2-40B4-BE49-F238E27FC236}">
                <a16:creationId xmlns:a16="http://schemas.microsoft.com/office/drawing/2014/main" id="{77BA2EE8-6C98-4DE6-87CE-C9957F786DE1}"/>
              </a:ext>
            </a:extLst>
          </p:cNvPr>
          <p:cNvGrpSpPr/>
          <p:nvPr/>
        </p:nvGrpSpPr>
        <p:grpSpPr>
          <a:xfrm>
            <a:off x="2257994" y="3608826"/>
            <a:ext cx="7676012" cy="1098148"/>
            <a:chOff x="2257994" y="3607020"/>
            <a:chExt cx="7676012" cy="773687"/>
          </a:xfrm>
        </p:grpSpPr>
        <p:sp>
          <p:nvSpPr>
            <p:cNvPr id="43" name="Rectangle 42">
              <a:extLst>
                <a:ext uri="{FF2B5EF4-FFF2-40B4-BE49-F238E27FC236}">
                  <a16:creationId xmlns:a16="http://schemas.microsoft.com/office/drawing/2014/main" id="{74120BD0-F086-43E1-94EE-B41EB2EC861D}"/>
                </a:ext>
              </a:extLst>
            </p:cNvPr>
            <p:cNvSpPr/>
            <p:nvPr/>
          </p:nvSpPr>
          <p:spPr>
            <a:xfrm>
              <a:off x="2257994" y="3658449"/>
              <a:ext cx="7676012" cy="722258"/>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US" dirty="0">
                  <a:solidFill>
                    <a:schemeClr val="bg1">
                      <a:lumMod val="50000"/>
                    </a:schemeClr>
                  </a:solidFill>
                  <a:hlinkClick r:id="rId8" action="ppaction://hlinksldjump"/>
                </a:rPr>
                <a:t>How to QC a Document</a:t>
              </a:r>
              <a:endParaRPr lang="en-US" dirty="0">
                <a:solidFill>
                  <a:schemeClr val="bg1">
                    <a:lumMod val="50000"/>
                  </a:schemeClr>
                </a:solidFill>
              </a:endParaRPr>
            </a:p>
            <a:p>
              <a:pPr marL="457200" indent="-169863">
                <a:buClr>
                  <a:schemeClr val="tx2"/>
                </a:buClr>
                <a:buFont typeface="Arial" panose="020B0604020202020204" pitchFamily="34" charset="0"/>
                <a:buChar char="•"/>
              </a:pPr>
              <a:r>
                <a:rPr lang="en-US" sz="1400" dirty="0">
                  <a:solidFill>
                    <a:schemeClr val="bg1">
                      <a:lumMod val="50000"/>
                    </a:schemeClr>
                  </a:solidFill>
                  <a:hlinkClick r:id="rId9" action="ppaction://hlinksldjump"/>
                </a:rPr>
                <a:t>Paper Certification</a:t>
              </a:r>
            </a:p>
            <a:p>
              <a:pPr marL="457200" indent="-169863">
                <a:buClr>
                  <a:schemeClr val="tx2"/>
                </a:buClr>
                <a:buFont typeface="Arial" panose="020B0604020202020204" pitchFamily="34" charset="0"/>
                <a:buChar char="•"/>
              </a:pPr>
              <a:r>
                <a:rPr lang="en-US" sz="1400" dirty="0">
                  <a:solidFill>
                    <a:schemeClr val="bg1">
                      <a:lumMod val="50000"/>
                    </a:schemeClr>
                  </a:solidFill>
                  <a:hlinkClick r:id="rId9" action="ppaction://hlinksldjump"/>
                </a:rPr>
                <a:t>Sending for QC Review</a:t>
              </a:r>
              <a:endParaRPr lang="en-US" sz="1400" dirty="0">
                <a:solidFill>
                  <a:schemeClr val="bg1">
                    <a:lumMod val="50000"/>
                  </a:schemeClr>
                </a:solidFill>
              </a:endParaRPr>
            </a:p>
            <a:p>
              <a:pPr marL="457200" indent="-169863">
                <a:buClr>
                  <a:schemeClr val="tx2"/>
                </a:buClr>
                <a:buFont typeface="Arial" panose="020B0604020202020204" pitchFamily="34" charset="0"/>
                <a:buChar char="•"/>
              </a:pPr>
              <a:r>
                <a:rPr lang="en-US" sz="1400" dirty="0">
                  <a:solidFill>
                    <a:schemeClr val="bg1">
                      <a:lumMod val="50000"/>
                    </a:schemeClr>
                  </a:solidFill>
                  <a:hlinkClick r:id="rId10" action="ppaction://hlinksldjump"/>
                </a:rPr>
                <a:t>Working with Quality Issues</a:t>
              </a:r>
              <a:endParaRPr lang="en-US" sz="1400" dirty="0">
                <a:solidFill>
                  <a:schemeClr val="bg1">
                    <a:lumMod val="50000"/>
                  </a:schemeClr>
                </a:solidFill>
              </a:endParaRPr>
            </a:p>
          </p:txBody>
        </p:sp>
        <p:sp>
          <p:nvSpPr>
            <p:cNvPr id="44" name="Rectangle 43">
              <a:extLst>
                <a:ext uri="{FF2B5EF4-FFF2-40B4-BE49-F238E27FC236}">
                  <a16:creationId xmlns:a16="http://schemas.microsoft.com/office/drawing/2014/main" id="{27D87B81-61D6-475B-9080-C46EE736AB50}"/>
                </a:ext>
              </a:extLst>
            </p:cNvPr>
            <p:cNvSpPr/>
            <p:nvPr/>
          </p:nvSpPr>
          <p:spPr>
            <a:xfrm>
              <a:off x="2715483" y="3607020"/>
              <a:ext cx="642632" cy="7317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400" b="1" dirty="0">
                  <a:solidFill>
                    <a:schemeClr val="tx2"/>
                  </a:solidFill>
                </a:rPr>
                <a:t>4</a:t>
              </a:r>
            </a:p>
          </p:txBody>
        </p:sp>
      </p:grpSp>
      <p:grpSp>
        <p:nvGrpSpPr>
          <p:cNvPr id="4" name="Group 3" descr="3. Promote a document to approved">
            <a:extLst>
              <a:ext uri="{FF2B5EF4-FFF2-40B4-BE49-F238E27FC236}">
                <a16:creationId xmlns:a16="http://schemas.microsoft.com/office/drawing/2014/main" id="{EC1D6990-FE63-421B-BF6F-90BF7BC4EE30}"/>
              </a:ext>
            </a:extLst>
          </p:cNvPr>
          <p:cNvGrpSpPr/>
          <p:nvPr/>
        </p:nvGrpSpPr>
        <p:grpSpPr>
          <a:xfrm>
            <a:off x="2257994" y="2902925"/>
            <a:ext cx="7676012" cy="731750"/>
            <a:chOff x="2257994" y="2881873"/>
            <a:chExt cx="7676012" cy="731750"/>
          </a:xfrm>
        </p:grpSpPr>
        <p:sp>
          <p:nvSpPr>
            <p:cNvPr id="15" name="Rectangle 14">
              <a:extLst>
                <a:ext uri="{FF2B5EF4-FFF2-40B4-BE49-F238E27FC236}">
                  <a16:creationId xmlns:a16="http://schemas.microsoft.com/office/drawing/2014/main" id="{54FE4190-36F6-426F-8458-7AC1AA4C6834}"/>
                </a:ext>
              </a:extLst>
            </p:cNvPr>
            <p:cNvSpPr/>
            <p:nvPr/>
          </p:nvSpPr>
          <p:spPr>
            <a:xfrm>
              <a:off x="2257994" y="2937788"/>
              <a:ext cx="7676012" cy="631007"/>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tx2"/>
                  </a:solidFill>
                  <a:hlinkClick r:id="rId11" action="ppaction://hlinksldjump">
                    <a:extLst>
                      <a:ext uri="{A12FA001-AC4F-418D-AE19-62706E023703}">
                        <ahyp:hlinkClr xmlns:ahyp="http://schemas.microsoft.com/office/drawing/2018/hyperlinkcolor" val="tx"/>
                      </a:ext>
                    </a:extLst>
                  </a:hlinkClick>
                </a:rPr>
                <a:t>Promote a Document to Approved</a:t>
              </a:r>
              <a:endParaRPr lang="en-US" dirty="0">
                <a:solidFill>
                  <a:schemeClr val="tx2"/>
                </a:solidFill>
              </a:endParaRPr>
            </a:p>
          </p:txBody>
        </p:sp>
        <p:sp>
          <p:nvSpPr>
            <p:cNvPr id="16" name="Rectangle 15">
              <a:extLst>
                <a:ext uri="{FF2B5EF4-FFF2-40B4-BE49-F238E27FC236}">
                  <a16:creationId xmlns:a16="http://schemas.microsoft.com/office/drawing/2014/main" id="{0B04E049-3731-41DC-90D0-FE44CE579075}"/>
                </a:ext>
              </a:extLst>
            </p:cNvPr>
            <p:cNvSpPr/>
            <p:nvPr/>
          </p:nvSpPr>
          <p:spPr>
            <a:xfrm>
              <a:off x="2695777" y="2881873"/>
              <a:ext cx="642632" cy="7317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400" b="1" dirty="0">
                  <a:solidFill>
                    <a:schemeClr val="tx2"/>
                  </a:solidFill>
                </a:rPr>
                <a:t>3</a:t>
              </a:r>
            </a:p>
          </p:txBody>
        </p:sp>
      </p:grpSp>
    </p:spTree>
    <p:extLst>
      <p:ext uri="{BB962C8B-B14F-4D97-AF65-F5344CB8AC3E}">
        <p14:creationId xmlns:p14="http://schemas.microsoft.com/office/powerpoint/2010/main" val="3160829669"/>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Working with Documents</a:t>
            </a:r>
          </a:p>
        </p:txBody>
      </p:sp>
    </p:spTree>
    <p:extLst>
      <p:ext uri="{BB962C8B-B14F-4D97-AF65-F5344CB8AC3E}">
        <p14:creationId xmlns:p14="http://schemas.microsoft.com/office/powerpoint/2010/main" val="408380077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Working with Documents in Vault</a:t>
            </a:r>
          </a:p>
        </p:txBody>
      </p:sp>
      <p:grpSp>
        <p:nvGrpSpPr>
          <p:cNvPr id="62" name="Group 61" descr="Start a paper certification:&#10;•Route a document for paper certification&#10;•Document retains minor version number (E.g.: v0.2)  &#10;&#10;Send a document for authoring:&#10;•Request a new or revised version of a document&#10;•Document receives updated minor version number (E.g.: v0.1 -&gt; v0.2)&#10;&#10;Send a document for review:&#10;•Route a document for review (prior to approval)&#10;•Document retains minor version number (E.g.: v0.2)&#10;&#10;Send a document for approval:&#10;•Route a document for approval&#10;•Document is promoted to major version (E.g.: v1.0)&#10;&#10;Send a document for approval with eSignature:&#10;•Route a document for approval with verified eSignature&#10;•Signature is 21 CFR Part 11 compliant and has a secure, system-generated audit trail&#10;•Document is promoted to major version (E.g.: v1.0)&#10;&#10;Promote a document to approved:&#10;•Promote a document directly to Approved state&#10;•Document is promoted to major version (E.g.: v1.0)&#10;">
            <a:extLst>
              <a:ext uri="{FF2B5EF4-FFF2-40B4-BE49-F238E27FC236}">
                <a16:creationId xmlns:a16="http://schemas.microsoft.com/office/drawing/2014/main" id="{DAAF5658-1C58-81E7-A280-3D57FA2AF938}"/>
              </a:ext>
            </a:extLst>
          </p:cNvPr>
          <p:cNvGrpSpPr/>
          <p:nvPr/>
        </p:nvGrpSpPr>
        <p:grpSpPr>
          <a:xfrm>
            <a:off x="918941" y="1483697"/>
            <a:ext cx="11258919" cy="4243846"/>
            <a:chOff x="81218" y="1402672"/>
            <a:chExt cx="11258919" cy="4243846"/>
          </a:xfrm>
        </p:grpSpPr>
        <p:sp>
          <p:nvSpPr>
            <p:cNvPr id="65" name="Freeform 193">
              <a:extLst>
                <a:ext uri="{FF2B5EF4-FFF2-40B4-BE49-F238E27FC236}">
                  <a16:creationId xmlns:a16="http://schemas.microsoft.com/office/drawing/2014/main" id="{46343F53-0908-4920-8981-6B244916C34F}"/>
                </a:ext>
              </a:extLst>
            </p:cNvPr>
            <p:cNvSpPr>
              <a:spLocks noEditPoints="1"/>
            </p:cNvSpPr>
            <p:nvPr/>
          </p:nvSpPr>
          <p:spPr bwMode="auto">
            <a:xfrm>
              <a:off x="6171345" y="1539630"/>
              <a:ext cx="199036" cy="352349"/>
            </a:xfrm>
            <a:custGeom>
              <a:avLst/>
              <a:gdLst>
                <a:gd name="T0" fmla="*/ 125 w 144"/>
                <a:gd name="T1" fmla="*/ 0 h 243"/>
                <a:gd name="T2" fmla="*/ 19 w 144"/>
                <a:gd name="T3" fmla="*/ 0 h 243"/>
                <a:gd name="T4" fmla="*/ 0 w 144"/>
                <a:gd name="T5" fmla="*/ 19 h 243"/>
                <a:gd name="T6" fmla="*/ 0 w 144"/>
                <a:gd name="T7" fmla="*/ 224 h 243"/>
                <a:gd name="T8" fmla="*/ 19 w 144"/>
                <a:gd name="T9" fmla="*/ 243 h 243"/>
                <a:gd name="T10" fmla="*/ 125 w 144"/>
                <a:gd name="T11" fmla="*/ 243 h 243"/>
                <a:gd name="T12" fmla="*/ 144 w 144"/>
                <a:gd name="T13" fmla="*/ 224 h 243"/>
                <a:gd name="T14" fmla="*/ 144 w 144"/>
                <a:gd name="T15" fmla="*/ 19 h 243"/>
                <a:gd name="T16" fmla="*/ 125 w 144"/>
                <a:gd name="T17" fmla="*/ 0 h 243"/>
                <a:gd name="T18" fmla="*/ 136 w 144"/>
                <a:gd name="T19" fmla="*/ 29 h 243"/>
                <a:gd name="T20" fmla="*/ 136 w 144"/>
                <a:gd name="T21" fmla="*/ 203 h 243"/>
                <a:gd name="T22" fmla="*/ 8 w 144"/>
                <a:gd name="T23" fmla="*/ 203 h 243"/>
                <a:gd name="T24" fmla="*/ 8 w 144"/>
                <a:gd name="T25" fmla="*/ 29 h 243"/>
                <a:gd name="T26" fmla="*/ 136 w 144"/>
                <a:gd name="T27" fmla="*/ 29 h 243"/>
                <a:gd name="T28" fmla="*/ 64 w 144"/>
                <a:gd name="T29" fmla="*/ 224 h 243"/>
                <a:gd name="T30" fmla="*/ 72 w 144"/>
                <a:gd name="T31" fmla="*/ 216 h 243"/>
                <a:gd name="T32" fmla="*/ 80 w 144"/>
                <a:gd name="T33" fmla="*/ 224 h 243"/>
                <a:gd name="T34" fmla="*/ 72 w 144"/>
                <a:gd name="T35" fmla="*/ 232 h 243"/>
                <a:gd name="T36" fmla="*/ 72 w 144"/>
                <a:gd name="T37" fmla="*/ 232 h 243"/>
                <a:gd name="T38" fmla="*/ 64 w 144"/>
                <a:gd name="T39" fmla="*/ 22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43">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11" name="Group 10">
              <a:extLst>
                <a:ext uri="{FF2B5EF4-FFF2-40B4-BE49-F238E27FC236}">
                  <a16:creationId xmlns:a16="http://schemas.microsoft.com/office/drawing/2014/main" id="{0490837B-B930-7B65-2043-82D93A167D80}"/>
                </a:ext>
              </a:extLst>
            </p:cNvPr>
            <p:cNvGrpSpPr/>
            <p:nvPr/>
          </p:nvGrpSpPr>
          <p:grpSpPr>
            <a:xfrm>
              <a:off x="5231141" y="1441267"/>
              <a:ext cx="1737360" cy="4097520"/>
              <a:chOff x="5360719" y="1441666"/>
              <a:chExt cx="1737360" cy="4097520"/>
            </a:xfrm>
          </p:grpSpPr>
          <p:sp>
            <p:nvSpPr>
              <p:cNvPr id="35" name="Round Single Corner Rectangle 35"/>
              <p:cNvSpPr/>
              <p:nvPr/>
            </p:nvSpPr>
            <p:spPr>
              <a:xfrm rot="10800000">
                <a:off x="5404124" y="1701066"/>
                <a:ext cx="1645920" cy="383812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grpSp>
            <p:nvGrpSpPr>
              <p:cNvPr id="10" name="Group 9">
                <a:extLst>
                  <a:ext uri="{FF2B5EF4-FFF2-40B4-BE49-F238E27FC236}">
                    <a16:creationId xmlns:a16="http://schemas.microsoft.com/office/drawing/2014/main" id="{B8D6B67E-44BC-196B-056C-820CBD5D3881}"/>
                  </a:ext>
                </a:extLst>
              </p:cNvPr>
              <p:cNvGrpSpPr/>
              <p:nvPr/>
            </p:nvGrpSpPr>
            <p:grpSpPr>
              <a:xfrm>
                <a:off x="5360719" y="1441666"/>
                <a:ext cx="1737360" cy="2916741"/>
                <a:chOff x="5360719" y="1441666"/>
                <a:chExt cx="1737360" cy="2916741"/>
              </a:xfrm>
            </p:grpSpPr>
            <p:sp>
              <p:nvSpPr>
                <p:cNvPr id="138" name="TextBox 137"/>
                <p:cNvSpPr txBox="1"/>
                <p:nvPr/>
              </p:nvSpPr>
              <p:spPr>
                <a:xfrm>
                  <a:off x="5465371" y="1977785"/>
                  <a:ext cx="1609528" cy="827013"/>
                </a:xfrm>
                <a:prstGeom prst="rect">
                  <a:avLst/>
                </a:prstGeom>
                <a:noFill/>
              </p:spPr>
              <p:txBody>
                <a:bodyPr wrap="square" rtlCol="0">
                  <a:spAutoFit/>
                </a:bodyPr>
                <a:lstStyle/>
                <a:p>
                  <a:pPr algn="ctr"/>
                  <a:r>
                    <a:rPr lang="en-US" sz="1600" b="1" dirty="0">
                      <a:solidFill>
                        <a:schemeClr val="tx1">
                          <a:lumMod val="75000"/>
                        </a:schemeClr>
                      </a:solidFill>
                    </a:rPr>
                    <a:t>Send a Document for Approval</a:t>
                  </a:r>
                  <a:endParaRPr lang="en-US" sz="1100" b="1" dirty="0">
                    <a:solidFill>
                      <a:schemeClr val="tx1">
                        <a:lumMod val="75000"/>
                      </a:schemeClr>
                    </a:solidFill>
                  </a:endParaRPr>
                </a:p>
              </p:txBody>
            </p:sp>
            <p:sp>
              <p:nvSpPr>
                <p:cNvPr id="58" name="TextBox 57">
                  <a:extLst>
                    <a:ext uri="{FF2B5EF4-FFF2-40B4-BE49-F238E27FC236}">
                      <a16:creationId xmlns:a16="http://schemas.microsoft.com/office/drawing/2014/main" id="{16B45273-82E9-4A87-BBB7-7131518CE662}"/>
                    </a:ext>
                  </a:extLst>
                </p:cNvPr>
                <p:cNvSpPr txBox="1"/>
                <p:nvPr/>
              </p:nvSpPr>
              <p:spPr>
                <a:xfrm>
                  <a:off x="5360719" y="2977137"/>
                  <a:ext cx="1737360" cy="1381270"/>
                </a:xfrm>
                <a:prstGeom prst="rect">
                  <a:avLst/>
                </a:prstGeom>
                <a:noFill/>
              </p:spPr>
              <p:txBody>
                <a:bodyPr wrap="square" rtlCol="0">
                  <a:spAutoFit/>
                </a:bodyPr>
                <a:lstStyle/>
                <a:p>
                  <a:pPr marL="115888" indent="-115888">
                    <a:buFont typeface="Arial" panose="020B0604020202020204" pitchFamily="34" charset="0"/>
                    <a:buChar char="•"/>
                  </a:pPr>
                  <a:r>
                    <a:rPr lang="en-US" sz="1400" dirty="0">
                      <a:solidFill>
                        <a:schemeClr val="tx1">
                          <a:lumMod val="75000"/>
                        </a:schemeClr>
                      </a:solidFill>
                    </a:rPr>
                    <a:t>Route a document for approval</a:t>
                  </a:r>
                </a:p>
                <a:p>
                  <a:pPr marL="115888" indent="-115888">
                    <a:buFont typeface="Arial" panose="020B0604020202020204" pitchFamily="34" charset="0"/>
                    <a:buChar char="•"/>
                  </a:pPr>
                  <a:r>
                    <a:rPr lang="en-US" sz="1400" dirty="0">
                      <a:solidFill>
                        <a:schemeClr val="tx1">
                          <a:lumMod val="75000"/>
                        </a:schemeClr>
                      </a:solidFill>
                    </a:rPr>
                    <a:t>Document is promoted to major version (E.g.: v1.0)</a:t>
                  </a:r>
                </a:p>
                <a:p>
                  <a:pPr marL="285750" indent="-285750">
                    <a:buFont typeface="Arial" panose="020B0604020202020204" pitchFamily="34" charset="0"/>
                    <a:buChar char="•"/>
                  </a:pPr>
                  <a:endParaRPr lang="en-US" sz="1400" dirty="0">
                    <a:solidFill>
                      <a:schemeClr val="bg2">
                        <a:lumMod val="50000"/>
                      </a:schemeClr>
                    </a:solidFill>
                  </a:endParaRPr>
                </a:p>
              </p:txBody>
            </p:sp>
            <p:grpSp>
              <p:nvGrpSpPr>
                <p:cNvPr id="17" name="Group 16">
                  <a:extLst>
                    <a:ext uri="{FF2B5EF4-FFF2-40B4-BE49-F238E27FC236}">
                      <a16:creationId xmlns:a16="http://schemas.microsoft.com/office/drawing/2014/main" id="{B1BA9388-67FD-4FAA-A63A-2D42324F3BDC}"/>
                    </a:ext>
                  </a:extLst>
                </p:cNvPr>
                <p:cNvGrpSpPr/>
                <p:nvPr/>
              </p:nvGrpSpPr>
              <p:grpSpPr>
                <a:xfrm>
                  <a:off x="5934603" y="1441666"/>
                  <a:ext cx="548640" cy="548640"/>
                  <a:chOff x="7819431" y="1023533"/>
                  <a:chExt cx="645427" cy="645427"/>
                </a:xfrm>
              </p:grpSpPr>
              <p:sp>
                <p:nvSpPr>
                  <p:cNvPr id="64" name="Oval 63">
                    <a:extLst>
                      <a:ext uri="{FF2B5EF4-FFF2-40B4-BE49-F238E27FC236}">
                        <a16:creationId xmlns:a16="http://schemas.microsoft.com/office/drawing/2014/main" id="{5629BBE0-D6AB-4217-9E1C-E7C5D4356389}"/>
                      </a:ext>
                    </a:extLst>
                  </p:cNvPr>
                  <p:cNvSpPr>
                    <a:spLocks noChangeAspect="1"/>
                  </p:cNvSpPr>
                  <p:nvPr/>
                </p:nvSpPr>
                <p:spPr>
                  <a:xfrm>
                    <a:off x="7819431" y="1023533"/>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69" name="Freeform 95">
                    <a:extLst>
                      <a:ext uri="{FF2B5EF4-FFF2-40B4-BE49-F238E27FC236}">
                        <a16:creationId xmlns:a16="http://schemas.microsoft.com/office/drawing/2014/main" id="{30919878-57A5-49F2-835A-FDABD94785CB}"/>
                      </a:ext>
                    </a:extLst>
                  </p:cNvPr>
                  <p:cNvSpPr>
                    <a:spLocks noChangeAspect="1"/>
                  </p:cNvSpPr>
                  <p:nvPr/>
                </p:nvSpPr>
                <p:spPr bwMode="auto">
                  <a:xfrm>
                    <a:off x="7965623" y="1181423"/>
                    <a:ext cx="373256" cy="316247"/>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p>
                </p:txBody>
              </p:sp>
            </p:grpSp>
          </p:grpSp>
        </p:grpSp>
        <p:grpSp>
          <p:nvGrpSpPr>
            <p:cNvPr id="12" name="Group 11">
              <a:extLst>
                <a:ext uri="{FF2B5EF4-FFF2-40B4-BE49-F238E27FC236}">
                  <a16:creationId xmlns:a16="http://schemas.microsoft.com/office/drawing/2014/main" id="{530FF122-BDDD-6016-F85F-1C051DF7A597}"/>
                </a:ext>
              </a:extLst>
            </p:cNvPr>
            <p:cNvGrpSpPr/>
            <p:nvPr/>
          </p:nvGrpSpPr>
          <p:grpSpPr>
            <a:xfrm>
              <a:off x="6914990" y="1450195"/>
              <a:ext cx="1862448" cy="4196323"/>
              <a:chOff x="7016821" y="1466027"/>
              <a:chExt cx="1862448" cy="4196323"/>
            </a:xfrm>
          </p:grpSpPr>
          <p:grpSp>
            <p:nvGrpSpPr>
              <p:cNvPr id="7" name="Group 6">
                <a:extLst>
                  <a:ext uri="{FF2B5EF4-FFF2-40B4-BE49-F238E27FC236}">
                    <a16:creationId xmlns:a16="http://schemas.microsoft.com/office/drawing/2014/main" id="{7D30022C-30ED-4E5A-AE37-613C9B435E27}"/>
                  </a:ext>
                </a:extLst>
              </p:cNvPr>
              <p:cNvGrpSpPr/>
              <p:nvPr/>
            </p:nvGrpSpPr>
            <p:grpSpPr>
              <a:xfrm>
                <a:off x="7016821" y="1471233"/>
                <a:ext cx="1862448" cy="4191117"/>
                <a:chOff x="4784635" y="1065118"/>
                <a:chExt cx="2507362" cy="4918554"/>
              </a:xfrm>
            </p:grpSpPr>
            <p:sp>
              <p:nvSpPr>
                <p:cNvPr id="34" name="Round Single Corner Rectangle 35"/>
                <p:cNvSpPr/>
                <p:nvPr/>
              </p:nvSpPr>
              <p:spPr>
                <a:xfrm rot="10800000">
                  <a:off x="4872416" y="1348010"/>
                  <a:ext cx="2215856" cy="4507058"/>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137" name="TextBox 136"/>
                <p:cNvSpPr txBox="1"/>
                <p:nvPr/>
              </p:nvSpPr>
              <p:spPr>
                <a:xfrm>
                  <a:off x="4784635" y="1710251"/>
                  <a:ext cx="2507362" cy="975230"/>
                </a:xfrm>
                <a:prstGeom prst="rect">
                  <a:avLst/>
                </a:prstGeom>
                <a:noFill/>
              </p:spPr>
              <p:txBody>
                <a:bodyPr wrap="square" rtlCol="0">
                  <a:spAutoFit/>
                </a:bodyPr>
                <a:lstStyle/>
                <a:p>
                  <a:pPr algn="ctr"/>
                  <a:r>
                    <a:rPr lang="en-US" sz="1600" b="1" dirty="0">
                      <a:solidFill>
                        <a:schemeClr val="tx1">
                          <a:lumMod val="75000"/>
                        </a:schemeClr>
                      </a:solidFill>
                    </a:rPr>
                    <a:t>Send a Document for Approval with </a:t>
                  </a:r>
                </a:p>
                <a:p>
                  <a:pPr algn="ctr"/>
                  <a:r>
                    <a:rPr lang="en-US" sz="1600" b="1" dirty="0">
                      <a:solidFill>
                        <a:schemeClr val="tx1">
                          <a:lumMod val="75000"/>
                        </a:schemeClr>
                      </a:solidFill>
                    </a:rPr>
                    <a:t>eSignature</a:t>
                  </a:r>
                </a:p>
              </p:txBody>
            </p:sp>
            <p:sp>
              <p:nvSpPr>
                <p:cNvPr id="57" name="TextBox 56">
                  <a:extLst>
                    <a:ext uri="{FF2B5EF4-FFF2-40B4-BE49-F238E27FC236}">
                      <a16:creationId xmlns:a16="http://schemas.microsoft.com/office/drawing/2014/main" id="{06C0FCF1-473B-468D-9044-4ED5D6383A71}"/>
                    </a:ext>
                  </a:extLst>
                </p:cNvPr>
                <p:cNvSpPr txBox="1"/>
                <p:nvPr/>
              </p:nvSpPr>
              <p:spPr>
                <a:xfrm>
                  <a:off x="4839019" y="2841266"/>
                  <a:ext cx="2337545" cy="3142406"/>
                </a:xfrm>
                <a:prstGeom prst="rect">
                  <a:avLst/>
                </a:prstGeom>
                <a:noFill/>
              </p:spPr>
              <p:txBody>
                <a:bodyPr wrap="square" rtlCol="0">
                  <a:spAutoFit/>
                </a:bodyPr>
                <a:lstStyle/>
                <a:p>
                  <a:pPr marL="169863" indent="-169863">
                    <a:buFont typeface="Arial" panose="020B0604020202020204" pitchFamily="34" charset="0"/>
                    <a:buChar char="•"/>
                  </a:pPr>
                  <a:r>
                    <a:rPr lang="en-US" sz="1400" dirty="0">
                      <a:solidFill>
                        <a:schemeClr val="tx1">
                          <a:lumMod val="75000"/>
                        </a:schemeClr>
                      </a:solidFill>
                    </a:rPr>
                    <a:t>Route a document for approval with verified eSignature</a:t>
                  </a:r>
                </a:p>
                <a:p>
                  <a:pPr marL="169863" indent="-169863">
                    <a:buFont typeface="Arial" panose="020B0604020202020204" pitchFamily="34" charset="0"/>
                    <a:buChar char="•"/>
                  </a:pPr>
                  <a:r>
                    <a:rPr lang="en-US" sz="1400" dirty="0">
                      <a:solidFill>
                        <a:schemeClr val="tx1">
                          <a:lumMod val="75000"/>
                        </a:schemeClr>
                      </a:solidFill>
                    </a:rPr>
                    <a:t>Signature is 21 CFR Part 11 compliant and has a secure, system-generated audit trail </a:t>
                  </a:r>
                </a:p>
                <a:p>
                  <a:pPr marL="169863" indent="-169863">
                    <a:buFont typeface="Arial" panose="020B0604020202020204" pitchFamily="34" charset="0"/>
                    <a:buChar char="•"/>
                  </a:pPr>
                  <a:r>
                    <a:rPr lang="en-US" sz="1400" dirty="0">
                      <a:solidFill>
                        <a:schemeClr val="tx1">
                          <a:lumMod val="75000"/>
                        </a:schemeClr>
                      </a:solidFill>
                    </a:rPr>
                    <a:t>Document is promoted to major version (E.g.: v1.0)</a:t>
                  </a:r>
                </a:p>
                <a:p>
                  <a:pPr marL="169863" indent="-169863">
                    <a:buFont typeface="Arial" panose="020B0604020202020204" pitchFamily="34" charset="0"/>
                    <a:buChar char="•"/>
                  </a:pPr>
                  <a:endParaRPr lang="en-US" sz="1400" dirty="0">
                    <a:solidFill>
                      <a:schemeClr val="tx1">
                        <a:lumMod val="75000"/>
                      </a:schemeClr>
                    </a:solidFill>
                  </a:endParaRPr>
                </a:p>
              </p:txBody>
            </p:sp>
            <p:grpSp>
              <p:nvGrpSpPr>
                <p:cNvPr id="91" name="Group 115">
                  <a:extLst>
                    <a:ext uri="{FF2B5EF4-FFF2-40B4-BE49-F238E27FC236}">
                      <a16:creationId xmlns:a16="http://schemas.microsoft.com/office/drawing/2014/main" id="{E9C7E428-FD2B-49EA-974A-40E8559D30FA}"/>
                    </a:ext>
                  </a:extLst>
                </p:cNvPr>
                <p:cNvGrpSpPr>
                  <a:grpSpLocks noChangeAspect="1"/>
                </p:cNvGrpSpPr>
                <p:nvPr/>
              </p:nvGrpSpPr>
              <p:grpSpPr bwMode="auto">
                <a:xfrm>
                  <a:off x="5824319" y="1065118"/>
                  <a:ext cx="284747" cy="149152"/>
                  <a:chOff x="7061" y="1121"/>
                  <a:chExt cx="189" cy="99"/>
                </a:xfrm>
                <a:solidFill>
                  <a:schemeClr val="bg1"/>
                </a:solidFill>
              </p:grpSpPr>
              <p:sp>
                <p:nvSpPr>
                  <p:cNvPr id="93" name="Freeform 117">
                    <a:extLst>
                      <a:ext uri="{FF2B5EF4-FFF2-40B4-BE49-F238E27FC236}">
                        <a16:creationId xmlns:a16="http://schemas.microsoft.com/office/drawing/2014/main" id="{56436F90-5379-4BB7-A055-CA2809E0102A}"/>
                      </a:ext>
                    </a:extLst>
                  </p:cNvPr>
                  <p:cNvSpPr>
                    <a:spLocks/>
                  </p:cNvSpPr>
                  <p:nvPr/>
                </p:nvSpPr>
                <p:spPr bwMode="auto">
                  <a:xfrm>
                    <a:off x="7061" y="1208"/>
                    <a:ext cx="47" cy="12"/>
                  </a:xfrm>
                  <a:custGeom>
                    <a:avLst/>
                    <a:gdLst>
                      <a:gd name="T0" fmla="*/ 17 w 33"/>
                      <a:gd name="T1" fmla="*/ 9 h 9"/>
                      <a:gd name="T2" fmla="*/ 6 w 33"/>
                      <a:gd name="T3" fmla="*/ 9 h 9"/>
                      <a:gd name="T4" fmla="*/ 3 w 33"/>
                      <a:gd name="T5" fmla="*/ 9 h 9"/>
                      <a:gd name="T6" fmla="*/ 1 w 33"/>
                      <a:gd name="T7" fmla="*/ 3 h 9"/>
                      <a:gd name="T8" fmla="*/ 4 w 33"/>
                      <a:gd name="T9" fmla="*/ 0 h 9"/>
                      <a:gd name="T10" fmla="*/ 6 w 33"/>
                      <a:gd name="T11" fmla="*/ 0 h 9"/>
                      <a:gd name="T12" fmla="*/ 27 w 33"/>
                      <a:gd name="T13" fmla="*/ 0 h 9"/>
                      <a:gd name="T14" fmla="*/ 28 w 33"/>
                      <a:gd name="T15" fmla="*/ 0 h 9"/>
                      <a:gd name="T16" fmla="*/ 33 w 33"/>
                      <a:gd name="T17" fmla="*/ 4 h 9"/>
                      <a:gd name="T18" fmla="*/ 28 w 33"/>
                      <a:gd name="T19" fmla="*/ 9 h 9"/>
                      <a:gd name="T20" fmla="*/ 28 w 33"/>
                      <a:gd name="T21" fmla="*/ 9 h 9"/>
                      <a:gd name="T22" fmla="*/ 19 w 33"/>
                      <a:gd name="T23" fmla="*/ 9 h 9"/>
                      <a:gd name="T24" fmla="*/ 17 w 33"/>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9">
                        <a:moveTo>
                          <a:pt x="17" y="9"/>
                        </a:moveTo>
                        <a:cubicBezTo>
                          <a:pt x="13" y="9"/>
                          <a:pt x="9" y="9"/>
                          <a:pt x="6" y="9"/>
                        </a:cubicBezTo>
                        <a:cubicBezTo>
                          <a:pt x="5" y="9"/>
                          <a:pt x="4" y="9"/>
                          <a:pt x="3" y="9"/>
                        </a:cubicBezTo>
                        <a:cubicBezTo>
                          <a:pt x="1" y="8"/>
                          <a:pt x="0" y="5"/>
                          <a:pt x="1" y="3"/>
                        </a:cubicBezTo>
                        <a:cubicBezTo>
                          <a:pt x="1" y="1"/>
                          <a:pt x="3" y="0"/>
                          <a:pt x="4" y="0"/>
                        </a:cubicBezTo>
                        <a:cubicBezTo>
                          <a:pt x="5" y="0"/>
                          <a:pt x="6" y="0"/>
                          <a:pt x="6" y="0"/>
                        </a:cubicBezTo>
                        <a:cubicBezTo>
                          <a:pt x="27" y="0"/>
                          <a:pt x="27" y="0"/>
                          <a:pt x="27" y="0"/>
                        </a:cubicBezTo>
                        <a:cubicBezTo>
                          <a:pt x="27" y="0"/>
                          <a:pt x="28" y="0"/>
                          <a:pt x="28" y="0"/>
                        </a:cubicBezTo>
                        <a:cubicBezTo>
                          <a:pt x="31" y="0"/>
                          <a:pt x="33" y="2"/>
                          <a:pt x="33" y="4"/>
                        </a:cubicBezTo>
                        <a:cubicBezTo>
                          <a:pt x="33" y="7"/>
                          <a:pt x="31" y="9"/>
                          <a:pt x="28" y="9"/>
                        </a:cubicBezTo>
                        <a:cubicBezTo>
                          <a:pt x="28" y="9"/>
                          <a:pt x="28" y="9"/>
                          <a:pt x="28" y="9"/>
                        </a:cubicBezTo>
                        <a:cubicBezTo>
                          <a:pt x="25" y="9"/>
                          <a:pt x="22" y="9"/>
                          <a:pt x="19" y="9"/>
                        </a:cubicBezTo>
                        <a:lnTo>
                          <a:pt x="17"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94" name="Freeform 118">
                    <a:extLst>
                      <a:ext uri="{FF2B5EF4-FFF2-40B4-BE49-F238E27FC236}">
                        <a16:creationId xmlns:a16="http://schemas.microsoft.com/office/drawing/2014/main" id="{90E8BEF9-3465-4082-BFDD-A526DBE71D6F}"/>
                      </a:ext>
                    </a:extLst>
                  </p:cNvPr>
                  <p:cNvSpPr>
                    <a:spLocks/>
                  </p:cNvSpPr>
                  <p:nvPr/>
                </p:nvSpPr>
                <p:spPr bwMode="auto">
                  <a:xfrm>
                    <a:off x="7202" y="1208"/>
                    <a:ext cx="48" cy="12"/>
                  </a:xfrm>
                  <a:custGeom>
                    <a:avLst/>
                    <a:gdLst>
                      <a:gd name="T0" fmla="*/ 16 w 33"/>
                      <a:gd name="T1" fmla="*/ 9 h 9"/>
                      <a:gd name="T2" fmla="*/ 5 w 33"/>
                      <a:gd name="T3" fmla="*/ 9 h 9"/>
                      <a:gd name="T4" fmla="*/ 0 w 33"/>
                      <a:gd name="T5" fmla="*/ 5 h 9"/>
                      <a:gd name="T6" fmla="*/ 0 w 33"/>
                      <a:gd name="T7" fmla="*/ 4 h 9"/>
                      <a:gd name="T8" fmla="*/ 4 w 33"/>
                      <a:gd name="T9" fmla="*/ 0 h 9"/>
                      <a:gd name="T10" fmla="*/ 6 w 33"/>
                      <a:gd name="T11" fmla="*/ 0 h 9"/>
                      <a:gd name="T12" fmla="*/ 27 w 33"/>
                      <a:gd name="T13" fmla="*/ 0 h 9"/>
                      <a:gd name="T14" fmla="*/ 29 w 33"/>
                      <a:gd name="T15" fmla="*/ 0 h 9"/>
                      <a:gd name="T16" fmla="*/ 33 w 33"/>
                      <a:gd name="T17" fmla="*/ 5 h 9"/>
                      <a:gd name="T18" fmla="*/ 28 w 33"/>
                      <a:gd name="T19" fmla="*/ 9 h 9"/>
                      <a:gd name="T20" fmla="*/ 18 w 33"/>
                      <a:gd name="T21" fmla="*/ 9 h 9"/>
                      <a:gd name="T22" fmla="*/ 16 w 33"/>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9">
                        <a:moveTo>
                          <a:pt x="16" y="9"/>
                        </a:moveTo>
                        <a:cubicBezTo>
                          <a:pt x="13" y="9"/>
                          <a:pt x="9" y="9"/>
                          <a:pt x="5" y="9"/>
                        </a:cubicBezTo>
                        <a:cubicBezTo>
                          <a:pt x="3" y="9"/>
                          <a:pt x="0" y="7"/>
                          <a:pt x="0" y="5"/>
                        </a:cubicBezTo>
                        <a:cubicBezTo>
                          <a:pt x="0" y="4"/>
                          <a:pt x="0" y="4"/>
                          <a:pt x="0" y="4"/>
                        </a:cubicBezTo>
                        <a:cubicBezTo>
                          <a:pt x="0" y="2"/>
                          <a:pt x="2" y="0"/>
                          <a:pt x="4" y="0"/>
                        </a:cubicBezTo>
                        <a:cubicBezTo>
                          <a:pt x="5" y="0"/>
                          <a:pt x="5" y="0"/>
                          <a:pt x="6" y="0"/>
                        </a:cubicBezTo>
                        <a:cubicBezTo>
                          <a:pt x="13" y="0"/>
                          <a:pt x="20" y="0"/>
                          <a:pt x="27" y="0"/>
                        </a:cubicBezTo>
                        <a:cubicBezTo>
                          <a:pt x="28" y="0"/>
                          <a:pt x="28" y="0"/>
                          <a:pt x="29" y="0"/>
                        </a:cubicBezTo>
                        <a:cubicBezTo>
                          <a:pt x="31" y="0"/>
                          <a:pt x="33" y="2"/>
                          <a:pt x="33" y="5"/>
                        </a:cubicBezTo>
                        <a:cubicBezTo>
                          <a:pt x="33" y="7"/>
                          <a:pt x="31" y="9"/>
                          <a:pt x="28" y="9"/>
                        </a:cubicBezTo>
                        <a:cubicBezTo>
                          <a:pt x="25" y="9"/>
                          <a:pt x="22" y="9"/>
                          <a:pt x="18" y="9"/>
                        </a:cubicBezTo>
                        <a:lnTo>
                          <a:pt x="16"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105" name="Freeform 119">
                    <a:extLst>
                      <a:ext uri="{FF2B5EF4-FFF2-40B4-BE49-F238E27FC236}">
                        <a16:creationId xmlns:a16="http://schemas.microsoft.com/office/drawing/2014/main" id="{D707136C-9111-444D-B505-80A5EE008262}"/>
                      </a:ext>
                    </a:extLst>
                  </p:cNvPr>
                  <p:cNvSpPr>
                    <a:spLocks/>
                  </p:cNvSpPr>
                  <p:nvPr/>
                </p:nvSpPr>
                <p:spPr bwMode="auto">
                  <a:xfrm>
                    <a:off x="7185" y="1146"/>
                    <a:ext cx="39" cy="37"/>
                  </a:xfrm>
                  <a:custGeom>
                    <a:avLst/>
                    <a:gdLst>
                      <a:gd name="T0" fmla="*/ 26 w 27"/>
                      <a:gd name="T1" fmla="*/ 5 h 26"/>
                      <a:gd name="T2" fmla="*/ 25 w 27"/>
                      <a:gd name="T3" fmla="*/ 8 h 26"/>
                      <a:gd name="T4" fmla="*/ 12 w 27"/>
                      <a:gd name="T5" fmla="*/ 21 h 26"/>
                      <a:gd name="T6" fmla="*/ 9 w 27"/>
                      <a:gd name="T7" fmla="*/ 24 h 26"/>
                      <a:gd name="T8" fmla="*/ 3 w 27"/>
                      <a:gd name="T9" fmla="*/ 25 h 26"/>
                      <a:gd name="T10" fmla="*/ 1 w 27"/>
                      <a:gd name="T11" fmla="*/ 19 h 26"/>
                      <a:gd name="T12" fmla="*/ 1 w 27"/>
                      <a:gd name="T13" fmla="*/ 18 h 26"/>
                      <a:gd name="T14" fmla="*/ 2 w 27"/>
                      <a:gd name="T15" fmla="*/ 17 h 26"/>
                      <a:gd name="T16" fmla="*/ 18 w 27"/>
                      <a:gd name="T17" fmla="*/ 2 h 26"/>
                      <a:gd name="T18" fmla="*/ 23 w 27"/>
                      <a:gd name="T19" fmla="*/ 0 h 26"/>
                      <a:gd name="T20" fmla="*/ 26 w 2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
                        <a:moveTo>
                          <a:pt x="26" y="5"/>
                        </a:moveTo>
                        <a:cubicBezTo>
                          <a:pt x="26" y="6"/>
                          <a:pt x="26" y="8"/>
                          <a:pt x="25" y="8"/>
                        </a:cubicBezTo>
                        <a:cubicBezTo>
                          <a:pt x="20" y="13"/>
                          <a:pt x="16" y="17"/>
                          <a:pt x="12" y="21"/>
                        </a:cubicBezTo>
                        <a:cubicBezTo>
                          <a:pt x="11" y="22"/>
                          <a:pt x="10" y="23"/>
                          <a:pt x="9" y="24"/>
                        </a:cubicBezTo>
                        <a:cubicBezTo>
                          <a:pt x="7" y="25"/>
                          <a:pt x="5" y="26"/>
                          <a:pt x="3" y="25"/>
                        </a:cubicBezTo>
                        <a:cubicBezTo>
                          <a:pt x="1" y="24"/>
                          <a:pt x="0" y="21"/>
                          <a:pt x="1" y="19"/>
                        </a:cubicBezTo>
                        <a:cubicBezTo>
                          <a:pt x="1" y="19"/>
                          <a:pt x="1" y="18"/>
                          <a:pt x="1" y="18"/>
                        </a:cubicBezTo>
                        <a:cubicBezTo>
                          <a:pt x="2" y="18"/>
                          <a:pt x="2" y="17"/>
                          <a:pt x="2" y="17"/>
                        </a:cubicBezTo>
                        <a:cubicBezTo>
                          <a:pt x="18" y="2"/>
                          <a:pt x="18" y="2"/>
                          <a:pt x="18" y="2"/>
                        </a:cubicBezTo>
                        <a:cubicBezTo>
                          <a:pt x="19" y="0"/>
                          <a:pt x="21" y="0"/>
                          <a:pt x="23" y="0"/>
                        </a:cubicBezTo>
                        <a:cubicBezTo>
                          <a:pt x="25" y="1"/>
                          <a:pt x="27" y="3"/>
                          <a:pt x="26"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106" name="Freeform 120">
                    <a:extLst>
                      <a:ext uri="{FF2B5EF4-FFF2-40B4-BE49-F238E27FC236}">
                        <a16:creationId xmlns:a16="http://schemas.microsoft.com/office/drawing/2014/main" id="{68150116-1D39-444B-A970-2646CA93F4E1}"/>
                      </a:ext>
                    </a:extLst>
                  </p:cNvPr>
                  <p:cNvSpPr>
                    <a:spLocks/>
                  </p:cNvSpPr>
                  <p:nvPr/>
                </p:nvSpPr>
                <p:spPr bwMode="auto">
                  <a:xfrm>
                    <a:off x="7150" y="1121"/>
                    <a:ext cx="12" cy="47"/>
                  </a:xfrm>
                  <a:custGeom>
                    <a:avLst/>
                    <a:gdLst>
                      <a:gd name="T0" fmla="*/ 9 w 9"/>
                      <a:gd name="T1" fmla="*/ 17 h 33"/>
                      <a:gd name="T2" fmla="*/ 9 w 9"/>
                      <a:gd name="T3" fmla="*/ 28 h 33"/>
                      <a:gd name="T4" fmla="*/ 4 w 9"/>
                      <a:gd name="T5" fmla="*/ 33 h 33"/>
                      <a:gd name="T6" fmla="*/ 0 w 9"/>
                      <a:gd name="T7" fmla="*/ 29 h 33"/>
                      <a:gd name="T8" fmla="*/ 0 w 9"/>
                      <a:gd name="T9" fmla="*/ 27 h 33"/>
                      <a:gd name="T10" fmla="*/ 0 w 9"/>
                      <a:gd name="T11" fmla="*/ 7 h 33"/>
                      <a:gd name="T12" fmla="*/ 0 w 9"/>
                      <a:gd name="T13" fmla="*/ 5 h 33"/>
                      <a:gd name="T14" fmla="*/ 5 w 9"/>
                      <a:gd name="T15" fmla="*/ 1 h 33"/>
                      <a:gd name="T16" fmla="*/ 9 w 9"/>
                      <a:gd name="T17" fmla="*/ 5 h 33"/>
                      <a:gd name="T18" fmla="*/ 9 w 9"/>
                      <a:gd name="T19" fmla="*/ 17 h 33"/>
                      <a:gd name="T20" fmla="*/ 9 w 9"/>
                      <a:gd name="T2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33">
                        <a:moveTo>
                          <a:pt x="9" y="17"/>
                        </a:moveTo>
                        <a:cubicBezTo>
                          <a:pt x="9" y="20"/>
                          <a:pt x="9" y="24"/>
                          <a:pt x="9" y="28"/>
                        </a:cubicBezTo>
                        <a:cubicBezTo>
                          <a:pt x="9" y="31"/>
                          <a:pt x="7" y="33"/>
                          <a:pt x="4" y="33"/>
                        </a:cubicBezTo>
                        <a:cubicBezTo>
                          <a:pt x="2" y="33"/>
                          <a:pt x="0" y="31"/>
                          <a:pt x="0" y="29"/>
                        </a:cubicBezTo>
                        <a:cubicBezTo>
                          <a:pt x="0" y="28"/>
                          <a:pt x="0" y="27"/>
                          <a:pt x="0" y="27"/>
                        </a:cubicBezTo>
                        <a:cubicBezTo>
                          <a:pt x="0" y="20"/>
                          <a:pt x="0" y="13"/>
                          <a:pt x="0" y="7"/>
                        </a:cubicBezTo>
                        <a:cubicBezTo>
                          <a:pt x="0" y="6"/>
                          <a:pt x="0" y="5"/>
                          <a:pt x="0" y="5"/>
                        </a:cubicBezTo>
                        <a:cubicBezTo>
                          <a:pt x="0" y="2"/>
                          <a:pt x="2" y="0"/>
                          <a:pt x="5" y="1"/>
                        </a:cubicBezTo>
                        <a:cubicBezTo>
                          <a:pt x="7" y="1"/>
                          <a:pt x="9" y="3"/>
                          <a:pt x="9" y="5"/>
                        </a:cubicBezTo>
                        <a:cubicBezTo>
                          <a:pt x="9" y="9"/>
                          <a:pt x="9" y="13"/>
                          <a:pt x="9" y="17"/>
                        </a:cubicBezTo>
                        <a:cubicBezTo>
                          <a:pt x="9" y="17"/>
                          <a:pt x="9" y="17"/>
                          <a:pt x="9"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107" name="Freeform 121">
                    <a:extLst>
                      <a:ext uri="{FF2B5EF4-FFF2-40B4-BE49-F238E27FC236}">
                        <a16:creationId xmlns:a16="http://schemas.microsoft.com/office/drawing/2014/main" id="{B7B32946-B6F0-4BE3-AC04-EC2CEE0FA636}"/>
                      </a:ext>
                    </a:extLst>
                  </p:cNvPr>
                  <p:cNvSpPr>
                    <a:spLocks/>
                  </p:cNvSpPr>
                  <p:nvPr/>
                </p:nvSpPr>
                <p:spPr bwMode="auto">
                  <a:xfrm>
                    <a:off x="7084" y="1146"/>
                    <a:ext cx="38" cy="37"/>
                  </a:xfrm>
                  <a:custGeom>
                    <a:avLst/>
                    <a:gdLst>
                      <a:gd name="T0" fmla="*/ 5 w 27"/>
                      <a:gd name="T1" fmla="*/ 0 h 26"/>
                      <a:gd name="T2" fmla="*/ 9 w 27"/>
                      <a:gd name="T3" fmla="*/ 2 h 26"/>
                      <a:gd name="T4" fmla="*/ 25 w 27"/>
                      <a:gd name="T5" fmla="*/ 17 h 26"/>
                      <a:gd name="T6" fmla="*/ 25 w 27"/>
                      <a:gd name="T7" fmla="*/ 18 h 26"/>
                      <a:gd name="T8" fmla="*/ 25 w 27"/>
                      <a:gd name="T9" fmla="*/ 24 h 26"/>
                      <a:gd name="T10" fmla="*/ 19 w 27"/>
                      <a:gd name="T11" fmla="*/ 25 h 26"/>
                      <a:gd name="T12" fmla="*/ 18 w 27"/>
                      <a:gd name="T13" fmla="*/ 23 h 26"/>
                      <a:gd name="T14" fmla="*/ 2 w 27"/>
                      <a:gd name="T15" fmla="*/ 9 h 26"/>
                      <a:gd name="T16" fmla="*/ 1 w 27"/>
                      <a:gd name="T17" fmla="*/ 5 h 26"/>
                      <a:gd name="T18" fmla="*/ 5 w 27"/>
                      <a:gd name="T19" fmla="*/ 0 h 26"/>
                      <a:gd name="T20" fmla="*/ 5 w 27"/>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
                        <a:moveTo>
                          <a:pt x="5" y="0"/>
                        </a:moveTo>
                        <a:cubicBezTo>
                          <a:pt x="7" y="0"/>
                          <a:pt x="8" y="1"/>
                          <a:pt x="9" y="2"/>
                        </a:cubicBezTo>
                        <a:cubicBezTo>
                          <a:pt x="14" y="7"/>
                          <a:pt x="19" y="12"/>
                          <a:pt x="25" y="17"/>
                        </a:cubicBezTo>
                        <a:cubicBezTo>
                          <a:pt x="25" y="17"/>
                          <a:pt x="25" y="17"/>
                          <a:pt x="25" y="18"/>
                        </a:cubicBezTo>
                        <a:cubicBezTo>
                          <a:pt x="27" y="19"/>
                          <a:pt x="27" y="22"/>
                          <a:pt x="25" y="24"/>
                        </a:cubicBezTo>
                        <a:cubicBezTo>
                          <a:pt x="24" y="26"/>
                          <a:pt x="21" y="26"/>
                          <a:pt x="19" y="25"/>
                        </a:cubicBezTo>
                        <a:cubicBezTo>
                          <a:pt x="19" y="24"/>
                          <a:pt x="18" y="24"/>
                          <a:pt x="18" y="23"/>
                        </a:cubicBezTo>
                        <a:cubicBezTo>
                          <a:pt x="13" y="18"/>
                          <a:pt x="8" y="14"/>
                          <a:pt x="2" y="9"/>
                        </a:cubicBezTo>
                        <a:cubicBezTo>
                          <a:pt x="1" y="8"/>
                          <a:pt x="1" y="7"/>
                          <a:pt x="1" y="5"/>
                        </a:cubicBezTo>
                        <a:cubicBezTo>
                          <a:pt x="0" y="3"/>
                          <a:pt x="2" y="0"/>
                          <a:pt x="5" y="0"/>
                        </a:cubicBezTo>
                        <a:cubicBezTo>
                          <a:pt x="5" y="0"/>
                          <a:pt x="5" y="0"/>
                          <a:pt x="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grpSp>
          </p:grpSp>
          <p:grpSp>
            <p:nvGrpSpPr>
              <p:cNvPr id="15" name="Group 14">
                <a:extLst>
                  <a:ext uri="{FF2B5EF4-FFF2-40B4-BE49-F238E27FC236}">
                    <a16:creationId xmlns:a16="http://schemas.microsoft.com/office/drawing/2014/main" id="{33270BBA-353F-4CCD-ABBF-2C3150FB7DC7}"/>
                  </a:ext>
                </a:extLst>
              </p:cNvPr>
              <p:cNvGrpSpPr/>
              <p:nvPr/>
            </p:nvGrpSpPr>
            <p:grpSpPr>
              <a:xfrm>
                <a:off x="7656620" y="1466027"/>
                <a:ext cx="548640" cy="548640"/>
                <a:chOff x="5645979" y="1059008"/>
                <a:chExt cx="645427" cy="645427"/>
              </a:xfrm>
            </p:grpSpPr>
            <p:sp>
              <p:nvSpPr>
                <p:cNvPr id="63" name="Oval 62">
                  <a:extLst>
                    <a:ext uri="{FF2B5EF4-FFF2-40B4-BE49-F238E27FC236}">
                      <a16:creationId xmlns:a16="http://schemas.microsoft.com/office/drawing/2014/main" id="{902A2DAF-1BD3-48CA-8ECC-4CA5D7DF0E31}"/>
                    </a:ext>
                  </a:extLst>
                </p:cNvPr>
                <p:cNvSpPr>
                  <a:spLocks noChangeAspect="1"/>
                </p:cNvSpPr>
                <p:nvPr/>
              </p:nvSpPr>
              <p:spPr>
                <a:xfrm>
                  <a:off x="5645979" y="1059008"/>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grpSp>
              <p:nvGrpSpPr>
                <p:cNvPr id="70" name="Group 131">
                  <a:extLst>
                    <a:ext uri="{FF2B5EF4-FFF2-40B4-BE49-F238E27FC236}">
                      <a16:creationId xmlns:a16="http://schemas.microsoft.com/office/drawing/2014/main" id="{00C1A515-0A5C-487E-A4DF-5B794B08C7BE}"/>
                    </a:ext>
                  </a:extLst>
                </p:cNvPr>
                <p:cNvGrpSpPr>
                  <a:grpSpLocks noChangeAspect="1"/>
                </p:cNvGrpSpPr>
                <p:nvPr/>
              </p:nvGrpSpPr>
              <p:grpSpPr bwMode="auto">
                <a:xfrm>
                  <a:off x="5774387" y="1211629"/>
                  <a:ext cx="360743" cy="328044"/>
                  <a:chOff x="995" y="1861"/>
                  <a:chExt cx="342" cy="311"/>
                </a:xfrm>
                <a:solidFill>
                  <a:schemeClr val="bg1"/>
                </a:solidFill>
              </p:grpSpPr>
              <p:sp>
                <p:nvSpPr>
                  <p:cNvPr id="71" name="Freeform 132">
                    <a:extLst>
                      <a:ext uri="{FF2B5EF4-FFF2-40B4-BE49-F238E27FC236}">
                        <a16:creationId xmlns:a16="http://schemas.microsoft.com/office/drawing/2014/main" id="{DFADAB90-5D63-451B-98A8-903A495FCB7F}"/>
                      </a:ext>
                    </a:extLst>
                  </p:cNvPr>
                  <p:cNvSpPr>
                    <a:spLocks/>
                  </p:cNvSpPr>
                  <p:nvPr/>
                </p:nvSpPr>
                <p:spPr bwMode="auto">
                  <a:xfrm>
                    <a:off x="1042" y="1861"/>
                    <a:ext cx="262" cy="263"/>
                  </a:xfrm>
                  <a:custGeom>
                    <a:avLst/>
                    <a:gdLst>
                      <a:gd name="T0" fmla="*/ 0 w 262"/>
                      <a:gd name="T1" fmla="*/ 223 h 263"/>
                      <a:gd name="T2" fmla="*/ 224 w 262"/>
                      <a:gd name="T3" fmla="*/ 0 h 263"/>
                      <a:gd name="T4" fmla="*/ 262 w 262"/>
                      <a:gd name="T5" fmla="*/ 40 h 263"/>
                      <a:gd name="T6" fmla="*/ 40 w 262"/>
                      <a:gd name="T7" fmla="*/ 263 h 263"/>
                      <a:gd name="T8" fmla="*/ 0 w 262"/>
                      <a:gd name="T9" fmla="*/ 223 h 263"/>
                    </a:gdLst>
                    <a:ahLst/>
                    <a:cxnLst>
                      <a:cxn ang="0">
                        <a:pos x="T0" y="T1"/>
                      </a:cxn>
                      <a:cxn ang="0">
                        <a:pos x="T2" y="T3"/>
                      </a:cxn>
                      <a:cxn ang="0">
                        <a:pos x="T4" y="T5"/>
                      </a:cxn>
                      <a:cxn ang="0">
                        <a:pos x="T6" y="T7"/>
                      </a:cxn>
                      <a:cxn ang="0">
                        <a:pos x="T8" y="T9"/>
                      </a:cxn>
                    </a:cxnLst>
                    <a:rect l="0" t="0" r="r" b="b"/>
                    <a:pathLst>
                      <a:path w="262" h="263">
                        <a:moveTo>
                          <a:pt x="0" y="223"/>
                        </a:moveTo>
                        <a:lnTo>
                          <a:pt x="224" y="0"/>
                        </a:lnTo>
                        <a:lnTo>
                          <a:pt x="262" y="40"/>
                        </a:lnTo>
                        <a:lnTo>
                          <a:pt x="40" y="263"/>
                        </a:lnTo>
                        <a:lnTo>
                          <a:pt x="0" y="2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75" name="Freeform 133">
                    <a:extLst>
                      <a:ext uri="{FF2B5EF4-FFF2-40B4-BE49-F238E27FC236}">
                        <a16:creationId xmlns:a16="http://schemas.microsoft.com/office/drawing/2014/main" id="{5F028484-2E94-421C-BCAF-B7AF94769857}"/>
                      </a:ext>
                    </a:extLst>
                  </p:cNvPr>
                  <p:cNvSpPr>
                    <a:spLocks/>
                  </p:cNvSpPr>
                  <p:nvPr/>
                </p:nvSpPr>
                <p:spPr bwMode="auto">
                  <a:xfrm>
                    <a:off x="1021" y="2116"/>
                    <a:ext cx="316" cy="56"/>
                  </a:xfrm>
                  <a:custGeom>
                    <a:avLst/>
                    <a:gdLst>
                      <a:gd name="T0" fmla="*/ 316 w 316"/>
                      <a:gd name="T1" fmla="*/ 56 h 56"/>
                      <a:gd name="T2" fmla="*/ 0 w 316"/>
                      <a:gd name="T3" fmla="*/ 56 h 56"/>
                      <a:gd name="T4" fmla="*/ 65 w 316"/>
                      <a:gd name="T5" fmla="*/ 25 h 56"/>
                      <a:gd name="T6" fmla="*/ 91 w 316"/>
                      <a:gd name="T7" fmla="*/ 0 h 56"/>
                      <a:gd name="T8" fmla="*/ 316 w 316"/>
                      <a:gd name="T9" fmla="*/ 0 h 56"/>
                      <a:gd name="T10" fmla="*/ 316 w 316"/>
                      <a:gd name="T11" fmla="*/ 56 h 56"/>
                    </a:gdLst>
                    <a:ahLst/>
                    <a:cxnLst>
                      <a:cxn ang="0">
                        <a:pos x="T0" y="T1"/>
                      </a:cxn>
                      <a:cxn ang="0">
                        <a:pos x="T2" y="T3"/>
                      </a:cxn>
                      <a:cxn ang="0">
                        <a:pos x="T4" y="T5"/>
                      </a:cxn>
                      <a:cxn ang="0">
                        <a:pos x="T6" y="T7"/>
                      </a:cxn>
                      <a:cxn ang="0">
                        <a:pos x="T8" y="T9"/>
                      </a:cxn>
                      <a:cxn ang="0">
                        <a:pos x="T10" y="T11"/>
                      </a:cxn>
                    </a:cxnLst>
                    <a:rect l="0" t="0" r="r" b="b"/>
                    <a:pathLst>
                      <a:path w="316" h="56">
                        <a:moveTo>
                          <a:pt x="316" y="56"/>
                        </a:moveTo>
                        <a:lnTo>
                          <a:pt x="0" y="56"/>
                        </a:lnTo>
                        <a:lnTo>
                          <a:pt x="65" y="25"/>
                        </a:lnTo>
                        <a:lnTo>
                          <a:pt x="91" y="0"/>
                        </a:lnTo>
                        <a:lnTo>
                          <a:pt x="316" y="0"/>
                        </a:lnTo>
                        <a:lnTo>
                          <a:pt x="316"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76" name="Freeform 134">
                    <a:extLst>
                      <a:ext uri="{FF2B5EF4-FFF2-40B4-BE49-F238E27FC236}">
                        <a16:creationId xmlns:a16="http://schemas.microsoft.com/office/drawing/2014/main" id="{14C6C1F9-2B97-450E-9D01-AAE2376CB616}"/>
                      </a:ext>
                    </a:extLst>
                  </p:cNvPr>
                  <p:cNvSpPr>
                    <a:spLocks/>
                  </p:cNvSpPr>
                  <p:nvPr/>
                </p:nvSpPr>
                <p:spPr bwMode="auto">
                  <a:xfrm>
                    <a:off x="995" y="2098"/>
                    <a:ext cx="73" cy="73"/>
                  </a:xfrm>
                  <a:custGeom>
                    <a:avLst/>
                    <a:gdLst>
                      <a:gd name="T0" fmla="*/ 33 w 73"/>
                      <a:gd name="T1" fmla="*/ 0 h 73"/>
                      <a:gd name="T2" fmla="*/ 0 w 73"/>
                      <a:gd name="T3" fmla="*/ 73 h 73"/>
                      <a:gd name="T4" fmla="*/ 73 w 73"/>
                      <a:gd name="T5" fmla="*/ 40 h 73"/>
                      <a:gd name="T6" fmla="*/ 73 w 73"/>
                      <a:gd name="T7" fmla="*/ 40 h 73"/>
                      <a:gd name="T8" fmla="*/ 33 w 73"/>
                      <a:gd name="T9" fmla="*/ 0 h 73"/>
                      <a:gd name="T10" fmla="*/ 33 w 73"/>
                      <a:gd name="T11" fmla="*/ 0 h 73"/>
                    </a:gdLst>
                    <a:ahLst/>
                    <a:cxnLst>
                      <a:cxn ang="0">
                        <a:pos x="T0" y="T1"/>
                      </a:cxn>
                      <a:cxn ang="0">
                        <a:pos x="T2" y="T3"/>
                      </a:cxn>
                      <a:cxn ang="0">
                        <a:pos x="T4" y="T5"/>
                      </a:cxn>
                      <a:cxn ang="0">
                        <a:pos x="T6" y="T7"/>
                      </a:cxn>
                      <a:cxn ang="0">
                        <a:pos x="T8" y="T9"/>
                      </a:cxn>
                      <a:cxn ang="0">
                        <a:pos x="T10" y="T11"/>
                      </a:cxn>
                    </a:cxnLst>
                    <a:rect l="0" t="0" r="r" b="b"/>
                    <a:pathLst>
                      <a:path w="73" h="73">
                        <a:moveTo>
                          <a:pt x="33" y="0"/>
                        </a:moveTo>
                        <a:lnTo>
                          <a:pt x="0" y="73"/>
                        </a:lnTo>
                        <a:lnTo>
                          <a:pt x="73" y="40"/>
                        </a:lnTo>
                        <a:lnTo>
                          <a:pt x="73" y="40"/>
                        </a:lnTo>
                        <a:lnTo>
                          <a:pt x="33" y="0"/>
                        </a:lnTo>
                        <a:lnTo>
                          <a:pt x="3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grpSp>
        <p:grpSp>
          <p:nvGrpSpPr>
            <p:cNvPr id="8" name="Group 7">
              <a:extLst>
                <a:ext uri="{FF2B5EF4-FFF2-40B4-BE49-F238E27FC236}">
                  <a16:creationId xmlns:a16="http://schemas.microsoft.com/office/drawing/2014/main" id="{FC5EB71C-C1C7-7074-2F33-43E4A7BAAD13}"/>
                </a:ext>
              </a:extLst>
            </p:cNvPr>
            <p:cNvGrpSpPr/>
            <p:nvPr/>
          </p:nvGrpSpPr>
          <p:grpSpPr>
            <a:xfrm>
              <a:off x="1745731" y="1402672"/>
              <a:ext cx="1851563" cy="4135178"/>
              <a:chOff x="1827869" y="1420008"/>
              <a:chExt cx="1851563" cy="4135178"/>
            </a:xfrm>
          </p:grpSpPr>
          <p:sp>
            <p:nvSpPr>
              <p:cNvPr id="32" name="Round Single Corner Rectangle 35"/>
              <p:cNvSpPr/>
              <p:nvPr/>
            </p:nvSpPr>
            <p:spPr>
              <a:xfrm rot="10800000">
                <a:off x="1941311" y="1714706"/>
                <a:ext cx="1645920" cy="384048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sp>
            <p:nvSpPr>
              <p:cNvPr id="2" name="TextBox 1"/>
              <p:cNvSpPr txBox="1"/>
              <p:nvPr/>
            </p:nvSpPr>
            <p:spPr>
              <a:xfrm>
                <a:off x="1827869" y="2034145"/>
                <a:ext cx="1851563" cy="584775"/>
              </a:xfrm>
              <a:prstGeom prst="rect">
                <a:avLst/>
              </a:prstGeom>
              <a:noFill/>
            </p:spPr>
            <p:txBody>
              <a:bodyPr wrap="square" rtlCol="0">
                <a:spAutoFit/>
              </a:bodyPr>
              <a:lstStyle/>
              <a:p>
                <a:pPr algn="ctr"/>
                <a:r>
                  <a:rPr lang="en-US" sz="1600" b="1" dirty="0">
                    <a:solidFill>
                      <a:schemeClr val="tx1">
                        <a:lumMod val="75000"/>
                      </a:schemeClr>
                    </a:solidFill>
                  </a:rPr>
                  <a:t>Send a Document for Authoring</a:t>
                </a:r>
              </a:p>
            </p:txBody>
          </p:sp>
          <p:sp>
            <p:nvSpPr>
              <p:cNvPr id="144" name="Oval 143"/>
              <p:cNvSpPr>
                <a:spLocks noChangeAspect="1"/>
              </p:cNvSpPr>
              <p:nvPr/>
            </p:nvSpPr>
            <p:spPr>
              <a:xfrm>
                <a:off x="2473977" y="1420008"/>
                <a:ext cx="538721" cy="54864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56" name="TextBox 55">
                <a:extLst>
                  <a:ext uri="{FF2B5EF4-FFF2-40B4-BE49-F238E27FC236}">
                    <a16:creationId xmlns:a16="http://schemas.microsoft.com/office/drawing/2014/main" id="{D68AF368-E4C9-495C-A947-0B33042A4A71}"/>
                  </a:ext>
                </a:extLst>
              </p:cNvPr>
              <p:cNvSpPr txBox="1"/>
              <p:nvPr/>
            </p:nvSpPr>
            <p:spPr>
              <a:xfrm>
                <a:off x="1930433" y="2984312"/>
                <a:ext cx="1737360" cy="1815882"/>
              </a:xfrm>
              <a:prstGeom prst="rect">
                <a:avLst/>
              </a:prstGeom>
              <a:noFill/>
            </p:spPr>
            <p:txBody>
              <a:bodyPr wrap="square" rtlCol="0">
                <a:spAutoFit/>
              </a:bodyPr>
              <a:lstStyle/>
              <a:p>
                <a:pPr marL="169863" indent="-169863">
                  <a:buFont typeface="Arial" panose="020B0604020202020204" pitchFamily="34" charset="0"/>
                  <a:buChar char="•"/>
                </a:pPr>
                <a:r>
                  <a:rPr lang="en-US" sz="1400" dirty="0">
                    <a:solidFill>
                      <a:schemeClr val="tx1">
                        <a:lumMod val="75000"/>
                      </a:schemeClr>
                    </a:solidFill>
                  </a:rPr>
                  <a:t>Request a new or revised version of a document</a:t>
                </a:r>
              </a:p>
              <a:p>
                <a:pPr marL="169863" indent="-169863">
                  <a:buFont typeface="Arial" panose="020B0604020202020204" pitchFamily="34" charset="0"/>
                  <a:buChar char="•"/>
                </a:pPr>
                <a:r>
                  <a:rPr lang="en-US" sz="1400" dirty="0">
                    <a:solidFill>
                      <a:schemeClr val="tx1">
                        <a:lumMod val="75000"/>
                      </a:schemeClr>
                    </a:solidFill>
                  </a:rPr>
                  <a:t>Document receives updated minor version number (E.g.: v0.1 -&gt; v0.2)</a:t>
                </a:r>
              </a:p>
              <a:p>
                <a:pPr marL="285750" indent="-285750">
                  <a:buFont typeface="Arial" panose="020B0604020202020204" pitchFamily="34" charset="0"/>
                  <a:buChar char="•"/>
                </a:pPr>
                <a:endParaRPr lang="en-US" sz="1400" dirty="0">
                  <a:solidFill>
                    <a:schemeClr val="bg2">
                      <a:lumMod val="50000"/>
                    </a:schemeClr>
                  </a:solidFill>
                </a:endParaRPr>
              </a:p>
            </p:txBody>
          </p:sp>
          <p:grpSp>
            <p:nvGrpSpPr>
              <p:cNvPr id="80" name="Group 283">
                <a:extLst>
                  <a:ext uri="{FF2B5EF4-FFF2-40B4-BE49-F238E27FC236}">
                    <a16:creationId xmlns:a16="http://schemas.microsoft.com/office/drawing/2014/main" id="{12B2E484-4D21-47DF-9868-B5326175748B}"/>
                  </a:ext>
                </a:extLst>
              </p:cNvPr>
              <p:cNvGrpSpPr>
                <a:grpSpLocks noChangeAspect="1"/>
              </p:cNvGrpSpPr>
              <p:nvPr/>
            </p:nvGrpSpPr>
            <p:grpSpPr bwMode="auto">
              <a:xfrm>
                <a:off x="2603607" y="1556467"/>
                <a:ext cx="265386" cy="257929"/>
                <a:chOff x="5824" y="3655"/>
                <a:chExt cx="203" cy="160"/>
              </a:xfrm>
              <a:solidFill>
                <a:schemeClr val="bg1"/>
              </a:solidFill>
            </p:grpSpPr>
            <p:sp>
              <p:nvSpPr>
                <p:cNvPr id="81" name="Freeform 284">
                  <a:extLst>
                    <a:ext uri="{FF2B5EF4-FFF2-40B4-BE49-F238E27FC236}">
                      <a16:creationId xmlns:a16="http://schemas.microsoft.com/office/drawing/2014/main" id="{DC32BFCB-841D-40CC-BFF1-C44542D3B81E}"/>
                    </a:ext>
                  </a:extLst>
                </p:cNvPr>
                <p:cNvSpPr>
                  <a:spLocks/>
                </p:cNvSpPr>
                <p:nvPr/>
              </p:nvSpPr>
              <p:spPr bwMode="auto">
                <a:xfrm>
                  <a:off x="5824" y="3655"/>
                  <a:ext cx="203" cy="160"/>
                </a:xfrm>
                <a:custGeom>
                  <a:avLst/>
                  <a:gdLst>
                    <a:gd name="T0" fmla="*/ 112 w 242"/>
                    <a:gd name="T1" fmla="*/ 187 h 205"/>
                    <a:gd name="T2" fmla="*/ 110 w 242"/>
                    <a:gd name="T3" fmla="*/ 187 h 205"/>
                    <a:gd name="T4" fmla="*/ 25 w 242"/>
                    <a:gd name="T5" fmla="*/ 187 h 205"/>
                    <a:gd name="T6" fmla="*/ 18 w 242"/>
                    <a:gd name="T7" fmla="*/ 180 h 205"/>
                    <a:gd name="T8" fmla="*/ 18 w 242"/>
                    <a:gd name="T9" fmla="*/ 25 h 205"/>
                    <a:gd name="T10" fmla="*/ 25 w 242"/>
                    <a:gd name="T11" fmla="*/ 17 h 205"/>
                    <a:gd name="T12" fmla="*/ 91 w 242"/>
                    <a:gd name="T13" fmla="*/ 17 h 205"/>
                    <a:gd name="T14" fmla="*/ 119 w 242"/>
                    <a:gd name="T15" fmla="*/ 46 h 205"/>
                    <a:gd name="T16" fmla="*/ 217 w 242"/>
                    <a:gd name="T17" fmla="*/ 46 h 205"/>
                    <a:gd name="T18" fmla="*/ 224 w 242"/>
                    <a:gd name="T19" fmla="*/ 53 h 205"/>
                    <a:gd name="T20" fmla="*/ 224 w 242"/>
                    <a:gd name="T21" fmla="*/ 121 h 205"/>
                    <a:gd name="T22" fmla="*/ 242 w 242"/>
                    <a:gd name="T23" fmla="*/ 121 h 205"/>
                    <a:gd name="T24" fmla="*/ 242 w 242"/>
                    <a:gd name="T25" fmla="*/ 53 h 205"/>
                    <a:gd name="T26" fmla="*/ 217 w 242"/>
                    <a:gd name="T27" fmla="*/ 28 h 205"/>
                    <a:gd name="T28" fmla="*/ 126 w 242"/>
                    <a:gd name="T29" fmla="*/ 28 h 205"/>
                    <a:gd name="T30" fmla="*/ 98 w 242"/>
                    <a:gd name="T31" fmla="*/ 0 h 205"/>
                    <a:gd name="T32" fmla="*/ 25 w 242"/>
                    <a:gd name="T33" fmla="*/ 0 h 205"/>
                    <a:gd name="T34" fmla="*/ 0 w 242"/>
                    <a:gd name="T35" fmla="*/ 25 h 205"/>
                    <a:gd name="T36" fmla="*/ 0 w 242"/>
                    <a:gd name="T37" fmla="*/ 180 h 205"/>
                    <a:gd name="T38" fmla="*/ 25 w 242"/>
                    <a:gd name="T39" fmla="*/ 205 h 205"/>
                    <a:gd name="T40" fmla="*/ 110 w 242"/>
                    <a:gd name="T41" fmla="*/ 205 h 205"/>
                    <a:gd name="T42" fmla="*/ 112 w 242"/>
                    <a:gd name="T43" fmla="*/ 205 h 205"/>
                    <a:gd name="T44" fmla="*/ 112 w 242"/>
                    <a:gd name="T45" fmla="*/ 18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205">
                      <a:moveTo>
                        <a:pt x="112" y="187"/>
                      </a:moveTo>
                      <a:cubicBezTo>
                        <a:pt x="111" y="187"/>
                        <a:pt x="111" y="187"/>
                        <a:pt x="110" y="187"/>
                      </a:cubicBezTo>
                      <a:cubicBezTo>
                        <a:pt x="25" y="187"/>
                        <a:pt x="25" y="187"/>
                        <a:pt x="25" y="187"/>
                      </a:cubicBezTo>
                      <a:cubicBezTo>
                        <a:pt x="21" y="187"/>
                        <a:pt x="18" y="184"/>
                        <a:pt x="18" y="180"/>
                      </a:cubicBezTo>
                      <a:cubicBezTo>
                        <a:pt x="18" y="25"/>
                        <a:pt x="18" y="25"/>
                        <a:pt x="18" y="25"/>
                      </a:cubicBezTo>
                      <a:cubicBezTo>
                        <a:pt x="18" y="21"/>
                        <a:pt x="21" y="17"/>
                        <a:pt x="25" y="17"/>
                      </a:cubicBezTo>
                      <a:cubicBezTo>
                        <a:pt x="91" y="17"/>
                        <a:pt x="91" y="17"/>
                        <a:pt x="91" y="17"/>
                      </a:cubicBezTo>
                      <a:cubicBezTo>
                        <a:pt x="119" y="46"/>
                        <a:pt x="119" y="46"/>
                        <a:pt x="119" y="46"/>
                      </a:cubicBezTo>
                      <a:cubicBezTo>
                        <a:pt x="217" y="46"/>
                        <a:pt x="217" y="46"/>
                        <a:pt x="217" y="46"/>
                      </a:cubicBezTo>
                      <a:cubicBezTo>
                        <a:pt x="221" y="46"/>
                        <a:pt x="224" y="49"/>
                        <a:pt x="224" y="53"/>
                      </a:cubicBezTo>
                      <a:cubicBezTo>
                        <a:pt x="224" y="121"/>
                        <a:pt x="224" y="121"/>
                        <a:pt x="224" y="121"/>
                      </a:cubicBezTo>
                      <a:cubicBezTo>
                        <a:pt x="242" y="121"/>
                        <a:pt x="242" y="121"/>
                        <a:pt x="242" y="121"/>
                      </a:cubicBezTo>
                      <a:cubicBezTo>
                        <a:pt x="242" y="53"/>
                        <a:pt x="242" y="53"/>
                        <a:pt x="242" y="53"/>
                      </a:cubicBezTo>
                      <a:cubicBezTo>
                        <a:pt x="242" y="40"/>
                        <a:pt x="231" y="28"/>
                        <a:pt x="217" y="28"/>
                      </a:cubicBezTo>
                      <a:cubicBezTo>
                        <a:pt x="126" y="28"/>
                        <a:pt x="126" y="28"/>
                        <a:pt x="126" y="28"/>
                      </a:cubicBezTo>
                      <a:cubicBezTo>
                        <a:pt x="98" y="0"/>
                        <a:pt x="98" y="0"/>
                        <a:pt x="98" y="0"/>
                      </a:cubicBezTo>
                      <a:cubicBezTo>
                        <a:pt x="25" y="0"/>
                        <a:pt x="25" y="0"/>
                        <a:pt x="25" y="0"/>
                      </a:cubicBezTo>
                      <a:cubicBezTo>
                        <a:pt x="11" y="0"/>
                        <a:pt x="0" y="11"/>
                        <a:pt x="0" y="25"/>
                      </a:cubicBezTo>
                      <a:cubicBezTo>
                        <a:pt x="0" y="180"/>
                        <a:pt x="0" y="180"/>
                        <a:pt x="0" y="180"/>
                      </a:cubicBezTo>
                      <a:cubicBezTo>
                        <a:pt x="0" y="194"/>
                        <a:pt x="11" y="205"/>
                        <a:pt x="25" y="205"/>
                      </a:cubicBezTo>
                      <a:cubicBezTo>
                        <a:pt x="110" y="205"/>
                        <a:pt x="110" y="205"/>
                        <a:pt x="110" y="205"/>
                      </a:cubicBezTo>
                      <a:cubicBezTo>
                        <a:pt x="111" y="205"/>
                        <a:pt x="111" y="205"/>
                        <a:pt x="112" y="205"/>
                      </a:cubicBezTo>
                      <a:lnTo>
                        <a:pt x="112" y="18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2" name="Freeform 285">
                  <a:extLst>
                    <a:ext uri="{FF2B5EF4-FFF2-40B4-BE49-F238E27FC236}">
                      <a16:creationId xmlns:a16="http://schemas.microsoft.com/office/drawing/2014/main" id="{F53CD98B-1DE6-4F7A-BBAC-63A320F7466F}"/>
                    </a:ext>
                  </a:extLst>
                </p:cNvPr>
                <p:cNvSpPr>
                  <a:spLocks/>
                </p:cNvSpPr>
                <p:nvPr/>
              </p:nvSpPr>
              <p:spPr bwMode="auto">
                <a:xfrm>
                  <a:off x="5842" y="3688"/>
                  <a:ext cx="103" cy="102"/>
                </a:xfrm>
                <a:custGeom>
                  <a:avLst/>
                  <a:gdLst>
                    <a:gd name="T0" fmla="*/ 47 w 158"/>
                    <a:gd name="T1" fmla="*/ 94 h 174"/>
                    <a:gd name="T2" fmla="*/ 47 w 158"/>
                    <a:gd name="T3" fmla="*/ 174 h 174"/>
                    <a:gd name="T4" fmla="*/ 111 w 158"/>
                    <a:gd name="T5" fmla="*/ 174 h 174"/>
                    <a:gd name="T6" fmla="*/ 111 w 158"/>
                    <a:gd name="T7" fmla="*/ 94 h 174"/>
                    <a:gd name="T8" fmla="*/ 158 w 158"/>
                    <a:gd name="T9" fmla="*/ 94 h 174"/>
                    <a:gd name="T10" fmla="*/ 78 w 158"/>
                    <a:gd name="T11" fmla="*/ 0 h 174"/>
                    <a:gd name="T12" fmla="*/ 0 w 158"/>
                    <a:gd name="T13" fmla="*/ 94 h 174"/>
                    <a:gd name="T14" fmla="*/ 47 w 158"/>
                    <a:gd name="T15" fmla="*/ 94 h 174"/>
                    <a:gd name="T16" fmla="*/ 47 w 158"/>
                    <a:gd name="T17" fmla="*/ 9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74">
                      <a:moveTo>
                        <a:pt x="47" y="94"/>
                      </a:moveTo>
                      <a:lnTo>
                        <a:pt x="47" y="174"/>
                      </a:lnTo>
                      <a:lnTo>
                        <a:pt x="111" y="174"/>
                      </a:lnTo>
                      <a:lnTo>
                        <a:pt x="111" y="94"/>
                      </a:lnTo>
                      <a:lnTo>
                        <a:pt x="158" y="94"/>
                      </a:lnTo>
                      <a:lnTo>
                        <a:pt x="78" y="0"/>
                      </a:lnTo>
                      <a:lnTo>
                        <a:pt x="0" y="94"/>
                      </a:lnTo>
                      <a:lnTo>
                        <a:pt x="47" y="94"/>
                      </a:lnTo>
                      <a:lnTo>
                        <a:pt x="47" y="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grpSp>
          <p:nvGrpSpPr>
            <p:cNvPr id="9" name="Group 8">
              <a:extLst>
                <a:ext uri="{FF2B5EF4-FFF2-40B4-BE49-F238E27FC236}">
                  <a16:creationId xmlns:a16="http://schemas.microsoft.com/office/drawing/2014/main" id="{8A5F4C92-D23E-28C2-FFFF-A85D6429C47F}"/>
                </a:ext>
              </a:extLst>
            </p:cNvPr>
            <p:cNvGrpSpPr/>
            <p:nvPr/>
          </p:nvGrpSpPr>
          <p:grpSpPr>
            <a:xfrm>
              <a:off x="3457567" y="1402672"/>
              <a:ext cx="1855686" cy="4135092"/>
              <a:chOff x="3600664" y="1413149"/>
              <a:chExt cx="1855686" cy="4135092"/>
            </a:xfrm>
          </p:grpSpPr>
          <p:sp>
            <p:nvSpPr>
              <p:cNvPr id="49" name="Round Single Corner Rectangle 35"/>
              <p:cNvSpPr/>
              <p:nvPr/>
            </p:nvSpPr>
            <p:spPr>
              <a:xfrm rot="10800000">
                <a:off x="3705346" y="1707761"/>
                <a:ext cx="1645920" cy="384048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51" name="TextBox 50"/>
              <p:cNvSpPr txBox="1"/>
              <p:nvPr/>
            </p:nvSpPr>
            <p:spPr>
              <a:xfrm>
                <a:off x="3600664" y="2008890"/>
                <a:ext cx="1855686" cy="830998"/>
              </a:xfrm>
              <a:prstGeom prst="rect">
                <a:avLst/>
              </a:prstGeom>
              <a:noFill/>
            </p:spPr>
            <p:txBody>
              <a:bodyPr wrap="square" rtlCol="0">
                <a:spAutoFit/>
              </a:bodyPr>
              <a:lstStyle/>
              <a:p>
                <a:pPr algn="ctr"/>
                <a:r>
                  <a:rPr lang="en-US" sz="1600" b="1" dirty="0">
                    <a:solidFill>
                      <a:schemeClr val="tx1">
                        <a:lumMod val="75000"/>
                      </a:schemeClr>
                    </a:solidFill>
                  </a:rPr>
                  <a:t>Send</a:t>
                </a:r>
              </a:p>
              <a:p>
                <a:pPr algn="ctr"/>
                <a:r>
                  <a:rPr lang="en-US" sz="1600" b="1" dirty="0">
                    <a:solidFill>
                      <a:schemeClr val="tx1">
                        <a:lumMod val="75000"/>
                      </a:schemeClr>
                    </a:solidFill>
                  </a:rPr>
                  <a:t>a Document for Review</a:t>
                </a:r>
              </a:p>
            </p:txBody>
          </p:sp>
          <p:sp>
            <p:nvSpPr>
              <p:cNvPr id="143" name="Oval 142"/>
              <p:cNvSpPr>
                <a:spLocks noChangeAspect="1"/>
              </p:cNvSpPr>
              <p:nvPr/>
            </p:nvSpPr>
            <p:spPr>
              <a:xfrm>
                <a:off x="4230752" y="1413149"/>
                <a:ext cx="548640" cy="54854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sp>
            <p:nvSpPr>
              <p:cNvPr id="55" name="TextBox 54">
                <a:extLst>
                  <a:ext uri="{FF2B5EF4-FFF2-40B4-BE49-F238E27FC236}">
                    <a16:creationId xmlns:a16="http://schemas.microsoft.com/office/drawing/2014/main" id="{37F2400F-872A-4C38-A22A-5EB1098D3C36}"/>
                  </a:ext>
                </a:extLst>
              </p:cNvPr>
              <p:cNvSpPr txBox="1"/>
              <p:nvPr/>
            </p:nvSpPr>
            <p:spPr>
              <a:xfrm>
                <a:off x="3691676" y="2987215"/>
                <a:ext cx="1737360" cy="1600438"/>
              </a:xfrm>
              <a:prstGeom prst="rect">
                <a:avLst/>
              </a:prstGeom>
              <a:noFill/>
            </p:spPr>
            <p:txBody>
              <a:bodyPr wrap="square" rtlCol="0">
                <a:spAutoFit/>
              </a:bodyPr>
              <a:lstStyle/>
              <a:p>
                <a:pPr marL="169863" indent="-169863">
                  <a:buFont typeface="Arial" panose="020B0604020202020204" pitchFamily="34" charset="0"/>
                  <a:buChar char="•"/>
                </a:pPr>
                <a:r>
                  <a:rPr lang="en-US" sz="1400" dirty="0">
                    <a:solidFill>
                      <a:schemeClr val="tx1">
                        <a:lumMod val="75000"/>
                      </a:schemeClr>
                    </a:solidFill>
                  </a:rPr>
                  <a:t>Route a document for review (prior to approval)</a:t>
                </a:r>
              </a:p>
              <a:p>
                <a:pPr marL="169863" indent="-169863">
                  <a:buFont typeface="Arial" panose="020B0604020202020204" pitchFamily="34" charset="0"/>
                  <a:buChar char="•"/>
                </a:pPr>
                <a:r>
                  <a:rPr lang="en-US" sz="1400" dirty="0">
                    <a:solidFill>
                      <a:schemeClr val="tx1">
                        <a:lumMod val="75000"/>
                      </a:schemeClr>
                    </a:solidFill>
                  </a:rPr>
                  <a:t>Document retains minor version number (E.g.: v0.2)</a:t>
                </a:r>
              </a:p>
            </p:txBody>
          </p:sp>
          <p:grpSp>
            <p:nvGrpSpPr>
              <p:cNvPr id="83" name="Group 20">
                <a:extLst>
                  <a:ext uri="{FF2B5EF4-FFF2-40B4-BE49-F238E27FC236}">
                    <a16:creationId xmlns:a16="http://schemas.microsoft.com/office/drawing/2014/main" id="{40465C12-345A-43A1-B5EB-654952CBA338}"/>
                  </a:ext>
                </a:extLst>
              </p:cNvPr>
              <p:cNvGrpSpPr>
                <a:grpSpLocks noChangeAspect="1"/>
              </p:cNvGrpSpPr>
              <p:nvPr/>
            </p:nvGrpSpPr>
            <p:grpSpPr bwMode="auto">
              <a:xfrm>
                <a:off x="4377285" y="1504892"/>
                <a:ext cx="323192" cy="350232"/>
                <a:chOff x="2873" y="1274"/>
                <a:chExt cx="1806" cy="1810"/>
              </a:xfrm>
              <a:solidFill>
                <a:schemeClr val="bg1"/>
              </a:solidFill>
            </p:grpSpPr>
            <p:sp>
              <p:nvSpPr>
                <p:cNvPr id="84" name="Freeform 21">
                  <a:extLst>
                    <a:ext uri="{FF2B5EF4-FFF2-40B4-BE49-F238E27FC236}">
                      <a16:creationId xmlns:a16="http://schemas.microsoft.com/office/drawing/2014/main" id="{8A2DF8B2-8E4D-4FF6-B5DF-567C5573DD16}"/>
                    </a:ext>
                  </a:extLst>
                </p:cNvPr>
                <p:cNvSpPr>
                  <a:spLocks/>
                </p:cNvSpPr>
                <p:nvPr/>
              </p:nvSpPr>
              <p:spPr bwMode="auto">
                <a:xfrm>
                  <a:off x="4332" y="2425"/>
                  <a:ext cx="91" cy="99"/>
                </a:xfrm>
                <a:custGeom>
                  <a:avLst/>
                  <a:gdLst>
                    <a:gd name="T0" fmla="*/ 17 w 25"/>
                    <a:gd name="T1" fmla="*/ 17 h 27"/>
                    <a:gd name="T2" fmla="*/ 23 w 25"/>
                    <a:gd name="T3" fmla="*/ 24 h 27"/>
                    <a:gd name="T4" fmla="*/ 25 w 25"/>
                    <a:gd name="T5" fmla="*/ 27 h 27"/>
                    <a:gd name="T6" fmla="*/ 12 w 25"/>
                    <a:gd name="T7" fmla="*/ 10 h 27"/>
                    <a:gd name="T8" fmla="*/ 0 w 25"/>
                    <a:gd name="T9" fmla="*/ 0 h 27"/>
                    <a:gd name="T10" fmla="*/ 3 w 25"/>
                    <a:gd name="T11" fmla="*/ 7 h 27"/>
                    <a:gd name="T12" fmla="*/ 10 w 25"/>
                    <a:gd name="T13" fmla="*/ 11 h 27"/>
                    <a:gd name="T14" fmla="*/ 17 w 25"/>
                    <a:gd name="T15" fmla="*/ 1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7" y="17"/>
                      </a:moveTo>
                      <a:cubicBezTo>
                        <a:pt x="19" y="19"/>
                        <a:pt x="21" y="22"/>
                        <a:pt x="23" y="24"/>
                      </a:cubicBezTo>
                      <a:cubicBezTo>
                        <a:pt x="23" y="25"/>
                        <a:pt x="24" y="26"/>
                        <a:pt x="25" y="27"/>
                      </a:cubicBezTo>
                      <a:cubicBezTo>
                        <a:pt x="22" y="21"/>
                        <a:pt x="17" y="15"/>
                        <a:pt x="12" y="10"/>
                      </a:cubicBezTo>
                      <a:cubicBezTo>
                        <a:pt x="8" y="6"/>
                        <a:pt x="4" y="3"/>
                        <a:pt x="0" y="0"/>
                      </a:cubicBezTo>
                      <a:cubicBezTo>
                        <a:pt x="1" y="2"/>
                        <a:pt x="2" y="5"/>
                        <a:pt x="3" y="7"/>
                      </a:cubicBezTo>
                      <a:cubicBezTo>
                        <a:pt x="6" y="8"/>
                        <a:pt x="8" y="10"/>
                        <a:pt x="10" y="11"/>
                      </a:cubicBezTo>
                      <a:cubicBezTo>
                        <a:pt x="13" y="13"/>
                        <a:pt x="15" y="15"/>
                        <a:pt x="1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5" name="Freeform 22">
                  <a:extLst>
                    <a:ext uri="{FF2B5EF4-FFF2-40B4-BE49-F238E27FC236}">
                      <a16:creationId xmlns:a16="http://schemas.microsoft.com/office/drawing/2014/main" id="{F3B97BF5-2ACC-4509-89B0-FC3B5FA1D72E}"/>
                    </a:ext>
                  </a:extLst>
                </p:cNvPr>
                <p:cNvSpPr>
                  <a:spLocks/>
                </p:cNvSpPr>
                <p:nvPr/>
              </p:nvSpPr>
              <p:spPr bwMode="auto">
                <a:xfrm>
                  <a:off x="4376" y="2823"/>
                  <a:ext cx="3" cy="3"/>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6" name="Freeform 23">
                  <a:extLst>
                    <a:ext uri="{FF2B5EF4-FFF2-40B4-BE49-F238E27FC236}">
                      <a16:creationId xmlns:a16="http://schemas.microsoft.com/office/drawing/2014/main" id="{33A8BFEF-7EE7-4B80-8806-03CD0FC85E30}"/>
                    </a:ext>
                  </a:extLst>
                </p:cNvPr>
                <p:cNvSpPr>
                  <a:spLocks/>
                </p:cNvSpPr>
                <p:nvPr/>
              </p:nvSpPr>
              <p:spPr bwMode="auto">
                <a:xfrm>
                  <a:off x="2873" y="2168"/>
                  <a:ext cx="1188" cy="633"/>
                </a:xfrm>
                <a:custGeom>
                  <a:avLst/>
                  <a:gdLst>
                    <a:gd name="T0" fmla="*/ 278 w 325"/>
                    <a:gd name="T1" fmla="*/ 59 h 172"/>
                    <a:gd name="T2" fmla="*/ 325 w 325"/>
                    <a:gd name="T3" fmla="*/ 34 h 172"/>
                    <a:gd name="T4" fmla="*/ 256 w 325"/>
                    <a:gd name="T5" fmla="*/ 0 h 172"/>
                    <a:gd name="T6" fmla="*/ 221 w 325"/>
                    <a:gd name="T7" fmla="*/ 113 h 172"/>
                    <a:gd name="T8" fmla="*/ 216 w 325"/>
                    <a:gd name="T9" fmla="*/ 128 h 172"/>
                    <a:gd name="T10" fmla="*/ 200 w 325"/>
                    <a:gd name="T11" fmla="*/ 83 h 172"/>
                    <a:gd name="T12" fmla="*/ 190 w 325"/>
                    <a:gd name="T13" fmla="*/ 29 h 172"/>
                    <a:gd name="T14" fmla="*/ 190 w 325"/>
                    <a:gd name="T15" fmla="*/ 29 h 172"/>
                    <a:gd name="T16" fmla="*/ 180 w 325"/>
                    <a:gd name="T17" fmla="*/ 83 h 172"/>
                    <a:gd name="T18" fmla="*/ 164 w 325"/>
                    <a:gd name="T19" fmla="*/ 128 h 172"/>
                    <a:gd name="T20" fmla="*/ 160 w 325"/>
                    <a:gd name="T21" fmla="*/ 113 h 172"/>
                    <a:gd name="T22" fmla="*/ 124 w 325"/>
                    <a:gd name="T23" fmla="*/ 0 h 172"/>
                    <a:gd name="T24" fmla="*/ 50 w 325"/>
                    <a:gd name="T25" fmla="*/ 36 h 172"/>
                    <a:gd name="T26" fmla="*/ 2 w 325"/>
                    <a:gd name="T27" fmla="*/ 172 h 172"/>
                    <a:gd name="T28" fmla="*/ 267 w 325"/>
                    <a:gd name="T29" fmla="*/ 172 h 172"/>
                    <a:gd name="T30" fmla="*/ 252 w 325"/>
                    <a:gd name="T31" fmla="*/ 122 h 172"/>
                    <a:gd name="T32" fmla="*/ 278 w 325"/>
                    <a:gd name="T33" fmla="*/ 5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172">
                      <a:moveTo>
                        <a:pt x="278" y="59"/>
                      </a:moveTo>
                      <a:cubicBezTo>
                        <a:pt x="291" y="46"/>
                        <a:pt x="307" y="37"/>
                        <a:pt x="325" y="34"/>
                      </a:cubicBezTo>
                      <a:cubicBezTo>
                        <a:pt x="282" y="17"/>
                        <a:pt x="256" y="0"/>
                        <a:pt x="256" y="0"/>
                      </a:cubicBezTo>
                      <a:cubicBezTo>
                        <a:pt x="221" y="113"/>
                        <a:pt x="221" y="113"/>
                        <a:pt x="221" y="113"/>
                      </a:cubicBezTo>
                      <a:cubicBezTo>
                        <a:pt x="216" y="128"/>
                        <a:pt x="216" y="128"/>
                        <a:pt x="216" y="128"/>
                      </a:cubicBezTo>
                      <a:cubicBezTo>
                        <a:pt x="200" y="83"/>
                        <a:pt x="200" y="83"/>
                        <a:pt x="200" y="83"/>
                      </a:cubicBezTo>
                      <a:cubicBezTo>
                        <a:pt x="236" y="32"/>
                        <a:pt x="197" y="29"/>
                        <a:pt x="190" y="29"/>
                      </a:cubicBezTo>
                      <a:cubicBezTo>
                        <a:pt x="190" y="29"/>
                        <a:pt x="190" y="29"/>
                        <a:pt x="190" y="29"/>
                      </a:cubicBezTo>
                      <a:cubicBezTo>
                        <a:pt x="183" y="29"/>
                        <a:pt x="144" y="32"/>
                        <a:pt x="180" y="83"/>
                      </a:cubicBezTo>
                      <a:cubicBezTo>
                        <a:pt x="164" y="128"/>
                        <a:pt x="164" y="128"/>
                        <a:pt x="164" y="128"/>
                      </a:cubicBezTo>
                      <a:cubicBezTo>
                        <a:pt x="160" y="113"/>
                        <a:pt x="160" y="113"/>
                        <a:pt x="160" y="113"/>
                      </a:cubicBezTo>
                      <a:cubicBezTo>
                        <a:pt x="124" y="0"/>
                        <a:pt x="124" y="0"/>
                        <a:pt x="124" y="0"/>
                      </a:cubicBezTo>
                      <a:cubicBezTo>
                        <a:pt x="124" y="0"/>
                        <a:pt x="97" y="18"/>
                        <a:pt x="50" y="36"/>
                      </a:cubicBezTo>
                      <a:cubicBezTo>
                        <a:pt x="0" y="54"/>
                        <a:pt x="3" y="93"/>
                        <a:pt x="2" y="172"/>
                      </a:cubicBezTo>
                      <a:cubicBezTo>
                        <a:pt x="267" y="172"/>
                        <a:pt x="267" y="172"/>
                        <a:pt x="267" y="172"/>
                      </a:cubicBezTo>
                      <a:cubicBezTo>
                        <a:pt x="257" y="157"/>
                        <a:pt x="252" y="140"/>
                        <a:pt x="252" y="122"/>
                      </a:cubicBezTo>
                      <a:cubicBezTo>
                        <a:pt x="252" y="98"/>
                        <a:pt x="261" y="76"/>
                        <a:pt x="27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7" name="Freeform 24">
                  <a:extLst>
                    <a:ext uri="{FF2B5EF4-FFF2-40B4-BE49-F238E27FC236}">
                      <a16:creationId xmlns:a16="http://schemas.microsoft.com/office/drawing/2014/main" id="{D12D0F25-4062-4424-8914-EF53FDE9B416}"/>
                    </a:ext>
                  </a:extLst>
                </p:cNvPr>
                <p:cNvSpPr>
                  <a:spLocks/>
                </p:cNvSpPr>
                <p:nvPr/>
              </p:nvSpPr>
              <p:spPr bwMode="auto">
                <a:xfrm>
                  <a:off x="3201" y="1274"/>
                  <a:ext cx="761" cy="983"/>
                </a:xfrm>
                <a:custGeom>
                  <a:avLst/>
                  <a:gdLst>
                    <a:gd name="T0" fmla="*/ 25 w 208"/>
                    <a:gd name="T1" fmla="*/ 190 h 267"/>
                    <a:gd name="T2" fmla="*/ 83 w 208"/>
                    <a:gd name="T3" fmla="*/ 262 h 267"/>
                    <a:gd name="T4" fmla="*/ 125 w 208"/>
                    <a:gd name="T5" fmla="*/ 262 h 267"/>
                    <a:gd name="T6" fmla="*/ 183 w 208"/>
                    <a:gd name="T7" fmla="*/ 190 h 267"/>
                    <a:gd name="T8" fmla="*/ 200 w 208"/>
                    <a:gd name="T9" fmla="*/ 161 h 267"/>
                    <a:gd name="T10" fmla="*/ 192 w 208"/>
                    <a:gd name="T11" fmla="*/ 127 h 267"/>
                    <a:gd name="T12" fmla="*/ 195 w 208"/>
                    <a:gd name="T13" fmla="*/ 115 h 267"/>
                    <a:gd name="T14" fmla="*/ 169 w 208"/>
                    <a:gd name="T15" fmla="*/ 33 h 267"/>
                    <a:gd name="T16" fmla="*/ 146 w 208"/>
                    <a:gd name="T17" fmla="*/ 12 h 267"/>
                    <a:gd name="T18" fmla="*/ 98 w 208"/>
                    <a:gd name="T19" fmla="*/ 2 h 267"/>
                    <a:gd name="T20" fmla="*/ 79 w 208"/>
                    <a:gd name="T21" fmla="*/ 5 h 267"/>
                    <a:gd name="T22" fmla="*/ 58 w 208"/>
                    <a:gd name="T23" fmla="*/ 16 h 267"/>
                    <a:gd name="T24" fmla="*/ 37 w 208"/>
                    <a:gd name="T25" fmla="*/ 34 h 267"/>
                    <a:gd name="T26" fmla="*/ 13 w 208"/>
                    <a:gd name="T27" fmla="*/ 75 h 267"/>
                    <a:gd name="T28" fmla="*/ 14 w 208"/>
                    <a:gd name="T29" fmla="*/ 115 h 267"/>
                    <a:gd name="T30" fmla="*/ 17 w 208"/>
                    <a:gd name="T31" fmla="*/ 127 h 267"/>
                    <a:gd name="T32" fmla="*/ 9 w 208"/>
                    <a:gd name="T33" fmla="*/ 161 h 267"/>
                    <a:gd name="T34" fmla="*/ 25 w 208"/>
                    <a:gd name="T35" fmla="*/ 19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67">
                      <a:moveTo>
                        <a:pt x="25" y="190"/>
                      </a:moveTo>
                      <a:cubicBezTo>
                        <a:pt x="29" y="216"/>
                        <a:pt x="50" y="250"/>
                        <a:pt x="83" y="262"/>
                      </a:cubicBezTo>
                      <a:cubicBezTo>
                        <a:pt x="97" y="267"/>
                        <a:pt x="112" y="267"/>
                        <a:pt x="125" y="262"/>
                      </a:cubicBezTo>
                      <a:cubicBezTo>
                        <a:pt x="158" y="250"/>
                        <a:pt x="179" y="216"/>
                        <a:pt x="183" y="190"/>
                      </a:cubicBezTo>
                      <a:cubicBezTo>
                        <a:pt x="188" y="190"/>
                        <a:pt x="194" y="184"/>
                        <a:pt x="200" y="161"/>
                      </a:cubicBezTo>
                      <a:cubicBezTo>
                        <a:pt x="208" y="131"/>
                        <a:pt x="199" y="127"/>
                        <a:pt x="192" y="127"/>
                      </a:cubicBezTo>
                      <a:cubicBezTo>
                        <a:pt x="193" y="123"/>
                        <a:pt x="194" y="119"/>
                        <a:pt x="195" y="115"/>
                      </a:cubicBezTo>
                      <a:cubicBezTo>
                        <a:pt x="208" y="36"/>
                        <a:pt x="169" y="33"/>
                        <a:pt x="169" y="33"/>
                      </a:cubicBezTo>
                      <a:cubicBezTo>
                        <a:pt x="169" y="33"/>
                        <a:pt x="163" y="21"/>
                        <a:pt x="146" y="12"/>
                      </a:cubicBezTo>
                      <a:cubicBezTo>
                        <a:pt x="135" y="5"/>
                        <a:pt x="119" y="0"/>
                        <a:pt x="98" y="2"/>
                      </a:cubicBezTo>
                      <a:cubicBezTo>
                        <a:pt x="92" y="2"/>
                        <a:pt x="85" y="3"/>
                        <a:pt x="79" y="5"/>
                      </a:cubicBezTo>
                      <a:cubicBezTo>
                        <a:pt x="72" y="8"/>
                        <a:pt x="65" y="12"/>
                        <a:pt x="58" y="16"/>
                      </a:cubicBezTo>
                      <a:cubicBezTo>
                        <a:pt x="51" y="21"/>
                        <a:pt x="43" y="27"/>
                        <a:pt x="37" y="34"/>
                      </a:cubicBezTo>
                      <a:cubicBezTo>
                        <a:pt x="27" y="44"/>
                        <a:pt x="17" y="58"/>
                        <a:pt x="13" y="75"/>
                      </a:cubicBezTo>
                      <a:cubicBezTo>
                        <a:pt x="10" y="87"/>
                        <a:pt x="11" y="101"/>
                        <a:pt x="14" y="115"/>
                      </a:cubicBezTo>
                      <a:cubicBezTo>
                        <a:pt x="14" y="119"/>
                        <a:pt x="16" y="123"/>
                        <a:pt x="17" y="127"/>
                      </a:cubicBezTo>
                      <a:cubicBezTo>
                        <a:pt x="9" y="127"/>
                        <a:pt x="0" y="131"/>
                        <a:pt x="9" y="161"/>
                      </a:cubicBezTo>
                      <a:cubicBezTo>
                        <a:pt x="15" y="183"/>
                        <a:pt x="21" y="190"/>
                        <a:pt x="25"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88" name="Freeform 25">
                  <a:extLst>
                    <a:ext uri="{FF2B5EF4-FFF2-40B4-BE49-F238E27FC236}">
                      <a16:creationId xmlns:a16="http://schemas.microsoft.com/office/drawing/2014/main" id="{21DC7FF4-1691-48B8-A8BD-02CBE12B2864}"/>
                    </a:ext>
                  </a:extLst>
                </p:cNvPr>
                <p:cNvSpPr>
                  <a:spLocks noEditPoints="1"/>
                </p:cNvSpPr>
                <p:nvPr/>
              </p:nvSpPr>
              <p:spPr bwMode="auto">
                <a:xfrm>
                  <a:off x="3896" y="2272"/>
                  <a:ext cx="735" cy="740"/>
                </a:xfrm>
                <a:custGeom>
                  <a:avLst/>
                  <a:gdLst>
                    <a:gd name="T0" fmla="*/ 201 w 201"/>
                    <a:gd name="T1" fmla="*/ 182 h 201"/>
                    <a:gd name="T2" fmla="*/ 198 w 201"/>
                    <a:gd name="T3" fmla="*/ 177 h 201"/>
                    <a:gd name="T4" fmla="*/ 155 w 201"/>
                    <a:gd name="T5" fmla="*/ 134 h 201"/>
                    <a:gd name="T6" fmla="*/ 152 w 201"/>
                    <a:gd name="T7" fmla="*/ 137 h 201"/>
                    <a:gd name="T8" fmla="*/ 147 w 201"/>
                    <a:gd name="T9" fmla="*/ 132 h 201"/>
                    <a:gd name="T10" fmla="*/ 155 w 201"/>
                    <a:gd name="T11" fmla="*/ 114 h 201"/>
                    <a:gd name="T12" fmla="*/ 161 w 201"/>
                    <a:gd name="T13" fmla="*/ 97 h 201"/>
                    <a:gd name="T14" fmla="*/ 162 w 201"/>
                    <a:gd name="T15" fmla="*/ 75 h 201"/>
                    <a:gd name="T16" fmla="*/ 105 w 201"/>
                    <a:gd name="T17" fmla="*/ 3 h 201"/>
                    <a:gd name="T18" fmla="*/ 93 w 201"/>
                    <a:gd name="T19" fmla="*/ 1 h 201"/>
                    <a:gd name="T20" fmla="*/ 81 w 201"/>
                    <a:gd name="T21" fmla="*/ 0 h 201"/>
                    <a:gd name="T22" fmla="*/ 69 w 201"/>
                    <a:gd name="T23" fmla="*/ 1 h 201"/>
                    <a:gd name="T24" fmla="*/ 50 w 201"/>
                    <a:gd name="T25" fmla="*/ 6 h 201"/>
                    <a:gd name="T26" fmla="*/ 0 w 201"/>
                    <a:gd name="T27" fmla="*/ 81 h 201"/>
                    <a:gd name="T28" fmla="*/ 6 w 201"/>
                    <a:gd name="T29" fmla="*/ 112 h 201"/>
                    <a:gd name="T30" fmla="*/ 24 w 201"/>
                    <a:gd name="T31" fmla="*/ 139 h 201"/>
                    <a:gd name="T32" fmla="*/ 46 w 201"/>
                    <a:gd name="T33" fmla="*/ 155 h 201"/>
                    <a:gd name="T34" fmla="*/ 81 w 201"/>
                    <a:gd name="T35" fmla="*/ 162 h 201"/>
                    <a:gd name="T36" fmla="*/ 91 w 201"/>
                    <a:gd name="T37" fmla="*/ 162 h 201"/>
                    <a:gd name="T38" fmla="*/ 100 w 201"/>
                    <a:gd name="T39" fmla="*/ 160 h 201"/>
                    <a:gd name="T40" fmla="*/ 130 w 201"/>
                    <a:gd name="T41" fmla="*/ 146 h 201"/>
                    <a:gd name="T42" fmla="*/ 131 w 201"/>
                    <a:gd name="T43" fmla="*/ 146 h 201"/>
                    <a:gd name="T44" fmla="*/ 136 w 201"/>
                    <a:gd name="T45" fmla="*/ 151 h 201"/>
                    <a:gd name="T46" fmla="*/ 136 w 201"/>
                    <a:gd name="T47" fmla="*/ 153 h 201"/>
                    <a:gd name="T48" fmla="*/ 176 w 201"/>
                    <a:gd name="T49" fmla="*/ 197 h 201"/>
                    <a:gd name="T50" fmla="*/ 184 w 201"/>
                    <a:gd name="T51" fmla="*/ 201 h 201"/>
                    <a:gd name="T52" fmla="*/ 192 w 201"/>
                    <a:gd name="T53" fmla="*/ 200 h 201"/>
                    <a:gd name="T54" fmla="*/ 200 w 201"/>
                    <a:gd name="T55" fmla="*/ 193 h 201"/>
                    <a:gd name="T56" fmla="*/ 201 w 201"/>
                    <a:gd name="T57" fmla="*/ 188 h 201"/>
                    <a:gd name="T58" fmla="*/ 118 w 201"/>
                    <a:gd name="T59" fmla="*/ 32 h 201"/>
                    <a:gd name="T60" fmla="*/ 132 w 201"/>
                    <a:gd name="T61" fmla="*/ 51 h 201"/>
                    <a:gd name="T62" fmla="*/ 132 w 201"/>
                    <a:gd name="T63" fmla="*/ 111 h 201"/>
                    <a:gd name="T64" fmla="*/ 129 w 201"/>
                    <a:gd name="T65" fmla="*/ 116 h 201"/>
                    <a:gd name="T66" fmla="*/ 119 w 201"/>
                    <a:gd name="T67" fmla="*/ 126 h 201"/>
                    <a:gd name="T68" fmla="*/ 116 w 201"/>
                    <a:gd name="T69" fmla="*/ 129 h 201"/>
                    <a:gd name="T70" fmla="*/ 106 w 201"/>
                    <a:gd name="T71" fmla="*/ 134 h 201"/>
                    <a:gd name="T72" fmla="*/ 95 w 201"/>
                    <a:gd name="T73" fmla="*/ 138 h 201"/>
                    <a:gd name="T74" fmla="*/ 87 w 201"/>
                    <a:gd name="T75" fmla="*/ 140 h 201"/>
                    <a:gd name="T76" fmla="*/ 49 w 201"/>
                    <a:gd name="T77" fmla="*/ 131 h 201"/>
                    <a:gd name="T78" fmla="*/ 22 w 201"/>
                    <a:gd name="T79" fmla="*/ 81 h 201"/>
                    <a:gd name="T80" fmla="*/ 81 w 201"/>
                    <a:gd name="T81" fmla="*/ 22 h 201"/>
                    <a:gd name="T82" fmla="*/ 93 w 201"/>
                    <a:gd name="T83" fmla="*/ 23 h 201"/>
                    <a:gd name="T84" fmla="*/ 101 w 201"/>
                    <a:gd name="T85" fmla="*/ 25 h 201"/>
                    <a:gd name="T86" fmla="*/ 109 w 201"/>
                    <a:gd name="T87" fmla="*/ 2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201">
                      <a:moveTo>
                        <a:pt x="201" y="185"/>
                      </a:moveTo>
                      <a:cubicBezTo>
                        <a:pt x="201" y="184"/>
                        <a:pt x="201" y="183"/>
                        <a:pt x="201" y="182"/>
                      </a:cubicBezTo>
                      <a:cubicBezTo>
                        <a:pt x="200" y="181"/>
                        <a:pt x="200" y="180"/>
                        <a:pt x="200" y="180"/>
                      </a:cubicBezTo>
                      <a:cubicBezTo>
                        <a:pt x="199" y="179"/>
                        <a:pt x="199" y="178"/>
                        <a:pt x="198" y="177"/>
                      </a:cubicBezTo>
                      <a:cubicBezTo>
                        <a:pt x="198" y="177"/>
                        <a:pt x="197" y="176"/>
                        <a:pt x="197" y="176"/>
                      </a:cubicBezTo>
                      <a:cubicBezTo>
                        <a:pt x="155" y="134"/>
                        <a:pt x="155" y="134"/>
                        <a:pt x="155" y="134"/>
                      </a:cubicBezTo>
                      <a:cubicBezTo>
                        <a:pt x="154" y="136"/>
                        <a:pt x="154" y="136"/>
                        <a:pt x="154" y="136"/>
                      </a:cubicBezTo>
                      <a:cubicBezTo>
                        <a:pt x="153" y="137"/>
                        <a:pt x="153" y="137"/>
                        <a:pt x="152" y="137"/>
                      </a:cubicBezTo>
                      <a:cubicBezTo>
                        <a:pt x="152" y="137"/>
                        <a:pt x="152" y="137"/>
                        <a:pt x="151" y="136"/>
                      </a:cubicBezTo>
                      <a:cubicBezTo>
                        <a:pt x="147" y="132"/>
                        <a:pt x="147" y="132"/>
                        <a:pt x="147" y="132"/>
                      </a:cubicBezTo>
                      <a:cubicBezTo>
                        <a:pt x="146" y="131"/>
                        <a:pt x="146" y="130"/>
                        <a:pt x="146" y="130"/>
                      </a:cubicBezTo>
                      <a:cubicBezTo>
                        <a:pt x="150" y="125"/>
                        <a:pt x="153" y="120"/>
                        <a:pt x="155" y="114"/>
                      </a:cubicBezTo>
                      <a:cubicBezTo>
                        <a:pt x="157" y="111"/>
                        <a:pt x="158" y="107"/>
                        <a:pt x="159" y="104"/>
                      </a:cubicBezTo>
                      <a:cubicBezTo>
                        <a:pt x="160" y="102"/>
                        <a:pt x="160" y="99"/>
                        <a:pt x="161" y="97"/>
                      </a:cubicBezTo>
                      <a:cubicBezTo>
                        <a:pt x="162" y="94"/>
                        <a:pt x="162" y="90"/>
                        <a:pt x="162" y="86"/>
                      </a:cubicBezTo>
                      <a:cubicBezTo>
                        <a:pt x="163" y="83"/>
                        <a:pt x="163" y="79"/>
                        <a:pt x="162" y="75"/>
                      </a:cubicBezTo>
                      <a:cubicBezTo>
                        <a:pt x="161" y="56"/>
                        <a:pt x="153" y="37"/>
                        <a:pt x="139" y="23"/>
                      </a:cubicBezTo>
                      <a:cubicBezTo>
                        <a:pt x="129" y="14"/>
                        <a:pt x="117" y="7"/>
                        <a:pt x="105" y="3"/>
                      </a:cubicBezTo>
                      <a:cubicBezTo>
                        <a:pt x="102" y="2"/>
                        <a:pt x="100" y="2"/>
                        <a:pt x="97" y="1"/>
                      </a:cubicBezTo>
                      <a:cubicBezTo>
                        <a:pt x="96" y="1"/>
                        <a:pt x="94" y="1"/>
                        <a:pt x="93" y="1"/>
                      </a:cubicBezTo>
                      <a:cubicBezTo>
                        <a:pt x="89" y="0"/>
                        <a:pt x="85" y="0"/>
                        <a:pt x="81" y="0"/>
                      </a:cubicBezTo>
                      <a:cubicBezTo>
                        <a:pt x="81" y="0"/>
                        <a:pt x="81" y="0"/>
                        <a:pt x="81" y="0"/>
                      </a:cubicBezTo>
                      <a:cubicBezTo>
                        <a:pt x="80" y="0"/>
                        <a:pt x="78" y="0"/>
                        <a:pt x="77" y="0"/>
                      </a:cubicBezTo>
                      <a:cubicBezTo>
                        <a:pt x="74" y="0"/>
                        <a:pt x="72" y="0"/>
                        <a:pt x="69" y="1"/>
                      </a:cubicBezTo>
                      <a:cubicBezTo>
                        <a:pt x="66" y="1"/>
                        <a:pt x="64" y="1"/>
                        <a:pt x="61" y="2"/>
                      </a:cubicBezTo>
                      <a:cubicBezTo>
                        <a:pt x="57" y="3"/>
                        <a:pt x="54" y="4"/>
                        <a:pt x="50" y="6"/>
                      </a:cubicBezTo>
                      <a:cubicBezTo>
                        <a:pt x="40" y="10"/>
                        <a:pt x="31" y="16"/>
                        <a:pt x="24" y="23"/>
                      </a:cubicBezTo>
                      <a:cubicBezTo>
                        <a:pt x="8" y="39"/>
                        <a:pt x="0" y="59"/>
                        <a:pt x="0" y="81"/>
                      </a:cubicBezTo>
                      <a:cubicBezTo>
                        <a:pt x="0" y="89"/>
                        <a:pt x="1" y="97"/>
                        <a:pt x="3" y="105"/>
                      </a:cubicBezTo>
                      <a:cubicBezTo>
                        <a:pt x="4" y="107"/>
                        <a:pt x="5" y="110"/>
                        <a:pt x="6" y="112"/>
                      </a:cubicBezTo>
                      <a:cubicBezTo>
                        <a:pt x="9" y="119"/>
                        <a:pt x="12" y="125"/>
                        <a:pt x="17" y="131"/>
                      </a:cubicBezTo>
                      <a:cubicBezTo>
                        <a:pt x="19" y="133"/>
                        <a:pt x="21" y="136"/>
                        <a:pt x="24" y="139"/>
                      </a:cubicBezTo>
                      <a:cubicBezTo>
                        <a:pt x="28" y="143"/>
                        <a:pt x="34" y="147"/>
                        <a:pt x="39" y="151"/>
                      </a:cubicBezTo>
                      <a:cubicBezTo>
                        <a:pt x="42" y="152"/>
                        <a:pt x="44" y="154"/>
                        <a:pt x="46" y="155"/>
                      </a:cubicBezTo>
                      <a:cubicBezTo>
                        <a:pt x="51" y="157"/>
                        <a:pt x="56" y="159"/>
                        <a:pt x="61" y="160"/>
                      </a:cubicBezTo>
                      <a:cubicBezTo>
                        <a:pt x="68" y="162"/>
                        <a:pt x="74" y="162"/>
                        <a:pt x="81" y="162"/>
                      </a:cubicBezTo>
                      <a:cubicBezTo>
                        <a:pt x="82" y="162"/>
                        <a:pt x="83" y="162"/>
                        <a:pt x="84" y="162"/>
                      </a:cubicBezTo>
                      <a:cubicBezTo>
                        <a:pt x="87" y="162"/>
                        <a:pt x="89" y="162"/>
                        <a:pt x="91" y="162"/>
                      </a:cubicBezTo>
                      <a:cubicBezTo>
                        <a:pt x="93" y="162"/>
                        <a:pt x="95" y="161"/>
                        <a:pt x="97" y="161"/>
                      </a:cubicBezTo>
                      <a:cubicBezTo>
                        <a:pt x="98" y="161"/>
                        <a:pt x="99" y="160"/>
                        <a:pt x="100" y="160"/>
                      </a:cubicBezTo>
                      <a:cubicBezTo>
                        <a:pt x="104" y="159"/>
                        <a:pt x="107" y="158"/>
                        <a:pt x="110" y="157"/>
                      </a:cubicBezTo>
                      <a:cubicBezTo>
                        <a:pt x="117" y="155"/>
                        <a:pt x="123" y="151"/>
                        <a:pt x="130" y="146"/>
                      </a:cubicBezTo>
                      <a:cubicBezTo>
                        <a:pt x="130" y="146"/>
                        <a:pt x="130" y="146"/>
                        <a:pt x="130" y="146"/>
                      </a:cubicBezTo>
                      <a:cubicBezTo>
                        <a:pt x="130" y="146"/>
                        <a:pt x="130" y="146"/>
                        <a:pt x="131" y="146"/>
                      </a:cubicBezTo>
                      <a:cubicBezTo>
                        <a:pt x="131" y="146"/>
                        <a:pt x="131" y="146"/>
                        <a:pt x="132" y="146"/>
                      </a:cubicBezTo>
                      <a:cubicBezTo>
                        <a:pt x="136" y="151"/>
                        <a:pt x="136" y="151"/>
                        <a:pt x="136" y="151"/>
                      </a:cubicBezTo>
                      <a:cubicBezTo>
                        <a:pt x="137" y="151"/>
                        <a:pt x="137" y="152"/>
                        <a:pt x="137" y="152"/>
                      </a:cubicBezTo>
                      <a:cubicBezTo>
                        <a:pt x="137" y="153"/>
                        <a:pt x="137" y="153"/>
                        <a:pt x="136" y="153"/>
                      </a:cubicBezTo>
                      <a:cubicBezTo>
                        <a:pt x="135" y="155"/>
                        <a:pt x="135" y="155"/>
                        <a:pt x="135" y="155"/>
                      </a:cubicBezTo>
                      <a:cubicBezTo>
                        <a:pt x="176" y="197"/>
                        <a:pt x="176" y="197"/>
                        <a:pt x="176" y="197"/>
                      </a:cubicBezTo>
                      <a:cubicBezTo>
                        <a:pt x="177" y="198"/>
                        <a:pt x="178" y="198"/>
                        <a:pt x="179" y="199"/>
                      </a:cubicBezTo>
                      <a:cubicBezTo>
                        <a:pt x="180" y="200"/>
                        <a:pt x="182" y="201"/>
                        <a:pt x="184" y="201"/>
                      </a:cubicBezTo>
                      <a:cubicBezTo>
                        <a:pt x="185" y="201"/>
                        <a:pt x="186" y="201"/>
                        <a:pt x="187" y="201"/>
                      </a:cubicBezTo>
                      <a:cubicBezTo>
                        <a:pt x="189" y="201"/>
                        <a:pt x="190" y="201"/>
                        <a:pt x="192" y="200"/>
                      </a:cubicBezTo>
                      <a:cubicBezTo>
                        <a:pt x="194" y="199"/>
                        <a:pt x="196" y="198"/>
                        <a:pt x="197" y="197"/>
                      </a:cubicBezTo>
                      <a:cubicBezTo>
                        <a:pt x="198" y="196"/>
                        <a:pt x="199" y="195"/>
                        <a:pt x="200" y="193"/>
                      </a:cubicBezTo>
                      <a:cubicBezTo>
                        <a:pt x="200" y="193"/>
                        <a:pt x="200" y="192"/>
                        <a:pt x="201" y="191"/>
                      </a:cubicBezTo>
                      <a:cubicBezTo>
                        <a:pt x="201" y="190"/>
                        <a:pt x="201" y="189"/>
                        <a:pt x="201" y="188"/>
                      </a:cubicBezTo>
                      <a:cubicBezTo>
                        <a:pt x="201" y="187"/>
                        <a:pt x="201" y="186"/>
                        <a:pt x="201" y="185"/>
                      </a:cubicBezTo>
                      <a:close/>
                      <a:moveTo>
                        <a:pt x="118" y="32"/>
                      </a:moveTo>
                      <a:cubicBezTo>
                        <a:pt x="123" y="37"/>
                        <a:pt x="128" y="43"/>
                        <a:pt x="131" y="49"/>
                      </a:cubicBezTo>
                      <a:cubicBezTo>
                        <a:pt x="131" y="50"/>
                        <a:pt x="131" y="50"/>
                        <a:pt x="132" y="51"/>
                      </a:cubicBezTo>
                      <a:cubicBezTo>
                        <a:pt x="137" y="60"/>
                        <a:pt x="140" y="70"/>
                        <a:pt x="140" y="81"/>
                      </a:cubicBezTo>
                      <a:cubicBezTo>
                        <a:pt x="140" y="92"/>
                        <a:pt x="137" y="102"/>
                        <a:pt x="132" y="111"/>
                      </a:cubicBezTo>
                      <a:cubicBezTo>
                        <a:pt x="132" y="111"/>
                        <a:pt x="132" y="111"/>
                        <a:pt x="132" y="111"/>
                      </a:cubicBezTo>
                      <a:cubicBezTo>
                        <a:pt x="131" y="113"/>
                        <a:pt x="130" y="115"/>
                        <a:pt x="129" y="116"/>
                      </a:cubicBezTo>
                      <a:cubicBezTo>
                        <a:pt x="127" y="118"/>
                        <a:pt x="125" y="121"/>
                        <a:pt x="123" y="123"/>
                      </a:cubicBezTo>
                      <a:cubicBezTo>
                        <a:pt x="122" y="124"/>
                        <a:pt x="120" y="125"/>
                        <a:pt x="119" y="126"/>
                      </a:cubicBezTo>
                      <a:cubicBezTo>
                        <a:pt x="119" y="127"/>
                        <a:pt x="118" y="127"/>
                        <a:pt x="118" y="127"/>
                      </a:cubicBezTo>
                      <a:cubicBezTo>
                        <a:pt x="118" y="127"/>
                        <a:pt x="117" y="128"/>
                        <a:pt x="116" y="129"/>
                      </a:cubicBezTo>
                      <a:cubicBezTo>
                        <a:pt x="115" y="129"/>
                        <a:pt x="114" y="130"/>
                        <a:pt x="113" y="131"/>
                      </a:cubicBezTo>
                      <a:cubicBezTo>
                        <a:pt x="111" y="132"/>
                        <a:pt x="109" y="133"/>
                        <a:pt x="106" y="134"/>
                      </a:cubicBezTo>
                      <a:cubicBezTo>
                        <a:pt x="105" y="135"/>
                        <a:pt x="103" y="136"/>
                        <a:pt x="101" y="137"/>
                      </a:cubicBezTo>
                      <a:cubicBezTo>
                        <a:pt x="99" y="137"/>
                        <a:pt x="97" y="138"/>
                        <a:pt x="95" y="138"/>
                      </a:cubicBezTo>
                      <a:cubicBezTo>
                        <a:pt x="95" y="139"/>
                        <a:pt x="94" y="139"/>
                        <a:pt x="93" y="139"/>
                      </a:cubicBezTo>
                      <a:cubicBezTo>
                        <a:pt x="91" y="139"/>
                        <a:pt x="89" y="140"/>
                        <a:pt x="87" y="140"/>
                      </a:cubicBezTo>
                      <a:cubicBezTo>
                        <a:pt x="85" y="140"/>
                        <a:pt x="83" y="140"/>
                        <a:pt x="81" y="140"/>
                      </a:cubicBezTo>
                      <a:cubicBezTo>
                        <a:pt x="69" y="140"/>
                        <a:pt x="58" y="137"/>
                        <a:pt x="49" y="131"/>
                      </a:cubicBezTo>
                      <a:cubicBezTo>
                        <a:pt x="45" y="128"/>
                        <a:pt x="42" y="126"/>
                        <a:pt x="39" y="123"/>
                      </a:cubicBezTo>
                      <a:cubicBezTo>
                        <a:pt x="28" y="112"/>
                        <a:pt x="22" y="97"/>
                        <a:pt x="22" y="81"/>
                      </a:cubicBezTo>
                      <a:cubicBezTo>
                        <a:pt x="22" y="65"/>
                        <a:pt x="28" y="50"/>
                        <a:pt x="39" y="39"/>
                      </a:cubicBezTo>
                      <a:cubicBezTo>
                        <a:pt x="50" y="28"/>
                        <a:pt x="65" y="22"/>
                        <a:pt x="81" y="22"/>
                      </a:cubicBezTo>
                      <a:cubicBezTo>
                        <a:pt x="83" y="22"/>
                        <a:pt x="85" y="22"/>
                        <a:pt x="87" y="22"/>
                      </a:cubicBezTo>
                      <a:cubicBezTo>
                        <a:pt x="89" y="22"/>
                        <a:pt x="91" y="23"/>
                        <a:pt x="93" y="23"/>
                      </a:cubicBezTo>
                      <a:cubicBezTo>
                        <a:pt x="94" y="23"/>
                        <a:pt x="95" y="23"/>
                        <a:pt x="95" y="24"/>
                      </a:cubicBezTo>
                      <a:cubicBezTo>
                        <a:pt x="97" y="24"/>
                        <a:pt x="99" y="25"/>
                        <a:pt x="101" y="25"/>
                      </a:cubicBezTo>
                      <a:cubicBezTo>
                        <a:pt x="103" y="26"/>
                        <a:pt x="105" y="27"/>
                        <a:pt x="106" y="28"/>
                      </a:cubicBezTo>
                      <a:cubicBezTo>
                        <a:pt x="107" y="28"/>
                        <a:pt x="108" y="28"/>
                        <a:pt x="109" y="29"/>
                      </a:cubicBezTo>
                      <a:cubicBezTo>
                        <a:pt x="109" y="29"/>
                        <a:pt x="109" y="29"/>
                        <a:pt x="109"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9" name="Freeform 26">
                  <a:extLst>
                    <a:ext uri="{FF2B5EF4-FFF2-40B4-BE49-F238E27FC236}">
                      <a16:creationId xmlns:a16="http://schemas.microsoft.com/office/drawing/2014/main" id="{99F78B07-18A1-4B01-AF69-76C25EEFC027}"/>
                    </a:ext>
                  </a:extLst>
                </p:cNvPr>
                <p:cNvSpPr>
                  <a:spLocks/>
                </p:cNvSpPr>
                <p:nvPr/>
              </p:nvSpPr>
              <p:spPr bwMode="auto">
                <a:xfrm>
                  <a:off x="4599" y="3077"/>
                  <a:ext cx="18" cy="7"/>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3" y="2"/>
                        <a:pt x="1" y="1"/>
                        <a:pt x="0" y="0"/>
                      </a:cubicBezTo>
                      <a:cubicBezTo>
                        <a:pt x="1" y="1"/>
                        <a:pt x="3"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0" name="Freeform 27">
                  <a:extLst>
                    <a:ext uri="{FF2B5EF4-FFF2-40B4-BE49-F238E27FC236}">
                      <a16:creationId xmlns:a16="http://schemas.microsoft.com/office/drawing/2014/main" id="{BD70D6E1-52B8-4D47-99A8-E93836E98BAE}"/>
                    </a:ext>
                  </a:extLst>
                </p:cNvPr>
                <p:cNvSpPr>
                  <a:spLocks/>
                </p:cNvSpPr>
                <p:nvPr/>
              </p:nvSpPr>
              <p:spPr bwMode="auto">
                <a:xfrm>
                  <a:off x="4679" y="3014"/>
                  <a:ext cx="0" cy="11"/>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5" name="Oval 28">
                  <a:extLst>
                    <a:ext uri="{FF2B5EF4-FFF2-40B4-BE49-F238E27FC236}">
                      <a16:creationId xmlns:a16="http://schemas.microsoft.com/office/drawing/2014/main" id="{3622BCB8-421A-45BA-A3C3-75395B74287D}"/>
                    </a:ext>
                  </a:extLst>
                </p:cNvPr>
                <p:cNvSpPr>
                  <a:spLocks noChangeArrowheads="1"/>
                </p:cNvSpPr>
                <p:nvPr/>
              </p:nvSpPr>
              <p:spPr bwMode="auto">
                <a:xfrm>
                  <a:off x="4240" y="2344"/>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6" name="Freeform 29">
                  <a:extLst>
                    <a:ext uri="{FF2B5EF4-FFF2-40B4-BE49-F238E27FC236}">
                      <a16:creationId xmlns:a16="http://schemas.microsoft.com/office/drawing/2014/main" id="{E8C00620-4901-475A-970B-46C7B07BE896}"/>
                    </a:ext>
                  </a:extLst>
                </p:cNvPr>
                <p:cNvSpPr>
                  <a:spLocks/>
                </p:cNvSpPr>
                <p:nvPr/>
              </p:nvSpPr>
              <p:spPr bwMode="auto">
                <a:xfrm>
                  <a:off x="4668" y="2996"/>
                  <a:ext cx="7" cy="11"/>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1" y="2"/>
                        <a:pt x="2" y="3"/>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grpSp>
          <p:nvGrpSpPr>
            <p:cNvPr id="38" name="Group 37">
              <a:extLst>
                <a:ext uri="{FF2B5EF4-FFF2-40B4-BE49-F238E27FC236}">
                  <a16:creationId xmlns:a16="http://schemas.microsoft.com/office/drawing/2014/main" id="{D84FD952-7360-516A-9BA4-2D85958D12C9}"/>
                </a:ext>
              </a:extLst>
            </p:cNvPr>
            <p:cNvGrpSpPr/>
            <p:nvPr/>
          </p:nvGrpSpPr>
          <p:grpSpPr>
            <a:xfrm>
              <a:off x="8600960" y="1456830"/>
              <a:ext cx="1848901" cy="4080104"/>
              <a:chOff x="8636310" y="1459082"/>
              <a:chExt cx="1849459" cy="4080104"/>
            </a:xfrm>
          </p:grpSpPr>
          <p:grpSp>
            <p:nvGrpSpPr>
              <p:cNvPr id="98" name="Group 97">
                <a:extLst>
                  <a:ext uri="{FF2B5EF4-FFF2-40B4-BE49-F238E27FC236}">
                    <a16:creationId xmlns:a16="http://schemas.microsoft.com/office/drawing/2014/main" id="{3650C65E-2518-4F7B-BEE4-8E72E23D49CE}"/>
                  </a:ext>
                </a:extLst>
              </p:cNvPr>
              <p:cNvGrpSpPr/>
              <p:nvPr/>
            </p:nvGrpSpPr>
            <p:grpSpPr>
              <a:xfrm>
                <a:off x="8636310" y="1598892"/>
                <a:ext cx="1849459" cy="3940294"/>
                <a:chOff x="9251204" y="1222701"/>
                <a:chExt cx="2279364" cy="4568405"/>
              </a:xfrm>
            </p:grpSpPr>
            <p:sp>
              <p:nvSpPr>
                <p:cNvPr id="102" name="Round Single Corner Rectangle 35">
                  <a:extLst>
                    <a:ext uri="{FF2B5EF4-FFF2-40B4-BE49-F238E27FC236}">
                      <a16:creationId xmlns:a16="http://schemas.microsoft.com/office/drawing/2014/main" id="{7ECBFDDF-A2F6-4483-A8B4-424D2FCD5D6E}"/>
                    </a:ext>
                  </a:extLst>
                </p:cNvPr>
                <p:cNvSpPr/>
                <p:nvPr/>
              </p:nvSpPr>
              <p:spPr>
                <a:xfrm rot="10800000">
                  <a:off x="9354090" y="1338426"/>
                  <a:ext cx="2029125" cy="445268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104" name="TextBox 103">
                  <a:extLst>
                    <a:ext uri="{FF2B5EF4-FFF2-40B4-BE49-F238E27FC236}">
                      <a16:creationId xmlns:a16="http://schemas.microsoft.com/office/drawing/2014/main" id="{CC76A935-FB1B-4EED-B137-0AC2D9961C71}"/>
                    </a:ext>
                  </a:extLst>
                </p:cNvPr>
                <p:cNvSpPr txBox="1"/>
                <p:nvPr/>
              </p:nvSpPr>
              <p:spPr>
                <a:xfrm>
                  <a:off x="9251204" y="1688339"/>
                  <a:ext cx="2269986" cy="997969"/>
                </a:xfrm>
                <a:prstGeom prst="rect">
                  <a:avLst/>
                </a:prstGeom>
                <a:noFill/>
              </p:spPr>
              <p:txBody>
                <a:bodyPr wrap="square" rtlCol="0">
                  <a:spAutoFit/>
                </a:bodyPr>
                <a:lstStyle/>
                <a:p>
                  <a:pPr algn="ctr"/>
                  <a:r>
                    <a:rPr lang="en-US" sz="1600" b="1" dirty="0">
                      <a:solidFill>
                        <a:schemeClr val="tx1">
                          <a:lumMod val="75000"/>
                        </a:schemeClr>
                      </a:solidFill>
                    </a:rPr>
                    <a:t>Promote a Document</a:t>
                  </a:r>
                  <a:endParaRPr lang="en-US" sz="1100" b="1" dirty="0">
                    <a:solidFill>
                      <a:schemeClr val="tx1">
                        <a:lumMod val="75000"/>
                      </a:schemeClr>
                    </a:solidFill>
                  </a:endParaRPr>
                </a:p>
                <a:p>
                  <a:pPr algn="ctr"/>
                  <a:r>
                    <a:rPr lang="en-US" sz="1600" b="1" dirty="0">
                      <a:solidFill>
                        <a:schemeClr val="tx1">
                          <a:lumMod val="75000"/>
                        </a:schemeClr>
                      </a:solidFill>
                    </a:rPr>
                    <a:t> to Approved</a:t>
                  </a:r>
                </a:p>
              </p:txBody>
            </p:sp>
            <p:grpSp>
              <p:nvGrpSpPr>
                <p:cNvPr id="108" name="Group 197">
                  <a:extLst>
                    <a:ext uri="{FF2B5EF4-FFF2-40B4-BE49-F238E27FC236}">
                      <a16:creationId xmlns:a16="http://schemas.microsoft.com/office/drawing/2014/main" id="{136C7692-0750-417A-9D40-28F587C76194}"/>
                    </a:ext>
                  </a:extLst>
                </p:cNvPr>
                <p:cNvGrpSpPr>
                  <a:grpSpLocks noChangeAspect="1"/>
                </p:cNvGrpSpPr>
                <p:nvPr/>
              </p:nvGrpSpPr>
              <p:grpSpPr bwMode="auto">
                <a:xfrm>
                  <a:off x="10244169" y="1222701"/>
                  <a:ext cx="515535" cy="236538"/>
                  <a:chOff x="3522" y="2980"/>
                  <a:chExt cx="340" cy="156"/>
                </a:xfrm>
                <a:solidFill>
                  <a:schemeClr val="bg1"/>
                </a:solidFill>
              </p:grpSpPr>
              <p:sp>
                <p:nvSpPr>
                  <p:cNvPr id="110" name="Freeform 198">
                    <a:extLst>
                      <a:ext uri="{FF2B5EF4-FFF2-40B4-BE49-F238E27FC236}">
                        <a16:creationId xmlns:a16="http://schemas.microsoft.com/office/drawing/2014/main" id="{A8079B93-2C07-4624-8018-6278D56022C8}"/>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1" name="Freeform 199">
                    <a:extLst>
                      <a:ext uri="{FF2B5EF4-FFF2-40B4-BE49-F238E27FC236}">
                        <a16:creationId xmlns:a16="http://schemas.microsoft.com/office/drawing/2014/main" id="{1CDBBC0E-6A10-4E7C-86C9-0004450B264E}"/>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2" name="Rectangle 200">
                    <a:extLst>
                      <a:ext uri="{FF2B5EF4-FFF2-40B4-BE49-F238E27FC236}">
                        <a16:creationId xmlns:a16="http://schemas.microsoft.com/office/drawing/2014/main" id="{9AF74699-C296-4FF9-985E-E49629AF2B54}"/>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3" name="Rectangle 201">
                    <a:extLst>
                      <a:ext uri="{FF2B5EF4-FFF2-40B4-BE49-F238E27FC236}">
                        <a16:creationId xmlns:a16="http://schemas.microsoft.com/office/drawing/2014/main" id="{B6AFE322-EFE0-49BF-9A86-E39C7C2B39F6}"/>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4" name="Rectangle 202">
                    <a:extLst>
                      <a:ext uri="{FF2B5EF4-FFF2-40B4-BE49-F238E27FC236}">
                        <a16:creationId xmlns:a16="http://schemas.microsoft.com/office/drawing/2014/main" id="{87AB72CF-6D4F-49E3-BF97-A26D3CA80CE5}"/>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6" name="Freeform 204">
                    <a:extLst>
                      <a:ext uri="{FF2B5EF4-FFF2-40B4-BE49-F238E27FC236}">
                        <a16:creationId xmlns:a16="http://schemas.microsoft.com/office/drawing/2014/main" id="{2795D0DF-A77A-49B9-AD64-1D2D69FBE518}"/>
                      </a:ext>
                    </a:extLst>
                  </p:cNvPr>
                  <p:cNvSpPr>
                    <a:spLocks/>
                  </p:cNvSpPr>
                  <p:nvPr/>
                </p:nvSpPr>
                <p:spPr bwMode="auto">
                  <a:xfrm>
                    <a:off x="3827" y="2984"/>
                    <a:ext cx="35" cy="3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7" name="Rectangle 205">
                    <a:extLst>
                      <a:ext uri="{FF2B5EF4-FFF2-40B4-BE49-F238E27FC236}">
                        <a16:creationId xmlns:a16="http://schemas.microsoft.com/office/drawing/2014/main" id="{64160F54-6A76-4280-B51D-B8701B76C73A}"/>
                      </a:ext>
                    </a:extLst>
                  </p:cNvPr>
                  <p:cNvSpPr>
                    <a:spLocks noChangeArrowheads="1"/>
                  </p:cNvSpPr>
                  <p:nvPr/>
                </p:nvSpPr>
                <p:spPr bwMode="auto">
                  <a:xfrm>
                    <a:off x="3783" y="3039"/>
                    <a:ext cx="51"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8" name="Rectangle 206">
                    <a:extLst>
                      <a:ext uri="{FF2B5EF4-FFF2-40B4-BE49-F238E27FC236}">
                        <a16:creationId xmlns:a16="http://schemas.microsoft.com/office/drawing/2014/main" id="{A420DF08-89B1-407C-8AC2-A4BAC01F032C}"/>
                      </a:ext>
                    </a:extLst>
                  </p:cNvPr>
                  <p:cNvSpPr>
                    <a:spLocks noChangeArrowheads="1"/>
                  </p:cNvSpPr>
                  <p:nvPr/>
                </p:nvSpPr>
                <p:spPr bwMode="auto">
                  <a:xfrm>
                    <a:off x="3783" y="3054"/>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9" name="Rectangle 207">
                    <a:extLst>
                      <a:ext uri="{FF2B5EF4-FFF2-40B4-BE49-F238E27FC236}">
                        <a16:creationId xmlns:a16="http://schemas.microsoft.com/office/drawing/2014/main" id="{4DABFBF1-27A5-4626-ACB8-1CB62E75EBF2}"/>
                      </a:ext>
                    </a:extLst>
                  </p:cNvPr>
                  <p:cNvSpPr>
                    <a:spLocks noChangeArrowheads="1"/>
                  </p:cNvSpPr>
                  <p:nvPr/>
                </p:nvSpPr>
                <p:spPr bwMode="auto">
                  <a:xfrm>
                    <a:off x="3783" y="3070"/>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20" name="Freeform 208">
                    <a:extLst>
                      <a:ext uri="{FF2B5EF4-FFF2-40B4-BE49-F238E27FC236}">
                        <a16:creationId xmlns:a16="http://schemas.microsoft.com/office/drawing/2014/main" id="{50F130F8-B0BA-41FD-85ED-91A3A91727DB}"/>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21" name="Freeform 209">
                    <a:extLst>
                      <a:ext uri="{FF2B5EF4-FFF2-40B4-BE49-F238E27FC236}">
                        <a16:creationId xmlns:a16="http://schemas.microsoft.com/office/drawing/2014/main" id="{57B801AF-AAEE-47DF-BAF9-19FBFFA1A029}"/>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109" name="TextBox 108">
                  <a:extLst>
                    <a:ext uri="{FF2B5EF4-FFF2-40B4-BE49-F238E27FC236}">
                      <a16:creationId xmlns:a16="http://schemas.microsoft.com/office/drawing/2014/main" id="{EBB81431-368C-4BFA-B13C-131082675CA9}"/>
                    </a:ext>
                  </a:extLst>
                </p:cNvPr>
                <p:cNvSpPr txBox="1"/>
                <p:nvPr/>
              </p:nvSpPr>
              <p:spPr>
                <a:xfrm>
                  <a:off x="9388714" y="2822796"/>
                  <a:ext cx="2141854" cy="2067507"/>
                </a:xfrm>
                <a:prstGeom prst="rect">
                  <a:avLst/>
                </a:prstGeom>
                <a:noFill/>
              </p:spPr>
              <p:txBody>
                <a:bodyPr wrap="square" rtlCol="0">
                  <a:spAutoFit/>
                </a:bodyPr>
                <a:lstStyle/>
                <a:p>
                  <a:pPr marL="282575" indent="-182563">
                    <a:lnSpc>
                      <a:spcPct val="80000"/>
                    </a:lnSpc>
                    <a:spcBef>
                      <a:spcPts val="1200"/>
                    </a:spcBef>
                    <a:buClr>
                      <a:schemeClr val="tx1"/>
                    </a:buClr>
                    <a:buFont typeface="Arial" panose="020B0604020202020204" pitchFamily="34" charset="0"/>
                    <a:buChar char="•"/>
                  </a:pPr>
                  <a:r>
                    <a:rPr lang="en-US" sz="1400" dirty="0">
                      <a:solidFill>
                        <a:schemeClr val="tx1">
                          <a:lumMod val="75000"/>
                        </a:schemeClr>
                      </a:solidFill>
                    </a:rPr>
                    <a:t>Promote a document directly to Approved state</a:t>
                  </a:r>
                </a:p>
                <a:p>
                  <a:pPr marL="282575" indent="-182563">
                    <a:lnSpc>
                      <a:spcPct val="80000"/>
                    </a:lnSpc>
                    <a:spcBef>
                      <a:spcPts val="1200"/>
                    </a:spcBef>
                    <a:buClr>
                      <a:schemeClr val="tx1"/>
                    </a:buClr>
                    <a:buFont typeface="Arial" panose="020B0604020202020204" pitchFamily="34" charset="0"/>
                    <a:buChar char="•"/>
                  </a:pPr>
                  <a:r>
                    <a:rPr lang="en-US" sz="1400" dirty="0">
                      <a:solidFill>
                        <a:schemeClr val="tx1">
                          <a:lumMod val="75000"/>
                        </a:schemeClr>
                      </a:solidFill>
                    </a:rPr>
                    <a:t>Document is promoted to major version (E.g.: v1.0)</a:t>
                  </a:r>
                </a:p>
                <a:p>
                  <a:pPr marL="100584">
                    <a:lnSpc>
                      <a:spcPct val="80000"/>
                    </a:lnSpc>
                    <a:spcBef>
                      <a:spcPts val="1200"/>
                    </a:spcBef>
                    <a:buClr>
                      <a:schemeClr val="tx1"/>
                    </a:buClr>
                  </a:pPr>
                  <a:r>
                    <a:rPr lang="en-US" sz="1400" dirty="0">
                      <a:solidFill>
                        <a:schemeClr val="bg2">
                          <a:lumMod val="50000"/>
                        </a:schemeClr>
                      </a:solidFill>
                    </a:rPr>
                    <a:t>   </a:t>
                  </a:r>
                </a:p>
              </p:txBody>
            </p:sp>
          </p:grpSp>
          <p:grpSp>
            <p:nvGrpSpPr>
              <p:cNvPr id="99" name="Group 98">
                <a:extLst>
                  <a:ext uri="{FF2B5EF4-FFF2-40B4-BE49-F238E27FC236}">
                    <a16:creationId xmlns:a16="http://schemas.microsoft.com/office/drawing/2014/main" id="{3EC345B9-224C-4DBF-BF42-9A3438B8167A}"/>
                  </a:ext>
                </a:extLst>
              </p:cNvPr>
              <p:cNvGrpSpPr/>
              <p:nvPr/>
            </p:nvGrpSpPr>
            <p:grpSpPr>
              <a:xfrm>
                <a:off x="9312197" y="1459082"/>
                <a:ext cx="548640" cy="548640"/>
                <a:chOff x="10084204" y="1060604"/>
                <a:chExt cx="645427" cy="600564"/>
              </a:xfrm>
            </p:grpSpPr>
            <p:sp>
              <p:nvSpPr>
                <p:cNvPr id="100" name="Oval 99">
                  <a:extLst>
                    <a:ext uri="{FF2B5EF4-FFF2-40B4-BE49-F238E27FC236}">
                      <a16:creationId xmlns:a16="http://schemas.microsoft.com/office/drawing/2014/main" id="{22C1D2FD-6769-4701-A3E0-D575513C9E54}"/>
                    </a:ext>
                  </a:extLst>
                </p:cNvPr>
                <p:cNvSpPr>
                  <a:spLocks noChangeAspect="1"/>
                </p:cNvSpPr>
                <p:nvPr/>
              </p:nvSpPr>
              <p:spPr>
                <a:xfrm>
                  <a:off x="10084204" y="1060604"/>
                  <a:ext cx="645427" cy="60056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101" name="Freeform 26">
                  <a:extLst>
                    <a:ext uri="{FF2B5EF4-FFF2-40B4-BE49-F238E27FC236}">
                      <a16:creationId xmlns:a16="http://schemas.microsoft.com/office/drawing/2014/main" id="{433A7190-2A4C-4567-8B42-0C3AAC319982}"/>
                    </a:ext>
                  </a:extLst>
                </p:cNvPr>
                <p:cNvSpPr>
                  <a:spLocks noChangeAspect="1"/>
                </p:cNvSpPr>
                <p:nvPr/>
              </p:nvSpPr>
              <p:spPr bwMode="auto">
                <a:xfrm>
                  <a:off x="10287693" y="1176908"/>
                  <a:ext cx="247405" cy="366804"/>
                </a:xfrm>
                <a:custGeom>
                  <a:avLst/>
                  <a:gdLst>
                    <a:gd name="T0" fmla="*/ 70 w 230"/>
                    <a:gd name="T1" fmla="*/ 136 h 341"/>
                    <a:gd name="T2" fmla="*/ 70 w 230"/>
                    <a:gd name="T3" fmla="*/ 341 h 341"/>
                    <a:gd name="T4" fmla="*/ 161 w 230"/>
                    <a:gd name="T5" fmla="*/ 341 h 341"/>
                    <a:gd name="T6" fmla="*/ 161 w 230"/>
                    <a:gd name="T7" fmla="*/ 136 h 341"/>
                    <a:gd name="T8" fmla="*/ 230 w 230"/>
                    <a:gd name="T9" fmla="*/ 136 h 341"/>
                    <a:gd name="T10" fmla="*/ 116 w 230"/>
                    <a:gd name="T11" fmla="*/ 0 h 341"/>
                    <a:gd name="T12" fmla="*/ 0 w 230"/>
                    <a:gd name="T13" fmla="*/ 136 h 341"/>
                    <a:gd name="T14" fmla="*/ 70 w 230"/>
                    <a:gd name="T15" fmla="*/ 136 h 341"/>
                    <a:gd name="T16" fmla="*/ 70 w 230"/>
                    <a:gd name="T17" fmla="*/ 13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341">
                      <a:moveTo>
                        <a:pt x="70" y="136"/>
                      </a:moveTo>
                      <a:lnTo>
                        <a:pt x="70" y="341"/>
                      </a:lnTo>
                      <a:lnTo>
                        <a:pt x="161" y="341"/>
                      </a:lnTo>
                      <a:lnTo>
                        <a:pt x="161" y="136"/>
                      </a:lnTo>
                      <a:lnTo>
                        <a:pt x="230" y="136"/>
                      </a:lnTo>
                      <a:lnTo>
                        <a:pt x="116" y="0"/>
                      </a:lnTo>
                      <a:lnTo>
                        <a:pt x="0" y="136"/>
                      </a:lnTo>
                      <a:lnTo>
                        <a:pt x="70" y="136"/>
                      </a:lnTo>
                      <a:lnTo>
                        <a:pt x="70"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p>
              </p:txBody>
            </p:sp>
          </p:grpSp>
        </p:grpSp>
        <p:grpSp>
          <p:nvGrpSpPr>
            <p:cNvPr id="59" name="Group 58">
              <a:extLst>
                <a:ext uri="{FF2B5EF4-FFF2-40B4-BE49-F238E27FC236}">
                  <a16:creationId xmlns:a16="http://schemas.microsoft.com/office/drawing/2014/main" id="{50EEB30E-DCC8-13EA-6BBF-463CF880632D}"/>
                </a:ext>
              </a:extLst>
            </p:cNvPr>
            <p:cNvGrpSpPr/>
            <p:nvPr/>
          </p:nvGrpSpPr>
          <p:grpSpPr>
            <a:xfrm>
              <a:off x="81218" y="1422135"/>
              <a:ext cx="1770001" cy="4114799"/>
              <a:chOff x="110830" y="1441666"/>
              <a:chExt cx="1770001" cy="4105576"/>
            </a:xfrm>
          </p:grpSpPr>
          <p:sp>
            <p:nvSpPr>
              <p:cNvPr id="36" name="Round Single Corner Rectangle 35">
                <a:extLst>
                  <a:ext uri="{FF2B5EF4-FFF2-40B4-BE49-F238E27FC236}">
                    <a16:creationId xmlns:a16="http://schemas.microsoft.com/office/drawing/2014/main" id="{DF337523-B3AE-4BD6-B9E6-0D4F1710D494}"/>
                  </a:ext>
                </a:extLst>
              </p:cNvPr>
              <p:cNvSpPr/>
              <p:nvPr/>
            </p:nvSpPr>
            <p:spPr>
              <a:xfrm rot="10800000">
                <a:off x="188547" y="1715370"/>
                <a:ext cx="1645920" cy="3831872"/>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grpSp>
            <p:nvGrpSpPr>
              <p:cNvPr id="40" name="Group 197">
                <a:extLst>
                  <a:ext uri="{FF2B5EF4-FFF2-40B4-BE49-F238E27FC236}">
                    <a16:creationId xmlns:a16="http://schemas.microsoft.com/office/drawing/2014/main" id="{6602C016-E48B-4C43-93ED-55662499059D}"/>
                  </a:ext>
                </a:extLst>
              </p:cNvPr>
              <p:cNvGrpSpPr>
                <a:grpSpLocks noChangeAspect="1"/>
              </p:cNvGrpSpPr>
              <p:nvPr/>
            </p:nvGrpSpPr>
            <p:grpSpPr bwMode="auto">
              <a:xfrm>
                <a:off x="778525" y="1613167"/>
                <a:ext cx="428056" cy="196962"/>
                <a:chOff x="3522" y="2980"/>
                <a:chExt cx="346" cy="156"/>
              </a:xfrm>
              <a:solidFill>
                <a:schemeClr val="bg1"/>
              </a:solidFill>
            </p:grpSpPr>
            <p:sp>
              <p:nvSpPr>
                <p:cNvPr id="41" name="Freeform 198">
                  <a:extLst>
                    <a:ext uri="{FF2B5EF4-FFF2-40B4-BE49-F238E27FC236}">
                      <a16:creationId xmlns:a16="http://schemas.microsoft.com/office/drawing/2014/main" id="{3BB5D7D0-444F-4C2E-8F11-7BA819248CC6}"/>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2" name="Freeform 199">
                  <a:extLst>
                    <a:ext uri="{FF2B5EF4-FFF2-40B4-BE49-F238E27FC236}">
                      <a16:creationId xmlns:a16="http://schemas.microsoft.com/office/drawing/2014/main" id="{1EBD51DB-33CC-43F3-BE02-2D11CBB27049}"/>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3" name="Rectangle 200">
                  <a:extLst>
                    <a:ext uri="{FF2B5EF4-FFF2-40B4-BE49-F238E27FC236}">
                      <a16:creationId xmlns:a16="http://schemas.microsoft.com/office/drawing/2014/main" id="{AB7622B4-F916-4008-BC00-C03EFCAF7F20}"/>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4" name="Rectangle 201">
                  <a:extLst>
                    <a:ext uri="{FF2B5EF4-FFF2-40B4-BE49-F238E27FC236}">
                      <a16:creationId xmlns:a16="http://schemas.microsoft.com/office/drawing/2014/main" id="{C1140A87-F08B-4CC8-BCD3-BBCA54B25309}"/>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6" name="Rectangle 202">
                  <a:extLst>
                    <a:ext uri="{FF2B5EF4-FFF2-40B4-BE49-F238E27FC236}">
                      <a16:creationId xmlns:a16="http://schemas.microsoft.com/office/drawing/2014/main" id="{1649AE2C-2429-4269-B1B8-35E4A9A10EE1}"/>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7" name="Freeform 203">
                  <a:extLst>
                    <a:ext uri="{FF2B5EF4-FFF2-40B4-BE49-F238E27FC236}">
                      <a16:creationId xmlns:a16="http://schemas.microsoft.com/office/drawing/2014/main" id="{950FED48-2AB5-4AA3-87A9-A3578299A4D8}"/>
                    </a:ext>
                  </a:extLst>
                </p:cNvPr>
                <p:cNvSpPr>
                  <a:spLocks noEditPoints="1"/>
                </p:cNvSpPr>
                <p:nvPr/>
              </p:nvSpPr>
              <p:spPr bwMode="auto">
                <a:xfrm>
                  <a:off x="3748" y="2980"/>
                  <a:ext cx="120" cy="156"/>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8" name="Freeform 204">
                  <a:extLst>
                    <a:ext uri="{FF2B5EF4-FFF2-40B4-BE49-F238E27FC236}">
                      <a16:creationId xmlns:a16="http://schemas.microsoft.com/office/drawing/2014/main" id="{0BD1289D-A196-4C13-903E-9A3675C353DF}"/>
                    </a:ext>
                  </a:extLst>
                </p:cNvPr>
                <p:cNvSpPr>
                  <a:spLocks/>
                </p:cNvSpPr>
                <p:nvPr/>
              </p:nvSpPr>
              <p:spPr bwMode="auto">
                <a:xfrm>
                  <a:off x="3827" y="2984"/>
                  <a:ext cx="35" cy="3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2" name="Rectangle 205">
                  <a:extLst>
                    <a:ext uri="{FF2B5EF4-FFF2-40B4-BE49-F238E27FC236}">
                      <a16:creationId xmlns:a16="http://schemas.microsoft.com/office/drawing/2014/main" id="{398E139A-308B-46AC-83B0-7F7E9BBBD844}"/>
                    </a:ext>
                  </a:extLst>
                </p:cNvPr>
                <p:cNvSpPr>
                  <a:spLocks noChangeArrowheads="1"/>
                </p:cNvSpPr>
                <p:nvPr/>
              </p:nvSpPr>
              <p:spPr bwMode="auto">
                <a:xfrm>
                  <a:off x="3783" y="3039"/>
                  <a:ext cx="51"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3" name="Rectangle 206">
                  <a:extLst>
                    <a:ext uri="{FF2B5EF4-FFF2-40B4-BE49-F238E27FC236}">
                      <a16:creationId xmlns:a16="http://schemas.microsoft.com/office/drawing/2014/main" id="{C5C09D47-C691-4D55-BA0F-4B7E1F9E9DD8}"/>
                    </a:ext>
                  </a:extLst>
                </p:cNvPr>
                <p:cNvSpPr>
                  <a:spLocks noChangeArrowheads="1"/>
                </p:cNvSpPr>
                <p:nvPr/>
              </p:nvSpPr>
              <p:spPr bwMode="auto">
                <a:xfrm>
                  <a:off x="3783" y="3054"/>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4" name="Rectangle 207">
                  <a:extLst>
                    <a:ext uri="{FF2B5EF4-FFF2-40B4-BE49-F238E27FC236}">
                      <a16:creationId xmlns:a16="http://schemas.microsoft.com/office/drawing/2014/main" id="{81E96B76-99F9-4BF8-9571-5B3D5495E573}"/>
                    </a:ext>
                  </a:extLst>
                </p:cNvPr>
                <p:cNvSpPr>
                  <a:spLocks noChangeArrowheads="1"/>
                </p:cNvSpPr>
                <p:nvPr/>
              </p:nvSpPr>
              <p:spPr bwMode="auto">
                <a:xfrm>
                  <a:off x="3783" y="3070"/>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60" name="Freeform 208">
                  <a:extLst>
                    <a:ext uri="{FF2B5EF4-FFF2-40B4-BE49-F238E27FC236}">
                      <a16:creationId xmlns:a16="http://schemas.microsoft.com/office/drawing/2014/main" id="{08113912-93A5-442F-BDE4-7327E975D89E}"/>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61" name="Freeform 209">
                  <a:extLst>
                    <a:ext uri="{FF2B5EF4-FFF2-40B4-BE49-F238E27FC236}">
                      <a16:creationId xmlns:a16="http://schemas.microsoft.com/office/drawing/2014/main" id="{22578188-B85E-48E5-9766-792C578253A0}"/>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3" name="TextBox 2">
                <a:extLst>
                  <a:ext uri="{FF2B5EF4-FFF2-40B4-BE49-F238E27FC236}">
                    <a16:creationId xmlns:a16="http://schemas.microsoft.com/office/drawing/2014/main" id="{CACD6A67-9BD9-4F38-AB21-B759A9555215}"/>
                  </a:ext>
                </a:extLst>
              </p:cNvPr>
              <p:cNvSpPr txBox="1"/>
              <p:nvPr/>
            </p:nvSpPr>
            <p:spPr>
              <a:xfrm>
                <a:off x="143471" y="2989303"/>
                <a:ext cx="1737360" cy="1548933"/>
              </a:xfrm>
              <a:prstGeom prst="rect">
                <a:avLst/>
              </a:prstGeom>
              <a:noFill/>
            </p:spPr>
            <p:txBody>
              <a:bodyPr wrap="square" rtlCol="0">
                <a:spAutoFit/>
              </a:bodyPr>
              <a:lstStyle/>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Route a document for paper certification</a:t>
                </a:r>
              </a:p>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Document retains minor version number (E.g.: v0.2)</a:t>
                </a:r>
                <a:r>
                  <a:rPr lang="en-US" sz="1400" dirty="0">
                    <a:solidFill>
                      <a:schemeClr val="bg2">
                        <a:lumMod val="50000"/>
                      </a:schemeClr>
                    </a:solidFill>
                  </a:rPr>
                  <a:t>   </a:t>
                </a:r>
              </a:p>
            </p:txBody>
          </p:sp>
          <p:sp>
            <p:nvSpPr>
              <p:cNvPr id="68" name="Oval 67">
                <a:extLst>
                  <a:ext uri="{FF2B5EF4-FFF2-40B4-BE49-F238E27FC236}">
                    <a16:creationId xmlns:a16="http://schemas.microsoft.com/office/drawing/2014/main" id="{E9B91233-F03C-4272-9023-FB07C8437E17}"/>
                  </a:ext>
                </a:extLst>
              </p:cNvPr>
              <p:cNvSpPr>
                <a:spLocks noChangeAspect="1"/>
              </p:cNvSpPr>
              <p:nvPr/>
            </p:nvSpPr>
            <p:spPr>
              <a:xfrm>
                <a:off x="775418" y="1441666"/>
                <a:ext cx="548640" cy="559919"/>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sp>
            <p:nvSpPr>
              <p:cNvPr id="124" name="Freeform 214">
                <a:extLst>
                  <a:ext uri="{FF2B5EF4-FFF2-40B4-BE49-F238E27FC236}">
                    <a16:creationId xmlns:a16="http://schemas.microsoft.com/office/drawing/2014/main" id="{2EAAFC61-765A-464F-A151-273EAF21B0C8}"/>
                  </a:ext>
                </a:extLst>
              </p:cNvPr>
              <p:cNvSpPr>
                <a:spLocks/>
              </p:cNvSpPr>
              <p:nvPr/>
            </p:nvSpPr>
            <p:spPr bwMode="auto">
              <a:xfrm>
                <a:off x="1096944" y="1561085"/>
                <a:ext cx="63161" cy="66102"/>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13">
                <a:extLst>
                  <a:ext uri="{FF2B5EF4-FFF2-40B4-BE49-F238E27FC236}">
                    <a16:creationId xmlns:a16="http://schemas.microsoft.com/office/drawing/2014/main" id="{2895137F-7298-47BC-B4B3-567EE66A54C8}"/>
                  </a:ext>
                </a:extLst>
              </p:cNvPr>
              <p:cNvSpPr>
                <a:spLocks noEditPoints="1"/>
              </p:cNvSpPr>
              <p:nvPr/>
            </p:nvSpPr>
            <p:spPr bwMode="auto">
              <a:xfrm>
                <a:off x="936094" y="1558510"/>
                <a:ext cx="226538" cy="297029"/>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TextBox 38">
                <a:extLst>
                  <a:ext uri="{FF2B5EF4-FFF2-40B4-BE49-F238E27FC236}">
                    <a16:creationId xmlns:a16="http://schemas.microsoft.com/office/drawing/2014/main" id="{99245DC6-AFBB-4434-B2C8-B2B206D0E35F}"/>
                  </a:ext>
                </a:extLst>
              </p:cNvPr>
              <p:cNvSpPr txBox="1"/>
              <p:nvPr/>
            </p:nvSpPr>
            <p:spPr>
              <a:xfrm>
                <a:off x="110830" y="2039578"/>
                <a:ext cx="1735222" cy="830997"/>
              </a:xfrm>
              <a:prstGeom prst="rect">
                <a:avLst/>
              </a:prstGeom>
              <a:noFill/>
            </p:spPr>
            <p:txBody>
              <a:bodyPr wrap="square" rtlCol="0">
                <a:spAutoFit/>
              </a:bodyPr>
              <a:lstStyle/>
              <a:p>
                <a:pPr algn="ctr"/>
                <a:r>
                  <a:rPr lang="en-US" sz="1600" b="1" dirty="0">
                    <a:solidFill>
                      <a:schemeClr val="tx1">
                        <a:lumMod val="75000"/>
                      </a:schemeClr>
                    </a:solidFill>
                  </a:rPr>
                  <a:t>Start a Paper Certification Review</a:t>
                </a:r>
              </a:p>
            </p:txBody>
          </p:sp>
        </p:grpSp>
        <p:grpSp>
          <p:nvGrpSpPr>
            <p:cNvPr id="135" name="Group 197">
              <a:extLst>
                <a:ext uri="{FF2B5EF4-FFF2-40B4-BE49-F238E27FC236}">
                  <a16:creationId xmlns:a16="http://schemas.microsoft.com/office/drawing/2014/main" id="{1BEABA86-4785-BD43-831E-9FD3682371AD}"/>
                </a:ext>
              </a:extLst>
            </p:cNvPr>
            <p:cNvGrpSpPr>
              <a:grpSpLocks noChangeAspect="1"/>
            </p:cNvGrpSpPr>
            <p:nvPr/>
          </p:nvGrpSpPr>
          <p:grpSpPr bwMode="auto">
            <a:xfrm>
              <a:off x="10944682" y="1610332"/>
              <a:ext cx="395455" cy="1185947"/>
              <a:chOff x="3437" y="2980"/>
              <a:chExt cx="303" cy="951"/>
            </a:xfrm>
            <a:solidFill>
              <a:schemeClr val="bg1"/>
            </a:solidFill>
          </p:grpSpPr>
          <p:sp>
            <p:nvSpPr>
              <p:cNvPr id="139" name="Freeform 198">
                <a:extLst>
                  <a:ext uri="{FF2B5EF4-FFF2-40B4-BE49-F238E27FC236}">
                    <a16:creationId xmlns:a16="http://schemas.microsoft.com/office/drawing/2014/main" id="{26416785-E05E-2049-A63D-BB6A2D417245}"/>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0" name="Freeform 199">
                <a:extLst>
                  <a:ext uri="{FF2B5EF4-FFF2-40B4-BE49-F238E27FC236}">
                    <a16:creationId xmlns:a16="http://schemas.microsoft.com/office/drawing/2014/main" id="{1EE178A9-C5E4-B747-8019-EC98065E16FD}"/>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1" name="Rectangle 200">
                <a:extLst>
                  <a:ext uri="{FF2B5EF4-FFF2-40B4-BE49-F238E27FC236}">
                    <a16:creationId xmlns:a16="http://schemas.microsoft.com/office/drawing/2014/main" id="{343B1785-4E6E-9040-A7D1-B8B1012DCDF0}"/>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2" name="Rectangle 201">
                <a:extLst>
                  <a:ext uri="{FF2B5EF4-FFF2-40B4-BE49-F238E27FC236}">
                    <a16:creationId xmlns:a16="http://schemas.microsoft.com/office/drawing/2014/main" id="{E3725D39-E3FF-9C4E-A981-54643810D35C}"/>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5" name="Rectangle 202">
                <a:extLst>
                  <a:ext uri="{FF2B5EF4-FFF2-40B4-BE49-F238E27FC236}">
                    <a16:creationId xmlns:a16="http://schemas.microsoft.com/office/drawing/2014/main" id="{4337D975-57B2-4C47-A615-34BD98800C07}"/>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6" name="Freeform 203">
                <a:extLst>
                  <a:ext uri="{FF2B5EF4-FFF2-40B4-BE49-F238E27FC236}">
                    <a16:creationId xmlns:a16="http://schemas.microsoft.com/office/drawing/2014/main" id="{9BC37980-E081-3140-9723-6B4EBF05F639}"/>
                  </a:ext>
                </a:extLst>
              </p:cNvPr>
              <p:cNvSpPr>
                <a:spLocks noEditPoints="1"/>
              </p:cNvSpPr>
              <p:nvPr/>
            </p:nvSpPr>
            <p:spPr bwMode="auto">
              <a:xfrm>
                <a:off x="3437" y="3775"/>
                <a:ext cx="120" cy="156"/>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0" name="Rectangle 207">
                <a:extLst>
                  <a:ext uri="{FF2B5EF4-FFF2-40B4-BE49-F238E27FC236}">
                    <a16:creationId xmlns:a16="http://schemas.microsoft.com/office/drawing/2014/main" id="{1C4F9B96-9C75-5547-B25D-883E11C95D9E}"/>
                  </a:ext>
                </a:extLst>
              </p:cNvPr>
              <p:cNvSpPr>
                <a:spLocks noChangeArrowheads="1"/>
              </p:cNvSpPr>
              <p:nvPr/>
            </p:nvSpPr>
            <p:spPr bwMode="auto">
              <a:xfrm flipH="1">
                <a:off x="3581" y="3130"/>
                <a:ext cx="69" cy="13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1" name="Freeform 208">
                <a:extLst>
                  <a:ext uri="{FF2B5EF4-FFF2-40B4-BE49-F238E27FC236}">
                    <a16:creationId xmlns:a16="http://schemas.microsoft.com/office/drawing/2014/main" id="{9405FAB6-5AC9-BC46-96E8-3B0D29C6D0FF}"/>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2" name="Freeform 209">
                <a:extLst>
                  <a:ext uri="{FF2B5EF4-FFF2-40B4-BE49-F238E27FC236}">
                    <a16:creationId xmlns:a16="http://schemas.microsoft.com/office/drawing/2014/main" id="{0DE0D9E9-D6F8-8E4D-89B7-0410F365A3BD}"/>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157608058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descr="Send a document for pre-approval QC:&#10;&#10;Route documents for QC Review and end in Approved document&#13;&#10;Document is promoted to major version (E.g.: v1.0)&#13;&#10;">
            <a:extLst>
              <a:ext uri="{FF2B5EF4-FFF2-40B4-BE49-F238E27FC236}">
                <a16:creationId xmlns:a16="http://schemas.microsoft.com/office/drawing/2014/main" id="{AD9669C3-F503-5E8E-6BF3-AF362DD246A0}"/>
              </a:ext>
            </a:extLst>
          </p:cNvPr>
          <p:cNvGrpSpPr/>
          <p:nvPr/>
        </p:nvGrpSpPr>
        <p:grpSpPr>
          <a:xfrm>
            <a:off x="3057945" y="1501774"/>
            <a:ext cx="1806787" cy="4105577"/>
            <a:chOff x="4059810" y="1486746"/>
            <a:chExt cx="1806787" cy="4105577"/>
          </a:xfrm>
        </p:grpSpPr>
        <p:sp>
          <p:nvSpPr>
            <p:cNvPr id="36" name="Round Single Corner Rectangle 35">
              <a:extLst>
                <a:ext uri="{FF2B5EF4-FFF2-40B4-BE49-F238E27FC236}">
                  <a16:creationId xmlns:a16="http://schemas.microsoft.com/office/drawing/2014/main" id="{DF337523-B3AE-4BD6-B9E6-0D4F1710D494}"/>
                </a:ext>
              </a:extLst>
            </p:cNvPr>
            <p:cNvSpPr/>
            <p:nvPr/>
          </p:nvSpPr>
          <p:spPr>
            <a:xfrm rot="10800000">
              <a:off x="4143340" y="1753121"/>
              <a:ext cx="1691640" cy="3839202"/>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sp>
          <p:nvSpPr>
            <p:cNvPr id="3" name="TextBox 2">
              <a:extLst>
                <a:ext uri="{FF2B5EF4-FFF2-40B4-BE49-F238E27FC236}">
                  <a16:creationId xmlns:a16="http://schemas.microsoft.com/office/drawing/2014/main" id="{CACD6A67-9BD9-4F38-AB21-B759A9555215}"/>
                </a:ext>
              </a:extLst>
            </p:cNvPr>
            <p:cNvSpPr txBox="1"/>
            <p:nvPr/>
          </p:nvSpPr>
          <p:spPr>
            <a:xfrm>
              <a:off x="4059810" y="3017130"/>
              <a:ext cx="1798606" cy="1878656"/>
            </a:xfrm>
            <a:prstGeom prst="rect">
              <a:avLst/>
            </a:prstGeom>
            <a:noFill/>
          </p:spPr>
          <p:txBody>
            <a:bodyPr wrap="square" rtlCol="0">
              <a:spAutoFit/>
            </a:bodyPr>
            <a:lstStyle/>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Route documents for QC Review and end in Approved document</a:t>
              </a:r>
            </a:p>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Document is promoted to major version (E.g.: v1.0)</a:t>
              </a:r>
            </a:p>
            <a:p>
              <a:pPr marL="100584">
                <a:lnSpc>
                  <a:spcPct val="80000"/>
                </a:lnSpc>
                <a:spcBef>
                  <a:spcPts val="1200"/>
                </a:spcBef>
                <a:buClr>
                  <a:schemeClr val="tx1"/>
                </a:buClr>
              </a:pPr>
              <a:r>
                <a:rPr lang="en-US" sz="1400" dirty="0">
                  <a:solidFill>
                    <a:schemeClr val="bg2">
                      <a:lumMod val="50000"/>
                    </a:schemeClr>
                  </a:solidFill>
                </a:rPr>
                <a:t>   </a:t>
              </a:r>
            </a:p>
          </p:txBody>
        </p:sp>
        <p:grpSp>
          <p:nvGrpSpPr>
            <p:cNvPr id="2" name="Group 1">
              <a:extLst>
                <a:ext uri="{FF2B5EF4-FFF2-40B4-BE49-F238E27FC236}">
                  <a16:creationId xmlns:a16="http://schemas.microsoft.com/office/drawing/2014/main" id="{6CB6AECF-1DF1-4E63-A029-0DC7ED22AD8C}"/>
                </a:ext>
              </a:extLst>
            </p:cNvPr>
            <p:cNvGrpSpPr/>
            <p:nvPr/>
          </p:nvGrpSpPr>
          <p:grpSpPr>
            <a:xfrm>
              <a:off x="4719299" y="1486746"/>
              <a:ext cx="548640" cy="559919"/>
              <a:chOff x="4795963" y="1486746"/>
              <a:chExt cx="548640" cy="559919"/>
            </a:xfrm>
          </p:grpSpPr>
          <p:grpSp>
            <p:nvGrpSpPr>
              <p:cNvPr id="40" name="Group 197">
                <a:extLst>
                  <a:ext uri="{FF2B5EF4-FFF2-40B4-BE49-F238E27FC236}">
                    <a16:creationId xmlns:a16="http://schemas.microsoft.com/office/drawing/2014/main" id="{6602C016-E48B-4C43-93ED-55662499059D}"/>
                  </a:ext>
                </a:extLst>
              </p:cNvPr>
              <p:cNvGrpSpPr>
                <a:grpSpLocks noChangeAspect="1"/>
              </p:cNvGrpSpPr>
              <p:nvPr/>
            </p:nvGrpSpPr>
            <p:grpSpPr bwMode="auto">
              <a:xfrm>
                <a:off x="4799070" y="1658247"/>
                <a:ext cx="428056" cy="196962"/>
                <a:chOff x="3522" y="2980"/>
                <a:chExt cx="346" cy="156"/>
              </a:xfrm>
              <a:solidFill>
                <a:schemeClr val="bg1"/>
              </a:solidFill>
            </p:grpSpPr>
            <p:sp>
              <p:nvSpPr>
                <p:cNvPr id="41" name="Freeform 198">
                  <a:extLst>
                    <a:ext uri="{FF2B5EF4-FFF2-40B4-BE49-F238E27FC236}">
                      <a16:creationId xmlns:a16="http://schemas.microsoft.com/office/drawing/2014/main" id="{3BB5D7D0-444F-4C2E-8F11-7BA819248CC6}"/>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2" name="Freeform 199">
                  <a:extLst>
                    <a:ext uri="{FF2B5EF4-FFF2-40B4-BE49-F238E27FC236}">
                      <a16:creationId xmlns:a16="http://schemas.microsoft.com/office/drawing/2014/main" id="{1EBD51DB-33CC-43F3-BE02-2D11CBB27049}"/>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3" name="Rectangle 200">
                  <a:extLst>
                    <a:ext uri="{FF2B5EF4-FFF2-40B4-BE49-F238E27FC236}">
                      <a16:creationId xmlns:a16="http://schemas.microsoft.com/office/drawing/2014/main" id="{AB7622B4-F916-4008-BC00-C03EFCAF7F20}"/>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4" name="Rectangle 201">
                  <a:extLst>
                    <a:ext uri="{FF2B5EF4-FFF2-40B4-BE49-F238E27FC236}">
                      <a16:creationId xmlns:a16="http://schemas.microsoft.com/office/drawing/2014/main" id="{C1140A87-F08B-4CC8-BCD3-BBCA54B25309}"/>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6" name="Rectangle 202">
                  <a:extLst>
                    <a:ext uri="{FF2B5EF4-FFF2-40B4-BE49-F238E27FC236}">
                      <a16:creationId xmlns:a16="http://schemas.microsoft.com/office/drawing/2014/main" id="{1649AE2C-2429-4269-B1B8-35E4A9A10EE1}"/>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7" name="Freeform 203">
                  <a:extLst>
                    <a:ext uri="{FF2B5EF4-FFF2-40B4-BE49-F238E27FC236}">
                      <a16:creationId xmlns:a16="http://schemas.microsoft.com/office/drawing/2014/main" id="{950FED48-2AB5-4AA3-87A9-A3578299A4D8}"/>
                    </a:ext>
                  </a:extLst>
                </p:cNvPr>
                <p:cNvSpPr>
                  <a:spLocks noEditPoints="1"/>
                </p:cNvSpPr>
                <p:nvPr/>
              </p:nvSpPr>
              <p:spPr bwMode="auto">
                <a:xfrm>
                  <a:off x="3748" y="2980"/>
                  <a:ext cx="120" cy="156"/>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8" name="Freeform 204">
                  <a:extLst>
                    <a:ext uri="{FF2B5EF4-FFF2-40B4-BE49-F238E27FC236}">
                      <a16:creationId xmlns:a16="http://schemas.microsoft.com/office/drawing/2014/main" id="{0BD1289D-A196-4C13-903E-9A3675C353DF}"/>
                    </a:ext>
                  </a:extLst>
                </p:cNvPr>
                <p:cNvSpPr>
                  <a:spLocks/>
                </p:cNvSpPr>
                <p:nvPr/>
              </p:nvSpPr>
              <p:spPr bwMode="auto">
                <a:xfrm>
                  <a:off x="3827" y="2984"/>
                  <a:ext cx="35" cy="3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2" name="Rectangle 205">
                  <a:extLst>
                    <a:ext uri="{FF2B5EF4-FFF2-40B4-BE49-F238E27FC236}">
                      <a16:creationId xmlns:a16="http://schemas.microsoft.com/office/drawing/2014/main" id="{398E139A-308B-46AC-83B0-7F7E9BBBD844}"/>
                    </a:ext>
                  </a:extLst>
                </p:cNvPr>
                <p:cNvSpPr>
                  <a:spLocks noChangeArrowheads="1"/>
                </p:cNvSpPr>
                <p:nvPr/>
              </p:nvSpPr>
              <p:spPr bwMode="auto">
                <a:xfrm>
                  <a:off x="3783" y="3039"/>
                  <a:ext cx="51"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3" name="Rectangle 206">
                  <a:extLst>
                    <a:ext uri="{FF2B5EF4-FFF2-40B4-BE49-F238E27FC236}">
                      <a16:creationId xmlns:a16="http://schemas.microsoft.com/office/drawing/2014/main" id="{C5C09D47-C691-4D55-BA0F-4B7E1F9E9DD8}"/>
                    </a:ext>
                  </a:extLst>
                </p:cNvPr>
                <p:cNvSpPr>
                  <a:spLocks noChangeArrowheads="1"/>
                </p:cNvSpPr>
                <p:nvPr/>
              </p:nvSpPr>
              <p:spPr bwMode="auto">
                <a:xfrm>
                  <a:off x="3783" y="3054"/>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4" name="Rectangle 207">
                  <a:extLst>
                    <a:ext uri="{FF2B5EF4-FFF2-40B4-BE49-F238E27FC236}">
                      <a16:creationId xmlns:a16="http://schemas.microsoft.com/office/drawing/2014/main" id="{81E96B76-99F9-4BF8-9571-5B3D5495E573}"/>
                    </a:ext>
                  </a:extLst>
                </p:cNvPr>
                <p:cNvSpPr>
                  <a:spLocks noChangeArrowheads="1"/>
                </p:cNvSpPr>
                <p:nvPr/>
              </p:nvSpPr>
              <p:spPr bwMode="auto">
                <a:xfrm>
                  <a:off x="3783" y="3070"/>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60" name="Freeform 208">
                  <a:extLst>
                    <a:ext uri="{FF2B5EF4-FFF2-40B4-BE49-F238E27FC236}">
                      <a16:creationId xmlns:a16="http://schemas.microsoft.com/office/drawing/2014/main" id="{08113912-93A5-442F-BDE4-7327E975D89E}"/>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61" name="Freeform 209">
                  <a:extLst>
                    <a:ext uri="{FF2B5EF4-FFF2-40B4-BE49-F238E27FC236}">
                      <a16:creationId xmlns:a16="http://schemas.microsoft.com/office/drawing/2014/main" id="{22578188-B85E-48E5-9766-792C578253A0}"/>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68" name="Oval 67">
                <a:extLst>
                  <a:ext uri="{FF2B5EF4-FFF2-40B4-BE49-F238E27FC236}">
                    <a16:creationId xmlns:a16="http://schemas.microsoft.com/office/drawing/2014/main" id="{E9B91233-F03C-4272-9023-FB07C8437E17}"/>
                  </a:ext>
                </a:extLst>
              </p:cNvPr>
              <p:cNvSpPr>
                <a:spLocks noChangeAspect="1"/>
              </p:cNvSpPr>
              <p:nvPr/>
            </p:nvSpPr>
            <p:spPr>
              <a:xfrm>
                <a:off x="4795963" y="1486746"/>
                <a:ext cx="548640" cy="559919"/>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sp>
            <p:nvSpPr>
              <p:cNvPr id="124" name="Freeform 214">
                <a:extLst>
                  <a:ext uri="{FF2B5EF4-FFF2-40B4-BE49-F238E27FC236}">
                    <a16:creationId xmlns:a16="http://schemas.microsoft.com/office/drawing/2014/main" id="{2EAAFC61-765A-464F-A151-273EAF21B0C8}"/>
                  </a:ext>
                </a:extLst>
              </p:cNvPr>
              <p:cNvSpPr>
                <a:spLocks/>
              </p:cNvSpPr>
              <p:nvPr/>
            </p:nvSpPr>
            <p:spPr bwMode="auto">
              <a:xfrm>
                <a:off x="5117489" y="1606165"/>
                <a:ext cx="63161" cy="66102"/>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13">
                <a:extLst>
                  <a:ext uri="{FF2B5EF4-FFF2-40B4-BE49-F238E27FC236}">
                    <a16:creationId xmlns:a16="http://schemas.microsoft.com/office/drawing/2014/main" id="{2895137F-7298-47BC-B4B3-567EE66A54C8}"/>
                  </a:ext>
                </a:extLst>
              </p:cNvPr>
              <p:cNvSpPr>
                <a:spLocks noEditPoints="1"/>
              </p:cNvSpPr>
              <p:nvPr/>
            </p:nvSpPr>
            <p:spPr bwMode="auto">
              <a:xfrm>
                <a:off x="4956639" y="1603590"/>
                <a:ext cx="226538" cy="297029"/>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 name="TextBox 38">
              <a:extLst>
                <a:ext uri="{FF2B5EF4-FFF2-40B4-BE49-F238E27FC236}">
                  <a16:creationId xmlns:a16="http://schemas.microsoft.com/office/drawing/2014/main" id="{99245DC6-AFBB-4434-B2C8-B2B206D0E35F}"/>
                </a:ext>
              </a:extLst>
            </p:cNvPr>
            <p:cNvSpPr txBox="1"/>
            <p:nvPr/>
          </p:nvSpPr>
          <p:spPr>
            <a:xfrm>
              <a:off x="4131375" y="2084658"/>
              <a:ext cx="1735222" cy="830997"/>
            </a:xfrm>
            <a:prstGeom prst="rect">
              <a:avLst/>
            </a:prstGeom>
            <a:noFill/>
          </p:spPr>
          <p:txBody>
            <a:bodyPr wrap="square" rtlCol="0">
              <a:spAutoFit/>
            </a:bodyPr>
            <a:lstStyle/>
            <a:p>
              <a:pPr algn="ctr"/>
              <a:r>
                <a:rPr lang="en-US" sz="1600" b="1" dirty="0">
                  <a:solidFill>
                    <a:schemeClr val="tx1">
                      <a:lumMod val="75000"/>
                    </a:schemeClr>
                  </a:solidFill>
                </a:rPr>
                <a:t>Send a Document for </a:t>
              </a:r>
              <a:r>
                <a:rPr lang="en-US" sz="1600" b="1" u="sng" dirty="0">
                  <a:solidFill>
                    <a:schemeClr val="tx1">
                      <a:lumMod val="75000"/>
                    </a:schemeClr>
                  </a:solidFill>
                </a:rPr>
                <a:t>Pre</a:t>
              </a:r>
              <a:r>
                <a:rPr lang="en-US" sz="1600" b="1" dirty="0">
                  <a:solidFill>
                    <a:schemeClr val="tx1">
                      <a:lumMod val="75000"/>
                    </a:schemeClr>
                  </a:solidFill>
                </a:rPr>
                <a:t>-Approval QC</a:t>
              </a:r>
            </a:p>
          </p:txBody>
        </p:sp>
      </p:grpSp>
      <p:sp>
        <p:nvSpPr>
          <p:cNvPr id="14" name="Text Placeholder 13">
            <a:extLst>
              <a:ext uri="{FF2B5EF4-FFF2-40B4-BE49-F238E27FC236}">
                <a16:creationId xmlns:a16="http://schemas.microsoft.com/office/drawing/2014/main" id="{8D60D705-91F7-4767-A26E-3BB029DD77EE}"/>
              </a:ext>
            </a:extLst>
          </p:cNvPr>
          <p:cNvSpPr>
            <a:spLocks noGrp="1"/>
          </p:cNvSpPr>
          <p:nvPr>
            <p:ph type="body" sz="quarter" idx="13"/>
          </p:nvPr>
        </p:nvSpPr>
        <p:spPr/>
        <p:txBody>
          <a:bodyPr/>
          <a:lstStyle/>
          <a:p>
            <a:r>
              <a:rPr lang="en-US" dirty="0"/>
              <a:t>Quality</a:t>
            </a:r>
          </a:p>
        </p:txBody>
      </p:sp>
      <p:sp>
        <p:nvSpPr>
          <p:cNvPr id="12" name="Title 11">
            <a:extLst>
              <a:ext uri="{FF2B5EF4-FFF2-40B4-BE49-F238E27FC236}">
                <a16:creationId xmlns:a16="http://schemas.microsoft.com/office/drawing/2014/main" id="{DCDAA2E5-9669-4DD3-9BDE-B3D449823E82}"/>
              </a:ext>
            </a:extLst>
          </p:cNvPr>
          <p:cNvSpPr>
            <a:spLocks noGrp="1"/>
          </p:cNvSpPr>
          <p:nvPr>
            <p:ph type="title"/>
          </p:nvPr>
        </p:nvSpPr>
        <p:spPr/>
        <p:txBody>
          <a:bodyPr/>
          <a:lstStyle/>
          <a:p>
            <a:r>
              <a:rPr lang="en-US" dirty="0"/>
              <a:t>Working with Documents in Vault</a:t>
            </a:r>
          </a:p>
        </p:txBody>
      </p:sp>
      <p:grpSp>
        <p:nvGrpSpPr>
          <p:cNvPr id="62" name="Group 61" descr="Send a document for post approval QC:&#10;&#10;Route documents for an Inspection Readiness Review when the document is Approved&#13;&#10;Document version remains the same and remains in the Approved state&#13;&#10;">
            <a:extLst>
              <a:ext uri="{FF2B5EF4-FFF2-40B4-BE49-F238E27FC236}">
                <a16:creationId xmlns:a16="http://schemas.microsoft.com/office/drawing/2014/main" id="{D062A1D1-2A1E-E188-0BD9-9E8216638A8E}"/>
              </a:ext>
            </a:extLst>
          </p:cNvPr>
          <p:cNvGrpSpPr/>
          <p:nvPr/>
        </p:nvGrpSpPr>
        <p:grpSpPr>
          <a:xfrm>
            <a:off x="5094135" y="1486746"/>
            <a:ext cx="1806787" cy="4134189"/>
            <a:chOff x="6096000" y="1471718"/>
            <a:chExt cx="1806787" cy="4134189"/>
          </a:xfrm>
        </p:grpSpPr>
        <p:sp>
          <p:nvSpPr>
            <p:cNvPr id="125" name="Round Single Corner Rectangle 35">
              <a:extLst>
                <a:ext uri="{FF2B5EF4-FFF2-40B4-BE49-F238E27FC236}">
                  <a16:creationId xmlns:a16="http://schemas.microsoft.com/office/drawing/2014/main" id="{33B06213-8B36-4BE9-B013-54FCB645A42B}"/>
                </a:ext>
              </a:extLst>
            </p:cNvPr>
            <p:cNvSpPr/>
            <p:nvPr/>
          </p:nvSpPr>
          <p:spPr>
            <a:xfrm rot="10800000">
              <a:off x="6203458" y="1766705"/>
              <a:ext cx="1691640" cy="3839202"/>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sp>
          <p:nvSpPr>
            <p:cNvPr id="128" name="TextBox 127">
              <a:extLst>
                <a:ext uri="{FF2B5EF4-FFF2-40B4-BE49-F238E27FC236}">
                  <a16:creationId xmlns:a16="http://schemas.microsoft.com/office/drawing/2014/main" id="{2FD5C892-04DE-4F35-885E-52DAFFE3C38D}"/>
                </a:ext>
              </a:extLst>
            </p:cNvPr>
            <p:cNvSpPr txBox="1"/>
            <p:nvPr/>
          </p:nvSpPr>
          <p:spPr>
            <a:xfrm>
              <a:off x="6096000" y="3017131"/>
              <a:ext cx="1798606" cy="2395720"/>
            </a:xfrm>
            <a:prstGeom prst="rect">
              <a:avLst/>
            </a:prstGeom>
            <a:noFill/>
          </p:spPr>
          <p:txBody>
            <a:bodyPr wrap="square" rtlCol="0">
              <a:spAutoFit/>
            </a:bodyPr>
            <a:lstStyle/>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Route documents for an Inspection Readiness Review when the document is Approved</a:t>
              </a:r>
            </a:p>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Document version remains the same and remains in the Approved state</a:t>
              </a:r>
            </a:p>
            <a:p>
              <a:pPr marL="100584">
                <a:lnSpc>
                  <a:spcPct val="80000"/>
                </a:lnSpc>
                <a:spcBef>
                  <a:spcPts val="1200"/>
                </a:spcBef>
                <a:buClr>
                  <a:schemeClr val="tx1"/>
                </a:buClr>
              </a:pPr>
              <a:r>
                <a:rPr lang="en-US" sz="1400" dirty="0">
                  <a:solidFill>
                    <a:schemeClr val="bg2">
                      <a:lumMod val="50000"/>
                    </a:schemeClr>
                  </a:solidFill>
                </a:rPr>
                <a:t>   </a:t>
              </a:r>
            </a:p>
          </p:txBody>
        </p:sp>
        <p:grpSp>
          <p:nvGrpSpPr>
            <p:cNvPr id="5" name="Group 4">
              <a:extLst>
                <a:ext uri="{FF2B5EF4-FFF2-40B4-BE49-F238E27FC236}">
                  <a16:creationId xmlns:a16="http://schemas.microsoft.com/office/drawing/2014/main" id="{1DFA63CA-0444-4ABA-A5E6-8F3FDDF7CF24}"/>
                </a:ext>
              </a:extLst>
            </p:cNvPr>
            <p:cNvGrpSpPr/>
            <p:nvPr/>
          </p:nvGrpSpPr>
          <p:grpSpPr>
            <a:xfrm>
              <a:off x="6755489" y="1471718"/>
              <a:ext cx="548640" cy="559919"/>
              <a:chOff x="6832153" y="1486747"/>
              <a:chExt cx="548640" cy="559919"/>
            </a:xfrm>
          </p:grpSpPr>
          <p:grpSp>
            <p:nvGrpSpPr>
              <p:cNvPr id="127" name="Group 197">
                <a:extLst>
                  <a:ext uri="{FF2B5EF4-FFF2-40B4-BE49-F238E27FC236}">
                    <a16:creationId xmlns:a16="http://schemas.microsoft.com/office/drawing/2014/main" id="{53C28199-2670-473E-9041-BFD85D7B6B15}"/>
                  </a:ext>
                </a:extLst>
              </p:cNvPr>
              <p:cNvGrpSpPr>
                <a:grpSpLocks noChangeAspect="1"/>
              </p:cNvGrpSpPr>
              <p:nvPr/>
            </p:nvGrpSpPr>
            <p:grpSpPr bwMode="auto">
              <a:xfrm>
                <a:off x="6835260" y="1658248"/>
                <a:ext cx="428056" cy="196962"/>
                <a:chOff x="3522" y="2980"/>
                <a:chExt cx="346" cy="156"/>
              </a:xfrm>
              <a:solidFill>
                <a:schemeClr val="bg1"/>
              </a:solidFill>
            </p:grpSpPr>
            <p:sp>
              <p:nvSpPr>
                <p:cNvPr id="156" name="Freeform 198">
                  <a:extLst>
                    <a:ext uri="{FF2B5EF4-FFF2-40B4-BE49-F238E27FC236}">
                      <a16:creationId xmlns:a16="http://schemas.microsoft.com/office/drawing/2014/main" id="{6DCDAF6F-FB58-4966-A698-D82D5F337032}"/>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7" name="Freeform 199">
                  <a:extLst>
                    <a:ext uri="{FF2B5EF4-FFF2-40B4-BE49-F238E27FC236}">
                      <a16:creationId xmlns:a16="http://schemas.microsoft.com/office/drawing/2014/main" id="{DD8893B7-7FB9-4CE8-A831-F43EC78D87F9}"/>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8" name="Rectangle 200">
                  <a:extLst>
                    <a:ext uri="{FF2B5EF4-FFF2-40B4-BE49-F238E27FC236}">
                      <a16:creationId xmlns:a16="http://schemas.microsoft.com/office/drawing/2014/main" id="{1A1B1FA6-2ACF-470F-8F52-F7D7CC470306}"/>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9" name="Rectangle 201">
                  <a:extLst>
                    <a:ext uri="{FF2B5EF4-FFF2-40B4-BE49-F238E27FC236}">
                      <a16:creationId xmlns:a16="http://schemas.microsoft.com/office/drawing/2014/main" id="{8D59764B-A4ED-4A59-AF08-359FD530598B}"/>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0" name="Rectangle 202">
                  <a:extLst>
                    <a:ext uri="{FF2B5EF4-FFF2-40B4-BE49-F238E27FC236}">
                      <a16:creationId xmlns:a16="http://schemas.microsoft.com/office/drawing/2014/main" id="{FAF95D3D-82DB-46A2-83AF-856514E91620}"/>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1" name="Freeform 203">
                  <a:extLst>
                    <a:ext uri="{FF2B5EF4-FFF2-40B4-BE49-F238E27FC236}">
                      <a16:creationId xmlns:a16="http://schemas.microsoft.com/office/drawing/2014/main" id="{6792A33B-D864-48D0-BD14-56045B853118}"/>
                    </a:ext>
                  </a:extLst>
                </p:cNvPr>
                <p:cNvSpPr>
                  <a:spLocks noEditPoints="1"/>
                </p:cNvSpPr>
                <p:nvPr/>
              </p:nvSpPr>
              <p:spPr bwMode="auto">
                <a:xfrm>
                  <a:off x="3748" y="2980"/>
                  <a:ext cx="120" cy="156"/>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2" name="Freeform 204">
                  <a:extLst>
                    <a:ext uri="{FF2B5EF4-FFF2-40B4-BE49-F238E27FC236}">
                      <a16:creationId xmlns:a16="http://schemas.microsoft.com/office/drawing/2014/main" id="{7C4EBB6E-3448-4D6F-88AB-C08038D3EABE}"/>
                    </a:ext>
                  </a:extLst>
                </p:cNvPr>
                <p:cNvSpPr>
                  <a:spLocks/>
                </p:cNvSpPr>
                <p:nvPr/>
              </p:nvSpPr>
              <p:spPr bwMode="auto">
                <a:xfrm>
                  <a:off x="3827" y="2984"/>
                  <a:ext cx="35" cy="3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3" name="Rectangle 205">
                  <a:extLst>
                    <a:ext uri="{FF2B5EF4-FFF2-40B4-BE49-F238E27FC236}">
                      <a16:creationId xmlns:a16="http://schemas.microsoft.com/office/drawing/2014/main" id="{1B292822-F47F-49D8-AE86-51BF819289A3}"/>
                    </a:ext>
                  </a:extLst>
                </p:cNvPr>
                <p:cNvSpPr>
                  <a:spLocks noChangeArrowheads="1"/>
                </p:cNvSpPr>
                <p:nvPr/>
              </p:nvSpPr>
              <p:spPr bwMode="auto">
                <a:xfrm>
                  <a:off x="3783" y="3039"/>
                  <a:ext cx="51"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4" name="Rectangle 206">
                  <a:extLst>
                    <a:ext uri="{FF2B5EF4-FFF2-40B4-BE49-F238E27FC236}">
                      <a16:creationId xmlns:a16="http://schemas.microsoft.com/office/drawing/2014/main" id="{550BDE8A-10AF-469C-8B0E-38EDC4D65307}"/>
                    </a:ext>
                  </a:extLst>
                </p:cNvPr>
                <p:cNvSpPr>
                  <a:spLocks noChangeArrowheads="1"/>
                </p:cNvSpPr>
                <p:nvPr/>
              </p:nvSpPr>
              <p:spPr bwMode="auto">
                <a:xfrm>
                  <a:off x="3783" y="3054"/>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5" name="Rectangle 207">
                  <a:extLst>
                    <a:ext uri="{FF2B5EF4-FFF2-40B4-BE49-F238E27FC236}">
                      <a16:creationId xmlns:a16="http://schemas.microsoft.com/office/drawing/2014/main" id="{1623009E-0DD2-41E4-B899-8D5F4A35DE4E}"/>
                    </a:ext>
                  </a:extLst>
                </p:cNvPr>
                <p:cNvSpPr>
                  <a:spLocks noChangeArrowheads="1"/>
                </p:cNvSpPr>
                <p:nvPr/>
              </p:nvSpPr>
              <p:spPr bwMode="auto">
                <a:xfrm>
                  <a:off x="3783" y="3070"/>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6" name="Freeform 208">
                  <a:extLst>
                    <a:ext uri="{FF2B5EF4-FFF2-40B4-BE49-F238E27FC236}">
                      <a16:creationId xmlns:a16="http://schemas.microsoft.com/office/drawing/2014/main" id="{844DF1F8-6DB3-4ABE-AA8D-2FD1FD3699B1}"/>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7" name="Freeform 209">
                  <a:extLst>
                    <a:ext uri="{FF2B5EF4-FFF2-40B4-BE49-F238E27FC236}">
                      <a16:creationId xmlns:a16="http://schemas.microsoft.com/office/drawing/2014/main" id="{BE313DC1-2700-4D2C-9624-896D09BDDAD0}"/>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129" name="Oval 128">
                <a:extLst>
                  <a:ext uri="{FF2B5EF4-FFF2-40B4-BE49-F238E27FC236}">
                    <a16:creationId xmlns:a16="http://schemas.microsoft.com/office/drawing/2014/main" id="{A2586C18-4D33-4DA9-B234-4AE5452A4ED2}"/>
                  </a:ext>
                </a:extLst>
              </p:cNvPr>
              <p:cNvSpPr>
                <a:spLocks noChangeAspect="1"/>
              </p:cNvSpPr>
              <p:nvPr/>
            </p:nvSpPr>
            <p:spPr>
              <a:xfrm>
                <a:off x="6832153" y="1486747"/>
                <a:ext cx="548640" cy="559919"/>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sp>
            <p:nvSpPr>
              <p:cNvPr id="133" name="Freeform 214">
                <a:extLst>
                  <a:ext uri="{FF2B5EF4-FFF2-40B4-BE49-F238E27FC236}">
                    <a16:creationId xmlns:a16="http://schemas.microsoft.com/office/drawing/2014/main" id="{4BD1186F-24FA-4A26-A538-DB9A444C7240}"/>
                  </a:ext>
                </a:extLst>
              </p:cNvPr>
              <p:cNvSpPr>
                <a:spLocks/>
              </p:cNvSpPr>
              <p:nvPr/>
            </p:nvSpPr>
            <p:spPr bwMode="auto">
              <a:xfrm>
                <a:off x="7153679" y="1606166"/>
                <a:ext cx="63161" cy="66102"/>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13">
                <a:extLst>
                  <a:ext uri="{FF2B5EF4-FFF2-40B4-BE49-F238E27FC236}">
                    <a16:creationId xmlns:a16="http://schemas.microsoft.com/office/drawing/2014/main" id="{7BB61236-A29C-4AE4-9197-B6BD6F0C584C}"/>
                  </a:ext>
                </a:extLst>
              </p:cNvPr>
              <p:cNvSpPr>
                <a:spLocks noEditPoints="1"/>
              </p:cNvSpPr>
              <p:nvPr/>
            </p:nvSpPr>
            <p:spPr bwMode="auto">
              <a:xfrm>
                <a:off x="6992829" y="1603591"/>
                <a:ext cx="226538" cy="297029"/>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5" name="TextBox 154">
              <a:extLst>
                <a:ext uri="{FF2B5EF4-FFF2-40B4-BE49-F238E27FC236}">
                  <a16:creationId xmlns:a16="http://schemas.microsoft.com/office/drawing/2014/main" id="{21C30572-3090-459D-8EFD-4D974EC8001D}"/>
                </a:ext>
              </a:extLst>
            </p:cNvPr>
            <p:cNvSpPr txBox="1"/>
            <p:nvPr/>
          </p:nvSpPr>
          <p:spPr>
            <a:xfrm>
              <a:off x="6167565" y="2084659"/>
              <a:ext cx="1735222" cy="830997"/>
            </a:xfrm>
            <a:prstGeom prst="rect">
              <a:avLst/>
            </a:prstGeom>
            <a:noFill/>
          </p:spPr>
          <p:txBody>
            <a:bodyPr wrap="square" rtlCol="0">
              <a:spAutoFit/>
            </a:bodyPr>
            <a:lstStyle/>
            <a:p>
              <a:pPr algn="ctr"/>
              <a:r>
                <a:rPr lang="en-US" sz="1600" b="1" dirty="0">
                  <a:solidFill>
                    <a:schemeClr val="tx1">
                      <a:lumMod val="75000"/>
                    </a:schemeClr>
                  </a:solidFill>
                </a:rPr>
                <a:t>Send a Document for </a:t>
              </a:r>
              <a:r>
                <a:rPr lang="en-US" sz="1600" b="1" u="sng" dirty="0">
                  <a:solidFill>
                    <a:schemeClr val="tx1">
                      <a:lumMod val="75000"/>
                    </a:schemeClr>
                  </a:solidFill>
                </a:rPr>
                <a:t>Post</a:t>
              </a:r>
              <a:r>
                <a:rPr lang="en-US" sz="1600" b="1" dirty="0">
                  <a:solidFill>
                    <a:schemeClr val="tx1">
                      <a:lumMod val="75000"/>
                    </a:schemeClr>
                  </a:solidFill>
                </a:rPr>
                <a:t> Approval QC</a:t>
              </a:r>
            </a:p>
          </p:txBody>
        </p:sp>
      </p:grpSp>
      <p:grpSp>
        <p:nvGrpSpPr>
          <p:cNvPr id="59" name="Group 58" descr="Log quality issues for a document:&#10;&#10;If there is an issue found during QC a Quality Issue can be logged for the document&#13;&#10;Create and assign issues and quality checks, track who is responsible for fixing specific issues, and report on the number of open issues   &#13;&#10;">
            <a:extLst>
              <a:ext uri="{FF2B5EF4-FFF2-40B4-BE49-F238E27FC236}">
                <a16:creationId xmlns:a16="http://schemas.microsoft.com/office/drawing/2014/main" id="{0318FE93-C95A-CD91-21F1-138197207670}"/>
              </a:ext>
            </a:extLst>
          </p:cNvPr>
          <p:cNvGrpSpPr/>
          <p:nvPr/>
        </p:nvGrpSpPr>
        <p:grpSpPr>
          <a:xfrm>
            <a:off x="7130325" y="1500329"/>
            <a:ext cx="1806787" cy="4120606"/>
            <a:chOff x="6248400" y="1624118"/>
            <a:chExt cx="1806787" cy="4120606"/>
          </a:xfrm>
        </p:grpSpPr>
        <p:sp>
          <p:nvSpPr>
            <p:cNvPr id="26" name="Round Single Corner Rectangle 35">
              <a:extLst>
                <a:ext uri="{FF2B5EF4-FFF2-40B4-BE49-F238E27FC236}">
                  <a16:creationId xmlns:a16="http://schemas.microsoft.com/office/drawing/2014/main" id="{6578A24C-FC61-4C1E-6F41-90E230283B40}"/>
                </a:ext>
              </a:extLst>
            </p:cNvPr>
            <p:cNvSpPr/>
            <p:nvPr/>
          </p:nvSpPr>
          <p:spPr>
            <a:xfrm rot="10800000">
              <a:off x="6331930" y="1905522"/>
              <a:ext cx="1691640" cy="3839202"/>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sp>
          <p:nvSpPr>
            <p:cNvPr id="27" name="TextBox 26">
              <a:extLst>
                <a:ext uri="{FF2B5EF4-FFF2-40B4-BE49-F238E27FC236}">
                  <a16:creationId xmlns:a16="http://schemas.microsoft.com/office/drawing/2014/main" id="{502E957A-18A2-F8B4-20EC-EB73E7570391}"/>
                </a:ext>
              </a:extLst>
            </p:cNvPr>
            <p:cNvSpPr txBox="1"/>
            <p:nvPr/>
          </p:nvSpPr>
          <p:spPr>
            <a:xfrm>
              <a:off x="6248400" y="3169531"/>
              <a:ext cx="1798606" cy="2414187"/>
            </a:xfrm>
            <a:prstGeom prst="rect">
              <a:avLst/>
            </a:prstGeom>
            <a:noFill/>
          </p:spPr>
          <p:txBody>
            <a:bodyPr wrap="square" rtlCol="0">
              <a:spAutoFit/>
            </a:bodyPr>
            <a:lstStyle/>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If there is an issue found during QC a Quality Issue can be logged for the document</a:t>
              </a:r>
            </a:p>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Create and assign issues and quality checks, track who is responsible for fixing specific issues, and report on the number of open issues</a:t>
              </a:r>
              <a:r>
                <a:rPr lang="en-US" sz="1400" dirty="0">
                  <a:solidFill>
                    <a:schemeClr val="bg2">
                      <a:lumMod val="50000"/>
                    </a:schemeClr>
                  </a:solidFill>
                </a:rPr>
                <a:t>   </a:t>
              </a:r>
            </a:p>
          </p:txBody>
        </p:sp>
        <p:grpSp>
          <p:nvGrpSpPr>
            <p:cNvPr id="28" name="Group 27">
              <a:extLst>
                <a:ext uri="{FF2B5EF4-FFF2-40B4-BE49-F238E27FC236}">
                  <a16:creationId xmlns:a16="http://schemas.microsoft.com/office/drawing/2014/main" id="{6E63C138-E7D7-1B5C-511B-4FB379B7BADF}"/>
                </a:ext>
              </a:extLst>
            </p:cNvPr>
            <p:cNvGrpSpPr/>
            <p:nvPr/>
          </p:nvGrpSpPr>
          <p:grpSpPr>
            <a:xfrm>
              <a:off x="6907889" y="1624118"/>
              <a:ext cx="548640" cy="559919"/>
              <a:chOff x="6832153" y="1486747"/>
              <a:chExt cx="548640" cy="559919"/>
            </a:xfrm>
          </p:grpSpPr>
          <p:grpSp>
            <p:nvGrpSpPr>
              <p:cNvPr id="29" name="Group 197">
                <a:extLst>
                  <a:ext uri="{FF2B5EF4-FFF2-40B4-BE49-F238E27FC236}">
                    <a16:creationId xmlns:a16="http://schemas.microsoft.com/office/drawing/2014/main" id="{468DAAC6-6C71-29B5-A28B-8AB047FD8D43}"/>
                  </a:ext>
                </a:extLst>
              </p:cNvPr>
              <p:cNvGrpSpPr>
                <a:grpSpLocks noChangeAspect="1"/>
              </p:cNvGrpSpPr>
              <p:nvPr/>
            </p:nvGrpSpPr>
            <p:grpSpPr bwMode="auto">
              <a:xfrm>
                <a:off x="6835260" y="1658248"/>
                <a:ext cx="428056" cy="196962"/>
                <a:chOff x="3522" y="2980"/>
                <a:chExt cx="346" cy="156"/>
              </a:xfrm>
              <a:solidFill>
                <a:schemeClr val="bg1"/>
              </a:solidFill>
            </p:grpSpPr>
            <p:sp>
              <p:nvSpPr>
                <p:cNvPr id="33" name="Freeform 198">
                  <a:extLst>
                    <a:ext uri="{FF2B5EF4-FFF2-40B4-BE49-F238E27FC236}">
                      <a16:creationId xmlns:a16="http://schemas.microsoft.com/office/drawing/2014/main" id="{EDB0F46B-2405-3E9A-1A29-9AA5668BC730}"/>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4" name="Freeform 199">
                  <a:extLst>
                    <a:ext uri="{FF2B5EF4-FFF2-40B4-BE49-F238E27FC236}">
                      <a16:creationId xmlns:a16="http://schemas.microsoft.com/office/drawing/2014/main" id="{8E70485C-29AB-FA9A-5BB0-16ADA08785F7}"/>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5" name="Rectangle 200">
                  <a:extLst>
                    <a:ext uri="{FF2B5EF4-FFF2-40B4-BE49-F238E27FC236}">
                      <a16:creationId xmlns:a16="http://schemas.microsoft.com/office/drawing/2014/main" id="{030E6707-4DA5-6FF3-3164-AB2E2F2B3EE2}"/>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7" name="Rectangle 201">
                  <a:extLst>
                    <a:ext uri="{FF2B5EF4-FFF2-40B4-BE49-F238E27FC236}">
                      <a16:creationId xmlns:a16="http://schemas.microsoft.com/office/drawing/2014/main" id="{97905BAD-6137-319A-2FA9-F45D225D5A42}"/>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8" name="Rectangle 202">
                  <a:extLst>
                    <a:ext uri="{FF2B5EF4-FFF2-40B4-BE49-F238E27FC236}">
                      <a16:creationId xmlns:a16="http://schemas.microsoft.com/office/drawing/2014/main" id="{5985AA7E-EB25-B3EF-968E-CEA3A767F1B6}"/>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5" name="Freeform 203">
                  <a:extLst>
                    <a:ext uri="{FF2B5EF4-FFF2-40B4-BE49-F238E27FC236}">
                      <a16:creationId xmlns:a16="http://schemas.microsoft.com/office/drawing/2014/main" id="{ADE44398-34E7-152E-DD75-F96AF24C5BA6}"/>
                    </a:ext>
                  </a:extLst>
                </p:cNvPr>
                <p:cNvSpPr>
                  <a:spLocks noEditPoints="1"/>
                </p:cNvSpPr>
                <p:nvPr/>
              </p:nvSpPr>
              <p:spPr bwMode="auto">
                <a:xfrm>
                  <a:off x="3748" y="2980"/>
                  <a:ext cx="120" cy="156"/>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9" name="Freeform 204">
                  <a:extLst>
                    <a:ext uri="{FF2B5EF4-FFF2-40B4-BE49-F238E27FC236}">
                      <a16:creationId xmlns:a16="http://schemas.microsoft.com/office/drawing/2014/main" id="{F6FCBB1C-1191-4853-4FB5-2CF74EDC873F}"/>
                    </a:ext>
                  </a:extLst>
                </p:cNvPr>
                <p:cNvSpPr>
                  <a:spLocks/>
                </p:cNvSpPr>
                <p:nvPr/>
              </p:nvSpPr>
              <p:spPr bwMode="auto">
                <a:xfrm>
                  <a:off x="3827" y="2984"/>
                  <a:ext cx="35" cy="3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0" name="Rectangle 205">
                  <a:extLst>
                    <a:ext uri="{FF2B5EF4-FFF2-40B4-BE49-F238E27FC236}">
                      <a16:creationId xmlns:a16="http://schemas.microsoft.com/office/drawing/2014/main" id="{4723A2CD-92A5-D862-CAA8-E3D758459BAD}"/>
                    </a:ext>
                  </a:extLst>
                </p:cNvPr>
                <p:cNvSpPr>
                  <a:spLocks noChangeArrowheads="1"/>
                </p:cNvSpPr>
                <p:nvPr/>
              </p:nvSpPr>
              <p:spPr bwMode="auto">
                <a:xfrm>
                  <a:off x="3783" y="3039"/>
                  <a:ext cx="51"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1" name="Rectangle 206">
                  <a:extLst>
                    <a:ext uri="{FF2B5EF4-FFF2-40B4-BE49-F238E27FC236}">
                      <a16:creationId xmlns:a16="http://schemas.microsoft.com/office/drawing/2014/main" id="{4A31434F-6E65-096D-8F4F-7075FD4FA121}"/>
                    </a:ext>
                  </a:extLst>
                </p:cNvPr>
                <p:cNvSpPr>
                  <a:spLocks noChangeArrowheads="1"/>
                </p:cNvSpPr>
                <p:nvPr/>
              </p:nvSpPr>
              <p:spPr bwMode="auto">
                <a:xfrm>
                  <a:off x="3783" y="3054"/>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5" name="Rectangle 207">
                  <a:extLst>
                    <a:ext uri="{FF2B5EF4-FFF2-40B4-BE49-F238E27FC236}">
                      <a16:creationId xmlns:a16="http://schemas.microsoft.com/office/drawing/2014/main" id="{6C263E28-F1E8-3759-0B41-E40C8E9D2021}"/>
                    </a:ext>
                  </a:extLst>
                </p:cNvPr>
                <p:cNvSpPr>
                  <a:spLocks noChangeArrowheads="1"/>
                </p:cNvSpPr>
                <p:nvPr/>
              </p:nvSpPr>
              <p:spPr bwMode="auto">
                <a:xfrm>
                  <a:off x="3783" y="3070"/>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6" name="Freeform 208">
                  <a:extLst>
                    <a:ext uri="{FF2B5EF4-FFF2-40B4-BE49-F238E27FC236}">
                      <a16:creationId xmlns:a16="http://schemas.microsoft.com/office/drawing/2014/main" id="{3F09930C-9304-BCD4-082F-BCF938906B2A}"/>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7" name="Freeform 209">
                  <a:extLst>
                    <a:ext uri="{FF2B5EF4-FFF2-40B4-BE49-F238E27FC236}">
                      <a16:creationId xmlns:a16="http://schemas.microsoft.com/office/drawing/2014/main" id="{0BA35743-77C7-40B4-8BC8-EFDCC9CC130E}"/>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30" name="Oval 29">
                <a:extLst>
                  <a:ext uri="{FF2B5EF4-FFF2-40B4-BE49-F238E27FC236}">
                    <a16:creationId xmlns:a16="http://schemas.microsoft.com/office/drawing/2014/main" id="{6C2CC7E2-0B09-236D-0E63-A8CC37D44907}"/>
                  </a:ext>
                </a:extLst>
              </p:cNvPr>
              <p:cNvSpPr>
                <a:spLocks noChangeAspect="1"/>
              </p:cNvSpPr>
              <p:nvPr/>
            </p:nvSpPr>
            <p:spPr>
              <a:xfrm>
                <a:off x="6832153" y="1486747"/>
                <a:ext cx="548640" cy="559919"/>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sp>
            <p:nvSpPr>
              <p:cNvPr id="31" name="Freeform 214">
                <a:extLst>
                  <a:ext uri="{FF2B5EF4-FFF2-40B4-BE49-F238E27FC236}">
                    <a16:creationId xmlns:a16="http://schemas.microsoft.com/office/drawing/2014/main" id="{191A2370-C67D-4C1F-5A17-65DBC0AD37DA}"/>
                  </a:ext>
                </a:extLst>
              </p:cNvPr>
              <p:cNvSpPr>
                <a:spLocks/>
              </p:cNvSpPr>
              <p:nvPr/>
            </p:nvSpPr>
            <p:spPr bwMode="auto">
              <a:xfrm>
                <a:off x="7153679" y="1606166"/>
                <a:ext cx="63161" cy="66102"/>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3">
                <a:extLst>
                  <a:ext uri="{FF2B5EF4-FFF2-40B4-BE49-F238E27FC236}">
                    <a16:creationId xmlns:a16="http://schemas.microsoft.com/office/drawing/2014/main" id="{296A974E-E129-143A-95A7-1E2E665CF276}"/>
                  </a:ext>
                </a:extLst>
              </p:cNvPr>
              <p:cNvSpPr>
                <a:spLocks noEditPoints="1"/>
              </p:cNvSpPr>
              <p:nvPr/>
            </p:nvSpPr>
            <p:spPr bwMode="auto">
              <a:xfrm>
                <a:off x="6992829" y="1603591"/>
                <a:ext cx="226538" cy="297029"/>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8" name="TextBox 57">
              <a:extLst>
                <a:ext uri="{FF2B5EF4-FFF2-40B4-BE49-F238E27FC236}">
                  <a16:creationId xmlns:a16="http://schemas.microsoft.com/office/drawing/2014/main" id="{60AC4E2B-5F68-D9BE-8576-D21780151964}"/>
                </a:ext>
              </a:extLst>
            </p:cNvPr>
            <p:cNvSpPr txBox="1"/>
            <p:nvPr/>
          </p:nvSpPr>
          <p:spPr>
            <a:xfrm>
              <a:off x="6319965" y="2237059"/>
              <a:ext cx="1735222" cy="584775"/>
            </a:xfrm>
            <a:prstGeom prst="rect">
              <a:avLst/>
            </a:prstGeom>
            <a:noFill/>
          </p:spPr>
          <p:txBody>
            <a:bodyPr wrap="square" rtlCol="0">
              <a:spAutoFit/>
            </a:bodyPr>
            <a:lstStyle/>
            <a:p>
              <a:pPr algn="ctr"/>
              <a:r>
                <a:rPr lang="en-US" sz="1600" b="1" dirty="0">
                  <a:solidFill>
                    <a:schemeClr val="tx1">
                      <a:lumMod val="75000"/>
                    </a:schemeClr>
                  </a:solidFill>
                </a:rPr>
                <a:t>Log Quality Issues for a Document</a:t>
              </a:r>
            </a:p>
          </p:txBody>
        </p:sp>
      </p:grpSp>
    </p:spTree>
    <p:extLst>
      <p:ext uri="{BB962C8B-B14F-4D97-AF65-F5344CB8AC3E}">
        <p14:creationId xmlns:p14="http://schemas.microsoft.com/office/powerpoint/2010/main" val="2188225600"/>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end a single document:&#10;Route a single document through a single workflow instance &#13;&#10;Workflow is initiated from the document Workflow and State Change icon menu&#13;&#10;">
            <a:extLst>
              <a:ext uri="{FF2B5EF4-FFF2-40B4-BE49-F238E27FC236}">
                <a16:creationId xmlns:a16="http://schemas.microsoft.com/office/drawing/2014/main" id="{5F9A9979-9E6F-4532-B859-72520291A3BC}"/>
              </a:ext>
            </a:extLst>
          </p:cNvPr>
          <p:cNvGrpSpPr/>
          <p:nvPr/>
        </p:nvGrpSpPr>
        <p:grpSpPr>
          <a:xfrm>
            <a:off x="4218751" y="1753121"/>
            <a:ext cx="1798606" cy="3859770"/>
            <a:chOff x="4067991" y="1753121"/>
            <a:chExt cx="1798606" cy="3839202"/>
          </a:xfrm>
        </p:grpSpPr>
        <p:sp>
          <p:nvSpPr>
            <p:cNvPr id="36" name="Round Single Corner Rectangle 35">
              <a:extLst>
                <a:ext uri="{FF2B5EF4-FFF2-40B4-BE49-F238E27FC236}">
                  <a16:creationId xmlns:a16="http://schemas.microsoft.com/office/drawing/2014/main" id="{DF337523-B3AE-4BD6-B9E6-0D4F1710D494}"/>
                </a:ext>
              </a:extLst>
            </p:cNvPr>
            <p:cNvSpPr/>
            <p:nvPr/>
          </p:nvSpPr>
          <p:spPr>
            <a:xfrm rot="10800000">
              <a:off x="4152260" y="1753121"/>
              <a:ext cx="1682720" cy="3839202"/>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sp>
          <p:nvSpPr>
            <p:cNvPr id="3" name="TextBox 2">
              <a:extLst>
                <a:ext uri="{FF2B5EF4-FFF2-40B4-BE49-F238E27FC236}">
                  <a16:creationId xmlns:a16="http://schemas.microsoft.com/office/drawing/2014/main" id="{CACD6A67-9BD9-4F38-AB21-B759A9555215}"/>
                </a:ext>
              </a:extLst>
            </p:cNvPr>
            <p:cNvSpPr txBox="1"/>
            <p:nvPr/>
          </p:nvSpPr>
          <p:spPr>
            <a:xfrm>
              <a:off x="4067991" y="2836707"/>
              <a:ext cx="1798606" cy="1887013"/>
            </a:xfrm>
            <a:prstGeom prst="rect">
              <a:avLst/>
            </a:prstGeom>
            <a:noFill/>
          </p:spPr>
          <p:txBody>
            <a:bodyPr wrap="square" rtlCol="0">
              <a:spAutoFit/>
            </a:bodyPr>
            <a:lstStyle/>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Route a single document through a single workflow instance </a:t>
              </a:r>
            </a:p>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Workflow is initiated from the document Workflow and State Change icon menu</a:t>
              </a:r>
            </a:p>
          </p:txBody>
        </p:sp>
        <p:sp>
          <p:nvSpPr>
            <p:cNvPr id="39" name="TextBox 38">
              <a:extLst>
                <a:ext uri="{FF2B5EF4-FFF2-40B4-BE49-F238E27FC236}">
                  <a16:creationId xmlns:a16="http://schemas.microsoft.com/office/drawing/2014/main" id="{99245DC6-AFBB-4434-B2C8-B2B206D0E35F}"/>
                </a:ext>
              </a:extLst>
            </p:cNvPr>
            <p:cNvSpPr txBox="1"/>
            <p:nvPr/>
          </p:nvSpPr>
          <p:spPr>
            <a:xfrm>
              <a:off x="4131375" y="2084658"/>
              <a:ext cx="1735222" cy="531258"/>
            </a:xfrm>
            <a:prstGeom prst="rect">
              <a:avLst/>
            </a:prstGeom>
            <a:noFill/>
          </p:spPr>
          <p:txBody>
            <a:bodyPr wrap="square" rtlCol="0">
              <a:spAutoFit/>
            </a:bodyPr>
            <a:lstStyle/>
            <a:p>
              <a:pPr algn="ctr"/>
              <a:r>
                <a:rPr lang="en-US" sz="1600" b="1" dirty="0">
                  <a:solidFill>
                    <a:schemeClr val="tx1">
                      <a:lumMod val="75000"/>
                    </a:schemeClr>
                  </a:solidFill>
                </a:rPr>
                <a:t>Send a Single Document</a:t>
              </a:r>
            </a:p>
          </p:txBody>
        </p:sp>
      </p:grpSp>
      <p:sp>
        <p:nvSpPr>
          <p:cNvPr id="14" name="Text Placeholder 13">
            <a:extLst>
              <a:ext uri="{FF2B5EF4-FFF2-40B4-BE49-F238E27FC236}">
                <a16:creationId xmlns:a16="http://schemas.microsoft.com/office/drawing/2014/main" id="{8D60D705-91F7-4767-A26E-3BB029DD77EE}"/>
              </a:ext>
            </a:extLst>
          </p:cNvPr>
          <p:cNvSpPr>
            <a:spLocks noGrp="1"/>
          </p:cNvSpPr>
          <p:nvPr>
            <p:ph type="body" sz="quarter" idx="13"/>
          </p:nvPr>
        </p:nvSpPr>
        <p:spPr/>
        <p:txBody>
          <a:bodyPr/>
          <a:lstStyle/>
          <a:p>
            <a:r>
              <a:rPr lang="en-US" dirty="0"/>
              <a:t>Document Workflows</a:t>
            </a:r>
          </a:p>
        </p:txBody>
      </p:sp>
      <p:sp>
        <p:nvSpPr>
          <p:cNvPr id="12" name="Title 11">
            <a:extLst>
              <a:ext uri="{FF2B5EF4-FFF2-40B4-BE49-F238E27FC236}">
                <a16:creationId xmlns:a16="http://schemas.microsoft.com/office/drawing/2014/main" id="{DCDAA2E5-9669-4DD3-9BDE-B3D449823E82}"/>
              </a:ext>
            </a:extLst>
          </p:cNvPr>
          <p:cNvSpPr>
            <a:spLocks noGrp="1"/>
          </p:cNvSpPr>
          <p:nvPr>
            <p:ph type="title"/>
          </p:nvPr>
        </p:nvSpPr>
        <p:spPr/>
        <p:txBody>
          <a:bodyPr/>
          <a:lstStyle/>
          <a:p>
            <a:r>
              <a:rPr lang="en-US" dirty="0"/>
              <a:t>Working with Documents in Vault</a:t>
            </a:r>
          </a:p>
        </p:txBody>
      </p:sp>
      <p:sp>
        <p:nvSpPr>
          <p:cNvPr id="125" name="Round Single Corner Rectangle 35">
            <a:extLst>
              <a:ext uri="{FF2B5EF4-FFF2-40B4-BE49-F238E27FC236}">
                <a16:creationId xmlns:a16="http://schemas.microsoft.com/office/drawing/2014/main" id="{33B06213-8B36-4BE9-B013-54FCB645A42B}"/>
              </a:ext>
              <a:ext uri="{C183D7F6-B498-43B3-948B-1728B52AA6E4}">
                <adec:decorative xmlns:adec="http://schemas.microsoft.com/office/drawing/2017/decorative" val="1"/>
              </a:ext>
            </a:extLst>
          </p:cNvPr>
          <p:cNvSpPr/>
          <p:nvPr/>
        </p:nvSpPr>
        <p:spPr>
          <a:xfrm rot="10800000">
            <a:off x="6133524" y="1753121"/>
            <a:ext cx="1682720" cy="385977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dirty="0">
              <a:solidFill>
                <a:sysClr val="windowText" lastClr="000000"/>
              </a:solidFill>
              <a:latin typeface="Calibri"/>
              <a:ea typeface="ＭＳ Ｐゴシック" charset="0"/>
              <a:cs typeface="ＭＳ Ｐゴシック" charset="0"/>
            </a:endParaRPr>
          </a:p>
        </p:txBody>
      </p:sp>
      <p:sp>
        <p:nvSpPr>
          <p:cNvPr id="128" name="TextBox 127">
            <a:extLst>
              <a:ext uri="{FF2B5EF4-FFF2-40B4-BE49-F238E27FC236}">
                <a16:creationId xmlns:a16="http://schemas.microsoft.com/office/drawing/2014/main" id="{2FD5C892-04DE-4F35-885E-52DAFFE3C38D}"/>
              </a:ext>
            </a:extLst>
          </p:cNvPr>
          <p:cNvSpPr txBox="1"/>
          <p:nvPr/>
        </p:nvSpPr>
        <p:spPr>
          <a:xfrm>
            <a:off x="6121198" y="2869763"/>
            <a:ext cx="1798606" cy="1724768"/>
          </a:xfrm>
          <a:prstGeom prst="rect">
            <a:avLst/>
          </a:prstGeom>
          <a:noFill/>
        </p:spPr>
        <p:txBody>
          <a:bodyPr wrap="square" rtlCol="0">
            <a:spAutoFit/>
          </a:bodyPr>
          <a:lstStyle/>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Route multiple documents (up to 100) through a single workflow instance </a:t>
            </a:r>
          </a:p>
          <a:p>
            <a:pPr marL="283464" indent="-182880">
              <a:lnSpc>
                <a:spcPct val="80000"/>
              </a:lnSpc>
              <a:spcBef>
                <a:spcPts val="600"/>
              </a:spcBef>
              <a:buClr>
                <a:schemeClr val="tx1"/>
              </a:buClr>
              <a:buFont typeface="Arial" panose="020B0604020202020204" pitchFamily="34" charset="0"/>
              <a:buChar char="•"/>
            </a:pPr>
            <a:r>
              <a:rPr lang="en-US" sz="1400" dirty="0">
                <a:solidFill>
                  <a:schemeClr val="tx1">
                    <a:lumMod val="75000"/>
                  </a:schemeClr>
                </a:solidFill>
              </a:rPr>
              <a:t>Workflow can be initiated directly from the Library or the Cart</a:t>
            </a:r>
          </a:p>
        </p:txBody>
      </p:sp>
      <p:sp>
        <p:nvSpPr>
          <p:cNvPr id="155" name="TextBox 154">
            <a:extLst>
              <a:ext uri="{FF2B5EF4-FFF2-40B4-BE49-F238E27FC236}">
                <a16:creationId xmlns:a16="http://schemas.microsoft.com/office/drawing/2014/main" id="{21C30572-3090-459D-8EFD-4D974EC8001D}"/>
              </a:ext>
            </a:extLst>
          </p:cNvPr>
          <p:cNvSpPr txBox="1"/>
          <p:nvPr/>
        </p:nvSpPr>
        <p:spPr>
          <a:xfrm>
            <a:off x="6167565" y="2084659"/>
            <a:ext cx="1735222" cy="584775"/>
          </a:xfrm>
          <a:prstGeom prst="rect">
            <a:avLst/>
          </a:prstGeom>
          <a:noFill/>
        </p:spPr>
        <p:txBody>
          <a:bodyPr wrap="square" rtlCol="0">
            <a:spAutoFit/>
          </a:bodyPr>
          <a:lstStyle/>
          <a:p>
            <a:pPr algn="ctr"/>
            <a:r>
              <a:rPr lang="en-US" sz="1600" b="1" dirty="0">
                <a:solidFill>
                  <a:schemeClr val="tx1">
                    <a:lumMod val="75000"/>
                  </a:schemeClr>
                </a:solidFill>
              </a:rPr>
              <a:t>Send Multiple Documents</a:t>
            </a:r>
          </a:p>
        </p:txBody>
      </p:sp>
      <p:grpSp>
        <p:nvGrpSpPr>
          <p:cNvPr id="51" name="Group 50">
            <a:extLst>
              <a:ext uri="{FF2B5EF4-FFF2-40B4-BE49-F238E27FC236}">
                <a16:creationId xmlns:a16="http://schemas.microsoft.com/office/drawing/2014/main" id="{2F958A18-DB3A-4FFC-B3DA-2134B0D24533}"/>
              </a:ext>
              <a:ext uri="{C183D7F6-B498-43B3-948B-1728B52AA6E4}">
                <adec:decorative xmlns:adec="http://schemas.microsoft.com/office/drawing/2017/decorative" val="1"/>
              </a:ext>
            </a:extLst>
          </p:cNvPr>
          <p:cNvGrpSpPr/>
          <p:nvPr/>
        </p:nvGrpSpPr>
        <p:grpSpPr>
          <a:xfrm>
            <a:off x="4717914" y="1497770"/>
            <a:ext cx="551409" cy="544183"/>
            <a:chOff x="4616672" y="1471948"/>
            <a:chExt cx="606520" cy="600928"/>
          </a:xfrm>
        </p:grpSpPr>
        <p:sp>
          <p:nvSpPr>
            <p:cNvPr id="55" name="Oval 54">
              <a:extLst>
                <a:ext uri="{FF2B5EF4-FFF2-40B4-BE49-F238E27FC236}">
                  <a16:creationId xmlns:a16="http://schemas.microsoft.com/office/drawing/2014/main" id="{EE14459D-E3DA-47A6-9DB4-D3335C79856A}"/>
                </a:ext>
              </a:extLst>
            </p:cNvPr>
            <p:cNvSpPr>
              <a:spLocks noChangeAspect="1"/>
            </p:cNvSpPr>
            <p:nvPr/>
          </p:nvSpPr>
          <p:spPr>
            <a:xfrm>
              <a:off x="4616672" y="1471948"/>
              <a:ext cx="606520" cy="600928"/>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grpSp>
          <p:nvGrpSpPr>
            <p:cNvPr id="56" name="Group 185">
              <a:extLst>
                <a:ext uri="{FF2B5EF4-FFF2-40B4-BE49-F238E27FC236}">
                  <a16:creationId xmlns:a16="http://schemas.microsoft.com/office/drawing/2014/main" id="{2FE192F5-DA3A-4AEF-8165-F344DB079DF6}"/>
                </a:ext>
              </a:extLst>
            </p:cNvPr>
            <p:cNvGrpSpPr>
              <a:grpSpLocks noChangeAspect="1"/>
            </p:cNvGrpSpPr>
            <p:nvPr/>
          </p:nvGrpSpPr>
          <p:grpSpPr bwMode="auto">
            <a:xfrm>
              <a:off x="4794741" y="1620177"/>
              <a:ext cx="250788" cy="347492"/>
              <a:chOff x="2257" y="2885"/>
              <a:chExt cx="268" cy="346"/>
            </a:xfrm>
            <a:solidFill>
              <a:schemeClr val="bg1"/>
            </a:solidFill>
          </p:grpSpPr>
          <p:sp>
            <p:nvSpPr>
              <p:cNvPr id="57" name="Freeform 186">
                <a:extLst>
                  <a:ext uri="{FF2B5EF4-FFF2-40B4-BE49-F238E27FC236}">
                    <a16:creationId xmlns:a16="http://schemas.microsoft.com/office/drawing/2014/main" id="{0C0BF8B1-2186-4F6D-BBA4-22D20037BAE1}"/>
                  </a:ext>
                </a:extLst>
              </p:cNvPr>
              <p:cNvSpPr>
                <a:spLocks noEditPoints="1"/>
              </p:cNvSpPr>
              <p:nvPr/>
            </p:nvSpPr>
            <p:spPr bwMode="auto">
              <a:xfrm>
                <a:off x="2257" y="2885"/>
                <a:ext cx="268" cy="346"/>
              </a:xfrm>
              <a:custGeom>
                <a:avLst/>
                <a:gdLst>
                  <a:gd name="T0" fmla="*/ 188 w 188"/>
                  <a:gd name="T1" fmla="*/ 243 h 243"/>
                  <a:gd name="T2" fmla="*/ 0 w 188"/>
                  <a:gd name="T3" fmla="*/ 243 h 243"/>
                  <a:gd name="T4" fmla="*/ 0 w 188"/>
                  <a:gd name="T5" fmla="*/ 0 h 243"/>
                  <a:gd name="T6" fmla="*/ 132 w 188"/>
                  <a:gd name="T7" fmla="*/ 0 h 243"/>
                  <a:gd name="T8" fmla="*/ 133 w 188"/>
                  <a:gd name="T9" fmla="*/ 0 h 243"/>
                  <a:gd name="T10" fmla="*/ 186 w 188"/>
                  <a:gd name="T11" fmla="*/ 55 h 243"/>
                  <a:gd name="T12" fmla="*/ 188 w 188"/>
                  <a:gd name="T13" fmla="*/ 59 h 243"/>
                  <a:gd name="T14" fmla="*/ 188 w 188"/>
                  <a:gd name="T15" fmla="*/ 241 h 243"/>
                  <a:gd name="T16" fmla="*/ 188 w 188"/>
                  <a:gd name="T17" fmla="*/ 243 h 243"/>
                  <a:gd name="T18" fmla="*/ 13 w 188"/>
                  <a:gd name="T19" fmla="*/ 12 h 243"/>
                  <a:gd name="T20" fmla="*/ 13 w 188"/>
                  <a:gd name="T21" fmla="*/ 231 h 243"/>
                  <a:gd name="T22" fmla="*/ 175 w 188"/>
                  <a:gd name="T23" fmla="*/ 230 h 243"/>
                  <a:gd name="T24" fmla="*/ 175 w 188"/>
                  <a:gd name="T25" fmla="*/ 64 h 243"/>
                  <a:gd name="T26" fmla="*/ 124 w 188"/>
                  <a:gd name="T27" fmla="*/ 64 h 243"/>
                  <a:gd name="T28" fmla="*/ 124 w 188"/>
                  <a:gd name="T29" fmla="*/ 38 h 243"/>
                  <a:gd name="T30" fmla="*/ 124 w 188"/>
                  <a:gd name="T31" fmla="*/ 12 h 243"/>
                  <a:gd name="T32" fmla="*/ 13 w 188"/>
                  <a:gd name="T33" fmla="*/ 1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43">
                    <a:moveTo>
                      <a:pt x="188" y="243"/>
                    </a:moveTo>
                    <a:cubicBezTo>
                      <a:pt x="0" y="243"/>
                      <a:pt x="0" y="243"/>
                      <a:pt x="0" y="243"/>
                    </a:cubicBezTo>
                    <a:cubicBezTo>
                      <a:pt x="0" y="0"/>
                      <a:pt x="0" y="0"/>
                      <a:pt x="0" y="0"/>
                    </a:cubicBezTo>
                    <a:cubicBezTo>
                      <a:pt x="132" y="0"/>
                      <a:pt x="132" y="0"/>
                      <a:pt x="132" y="0"/>
                    </a:cubicBezTo>
                    <a:cubicBezTo>
                      <a:pt x="132" y="0"/>
                      <a:pt x="132" y="0"/>
                      <a:pt x="133" y="0"/>
                    </a:cubicBezTo>
                    <a:cubicBezTo>
                      <a:pt x="151" y="19"/>
                      <a:pt x="168" y="37"/>
                      <a:pt x="186" y="55"/>
                    </a:cubicBezTo>
                    <a:cubicBezTo>
                      <a:pt x="187" y="56"/>
                      <a:pt x="188" y="58"/>
                      <a:pt x="188" y="59"/>
                    </a:cubicBezTo>
                    <a:cubicBezTo>
                      <a:pt x="188" y="120"/>
                      <a:pt x="188" y="180"/>
                      <a:pt x="188" y="241"/>
                    </a:cubicBezTo>
                    <a:cubicBezTo>
                      <a:pt x="188" y="243"/>
                      <a:pt x="188" y="243"/>
                      <a:pt x="188" y="243"/>
                    </a:cubicBezTo>
                    <a:close/>
                    <a:moveTo>
                      <a:pt x="13" y="12"/>
                    </a:moveTo>
                    <a:cubicBezTo>
                      <a:pt x="12" y="15"/>
                      <a:pt x="12" y="229"/>
                      <a:pt x="13" y="231"/>
                    </a:cubicBezTo>
                    <a:cubicBezTo>
                      <a:pt x="17" y="231"/>
                      <a:pt x="174" y="231"/>
                      <a:pt x="175" y="230"/>
                    </a:cubicBezTo>
                    <a:cubicBezTo>
                      <a:pt x="175" y="64"/>
                      <a:pt x="175" y="64"/>
                      <a:pt x="175" y="64"/>
                    </a:cubicBezTo>
                    <a:cubicBezTo>
                      <a:pt x="124" y="64"/>
                      <a:pt x="124" y="64"/>
                      <a:pt x="124" y="64"/>
                    </a:cubicBezTo>
                    <a:cubicBezTo>
                      <a:pt x="124" y="55"/>
                      <a:pt x="124" y="47"/>
                      <a:pt x="124" y="38"/>
                    </a:cubicBezTo>
                    <a:cubicBezTo>
                      <a:pt x="124" y="29"/>
                      <a:pt x="124" y="21"/>
                      <a:pt x="124" y="12"/>
                    </a:cubicBezTo>
                    <a:lnTo>
                      <a:pt x="13"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87">
                <a:extLst>
                  <a:ext uri="{FF2B5EF4-FFF2-40B4-BE49-F238E27FC236}">
                    <a16:creationId xmlns:a16="http://schemas.microsoft.com/office/drawing/2014/main" id="{EA629141-2696-4AEB-BD73-347CF7274E71}"/>
                  </a:ext>
                </a:extLst>
              </p:cNvPr>
              <p:cNvSpPr>
                <a:spLocks/>
              </p:cNvSpPr>
              <p:nvPr/>
            </p:nvSpPr>
            <p:spPr bwMode="auto">
              <a:xfrm>
                <a:off x="2333" y="3052"/>
                <a:ext cx="116" cy="13"/>
              </a:xfrm>
              <a:custGeom>
                <a:avLst/>
                <a:gdLst>
                  <a:gd name="T0" fmla="*/ 82 w 82"/>
                  <a:gd name="T1" fmla="*/ 0 h 9"/>
                  <a:gd name="T2" fmla="*/ 82 w 82"/>
                  <a:gd name="T3" fmla="*/ 9 h 9"/>
                  <a:gd name="T4" fmla="*/ 0 w 82"/>
                  <a:gd name="T5" fmla="*/ 9 h 9"/>
                  <a:gd name="T6" fmla="*/ 0 w 82"/>
                  <a:gd name="T7" fmla="*/ 0 h 9"/>
                  <a:gd name="T8" fmla="*/ 82 w 82"/>
                  <a:gd name="T9" fmla="*/ 0 h 9"/>
                </a:gdLst>
                <a:ahLst/>
                <a:cxnLst>
                  <a:cxn ang="0">
                    <a:pos x="T0" y="T1"/>
                  </a:cxn>
                  <a:cxn ang="0">
                    <a:pos x="T2" y="T3"/>
                  </a:cxn>
                  <a:cxn ang="0">
                    <a:pos x="T4" y="T5"/>
                  </a:cxn>
                  <a:cxn ang="0">
                    <a:pos x="T6" y="T7"/>
                  </a:cxn>
                  <a:cxn ang="0">
                    <a:pos x="T8" y="T9"/>
                  </a:cxn>
                </a:cxnLst>
                <a:rect l="0" t="0" r="r" b="b"/>
                <a:pathLst>
                  <a:path w="82" h="9">
                    <a:moveTo>
                      <a:pt x="82" y="0"/>
                    </a:moveTo>
                    <a:cubicBezTo>
                      <a:pt x="82" y="9"/>
                      <a:pt x="82" y="9"/>
                      <a:pt x="82" y="9"/>
                    </a:cubicBezTo>
                    <a:cubicBezTo>
                      <a:pt x="80" y="9"/>
                      <a:pt x="6" y="9"/>
                      <a:pt x="0" y="9"/>
                    </a:cubicBezTo>
                    <a:cubicBezTo>
                      <a:pt x="0" y="6"/>
                      <a:pt x="0" y="3"/>
                      <a:pt x="0" y="0"/>
                    </a:cubicBezTo>
                    <a:lnTo>
                      <a:pt x="8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88">
                <a:extLst>
                  <a:ext uri="{FF2B5EF4-FFF2-40B4-BE49-F238E27FC236}">
                    <a16:creationId xmlns:a16="http://schemas.microsoft.com/office/drawing/2014/main" id="{518940B5-6DD2-44BD-AC24-EDB430A466D7}"/>
                  </a:ext>
                </a:extLst>
              </p:cNvPr>
              <p:cNvSpPr>
                <a:spLocks/>
              </p:cNvSpPr>
              <p:nvPr/>
            </p:nvSpPr>
            <p:spPr bwMode="auto">
              <a:xfrm>
                <a:off x="2333" y="3016"/>
                <a:ext cx="116" cy="13"/>
              </a:xfrm>
              <a:custGeom>
                <a:avLst/>
                <a:gdLst>
                  <a:gd name="T0" fmla="*/ 82 w 82"/>
                  <a:gd name="T1" fmla="*/ 9 h 9"/>
                  <a:gd name="T2" fmla="*/ 0 w 82"/>
                  <a:gd name="T3" fmla="*/ 9 h 9"/>
                  <a:gd name="T4" fmla="*/ 0 w 82"/>
                  <a:gd name="T5" fmla="*/ 0 h 9"/>
                  <a:gd name="T6" fmla="*/ 82 w 82"/>
                  <a:gd name="T7" fmla="*/ 0 h 9"/>
                  <a:gd name="T8" fmla="*/ 82 w 82"/>
                  <a:gd name="T9" fmla="*/ 9 h 9"/>
                </a:gdLst>
                <a:ahLst/>
                <a:cxnLst>
                  <a:cxn ang="0">
                    <a:pos x="T0" y="T1"/>
                  </a:cxn>
                  <a:cxn ang="0">
                    <a:pos x="T2" y="T3"/>
                  </a:cxn>
                  <a:cxn ang="0">
                    <a:pos x="T4" y="T5"/>
                  </a:cxn>
                  <a:cxn ang="0">
                    <a:pos x="T6" y="T7"/>
                  </a:cxn>
                  <a:cxn ang="0">
                    <a:pos x="T8" y="T9"/>
                  </a:cxn>
                </a:cxnLst>
                <a:rect l="0" t="0" r="r" b="b"/>
                <a:pathLst>
                  <a:path w="82" h="9">
                    <a:moveTo>
                      <a:pt x="82" y="9"/>
                    </a:moveTo>
                    <a:cubicBezTo>
                      <a:pt x="0" y="9"/>
                      <a:pt x="0" y="9"/>
                      <a:pt x="0" y="9"/>
                    </a:cubicBezTo>
                    <a:cubicBezTo>
                      <a:pt x="0" y="6"/>
                      <a:pt x="0" y="3"/>
                      <a:pt x="0" y="0"/>
                    </a:cubicBezTo>
                    <a:cubicBezTo>
                      <a:pt x="82" y="0"/>
                      <a:pt x="82" y="0"/>
                      <a:pt x="82" y="0"/>
                    </a:cubicBezTo>
                    <a:cubicBezTo>
                      <a:pt x="82" y="9"/>
                      <a:pt x="82" y="9"/>
                      <a:pt x="82"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89">
                <a:extLst>
                  <a:ext uri="{FF2B5EF4-FFF2-40B4-BE49-F238E27FC236}">
                    <a16:creationId xmlns:a16="http://schemas.microsoft.com/office/drawing/2014/main" id="{7FCBD406-54CC-49AA-9622-47608B690BEE}"/>
                  </a:ext>
                </a:extLst>
              </p:cNvPr>
              <p:cNvSpPr>
                <a:spLocks/>
              </p:cNvSpPr>
              <p:nvPr/>
            </p:nvSpPr>
            <p:spPr bwMode="auto">
              <a:xfrm>
                <a:off x="2333" y="3087"/>
                <a:ext cx="116" cy="13"/>
              </a:xfrm>
              <a:custGeom>
                <a:avLst/>
                <a:gdLst>
                  <a:gd name="T0" fmla="*/ 0 w 82"/>
                  <a:gd name="T1" fmla="*/ 9 h 9"/>
                  <a:gd name="T2" fmla="*/ 0 w 82"/>
                  <a:gd name="T3" fmla="*/ 0 h 9"/>
                  <a:gd name="T4" fmla="*/ 81 w 82"/>
                  <a:gd name="T5" fmla="*/ 0 h 9"/>
                  <a:gd name="T6" fmla="*/ 82 w 82"/>
                  <a:gd name="T7" fmla="*/ 9 h 9"/>
                  <a:gd name="T8" fmla="*/ 0 w 82"/>
                  <a:gd name="T9" fmla="*/ 9 h 9"/>
                </a:gdLst>
                <a:ahLst/>
                <a:cxnLst>
                  <a:cxn ang="0">
                    <a:pos x="T0" y="T1"/>
                  </a:cxn>
                  <a:cxn ang="0">
                    <a:pos x="T2" y="T3"/>
                  </a:cxn>
                  <a:cxn ang="0">
                    <a:pos x="T4" y="T5"/>
                  </a:cxn>
                  <a:cxn ang="0">
                    <a:pos x="T6" y="T7"/>
                  </a:cxn>
                  <a:cxn ang="0">
                    <a:pos x="T8" y="T9"/>
                  </a:cxn>
                </a:cxnLst>
                <a:rect l="0" t="0" r="r" b="b"/>
                <a:pathLst>
                  <a:path w="82" h="9">
                    <a:moveTo>
                      <a:pt x="0" y="9"/>
                    </a:moveTo>
                    <a:cubicBezTo>
                      <a:pt x="0" y="0"/>
                      <a:pt x="0" y="0"/>
                      <a:pt x="0" y="0"/>
                    </a:cubicBezTo>
                    <a:cubicBezTo>
                      <a:pt x="81" y="0"/>
                      <a:pt x="81" y="0"/>
                      <a:pt x="81" y="0"/>
                    </a:cubicBezTo>
                    <a:cubicBezTo>
                      <a:pt x="82" y="3"/>
                      <a:pt x="82" y="6"/>
                      <a:pt x="82" y="9"/>
                    </a:cubicBezTo>
                    <a:lnTo>
                      <a:pt x="0" y="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up 62">
            <a:extLst>
              <a:ext uri="{FF2B5EF4-FFF2-40B4-BE49-F238E27FC236}">
                <a16:creationId xmlns:a16="http://schemas.microsoft.com/office/drawing/2014/main" id="{52089099-9B0A-4EF9-834B-9FADF48A0AD3}"/>
              </a:ext>
              <a:ext uri="{C183D7F6-B498-43B3-948B-1728B52AA6E4}">
                <adec:decorative xmlns:adec="http://schemas.microsoft.com/office/drawing/2017/decorative" val="1"/>
              </a:ext>
            </a:extLst>
          </p:cNvPr>
          <p:cNvGrpSpPr/>
          <p:nvPr/>
        </p:nvGrpSpPr>
        <p:grpSpPr>
          <a:xfrm>
            <a:off x="6754104" y="1486746"/>
            <a:ext cx="551409" cy="555207"/>
            <a:chOff x="6769647" y="1496252"/>
            <a:chExt cx="603951" cy="601317"/>
          </a:xfrm>
        </p:grpSpPr>
        <p:grpSp>
          <p:nvGrpSpPr>
            <p:cNvPr id="64" name="Group 197">
              <a:extLst>
                <a:ext uri="{FF2B5EF4-FFF2-40B4-BE49-F238E27FC236}">
                  <a16:creationId xmlns:a16="http://schemas.microsoft.com/office/drawing/2014/main" id="{1EC63E71-1FB6-436C-A775-FF360C7A582D}"/>
                </a:ext>
              </a:extLst>
            </p:cNvPr>
            <p:cNvGrpSpPr>
              <a:grpSpLocks noChangeAspect="1"/>
            </p:cNvGrpSpPr>
            <p:nvPr/>
          </p:nvGrpSpPr>
          <p:grpSpPr bwMode="auto">
            <a:xfrm>
              <a:off x="6827846" y="1679680"/>
              <a:ext cx="471211" cy="211524"/>
              <a:chOff x="3522" y="2980"/>
              <a:chExt cx="346" cy="156"/>
            </a:xfrm>
            <a:solidFill>
              <a:schemeClr val="bg1"/>
            </a:solidFill>
          </p:grpSpPr>
          <p:sp>
            <p:nvSpPr>
              <p:cNvPr id="79" name="Freeform 198">
                <a:extLst>
                  <a:ext uri="{FF2B5EF4-FFF2-40B4-BE49-F238E27FC236}">
                    <a16:creationId xmlns:a16="http://schemas.microsoft.com/office/drawing/2014/main" id="{E0CDC520-4F0D-4A86-B075-19067B5A5674}"/>
                  </a:ext>
                </a:extLst>
              </p:cNvPr>
              <p:cNvSpPr>
                <a:spLocks noEditPoints="1"/>
              </p:cNvSpPr>
              <p:nvPr/>
            </p:nvSpPr>
            <p:spPr bwMode="auto">
              <a:xfrm>
                <a:off x="3522" y="2980"/>
                <a:ext cx="118" cy="156"/>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0" name="Freeform 199">
                <a:extLst>
                  <a:ext uri="{FF2B5EF4-FFF2-40B4-BE49-F238E27FC236}">
                    <a16:creationId xmlns:a16="http://schemas.microsoft.com/office/drawing/2014/main" id="{9C431241-A70D-47A8-8117-613836A672C1}"/>
                  </a:ext>
                </a:extLst>
              </p:cNvPr>
              <p:cNvSpPr>
                <a:spLocks/>
              </p:cNvSpPr>
              <p:nvPr/>
            </p:nvSpPr>
            <p:spPr bwMode="auto">
              <a:xfrm>
                <a:off x="3600" y="2984"/>
                <a:ext cx="36" cy="3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1" name="Rectangle 200">
                <a:extLst>
                  <a:ext uri="{FF2B5EF4-FFF2-40B4-BE49-F238E27FC236}">
                    <a16:creationId xmlns:a16="http://schemas.microsoft.com/office/drawing/2014/main" id="{F7C35AC0-7682-4DE2-9FA4-35567FFB5D31}"/>
                  </a:ext>
                </a:extLst>
              </p:cNvPr>
              <p:cNvSpPr>
                <a:spLocks noChangeArrowheads="1"/>
              </p:cNvSpPr>
              <p:nvPr/>
            </p:nvSpPr>
            <p:spPr bwMode="auto">
              <a:xfrm>
                <a:off x="3556" y="3039"/>
                <a:ext cx="50"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2" name="Rectangle 201">
                <a:extLst>
                  <a:ext uri="{FF2B5EF4-FFF2-40B4-BE49-F238E27FC236}">
                    <a16:creationId xmlns:a16="http://schemas.microsoft.com/office/drawing/2014/main" id="{56A5B24D-3489-4F1D-A8DA-750FCA4029C1}"/>
                  </a:ext>
                </a:extLst>
              </p:cNvPr>
              <p:cNvSpPr>
                <a:spLocks noChangeArrowheads="1"/>
              </p:cNvSpPr>
              <p:nvPr/>
            </p:nvSpPr>
            <p:spPr bwMode="auto">
              <a:xfrm>
                <a:off x="3556" y="3054"/>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3" name="Rectangle 202">
                <a:extLst>
                  <a:ext uri="{FF2B5EF4-FFF2-40B4-BE49-F238E27FC236}">
                    <a16:creationId xmlns:a16="http://schemas.microsoft.com/office/drawing/2014/main" id="{7471B375-CC5D-40A2-BF1E-E5AA51F5503C}"/>
                  </a:ext>
                </a:extLst>
              </p:cNvPr>
              <p:cNvSpPr>
                <a:spLocks noChangeArrowheads="1"/>
              </p:cNvSpPr>
              <p:nvPr/>
            </p:nvSpPr>
            <p:spPr bwMode="auto">
              <a:xfrm>
                <a:off x="3556" y="3070"/>
                <a:ext cx="50"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4" name="Freeform 203">
                <a:extLst>
                  <a:ext uri="{FF2B5EF4-FFF2-40B4-BE49-F238E27FC236}">
                    <a16:creationId xmlns:a16="http://schemas.microsoft.com/office/drawing/2014/main" id="{629B1E9A-079D-4CF9-BD79-B78A96780209}"/>
                  </a:ext>
                </a:extLst>
              </p:cNvPr>
              <p:cNvSpPr>
                <a:spLocks noEditPoints="1"/>
              </p:cNvSpPr>
              <p:nvPr/>
            </p:nvSpPr>
            <p:spPr bwMode="auto">
              <a:xfrm>
                <a:off x="3748" y="2980"/>
                <a:ext cx="120" cy="156"/>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5" name="Freeform 204">
                <a:extLst>
                  <a:ext uri="{FF2B5EF4-FFF2-40B4-BE49-F238E27FC236}">
                    <a16:creationId xmlns:a16="http://schemas.microsoft.com/office/drawing/2014/main" id="{50B1F887-1A34-4837-A6CD-07A1A8E051F5}"/>
                  </a:ext>
                </a:extLst>
              </p:cNvPr>
              <p:cNvSpPr>
                <a:spLocks/>
              </p:cNvSpPr>
              <p:nvPr/>
            </p:nvSpPr>
            <p:spPr bwMode="auto">
              <a:xfrm>
                <a:off x="3827" y="2984"/>
                <a:ext cx="35" cy="3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6" name="Rectangle 205">
                <a:extLst>
                  <a:ext uri="{FF2B5EF4-FFF2-40B4-BE49-F238E27FC236}">
                    <a16:creationId xmlns:a16="http://schemas.microsoft.com/office/drawing/2014/main" id="{221A752B-D24B-4050-AA0B-D02A8BD0292E}"/>
                  </a:ext>
                </a:extLst>
              </p:cNvPr>
              <p:cNvSpPr>
                <a:spLocks noChangeArrowheads="1"/>
              </p:cNvSpPr>
              <p:nvPr/>
            </p:nvSpPr>
            <p:spPr bwMode="auto">
              <a:xfrm>
                <a:off x="3783" y="3039"/>
                <a:ext cx="51" cy="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7" name="Rectangle 206">
                <a:extLst>
                  <a:ext uri="{FF2B5EF4-FFF2-40B4-BE49-F238E27FC236}">
                    <a16:creationId xmlns:a16="http://schemas.microsoft.com/office/drawing/2014/main" id="{C9562AE6-66B1-4D38-A058-763E2D0AA09D}"/>
                  </a:ext>
                </a:extLst>
              </p:cNvPr>
              <p:cNvSpPr>
                <a:spLocks noChangeArrowheads="1"/>
              </p:cNvSpPr>
              <p:nvPr/>
            </p:nvSpPr>
            <p:spPr bwMode="auto">
              <a:xfrm>
                <a:off x="3783" y="3054"/>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8" name="Rectangle 207">
                <a:extLst>
                  <a:ext uri="{FF2B5EF4-FFF2-40B4-BE49-F238E27FC236}">
                    <a16:creationId xmlns:a16="http://schemas.microsoft.com/office/drawing/2014/main" id="{DB22C7F3-46D6-4758-8AD3-CA928D7165EF}"/>
                  </a:ext>
                </a:extLst>
              </p:cNvPr>
              <p:cNvSpPr>
                <a:spLocks noChangeArrowheads="1"/>
              </p:cNvSpPr>
              <p:nvPr/>
            </p:nvSpPr>
            <p:spPr bwMode="auto">
              <a:xfrm>
                <a:off x="3783" y="3070"/>
                <a:ext cx="51" cy="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9" name="Freeform 208">
                <a:extLst>
                  <a:ext uri="{FF2B5EF4-FFF2-40B4-BE49-F238E27FC236}">
                    <a16:creationId xmlns:a16="http://schemas.microsoft.com/office/drawing/2014/main" id="{7653A2E3-D4EB-4879-BEFF-CE41A70EA4EC}"/>
                  </a:ext>
                </a:extLst>
              </p:cNvPr>
              <p:cNvSpPr>
                <a:spLocks/>
              </p:cNvSpPr>
              <p:nvPr/>
            </p:nvSpPr>
            <p:spPr bwMode="auto">
              <a:xfrm>
                <a:off x="3701" y="3034"/>
                <a:ext cx="39" cy="4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0" name="Freeform 209">
                <a:extLst>
                  <a:ext uri="{FF2B5EF4-FFF2-40B4-BE49-F238E27FC236}">
                    <a16:creationId xmlns:a16="http://schemas.microsoft.com/office/drawing/2014/main" id="{EC915703-0EB1-44D6-AA77-B3BC57029C4C}"/>
                  </a:ext>
                </a:extLst>
              </p:cNvPr>
              <p:cNvSpPr>
                <a:spLocks/>
              </p:cNvSpPr>
              <p:nvPr/>
            </p:nvSpPr>
            <p:spPr bwMode="auto">
              <a:xfrm>
                <a:off x="3649" y="3034"/>
                <a:ext cx="38" cy="4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65" name="Oval 64">
              <a:extLst>
                <a:ext uri="{FF2B5EF4-FFF2-40B4-BE49-F238E27FC236}">
                  <a16:creationId xmlns:a16="http://schemas.microsoft.com/office/drawing/2014/main" id="{4225B163-BDF4-48CD-94DD-7DE66876782C}"/>
                </a:ext>
              </a:extLst>
            </p:cNvPr>
            <p:cNvSpPr>
              <a:spLocks noChangeAspect="1"/>
            </p:cNvSpPr>
            <p:nvPr/>
          </p:nvSpPr>
          <p:spPr>
            <a:xfrm>
              <a:off x="6769647" y="1496252"/>
              <a:ext cx="603951" cy="60131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Black" panose="020B0A04020102020204" pitchFamily="34" charset="0"/>
              </a:endParaRPr>
            </a:p>
          </p:txBody>
        </p:sp>
        <p:sp>
          <p:nvSpPr>
            <p:cNvPr id="66" name="Freeform 198">
              <a:extLst>
                <a:ext uri="{FF2B5EF4-FFF2-40B4-BE49-F238E27FC236}">
                  <a16:creationId xmlns:a16="http://schemas.microsoft.com/office/drawing/2014/main" id="{FE878BC7-AAE0-4775-918B-74591510A04B}"/>
                </a:ext>
              </a:extLst>
            </p:cNvPr>
            <p:cNvSpPr>
              <a:spLocks noEditPoints="1"/>
            </p:cNvSpPr>
            <p:nvPr/>
          </p:nvSpPr>
          <p:spPr bwMode="auto">
            <a:xfrm>
              <a:off x="6844480" y="1694610"/>
              <a:ext cx="155151" cy="220279"/>
            </a:xfrm>
            <a:custGeom>
              <a:avLst/>
              <a:gdLst>
                <a:gd name="T0" fmla="*/ 118 w 118"/>
                <a:gd name="T1" fmla="*/ 156 h 156"/>
                <a:gd name="T2" fmla="*/ 0 w 118"/>
                <a:gd name="T3" fmla="*/ 156 h 156"/>
                <a:gd name="T4" fmla="*/ 0 w 118"/>
                <a:gd name="T5" fmla="*/ 0 h 156"/>
                <a:gd name="T6" fmla="*/ 83 w 118"/>
                <a:gd name="T7" fmla="*/ 0 h 156"/>
                <a:gd name="T8" fmla="*/ 118 w 118"/>
                <a:gd name="T9" fmla="*/ 37 h 156"/>
                <a:gd name="T10" fmla="*/ 118 w 118"/>
                <a:gd name="T11" fmla="*/ 156 h 156"/>
                <a:gd name="T12" fmla="*/ 10 w 118"/>
                <a:gd name="T13" fmla="*/ 146 h 156"/>
                <a:gd name="T14" fmla="*/ 108 w 118"/>
                <a:gd name="T15" fmla="*/ 146 h 156"/>
                <a:gd name="T16" fmla="*/ 108 w 118"/>
                <a:gd name="T17" fmla="*/ 42 h 156"/>
                <a:gd name="T18" fmla="*/ 78 w 118"/>
                <a:gd name="T19" fmla="*/ 10 h 156"/>
                <a:gd name="T20" fmla="*/ 10 w 118"/>
                <a:gd name="T21" fmla="*/ 10 h 156"/>
                <a:gd name="T22" fmla="*/ 10 w 118"/>
                <a:gd name="T23" fmla="*/ 146 h 156"/>
                <a:gd name="T24" fmla="*/ 10 w 118"/>
                <a:gd name="T25"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6">
                  <a:moveTo>
                    <a:pt x="118" y="156"/>
                  </a:moveTo>
                  <a:lnTo>
                    <a:pt x="0" y="156"/>
                  </a:lnTo>
                  <a:lnTo>
                    <a:pt x="0" y="0"/>
                  </a:lnTo>
                  <a:lnTo>
                    <a:pt x="83" y="0"/>
                  </a:lnTo>
                  <a:lnTo>
                    <a:pt x="118" y="37"/>
                  </a:lnTo>
                  <a:lnTo>
                    <a:pt x="118" y="156"/>
                  </a:lnTo>
                  <a:close/>
                  <a:moveTo>
                    <a:pt x="10" y="146"/>
                  </a:moveTo>
                  <a:lnTo>
                    <a:pt x="108" y="146"/>
                  </a:lnTo>
                  <a:lnTo>
                    <a:pt x="108" y="42"/>
                  </a:lnTo>
                  <a:lnTo>
                    <a:pt x="78" y="10"/>
                  </a:lnTo>
                  <a:lnTo>
                    <a:pt x="10" y="10"/>
                  </a:lnTo>
                  <a:lnTo>
                    <a:pt x="10" y="146"/>
                  </a:lnTo>
                  <a:lnTo>
                    <a:pt x="10" y="14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99">
              <a:extLst>
                <a:ext uri="{FF2B5EF4-FFF2-40B4-BE49-F238E27FC236}">
                  <a16:creationId xmlns:a16="http://schemas.microsoft.com/office/drawing/2014/main" id="{22F14ECD-8E0F-4446-AA63-3074AAB14A5B}"/>
                </a:ext>
              </a:extLst>
            </p:cNvPr>
            <p:cNvSpPr>
              <a:spLocks/>
            </p:cNvSpPr>
            <p:nvPr/>
          </p:nvSpPr>
          <p:spPr bwMode="auto">
            <a:xfrm>
              <a:off x="6947037" y="1700258"/>
              <a:ext cx="47334" cy="53658"/>
            </a:xfrm>
            <a:custGeom>
              <a:avLst/>
              <a:gdLst>
                <a:gd name="T0" fmla="*/ 36 w 36"/>
                <a:gd name="T1" fmla="*/ 38 h 38"/>
                <a:gd name="T2" fmla="*/ 0 w 36"/>
                <a:gd name="T3" fmla="*/ 38 h 38"/>
                <a:gd name="T4" fmla="*/ 0 w 36"/>
                <a:gd name="T5" fmla="*/ 0 h 38"/>
                <a:gd name="T6" fmla="*/ 6 w 36"/>
                <a:gd name="T7" fmla="*/ 0 h 38"/>
                <a:gd name="T8" fmla="*/ 36 w 36"/>
                <a:gd name="T9" fmla="*/ 32 h 38"/>
                <a:gd name="T10" fmla="*/ 36 w 36"/>
                <a:gd name="T11" fmla="*/ 38 h 38"/>
              </a:gdLst>
              <a:ahLst/>
              <a:cxnLst>
                <a:cxn ang="0">
                  <a:pos x="T0" y="T1"/>
                </a:cxn>
                <a:cxn ang="0">
                  <a:pos x="T2" y="T3"/>
                </a:cxn>
                <a:cxn ang="0">
                  <a:pos x="T4" y="T5"/>
                </a:cxn>
                <a:cxn ang="0">
                  <a:pos x="T6" y="T7"/>
                </a:cxn>
                <a:cxn ang="0">
                  <a:pos x="T8" y="T9"/>
                </a:cxn>
                <a:cxn ang="0">
                  <a:pos x="T10" y="T11"/>
                </a:cxn>
              </a:cxnLst>
              <a:rect l="0" t="0" r="r" b="b"/>
              <a:pathLst>
                <a:path w="36" h="38">
                  <a:moveTo>
                    <a:pt x="36" y="38"/>
                  </a:moveTo>
                  <a:lnTo>
                    <a:pt x="0" y="38"/>
                  </a:lnTo>
                  <a:lnTo>
                    <a:pt x="0" y="0"/>
                  </a:lnTo>
                  <a:lnTo>
                    <a:pt x="6" y="0"/>
                  </a:lnTo>
                  <a:lnTo>
                    <a:pt x="36" y="32"/>
                  </a:lnTo>
                  <a:lnTo>
                    <a:pt x="36" y="3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00">
              <a:extLst>
                <a:ext uri="{FF2B5EF4-FFF2-40B4-BE49-F238E27FC236}">
                  <a16:creationId xmlns:a16="http://schemas.microsoft.com/office/drawing/2014/main" id="{FA35C7A5-A6F9-49AA-B428-4F0F513D863B}"/>
                </a:ext>
              </a:extLst>
            </p:cNvPr>
            <p:cNvSpPr>
              <a:spLocks noChangeArrowheads="1"/>
            </p:cNvSpPr>
            <p:nvPr/>
          </p:nvSpPr>
          <p:spPr bwMode="auto">
            <a:xfrm>
              <a:off x="6889184" y="1777921"/>
              <a:ext cx="65742" cy="70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201">
              <a:extLst>
                <a:ext uri="{FF2B5EF4-FFF2-40B4-BE49-F238E27FC236}">
                  <a16:creationId xmlns:a16="http://schemas.microsoft.com/office/drawing/2014/main" id="{7F7DCA39-7469-45E4-AC50-76635CD1F1C8}"/>
                </a:ext>
              </a:extLst>
            </p:cNvPr>
            <p:cNvSpPr>
              <a:spLocks noChangeArrowheads="1"/>
            </p:cNvSpPr>
            <p:nvPr/>
          </p:nvSpPr>
          <p:spPr bwMode="auto">
            <a:xfrm>
              <a:off x="6889184" y="1799101"/>
              <a:ext cx="65742" cy="84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02">
              <a:extLst>
                <a:ext uri="{FF2B5EF4-FFF2-40B4-BE49-F238E27FC236}">
                  <a16:creationId xmlns:a16="http://schemas.microsoft.com/office/drawing/2014/main" id="{1FABB3E4-4417-440F-9FB4-47E520DF0E24}"/>
                </a:ext>
              </a:extLst>
            </p:cNvPr>
            <p:cNvSpPr>
              <a:spLocks noChangeArrowheads="1"/>
            </p:cNvSpPr>
            <p:nvPr/>
          </p:nvSpPr>
          <p:spPr bwMode="auto">
            <a:xfrm>
              <a:off x="6889184" y="1821694"/>
              <a:ext cx="65742" cy="84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03">
              <a:extLst>
                <a:ext uri="{FF2B5EF4-FFF2-40B4-BE49-F238E27FC236}">
                  <a16:creationId xmlns:a16="http://schemas.microsoft.com/office/drawing/2014/main" id="{6338445C-3ABE-4D50-B690-C3B1044513E6}"/>
                </a:ext>
              </a:extLst>
            </p:cNvPr>
            <p:cNvSpPr>
              <a:spLocks noEditPoints="1"/>
            </p:cNvSpPr>
            <p:nvPr/>
          </p:nvSpPr>
          <p:spPr bwMode="auto">
            <a:xfrm>
              <a:off x="7141633" y="1694610"/>
              <a:ext cx="157781" cy="220279"/>
            </a:xfrm>
            <a:custGeom>
              <a:avLst/>
              <a:gdLst>
                <a:gd name="T0" fmla="*/ 120 w 120"/>
                <a:gd name="T1" fmla="*/ 156 h 156"/>
                <a:gd name="T2" fmla="*/ 0 w 120"/>
                <a:gd name="T3" fmla="*/ 156 h 156"/>
                <a:gd name="T4" fmla="*/ 0 w 120"/>
                <a:gd name="T5" fmla="*/ 0 h 156"/>
                <a:gd name="T6" fmla="*/ 84 w 120"/>
                <a:gd name="T7" fmla="*/ 0 h 156"/>
                <a:gd name="T8" fmla="*/ 120 w 120"/>
                <a:gd name="T9" fmla="*/ 37 h 156"/>
                <a:gd name="T10" fmla="*/ 120 w 120"/>
                <a:gd name="T11" fmla="*/ 156 h 156"/>
                <a:gd name="T12" fmla="*/ 120 w 120"/>
                <a:gd name="T13" fmla="*/ 156 h 156"/>
                <a:gd name="T14" fmla="*/ 10 w 120"/>
                <a:gd name="T15" fmla="*/ 146 h 156"/>
                <a:gd name="T16" fmla="*/ 110 w 120"/>
                <a:gd name="T17" fmla="*/ 146 h 156"/>
                <a:gd name="T18" fmla="*/ 110 w 120"/>
                <a:gd name="T19" fmla="*/ 42 h 156"/>
                <a:gd name="T20" fmla="*/ 80 w 120"/>
                <a:gd name="T21" fmla="*/ 10 h 156"/>
                <a:gd name="T22" fmla="*/ 10 w 120"/>
                <a:gd name="T23" fmla="*/ 10 h 156"/>
                <a:gd name="T24" fmla="*/ 10 w 120"/>
                <a:gd name="T25" fmla="*/ 146 h 156"/>
                <a:gd name="T26" fmla="*/ 10 w 120"/>
                <a:gd name="T27" fmla="*/ 1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6">
                  <a:moveTo>
                    <a:pt x="120" y="156"/>
                  </a:moveTo>
                  <a:lnTo>
                    <a:pt x="0" y="156"/>
                  </a:lnTo>
                  <a:lnTo>
                    <a:pt x="0" y="0"/>
                  </a:lnTo>
                  <a:lnTo>
                    <a:pt x="84" y="0"/>
                  </a:lnTo>
                  <a:lnTo>
                    <a:pt x="120" y="37"/>
                  </a:lnTo>
                  <a:lnTo>
                    <a:pt x="120" y="156"/>
                  </a:lnTo>
                  <a:lnTo>
                    <a:pt x="120" y="156"/>
                  </a:lnTo>
                  <a:close/>
                  <a:moveTo>
                    <a:pt x="10" y="146"/>
                  </a:moveTo>
                  <a:lnTo>
                    <a:pt x="110" y="146"/>
                  </a:lnTo>
                  <a:lnTo>
                    <a:pt x="110" y="42"/>
                  </a:lnTo>
                  <a:lnTo>
                    <a:pt x="80" y="10"/>
                  </a:lnTo>
                  <a:lnTo>
                    <a:pt x="10" y="10"/>
                  </a:lnTo>
                  <a:lnTo>
                    <a:pt x="10" y="146"/>
                  </a:lnTo>
                  <a:lnTo>
                    <a:pt x="10" y="14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04">
              <a:extLst>
                <a:ext uri="{FF2B5EF4-FFF2-40B4-BE49-F238E27FC236}">
                  <a16:creationId xmlns:a16="http://schemas.microsoft.com/office/drawing/2014/main" id="{FB490415-CA1D-4897-AB59-57D58674656B}"/>
                </a:ext>
              </a:extLst>
            </p:cNvPr>
            <p:cNvSpPr>
              <a:spLocks/>
            </p:cNvSpPr>
            <p:nvPr/>
          </p:nvSpPr>
          <p:spPr bwMode="auto">
            <a:xfrm>
              <a:off x="7245506" y="1700258"/>
              <a:ext cx="46019" cy="5365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05">
              <a:extLst>
                <a:ext uri="{FF2B5EF4-FFF2-40B4-BE49-F238E27FC236}">
                  <a16:creationId xmlns:a16="http://schemas.microsoft.com/office/drawing/2014/main" id="{F9DB6A6A-EC2F-42D6-9DA7-1B5DB05208F0}"/>
                </a:ext>
              </a:extLst>
            </p:cNvPr>
            <p:cNvSpPr>
              <a:spLocks noChangeArrowheads="1"/>
            </p:cNvSpPr>
            <p:nvPr/>
          </p:nvSpPr>
          <p:spPr bwMode="auto">
            <a:xfrm>
              <a:off x="7187653" y="1777921"/>
              <a:ext cx="67057" cy="70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06">
              <a:extLst>
                <a:ext uri="{FF2B5EF4-FFF2-40B4-BE49-F238E27FC236}">
                  <a16:creationId xmlns:a16="http://schemas.microsoft.com/office/drawing/2014/main" id="{2D713B47-0213-4758-AC94-B5E2EBA34DC3}"/>
                </a:ext>
              </a:extLst>
            </p:cNvPr>
            <p:cNvSpPr>
              <a:spLocks noChangeArrowheads="1"/>
            </p:cNvSpPr>
            <p:nvPr/>
          </p:nvSpPr>
          <p:spPr bwMode="auto">
            <a:xfrm>
              <a:off x="7187653" y="1799101"/>
              <a:ext cx="67057" cy="84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207">
              <a:extLst>
                <a:ext uri="{FF2B5EF4-FFF2-40B4-BE49-F238E27FC236}">
                  <a16:creationId xmlns:a16="http://schemas.microsoft.com/office/drawing/2014/main" id="{E97B1970-B808-4FBF-953B-24B24BC4E495}"/>
                </a:ext>
              </a:extLst>
            </p:cNvPr>
            <p:cNvSpPr>
              <a:spLocks noChangeArrowheads="1"/>
            </p:cNvSpPr>
            <p:nvPr/>
          </p:nvSpPr>
          <p:spPr bwMode="auto">
            <a:xfrm>
              <a:off x="7187653" y="1821694"/>
              <a:ext cx="67057" cy="84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08">
              <a:extLst>
                <a:ext uri="{FF2B5EF4-FFF2-40B4-BE49-F238E27FC236}">
                  <a16:creationId xmlns:a16="http://schemas.microsoft.com/office/drawing/2014/main" id="{0491992D-DEF9-4406-84DE-E8F315999146}"/>
                </a:ext>
              </a:extLst>
            </p:cNvPr>
            <p:cNvSpPr>
              <a:spLocks/>
            </p:cNvSpPr>
            <p:nvPr/>
          </p:nvSpPr>
          <p:spPr bwMode="auto">
            <a:xfrm>
              <a:off x="7079836" y="1770860"/>
              <a:ext cx="51279" cy="67778"/>
            </a:xfrm>
            <a:custGeom>
              <a:avLst/>
              <a:gdLst>
                <a:gd name="T0" fmla="*/ 32 w 39"/>
                <a:gd name="T1" fmla="*/ 16 h 48"/>
                <a:gd name="T2" fmla="*/ 32 w 39"/>
                <a:gd name="T3" fmla="*/ 16 h 48"/>
                <a:gd name="T4" fmla="*/ 32 w 39"/>
                <a:gd name="T5" fmla="*/ 16 h 48"/>
                <a:gd name="T6" fmla="*/ 16 w 39"/>
                <a:gd name="T7" fmla="*/ 0 h 48"/>
                <a:gd name="T8" fmla="*/ 0 w 39"/>
                <a:gd name="T9" fmla="*/ 0 h 48"/>
                <a:gd name="T10" fmla="*/ 19 w 39"/>
                <a:gd name="T11" fmla="*/ 18 h 48"/>
                <a:gd name="T12" fmla="*/ 23 w 39"/>
                <a:gd name="T13" fmla="*/ 23 h 48"/>
                <a:gd name="T14" fmla="*/ 23 w 39"/>
                <a:gd name="T15" fmla="*/ 23 h 48"/>
                <a:gd name="T16" fmla="*/ 19 w 39"/>
                <a:gd name="T17" fmla="*/ 29 h 48"/>
                <a:gd name="T18" fmla="*/ 0 w 39"/>
                <a:gd name="T19" fmla="*/ 48 h 48"/>
                <a:gd name="T20" fmla="*/ 16 w 39"/>
                <a:gd name="T21" fmla="*/ 48 h 48"/>
                <a:gd name="T22" fmla="*/ 32 w 39"/>
                <a:gd name="T23" fmla="*/ 32 h 48"/>
                <a:gd name="T24" fmla="*/ 39 w 39"/>
                <a:gd name="T25" fmla="*/ 23 h 48"/>
                <a:gd name="T26" fmla="*/ 32 w 39"/>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2" y="16"/>
                  </a:moveTo>
                  <a:lnTo>
                    <a:pt x="32" y="16"/>
                  </a:lnTo>
                  <a:lnTo>
                    <a:pt x="32" y="16"/>
                  </a:lnTo>
                  <a:lnTo>
                    <a:pt x="16" y="0"/>
                  </a:lnTo>
                  <a:lnTo>
                    <a:pt x="0" y="0"/>
                  </a:lnTo>
                  <a:lnTo>
                    <a:pt x="19" y="18"/>
                  </a:lnTo>
                  <a:lnTo>
                    <a:pt x="23" y="23"/>
                  </a:lnTo>
                  <a:lnTo>
                    <a:pt x="23" y="23"/>
                  </a:lnTo>
                  <a:lnTo>
                    <a:pt x="19" y="29"/>
                  </a:lnTo>
                  <a:lnTo>
                    <a:pt x="0" y="48"/>
                  </a:lnTo>
                  <a:lnTo>
                    <a:pt x="16" y="48"/>
                  </a:lnTo>
                  <a:lnTo>
                    <a:pt x="32" y="32"/>
                  </a:lnTo>
                  <a:lnTo>
                    <a:pt x="39" y="23"/>
                  </a:lnTo>
                  <a:lnTo>
                    <a:pt x="32" y="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09">
              <a:extLst>
                <a:ext uri="{FF2B5EF4-FFF2-40B4-BE49-F238E27FC236}">
                  <a16:creationId xmlns:a16="http://schemas.microsoft.com/office/drawing/2014/main" id="{36725A3B-C400-40F1-BBB1-294C0ECEC051}"/>
                </a:ext>
              </a:extLst>
            </p:cNvPr>
            <p:cNvSpPr>
              <a:spLocks/>
            </p:cNvSpPr>
            <p:nvPr/>
          </p:nvSpPr>
          <p:spPr bwMode="auto">
            <a:xfrm>
              <a:off x="7011464" y="1770860"/>
              <a:ext cx="49964" cy="67778"/>
            </a:xfrm>
            <a:custGeom>
              <a:avLst/>
              <a:gdLst>
                <a:gd name="T0" fmla="*/ 8 w 38"/>
                <a:gd name="T1" fmla="*/ 16 h 48"/>
                <a:gd name="T2" fmla="*/ 8 w 38"/>
                <a:gd name="T3" fmla="*/ 16 h 48"/>
                <a:gd name="T4" fmla="*/ 8 w 38"/>
                <a:gd name="T5" fmla="*/ 16 h 48"/>
                <a:gd name="T6" fmla="*/ 24 w 38"/>
                <a:gd name="T7" fmla="*/ 0 h 48"/>
                <a:gd name="T8" fmla="*/ 38 w 38"/>
                <a:gd name="T9" fmla="*/ 0 h 48"/>
                <a:gd name="T10" fmla="*/ 21 w 38"/>
                <a:gd name="T11" fmla="*/ 18 h 48"/>
                <a:gd name="T12" fmla="*/ 15 w 38"/>
                <a:gd name="T13" fmla="*/ 23 h 48"/>
                <a:gd name="T14" fmla="*/ 15 w 38"/>
                <a:gd name="T15" fmla="*/ 23 h 48"/>
                <a:gd name="T16" fmla="*/ 21 w 38"/>
                <a:gd name="T17" fmla="*/ 29 h 48"/>
                <a:gd name="T18" fmla="*/ 38 w 38"/>
                <a:gd name="T19" fmla="*/ 48 h 48"/>
                <a:gd name="T20" fmla="*/ 22 w 38"/>
                <a:gd name="T21" fmla="*/ 48 h 48"/>
                <a:gd name="T22" fmla="*/ 8 w 38"/>
                <a:gd name="T23" fmla="*/ 32 h 48"/>
                <a:gd name="T24" fmla="*/ 0 w 38"/>
                <a:gd name="T25" fmla="*/ 23 h 48"/>
                <a:gd name="T26" fmla="*/ 8 w 38"/>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8">
                  <a:moveTo>
                    <a:pt x="8" y="16"/>
                  </a:moveTo>
                  <a:lnTo>
                    <a:pt x="8" y="16"/>
                  </a:lnTo>
                  <a:lnTo>
                    <a:pt x="8" y="16"/>
                  </a:lnTo>
                  <a:lnTo>
                    <a:pt x="24" y="0"/>
                  </a:lnTo>
                  <a:lnTo>
                    <a:pt x="38" y="0"/>
                  </a:lnTo>
                  <a:lnTo>
                    <a:pt x="21" y="18"/>
                  </a:lnTo>
                  <a:lnTo>
                    <a:pt x="15" y="23"/>
                  </a:lnTo>
                  <a:lnTo>
                    <a:pt x="15" y="23"/>
                  </a:lnTo>
                  <a:lnTo>
                    <a:pt x="21" y="29"/>
                  </a:lnTo>
                  <a:lnTo>
                    <a:pt x="38" y="48"/>
                  </a:lnTo>
                  <a:lnTo>
                    <a:pt x="22" y="48"/>
                  </a:lnTo>
                  <a:lnTo>
                    <a:pt x="8" y="32"/>
                  </a:lnTo>
                  <a:lnTo>
                    <a:pt x="0" y="23"/>
                  </a:lnTo>
                  <a:lnTo>
                    <a:pt x="8" y="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93554898"/>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2" y="66163"/>
            <a:ext cx="11639394" cy="970525"/>
          </a:xfrm>
        </p:spPr>
        <p:txBody>
          <a:bodyPr/>
          <a:lstStyle/>
          <a:p>
            <a:r>
              <a:rPr lang="en-US" dirty="0"/>
              <a:t>Best Practices</a:t>
            </a:r>
          </a:p>
        </p:txBody>
      </p:sp>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1867813008"/>
              </p:ext>
            </p:extLst>
          </p:nvPr>
        </p:nvGraphicFramePr>
        <p:xfrm>
          <a:off x="1320857" y="861759"/>
          <a:ext cx="9550285" cy="4587240"/>
        </p:xfrm>
        <a:graphic>
          <a:graphicData uri="http://schemas.openxmlformats.org/drawingml/2006/table">
            <a:tbl>
              <a:tblPr firstRow="1" bandRow="1">
                <a:tableStyleId>{F5AB1C69-6EDB-4FF4-983F-18BD219EF322}</a:tableStyleId>
              </a:tblPr>
              <a:tblGrid>
                <a:gridCol w="1767398">
                  <a:extLst>
                    <a:ext uri="{9D8B030D-6E8A-4147-A177-3AD203B41FA5}">
                      <a16:colId xmlns:a16="http://schemas.microsoft.com/office/drawing/2014/main" val="2925961396"/>
                    </a:ext>
                  </a:extLst>
                </a:gridCol>
                <a:gridCol w="1644800">
                  <a:extLst>
                    <a:ext uri="{9D8B030D-6E8A-4147-A177-3AD203B41FA5}">
                      <a16:colId xmlns:a16="http://schemas.microsoft.com/office/drawing/2014/main" val="728793516"/>
                    </a:ext>
                  </a:extLst>
                </a:gridCol>
                <a:gridCol w="1389971">
                  <a:extLst>
                    <a:ext uri="{9D8B030D-6E8A-4147-A177-3AD203B41FA5}">
                      <a16:colId xmlns:a16="http://schemas.microsoft.com/office/drawing/2014/main" val="1876793376"/>
                    </a:ext>
                  </a:extLst>
                </a:gridCol>
                <a:gridCol w="4748116">
                  <a:extLst>
                    <a:ext uri="{9D8B030D-6E8A-4147-A177-3AD203B41FA5}">
                      <a16:colId xmlns:a16="http://schemas.microsoft.com/office/drawing/2014/main" val="1923036082"/>
                    </a:ext>
                  </a:extLst>
                </a:gridCol>
              </a:tblGrid>
              <a:tr h="237323">
                <a:tc rowSpan="2">
                  <a:txBody>
                    <a:bodyPr/>
                    <a:lstStyle/>
                    <a:p>
                      <a:pPr algn="ctr"/>
                      <a:r>
                        <a:rPr lang="en-US" sz="1600" b="1" kern="1200" dirty="0">
                          <a:solidFill>
                            <a:schemeClr val="tx1"/>
                          </a:solidFill>
                          <a:latin typeface="+mn-lt"/>
                          <a:ea typeface="+mn-ea"/>
                          <a:cs typeface="+mn-cs"/>
                        </a:rPr>
                        <a:t>Method</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Best Practice Scenario/ Guidance</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a:tc>
                <a:tc hMerge="1">
                  <a:txBody>
                    <a:bodyPr/>
                    <a:lstStyle/>
                    <a:p>
                      <a:endParaRPr lang="en-US"/>
                    </a:p>
                  </a:txBody>
                  <a:tcPr/>
                </a:tc>
                <a:extLst>
                  <a:ext uri="{0D108BD9-81ED-4DB2-BD59-A6C34878D82A}">
                    <a16:rowId xmlns:a16="http://schemas.microsoft.com/office/drawing/2014/main" val="2333310750"/>
                  </a:ext>
                </a:extLst>
              </a:tr>
              <a:tr h="209663">
                <a:tc vMerge="1">
                  <a:txBody>
                    <a:bodyPr/>
                    <a:lstStyle/>
                    <a:p>
                      <a:pPr algn="ctr"/>
                      <a:endParaRPr lang="en-US" sz="1800" b="1" kern="1200">
                        <a:solidFill>
                          <a:schemeClr val="lt1"/>
                        </a:solidFill>
                        <a:latin typeface="+mn-lt"/>
                        <a:ea typeface="+mn-ea"/>
                        <a:cs typeface="+mn-cs"/>
                      </a:endParaRPr>
                    </a:p>
                  </a:txBody>
                  <a:tcPr>
                    <a:solidFill>
                      <a:srgbClr val="4F86A0"/>
                    </a:solidFill>
                  </a:tcPr>
                </a:tc>
                <a:tc>
                  <a:txBody>
                    <a:bodyPr/>
                    <a:lstStyle/>
                    <a:p>
                      <a:pPr algn="ctr"/>
                      <a:r>
                        <a:rPr lang="en-US" sz="1400" b="1" kern="1200" dirty="0">
                          <a:solidFill>
                            <a:schemeClr val="lt1"/>
                          </a:solidFill>
                          <a:latin typeface="+mn-lt"/>
                          <a:ea typeface="+mn-ea"/>
                          <a:cs typeface="+mn-cs"/>
                        </a:rPr>
                        <a:t>Example Document</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F86A0"/>
                    </a:solidFill>
                  </a:tcPr>
                </a:tc>
                <a:tc>
                  <a:txBody>
                    <a:bodyPr/>
                    <a:lstStyle/>
                    <a:p>
                      <a:pPr algn="ctr"/>
                      <a:r>
                        <a:rPr lang="en-US" sz="1400" b="1" kern="1200">
                          <a:solidFill>
                            <a:schemeClr val="lt1"/>
                          </a:solidFill>
                          <a:latin typeface="+mn-lt"/>
                          <a:ea typeface="+mn-ea"/>
                          <a:cs typeface="+mn-cs"/>
                        </a:rPr>
                        <a:t>Document Version</a:t>
                      </a:r>
                    </a:p>
                  </a:txBody>
                  <a:tcPr>
                    <a:lnT w="12700" cap="flat" cmpd="sng" algn="ctr">
                      <a:solidFill>
                        <a:schemeClr val="bg1"/>
                      </a:solidFill>
                      <a:prstDash val="solid"/>
                      <a:round/>
                      <a:headEnd type="none" w="med" len="med"/>
                      <a:tailEnd type="none" w="med" len="med"/>
                    </a:lnT>
                    <a:solidFill>
                      <a:srgbClr val="4F86A0"/>
                    </a:solidFill>
                  </a:tcPr>
                </a:tc>
                <a:tc>
                  <a:txBody>
                    <a:bodyPr/>
                    <a:lstStyle/>
                    <a:p>
                      <a:pPr algn="ctr"/>
                      <a:r>
                        <a:rPr lang="en-US" sz="1400" b="1" kern="1200" dirty="0">
                          <a:solidFill>
                            <a:schemeClr val="lt1"/>
                          </a:solidFill>
                          <a:latin typeface="+mn-lt"/>
                          <a:ea typeface="+mn-ea"/>
                          <a:cs typeface="+mn-cs"/>
                        </a:rPr>
                        <a:t>Explanation</a:t>
                      </a:r>
                    </a:p>
                  </a:txBody>
                  <a:tcPr>
                    <a:lnT w="12700" cap="flat" cmpd="sng" algn="ctr">
                      <a:solidFill>
                        <a:schemeClr val="bg1"/>
                      </a:solidFill>
                      <a:prstDash val="solid"/>
                      <a:round/>
                      <a:headEnd type="none" w="med" len="med"/>
                      <a:tailEnd type="none" w="med" len="med"/>
                    </a:lnT>
                    <a:solidFill>
                      <a:srgbClr val="4F86A0"/>
                    </a:solidFill>
                  </a:tcPr>
                </a:tc>
                <a:extLst>
                  <a:ext uri="{0D108BD9-81ED-4DB2-BD59-A6C34878D82A}">
                    <a16:rowId xmlns:a16="http://schemas.microsoft.com/office/drawing/2014/main" val="1369341206"/>
                  </a:ext>
                </a:extLst>
              </a:tr>
              <a:tr h="2181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Certify Copy</a:t>
                      </a:r>
                    </a:p>
                  </a:txBody>
                  <a:tcPr anchor="ctr">
                    <a:lnT w="12700" cap="flat" cmpd="sng" algn="ctr">
                      <a:solidFill>
                        <a:schemeClr val="bg1"/>
                      </a:solidFill>
                      <a:prstDash val="solid"/>
                      <a:round/>
                      <a:headEnd type="none" w="med" len="med"/>
                      <a:tailEnd type="none" w="med" len="med"/>
                    </a:lnT>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Contracts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Financial Disclosure Form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Retains minor 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a:t>
                      </a:r>
                      <a:r>
                        <a:rPr kumimoji="0" lang="en-US" sz="1100" b="0" i="0" u="none" strike="noStrike" kern="1200" cap="none" spc="0" normalizeH="0" baseline="0" noProof="0" dirty="0" err="1">
                          <a:ln>
                            <a:noFill/>
                          </a:ln>
                          <a:solidFill>
                            <a:schemeClr val="tx1">
                              <a:lumMod val="75000"/>
                            </a:schemeClr>
                          </a:solidFill>
                          <a:effectLst/>
                          <a:uLnTx/>
                          <a:uFillTx/>
                          <a:latin typeface="+mn-lt"/>
                          <a:ea typeface="+mn-ea"/>
                          <a:cs typeface="+mn-cs"/>
                        </a:rPr>
                        <a:t>e.g</a:t>
                      </a: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 v0.1)</a:t>
                      </a:r>
                    </a:p>
                  </a:txBody>
                  <a:tcPr anchor="ctr"/>
                </a:tc>
                <a:tc>
                  <a:txBody>
                    <a:bodyP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lumMod val="75000"/>
                            </a:schemeClr>
                          </a:solidFill>
                        </a:rPr>
                        <a:t>Users can “Start Certified Copy” when they need to replace a paper original, sponsor-owned, trial document with an electronic version via a certification process.</a:t>
                      </a:r>
                    </a:p>
                  </a:txBody>
                  <a:tcPr anchor="ctr"/>
                </a:tc>
                <a:extLst>
                  <a:ext uri="{0D108BD9-81ED-4DB2-BD59-A6C34878D82A}">
                    <a16:rowId xmlns:a16="http://schemas.microsoft.com/office/drawing/2014/main" val="1729887675"/>
                  </a:ext>
                </a:extLst>
              </a:tr>
              <a:tr h="45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Author a Document</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Project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TMF Plan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Minor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a:t>
                      </a:r>
                      <a:r>
                        <a:rPr kumimoji="0" lang="en-US" sz="1100" b="0" i="0" u="none" strike="noStrike" kern="1200" cap="none" spc="0" normalizeH="0" baseline="0" noProof="0" dirty="0" err="1">
                          <a:ln>
                            <a:noFill/>
                          </a:ln>
                          <a:solidFill>
                            <a:schemeClr val="tx1">
                              <a:lumMod val="75000"/>
                            </a:schemeClr>
                          </a:solidFill>
                          <a:effectLst/>
                          <a:uLnTx/>
                          <a:uFillTx/>
                          <a:latin typeface="Calibri"/>
                          <a:ea typeface="+mn-ea"/>
                          <a:cs typeface="+mn-cs"/>
                        </a:rPr>
                        <a:t>e.g</a:t>
                      </a: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 v0.1 -&gt; v0.2)</a:t>
                      </a:r>
                    </a:p>
                  </a:txBody>
                  <a:tcPr anchor="ctr"/>
                </a:tc>
                <a:tc>
                  <a:txBody>
                    <a:bodyP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lumMod val="75000"/>
                            </a:schemeClr>
                          </a:solidFill>
                        </a:rPr>
                        <a:t>Users can “Send for Authoring” when they would like to request a document or updated version of a document be provided from a teammate. The document “Author” can also update metadata.</a:t>
                      </a:r>
                    </a:p>
                  </a:txBody>
                  <a:tcPr anchor="ctr"/>
                </a:tc>
                <a:extLst>
                  <a:ext uri="{0D108BD9-81ED-4DB2-BD59-A6C34878D82A}">
                    <a16:rowId xmlns:a16="http://schemas.microsoft.com/office/drawing/2014/main" val="2388618799"/>
                  </a:ext>
                </a:extLst>
              </a:tr>
              <a:tr h="323622">
                <a:tc>
                  <a:txBody>
                    <a:bodyPr/>
                    <a:lstStyle/>
                    <a:p>
                      <a:pPr algn="ctr"/>
                      <a:r>
                        <a:rPr lang="en-US" sz="1400" dirty="0">
                          <a:solidFill>
                            <a:schemeClr val="tx1">
                              <a:lumMod val="75000"/>
                            </a:schemeClr>
                          </a:solidFill>
                        </a:rPr>
                        <a:t>Review a Document</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Recruitment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Informed Consent Form</a:t>
                      </a:r>
                      <a:endPar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Retains minor 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a:t>
                      </a:r>
                      <a:r>
                        <a:rPr kumimoji="0" lang="en-US" sz="1100" b="0" i="0" u="none" strike="noStrike" kern="1200" cap="none" spc="0" normalizeH="0" baseline="0" noProof="0" dirty="0" err="1">
                          <a:ln>
                            <a:noFill/>
                          </a:ln>
                          <a:solidFill>
                            <a:schemeClr val="tx1">
                              <a:lumMod val="75000"/>
                            </a:schemeClr>
                          </a:solidFill>
                          <a:effectLst/>
                          <a:uLnTx/>
                          <a:uFillTx/>
                          <a:latin typeface="+mn-lt"/>
                          <a:ea typeface="+mn-ea"/>
                          <a:cs typeface="+mn-cs"/>
                        </a:rPr>
                        <a:t>e.g</a:t>
                      </a: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 v0.1)</a:t>
                      </a:r>
                      <a:endPar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endParaRPr>
                    </a:p>
                  </a:txBody>
                  <a:tcPr anchor="ctr"/>
                </a:tc>
                <a:tc>
                  <a:txBody>
                    <a:bodyP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lumMod val="75000"/>
                            </a:schemeClr>
                          </a:solidFill>
                        </a:rPr>
                        <a:t>Users can “Send for Review” when they want a teammate to provide feedback on a document via Vault Annotations or update document metadata.</a:t>
                      </a:r>
                    </a:p>
                  </a:txBody>
                  <a:tcPr anchor="ctr"/>
                </a:tc>
                <a:extLst>
                  <a:ext uri="{0D108BD9-81ED-4DB2-BD59-A6C34878D82A}">
                    <a16:rowId xmlns:a16="http://schemas.microsoft.com/office/drawing/2014/main" val="1503635792"/>
                  </a:ext>
                </a:extLst>
              </a:tr>
              <a:tr h="3236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Approve a Document</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Monitoring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Trial Management Plan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Major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(e.g. 0.1 &gt; 1.0)</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lumMod val="75000"/>
                            </a:schemeClr>
                          </a:solidFill>
                          <a:latin typeface="+mn-lt"/>
                          <a:ea typeface="+mn-ea"/>
                          <a:cs typeface="+mn-cs"/>
                        </a:rPr>
                        <a:t>Users can “Send for Approval” when needing a teammate to decide Approved or Not Approved on a document. If Approved, the document enters the Approved state.</a:t>
                      </a:r>
                    </a:p>
                  </a:txBody>
                  <a:tcPr anchor="ctr"/>
                </a:tc>
                <a:extLst>
                  <a:ext uri="{0D108BD9-81ED-4DB2-BD59-A6C34878D82A}">
                    <a16:rowId xmlns:a16="http://schemas.microsoft.com/office/drawing/2014/main" val="4090603526"/>
                  </a:ext>
                </a:extLst>
              </a:tr>
              <a:tr h="45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Mark a Document as Approved</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Meeting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Relevant Communications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Major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(e.g. 0.1 &gt; 1.0)</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lumMod val="75000"/>
                            </a:schemeClr>
                          </a:solidFill>
                          <a:latin typeface="+mn-lt"/>
                          <a:ea typeface="+mn-ea"/>
                          <a:cs typeface="+mn-cs"/>
                        </a:rPr>
                        <a:t>Users can “Promote to Approved” if the document does not require additional review, approval, or QC. The document enters the Approved state.</a:t>
                      </a:r>
                    </a:p>
                  </a:txBody>
                  <a:tcPr anchor="ctr"/>
                </a:tc>
                <a:extLst>
                  <a:ext uri="{0D108BD9-81ED-4DB2-BD59-A6C34878D82A}">
                    <a16:rowId xmlns:a16="http://schemas.microsoft.com/office/drawing/2014/main" val="678508725"/>
                  </a:ext>
                </a:extLst>
              </a:tr>
              <a:tr h="5825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Approve a Document with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eSignature</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Various plans that may be electronically signed per internal procedures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Major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Calibri"/>
                          <a:ea typeface="+mn-ea"/>
                          <a:cs typeface="+mn-cs"/>
                        </a:rPr>
                        <a:t>(e.g. 0.1 &gt; 1.0)</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lumMod val="75000"/>
                            </a:schemeClr>
                          </a:solidFill>
                          <a:latin typeface="+mn-lt"/>
                          <a:ea typeface="+mn-ea"/>
                          <a:cs typeface="+mn-cs"/>
                        </a:rPr>
                        <a:t>Users can “Send for eSignature” when they would like a teammate to make a decision of Approved or Not Approved on a document and provide a signature. If Approved, the document enters the Approved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lumMod val="75000"/>
                            </a:schemeClr>
                          </a:solidFill>
                          <a:latin typeface="+mn-lt"/>
                          <a:ea typeface="+mn-ea"/>
                          <a:cs typeface="+mn-cs"/>
                        </a:rPr>
                        <a:t>The eSignature manifests as a separate downloadable signature page.</a:t>
                      </a:r>
                    </a:p>
                  </a:txBody>
                  <a:tcPr anchor="ctr"/>
                </a:tc>
                <a:extLst>
                  <a:ext uri="{0D108BD9-81ED-4DB2-BD59-A6C34878D82A}">
                    <a16:rowId xmlns:a16="http://schemas.microsoft.com/office/drawing/2014/main" val="3395664563"/>
                  </a:ext>
                </a:extLst>
              </a:tr>
            </a:tbl>
          </a:graphicData>
        </a:graphic>
      </p:graphicFrame>
    </p:spTree>
    <p:extLst>
      <p:ext uri="{BB962C8B-B14F-4D97-AF65-F5344CB8AC3E}">
        <p14:creationId xmlns:p14="http://schemas.microsoft.com/office/powerpoint/2010/main" val="3321904570"/>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2" y="66163"/>
            <a:ext cx="11639394" cy="970525"/>
          </a:xfrm>
        </p:spPr>
        <p:txBody>
          <a:bodyPr/>
          <a:lstStyle/>
          <a:p>
            <a:r>
              <a:rPr lang="en-US" dirty="0"/>
              <a:t>Best Practices</a:t>
            </a:r>
          </a:p>
        </p:txBody>
      </p:sp>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1319901209"/>
              </p:ext>
            </p:extLst>
          </p:nvPr>
        </p:nvGraphicFramePr>
        <p:xfrm>
          <a:off x="1316881" y="861759"/>
          <a:ext cx="9558237" cy="2377440"/>
        </p:xfrm>
        <a:graphic>
          <a:graphicData uri="http://schemas.openxmlformats.org/drawingml/2006/table">
            <a:tbl>
              <a:tblPr firstRow="1" bandRow="1">
                <a:tableStyleId>{F5AB1C69-6EDB-4FF4-983F-18BD219EF322}</a:tableStyleId>
              </a:tblPr>
              <a:tblGrid>
                <a:gridCol w="1768870">
                  <a:extLst>
                    <a:ext uri="{9D8B030D-6E8A-4147-A177-3AD203B41FA5}">
                      <a16:colId xmlns:a16="http://schemas.microsoft.com/office/drawing/2014/main" val="2925961396"/>
                    </a:ext>
                  </a:extLst>
                </a:gridCol>
                <a:gridCol w="1646169">
                  <a:extLst>
                    <a:ext uri="{9D8B030D-6E8A-4147-A177-3AD203B41FA5}">
                      <a16:colId xmlns:a16="http://schemas.microsoft.com/office/drawing/2014/main" val="728793516"/>
                    </a:ext>
                  </a:extLst>
                </a:gridCol>
                <a:gridCol w="1391129">
                  <a:extLst>
                    <a:ext uri="{9D8B030D-6E8A-4147-A177-3AD203B41FA5}">
                      <a16:colId xmlns:a16="http://schemas.microsoft.com/office/drawing/2014/main" val="1876793376"/>
                    </a:ext>
                  </a:extLst>
                </a:gridCol>
                <a:gridCol w="4752069">
                  <a:extLst>
                    <a:ext uri="{9D8B030D-6E8A-4147-A177-3AD203B41FA5}">
                      <a16:colId xmlns:a16="http://schemas.microsoft.com/office/drawing/2014/main" val="1923036082"/>
                    </a:ext>
                  </a:extLst>
                </a:gridCol>
              </a:tblGrid>
              <a:tr h="237323">
                <a:tc rowSpan="2">
                  <a:txBody>
                    <a:bodyPr/>
                    <a:lstStyle/>
                    <a:p>
                      <a:pPr algn="ctr"/>
                      <a:r>
                        <a:rPr lang="en-US" sz="1600" b="1" kern="1200" dirty="0">
                          <a:solidFill>
                            <a:schemeClr val="tx1"/>
                          </a:solidFill>
                          <a:latin typeface="+mn-lt"/>
                          <a:ea typeface="+mn-ea"/>
                          <a:cs typeface="+mn-cs"/>
                        </a:rPr>
                        <a:t>Method</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Best Practice Scenario/ Guidance</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a:tc>
                <a:tc hMerge="1">
                  <a:txBody>
                    <a:bodyPr/>
                    <a:lstStyle/>
                    <a:p>
                      <a:endParaRPr lang="en-US"/>
                    </a:p>
                  </a:txBody>
                  <a:tcPr/>
                </a:tc>
                <a:extLst>
                  <a:ext uri="{0D108BD9-81ED-4DB2-BD59-A6C34878D82A}">
                    <a16:rowId xmlns:a16="http://schemas.microsoft.com/office/drawing/2014/main" val="2333310750"/>
                  </a:ext>
                </a:extLst>
              </a:tr>
              <a:tr h="209663">
                <a:tc vMerge="1">
                  <a:txBody>
                    <a:bodyPr/>
                    <a:lstStyle/>
                    <a:p>
                      <a:pPr algn="ctr"/>
                      <a:endParaRPr lang="en-US" sz="1800" b="1" kern="1200">
                        <a:solidFill>
                          <a:schemeClr val="lt1"/>
                        </a:solidFill>
                        <a:latin typeface="+mn-lt"/>
                        <a:ea typeface="+mn-ea"/>
                        <a:cs typeface="+mn-cs"/>
                      </a:endParaRPr>
                    </a:p>
                  </a:txBody>
                  <a:tcPr>
                    <a:solidFill>
                      <a:srgbClr val="4F86A0"/>
                    </a:solidFill>
                  </a:tcPr>
                </a:tc>
                <a:tc>
                  <a:txBody>
                    <a:bodyPr/>
                    <a:lstStyle/>
                    <a:p>
                      <a:pPr algn="ctr"/>
                      <a:r>
                        <a:rPr lang="en-US" sz="1400" b="1" kern="1200" dirty="0">
                          <a:solidFill>
                            <a:schemeClr val="lt1"/>
                          </a:solidFill>
                          <a:latin typeface="+mn-lt"/>
                          <a:ea typeface="+mn-ea"/>
                          <a:cs typeface="+mn-cs"/>
                        </a:rPr>
                        <a:t>Example Document</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F86A0"/>
                    </a:solidFill>
                  </a:tcPr>
                </a:tc>
                <a:tc>
                  <a:txBody>
                    <a:bodyPr/>
                    <a:lstStyle/>
                    <a:p>
                      <a:pPr algn="ctr"/>
                      <a:r>
                        <a:rPr lang="en-US" sz="1400" b="1" kern="1200">
                          <a:solidFill>
                            <a:schemeClr val="lt1"/>
                          </a:solidFill>
                          <a:latin typeface="+mn-lt"/>
                          <a:ea typeface="+mn-ea"/>
                          <a:cs typeface="+mn-cs"/>
                        </a:rPr>
                        <a:t>Document Version</a:t>
                      </a:r>
                    </a:p>
                  </a:txBody>
                  <a:tcPr>
                    <a:lnT w="12700" cap="flat" cmpd="sng" algn="ctr">
                      <a:solidFill>
                        <a:schemeClr val="bg1"/>
                      </a:solidFill>
                      <a:prstDash val="solid"/>
                      <a:round/>
                      <a:headEnd type="none" w="med" len="med"/>
                      <a:tailEnd type="none" w="med" len="med"/>
                    </a:lnT>
                    <a:solidFill>
                      <a:srgbClr val="4F86A0"/>
                    </a:solidFill>
                  </a:tcPr>
                </a:tc>
                <a:tc>
                  <a:txBody>
                    <a:bodyPr/>
                    <a:lstStyle/>
                    <a:p>
                      <a:pPr algn="ctr"/>
                      <a:r>
                        <a:rPr lang="en-US" sz="1400" b="1" kern="1200" dirty="0">
                          <a:solidFill>
                            <a:schemeClr val="lt1"/>
                          </a:solidFill>
                          <a:latin typeface="+mn-lt"/>
                          <a:ea typeface="+mn-ea"/>
                          <a:cs typeface="+mn-cs"/>
                        </a:rPr>
                        <a:t>Explanation</a:t>
                      </a:r>
                    </a:p>
                  </a:txBody>
                  <a:tcPr>
                    <a:lnT w="12700" cap="flat" cmpd="sng" algn="ctr">
                      <a:solidFill>
                        <a:schemeClr val="bg1"/>
                      </a:solidFill>
                      <a:prstDash val="solid"/>
                      <a:round/>
                      <a:headEnd type="none" w="med" len="med"/>
                      <a:tailEnd type="none" w="med" len="med"/>
                    </a:lnT>
                    <a:solidFill>
                      <a:srgbClr val="4F86A0"/>
                    </a:solidFill>
                  </a:tcPr>
                </a:tc>
                <a:extLst>
                  <a:ext uri="{0D108BD9-81ED-4DB2-BD59-A6C34878D82A}">
                    <a16:rowId xmlns:a16="http://schemas.microsoft.com/office/drawing/2014/main" val="1369341206"/>
                  </a:ext>
                </a:extLst>
              </a:tr>
              <a:tr h="45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QC a Document to Approve</a:t>
                      </a:r>
                    </a:p>
                  </a:txBody>
                  <a:tcPr anchor="ctr">
                    <a:lnT w="12700" cap="flat" cmpd="sng" algn="ctr">
                      <a:solidFill>
                        <a:schemeClr val="bg1"/>
                      </a:solidFill>
                      <a:prstDash val="solid"/>
                      <a:round/>
                      <a:headEnd type="none" w="med" len="med"/>
                      <a:tailEnd type="none" w="med" len="med"/>
                    </a:lnT>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dirty="0">
                          <a:solidFill>
                            <a:srgbClr val="555555"/>
                          </a:solidFill>
                          <a:effectLst/>
                          <a:latin typeface="+mn-lt"/>
                        </a:rPr>
                        <a:t>All documents requiring quality control checks per your SOPs</a:t>
                      </a:r>
                      <a:endPar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Major version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(e.g. 0.1 &gt; 1.0)</a:t>
                      </a:r>
                    </a:p>
                  </a:txBody>
                  <a:tcPr anchor="ctr"/>
                </a:tc>
                <a:tc>
                  <a:txBody>
                    <a:bodyPr/>
                    <a:lstStyle/>
                    <a:p>
                      <a:pPr marL="169863" indent="-169863" algn="l">
                        <a:buFont typeface="Arial" panose="020B0604020202020204" pitchFamily="34" charset="0"/>
                        <a:buChar char="•"/>
                      </a:pPr>
                      <a:r>
                        <a:rPr lang="en-US" sz="1100" dirty="0">
                          <a:solidFill>
                            <a:schemeClr val="tx1">
                              <a:lumMod val="75000"/>
                            </a:schemeClr>
                          </a:solidFill>
                        </a:rPr>
                        <a:t>Users can “Send for QC” when a document is uploaded to Vault and requires review of either content or quality. If no quality issues are found, the document enters the Approved state.</a:t>
                      </a:r>
                      <a:endParaRPr lang="en-US" sz="1100" kern="1200" dirty="0">
                        <a:solidFill>
                          <a:schemeClr val="tx1">
                            <a:lumMod val="75000"/>
                          </a:schemeClr>
                        </a:solidFill>
                        <a:latin typeface="+mn-lt"/>
                        <a:ea typeface="+mn-ea"/>
                        <a:cs typeface="+mn-cs"/>
                      </a:endParaRPr>
                    </a:p>
                  </a:txBody>
                  <a:tcPr anchor="ctr"/>
                </a:tc>
                <a:extLst>
                  <a:ext uri="{0D108BD9-81ED-4DB2-BD59-A6C34878D82A}">
                    <a16:rowId xmlns:a16="http://schemas.microsoft.com/office/drawing/2014/main" val="3820053094"/>
                  </a:ext>
                </a:extLst>
              </a:tr>
              <a:tr h="45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schemeClr>
                          </a:solidFill>
                        </a:rPr>
                        <a:t>QC a Document Post Approval</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Essential Documents critical to overall TMF completeness and health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Retains major 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a:t>
                      </a:r>
                      <a:r>
                        <a:rPr kumimoji="0" lang="en-US" sz="1100" b="0" i="0" u="none" strike="noStrike" kern="1200" cap="none" spc="0" normalizeH="0" baseline="0" noProof="0" dirty="0" err="1">
                          <a:ln>
                            <a:noFill/>
                          </a:ln>
                          <a:solidFill>
                            <a:schemeClr val="tx1">
                              <a:lumMod val="75000"/>
                            </a:schemeClr>
                          </a:solidFill>
                          <a:effectLst/>
                          <a:uLnTx/>
                          <a:uFillTx/>
                          <a:latin typeface="+mn-lt"/>
                          <a:ea typeface="+mn-ea"/>
                          <a:cs typeface="+mn-cs"/>
                        </a:rPr>
                        <a:t>e.g</a:t>
                      </a:r>
                      <a:r>
                        <a:rPr kumimoji="0" lang="en-US" sz="1100" b="0" i="0" u="none" strike="noStrike" kern="1200" cap="none" spc="0" normalizeH="0" baseline="0" noProof="0" dirty="0">
                          <a:ln>
                            <a:noFill/>
                          </a:ln>
                          <a:solidFill>
                            <a:schemeClr val="tx1">
                              <a:lumMod val="75000"/>
                            </a:schemeClr>
                          </a:solidFill>
                          <a:effectLst/>
                          <a:uLnTx/>
                          <a:uFillTx/>
                          <a:latin typeface="+mn-lt"/>
                          <a:ea typeface="+mn-ea"/>
                          <a:cs typeface="+mn-cs"/>
                        </a:rPr>
                        <a:t> v1.0)</a:t>
                      </a:r>
                    </a:p>
                  </a:txBody>
                  <a:tcPr anchor="ctr"/>
                </a:tc>
                <a:tc>
                  <a:txBody>
                    <a:bodyPr/>
                    <a:lstStyle/>
                    <a:p>
                      <a:pPr marL="169863" indent="-169863" algn="l">
                        <a:buFont typeface="Arial" panose="020B0604020202020204" pitchFamily="34" charset="0"/>
                        <a:buChar char="•"/>
                      </a:pPr>
                      <a:r>
                        <a:rPr lang="en-US" sz="1100" kern="1200" dirty="0">
                          <a:solidFill>
                            <a:schemeClr val="tx1">
                              <a:lumMod val="75000"/>
                            </a:schemeClr>
                          </a:solidFill>
                          <a:latin typeface="+mn-lt"/>
                          <a:ea typeface="+mn-ea"/>
                          <a:cs typeface="+mn-cs"/>
                        </a:rPr>
                        <a:t>Users can “Send for Post Approval QC” as part of an Inspection Readiness process or secondary QC. This process is repeatable if a document is deemed not inspection ready. This will be covered in the Inspection Readiness Good Vault Practice (GVP).</a:t>
                      </a:r>
                    </a:p>
                  </a:txBody>
                  <a:tcPr anchor="ctr"/>
                </a:tc>
                <a:extLst>
                  <a:ext uri="{0D108BD9-81ED-4DB2-BD59-A6C34878D82A}">
                    <a16:rowId xmlns:a16="http://schemas.microsoft.com/office/drawing/2014/main" val="3303835705"/>
                  </a:ext>
                </a:extLst>
              </a:tr>
            </a:tbl>
          </a:graphicData>
        </a:graphic>
      </p:graphicFrame>
    </p:spTree>
    <p:extLst>
      <p:ext uri="{BB962C8B-B14F-4D97-AF65-F5344CB8AC3E}">
        <p14:creationId xmlns:p14="http://schemas.microsoft.com/office/powerpoint/2010/main" val="868733643"/>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Send Documents to Others</a:t>
            </a:r>
          </a:p>
        </p:txBody>
      </p:sp>
      <p:sp>
        <p:nvSpPr>
          <p:cNvPr id="3" name="Subtitle 2">
            <a:extLst>
              <a:ext uri="{FF2B5EF4-FFF2-40B4-BE49-F238E27FC236}">
                <a16:creationId xmlns:a16="http://schemas.microsoft.com/office/drawing/2014/main" id="{99FABBE0-3129-4416-A8E5-9C4BA91857FA}"/>
              </a:ext>
            </a:extLst>
          </p:cNvPr>
          <p:cNvSpPr>
            <a:spLocks noGrp="1"/>
          </p:cNvSpPr>
          <p:nvPr>
            <p:ph type="subTitle" idx="1"/>
          </p:nvPr>
        </p:nvSpPr>
        <p:spPr>
          <a:xfrm>
            <a:off x="805543" y="3898420"/>
            <a:ext cx="10580914" cy="892630"/>
          </a:xfrm>
        </p:spPr>
        <p:txBody>
          <a:bodyPr>
            <a:normAutofit/>
          </a:bodyPr>
          <a:lstStyle/>
          <a:p>
            <a:r>
              <a:rPr lang="en-US" dirty="0"/>
              <a:t>Authoring, Review &amp; Approval</a:t>
            </a:r>
          </a:p>
        </p:txBody>
      </p:sp>
    </p:spTree>
    <p:extLst>
      <p:ext uri="{BB962C8B-B14F-4D97-AF65-F5344CB8AC3E}">
        <p14:creationId xmlns:p14="http://schemas.microsoft.com/office/powerpoint/2010/main" val="2566899695"/>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276303" y="1714333"/>
            <a:ext cx="4123428" cy="3372590"/>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the +Create Button and choose + </a:t>
            </a:r>
            <a:r>
              <a:rPr lang="en-US" b="1" dirty="0">
                <a:solidFill>
                  <a:schemeClr val="tx1">
                    <a:lumMod val="75000"/>
                  </a:schemeClr>
                </a:solidFill>
              </a:rPr>
              <a:t>Document. </a:t>
            </a:r>
            <a:r>
              <a:rPr lang="en-US" dirty="0">
                <a:solidFill>
                  <a:schemeClr val="tx1">
                    <a:lumMod val="75000"/>
                  </a:schemeClr>
                </a:solidFill>
              </a:rPr>
              <a:t>Select</a:t>
            </a:r>
            <a:r>
              <a:rPr lang="en-US" b="1" dirty="0">
                <a:solidFill>
                  <a:schemeClr val="tx1">
                    <a:lumMod val="75000"/>
                  </a:schemeClr>
                </a:solidFill>
              </a:rPr>
              <a:t> Placeholder</a:t>
            </a:r>
            <a:r>
              <a:rPr lang="en-US" dirty="0">
                <a:solidFill>
                  <a:schemeClr val="tx1">
                    <a:lumMod val="75000"/>
                  </a:schemeClr>
                </a:solidFill>
              </a:rPr>
              <a:t> in the dialog, and click </a:t>
            </a:r>
            <a:r>
              <a:rPr lang="en-US" b="1" dirty="0">
                <a:solidFill>
                  <a:schemeClr val="tx1">
                    <a:lumMod val="75000"/>
                  </a:schemeClr>
                </a:solidFill>
              </a:rPr>
              <a:t>Continue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Choose a document Type and click </a:t>
            </a:r>
            <a:r>
              <a:rPr lang="en-US" b="1" dirty="0">
                <a:solidFill>
                  <a:schemeClr val="tx1">
                    <a:lumMod val="75000"/>
                  </a:schemeClr>
                </a:solidFill>
              </a:rPr>
              <a:t>Next</a:t>
            </a:r>
          </a:p>
          <a:p>
            <a:pPr marL="617220" lvl="1" indent="-342900">
              <a:lnSpc>
                <a:spcPct val="80000"/>
              </a:lnSpc>
              <a:spcBef>
                <a:spcPts val="1200"/>
              </a:spcBef>
              <a:buClr>
                <a:schemeClr val="tx2"/>
              </a:buClr>
              <a:buFont typeface="+mj-lt"/>
              <a:buAutoNum type="arabicPeriod"/>
            </a:pPr>
            <a:r>
              <a:rPr lang="en-US" dirty="0">
                <a:solidFill>
                  <a:srgbClr val="646569">
                    <a:lumMod val="75000"/>
                  </a:srgbClr>
                </a:solidFill>
              </a:rPr>
              <a:t>Populate the mandatory fields (highlighted in yellow) and select </a:t>
            </a:r>
            <a:r>
              <a:rPr lang="en-US" b="1" dirty="0">
                <a:solidFill>
                  <a:srgbClr val="646569">
                    <a:lumMod val="75000"/>
                  </a:srgbClr>
                </a:solidFill>
              </a:rPr>
              <a:t>Save</a:t>
            </a:r>
            <a:endParaRPr lang="en-US" dirty="0">
              <a:solidFill>
                <a:srgbClr val="646569">
                  <a:lumMod val="75000"/>
                </a:srgbClr>
              </a:solidFill>
            </a:endParaRPr>
          </a:p>
          <a:p>
            <a:pPr marL="617220" lvl="1" indent="-342900">
              <a:lnSpc>
                <a:spcPct val="80000"/>
              </a:lnSpc>
              <a:spcBef>
                <a:spcPts val="1200"/>
              </a:spcBef>
              <a:buClr>
                <a:srgbClr val="FF9E16"/>
              </a:buClr>
              <a:buFont typeface="+mj-lt"/>
              <a:buAutoNum type="arabicPeriod" startAt="4"/>
            </a:pPr>
            <a:r>
              <a:rPr lang="en-US" dirty="0">
                <a:solidFill>
                  <a:srgbClr val="646569">
                    <a:lumMod val="75000"/>
                  </a:srgbClr>
                </a:solidFill>
              </a:rPr>
              <a:t>The document is </a:t>
            </a:r>
            <a:r>
              <a:rPr lang="en-US" b="1" dirty="0">
                <a:solidFill>
                  <a:srgbClr val="646569">
                    <a:lumMod val="75000"/>
                  </a:srgbClr>
                </a:solidFill>
              </a:rPr>
              <a:t>In Progress </a:t>
            </a:r>
            <a:r>
              <a:rPr lang="en-US" dirty="0">
                <a:solidFill>
                  <a:srgbClr val="646569">
                    <a:lumMod val="75000"/>
                  </a:srgbClr>
                </a:solidFill>
              </a:rPr>
              <a:t>and is Vault version v0.1</a:t>
            </a:r>
            <a:endParaRPr lang="en-US" b="1" dirty="0">
              <a:solidFill>
                <a:srgbClr val="646569">
                  <a:lumMod val="75000"/>
                </a:srgbClr>
              </a:solidFill>
            </a:endParaRPr>
          </a:p>
          <a:p>
            <a:pPr marL="617220" lvl="1" indent="-342900">
              <a:lnSpc>
                <a:spcPct val="80000"/>
              </a:lnSpc>
              <a:spcBef>
                <a:spcPts val="1200"/>
              </a:spcBef>
              <a:buClr>
                <a:schemeClr val="tx2"/>
              </a:buClr>
              <a:buFont typeface="+mj-lt"/>
              <a:buAutoNum type="arabicPeriod"/>
            </a:pPr>
            <a:endParaRPr lang="en-US"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276303" y="46901"/>
            <a:ext cx="11639394" cy="970525"/>
          </a:xfrm>
        </p:spPr>
        <p:txBody>
          <a:bodyPr/>
          <a:lstStyle/>
          <a:p>
            <a:r>
              <a:rPr lang="en-US" sz="4000" dirty="0">
                <a:solidFill>
                  <a:schemeClr val="accent1"/>
                </a:solidFill>
              </a:rPr>
              <a:t>Send for Authoring, Review, &amp; Approval</a:t>
            </a:r>
            <a:endParaRPr lang="en-US" dirty="0"/>
          </a:p>
        </p:txBody>
      </p:sp>
      <p:sp>
        <p:nvSpPr>
          <p:cNvPr id="28" name="Text Placeholder 2">
            <a:extLst>
              <a:ext uri="{FF2B5EF4-FFF2-40B4-BE49-F238E27FC236}">
                <a16:creationId xmlns:a16="http://schemas.microsoft.com/office/drawing/2014/main" id="{674EBB6F-4FBD-4C96-8D53-C628B83D7924}"/>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Create Document Placeholder</a:t>
            </a:r>
          </a:p>
        </p:txBody>
      </p:sp>
      <p:grpSp>
        <p:nvGrpSpPr>
          <p:cNvPr id="22" name="Group 21" descr="Screenshot showing step 2">
            <a:extLst>
              <a:ext uri="{FF2B5EF4-FFF2-40B4-BE49-F238E27FC236}">
                <a16:creationId xmlns:a16="http://schemas.microsoft.com/office/drawing/2014/main" id="{74AA6F89-5250-45DE-8853-D6E786FA41DB}"/>
              </a:ext>
            </a:extLst>
          </p:cNvPr>
          <p:cNvGrpSpPr/>
          <p:nvPr/>
        </p:nvGrpSpPr>
        <p:grpSpPr>
          <a:xfrm>
            <a:off x="4456665" y="3219820"/>
            <a:ext cx="3889292" cy="1297434"/>
            <a:chOff x="4456665" y="3219820"/>
            <a:chExt cx="3889292" cy="1297434"/>
          </a:xfrm>
        </p:grpSpPr>
        <p:pic>
          <p:nvPicPr>
            <p:cNvPr id="21" name="Picture 20">
              <a:extLst>
                <a:ext uri="{FF2B5EF4-FFF2-40B4-BE49-F238E27FC236}">
                  <a16:creationId xmlns:a16="http://schemas.microsoft.com/office/drawing/2014/main" id="{C1580EA8-F660-48DC-9A47-28D0B23656F5}"/>
                </a:ext>
              </a:extLst>
            </p:cNvPr>
            <p:cNvPicPr>
              <a:picLocks noChangeAspect="1"/>
            </p:cNvPicPr>
            <p:nvPr/>
          </p:nvPicPr>
          <p:blipFill>
            <a:blip r:embed="rId3"/>
            <a:stretch>
              <a:fillRect/>
            </a:stretch>
          </p:blipFill>
          <p:spPr>
            <a:xfrm>
              <a:off x="4969371" y="3219820"/>
              <a:ext cx="3376586" cy="1297434"/>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201088C6-AEF3-4F4C-8C1B-C61C5B064753}"/>
                </a:ext>
              </a:extLst>
            </p:cNvPr>
            <p:cNvSpPr/>
            <p:nvPr/>
          </p:nvSpPr>
          <p:spPr>
            <a:xfrm>
              <a:off x="4456665" y="325599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grpSp>
        <p:nvGrpSpPr>
          <p:cNvPr id="12" name="Group 11" descr="Screenshot showing step 1">
            <a:extLst>
              <a:ext uri="{FF2B5EF4-FFF2-40B4-BE49-F238E27FC236}">
                <a16:creationId xmlns:a16="http://schemas.microsoft.com/office/drawing/2014/main" id="{906E79FA-3E86-20CC-B92C-2F63A025242E}"/>
              </a:ext>
            </a:extLst>
          </p:cNvPr>
          <p:cNvGrpSpPr/>
          <p:nvPr/>
        </p:nvGrpSpPr>
        <p:grpSpPr>
          <a:xfrm>
            <a:off x="4442144" y="1295559"/>
            <a:ext cx="6118553" cy="1842248"/>
            <a:chOff x="4442144" y="1295559"/>
            <a:chExt cx="6118553" cy="1842248"/>
          </a:xfrm>
        </p:grpSpPr>
        <p:grpSp>
          <p:nvGrpSpPr>
            <p:cNvPr id="5" name="Group 4">
              <a:extLst>
                <a:ext uri="{FF2B5EF4-FFF2-40B4-BE49-F238E27FC236}">
                  <a16:creationId xmlns:a16="http://schemas.microsoft.com/office/drawing/2014/main" id="{2AE2F927-3D34-4237-9ADB-FC26C7D938E7}"/>
                </a:ext>
              </a:extLst>
            </p:cNvPr>
            <p:cNvGrpSpPr/>
            <p:nvPr/>
          </p:nvGrpSpPr>
          <p:grpSpPr>
            <a:xfrm>
              <a:off x="7731505" y="1295559"/>
              <a:ext cx="2829192" cy="1303957"/>
              <a:chOff x="7643279" y="1326827"/>
              <a:chExt cx="2829192" cy="1303957"/>
            </a:xfrm>
          </p:grpSpPr>
          <p:pic>
            <p:nvPicPr>
              <p:cNvPr id="3" name="Picture 2">
                <a:extLst>
                  <a:ext uri="{FF2B5EF4-FFF2-40B4-BE49-F238E27FC236}">
                    <a16:creationId xmlns:a16="http://schemas.microsoft.com/office/drawing/2014/main" id="{167A24E2-0C7F-403F-8940-CC20CC6A0ADD}"/>
                  </a:ext>
                </a:extLst>
              </p:cNvPr>
              <p:cNvPicPr>
                <a:picLocks noChangeAspect="1"/>
              </p:cNvPicPr>
              <p:nvPr/>
            </p:nvPicPr>
            <p:blipFill>
              <a:blip r:embed="rId4"/>
              <a:stretch>
                <a:fillRect/>
              </a:stretch>
            </p:blipFill>
            <p:spPr>
              <a:xfrm>
                <a:off x="7643279" y="1326827"/>
                <a:ext cx="2829192" cy="1303957"/>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5C538534-72DD-4D33-9655-70A8F05AA79B}"/>
                  </a:ext>
                </a:extLst>
              </p:cNvPr>
              <p:cNvSpPr/>
              <p:nvPr/>
            </p:nvSpPr>
            <p:spPr>
              <a:xfrm>
                <a:off x="7643279" y="1860427"/>
                <a:ext cx="1104889" cy="20588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descr="Screenshot showing step 1">
              <a:extLst>
                <a:ext uri="{FF2B5EF4-FFF2-40B4-BE49-F238E27FC236}">
                  <a16:creationId xmlns:a16="http://schemas.microsoft.com/office/drawing/2014/main" id="{73888C88-A52B-3331-8BB7-748BCD1DA450}"/>
                </a:ext>
              </a:extLst>
            </p:cNvPr>
            <p:cNvGrpSpPr/>
            <p:nvPr/>
          </p:nvGrpSpPr>
          <p:grpSpPr>
            <a:xfrm>
              <a:off x="4442144" y="1339551"/>
              <a:ext cx="3095554" cy="1798256"/>
              <a:chOff x="4442144" y="1339551"/>
              <a:chExt cx="3095554" cy="1798256"/>
            </a:xfrm>
          </p:grpSpPr>
          <p:sp>
            <p:nvSpPr>
              <p:cNvPr id="8" name="Oval 7">
                <a:extLst>
                  <a:ext uri="{FF2B5EF4-FFF2-40B4-BE49-F238E27FC236}">
                    <a16:creationId xmlns:a16="http://schemas.microsoft.com/office/drawing/2014/main" id="{BBB16979-3484-41D4-926B-C2F364A10BFE}"/>
                  </a:ext>
                </a:extLst>
              </p:cNvPr>
              <p:cNvSpPr/>
              <p:nvPr/>
            </p:nvSpPr>
            <p:spPr>
              <a:xfrm>
                <a:off x="4442144" y="157974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pic>
            <p:nvPicPr>
              <p:cNvPr id="11" name="Picture 10">
                <a:extLst>
                  <a:ext uri="{FF2B5EF4-FFF2-40B4-BE49-F238E27FC236}">
                    <a16:creationId xmlns:a16="http://schemas.microsoft.com/office/drawing/2014/main" id="{A96160EC-F4F0-46CB-95AA-0A85853257D6}"/>
                  </a:ext>
                </a:extLst>
              </p:cNvPr>
              <p:cNvPicPr>
                <a:picLocks noChangeAspect="1"/>
              </p:cNvPicPr>
              <p:nvPr/>
            </p:nvPicPr>
            <p:blipFill>
              <a:blip r:embed="rId5"/>
              <a:stretch>
                <a:fillRect/>
              </a:stretch>
            </p:blipFill>
            <p:spPr>
              <a:xfrm>
                <a:off x="4992194" y="1339551"/>
                <a:ext cx="2545504" cy="1798256"/>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2A6831CA-EC0E-454A-A96F-2884874559D9}"/>
                  </a:ext>
                </a:extLst>
              </p:cNvPr>
              <p:cNvSpPr/>
              <p:nvPr/>
            </p:nvSpPr>
            <p:spPr>
              <a:xfrm>
                <a:off x="4992194" y="1670117"/>
                <a:ext cx="875004" cy="19127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7" name="Group 6" descr="Screenshot showing step 3">
            <a:extLst>
              <a:ext uri="{FF2B5EF4-FFF2-40B4-BE49-F238E27FC236}">
                <a16:creationId xmlns:a16="http://schemas.microsoft.com/office/drawing/2014/main" id="{A884708C-498E-0163-8DC2-745FCF30DEF5}"/>
              </a:ext>
            </a:extLst>
          </p:cNvPr>
          <p:cNvGrpSpPr/>
          <p:nvPr/>
        </p:nvGrpSpPr>
        <p:grpSpPr>
          <a:xfrm>
            <a:off x="8674169" y="2702758"/>
            <a:ext cx="3241528" cy="3836999"/>
            <a:chOff x="8685093" y="2629185"/>
            <a:chExt cx="3241528" cy="3836999"/>
          </a:xfrm>
        </p:grpSpPr>
        <p:pic>
          <p:nvPicPr>
            <p:cNvPr id="2" name="Picture 1">
              <a:extLst>
                <a:ext uri="{FF2B5EF4-FFF2-40B4-BE49-F238E27FC236}">
                  <a16:creationId xmlns:a16="http://schemas.microsoft.com/office/drawing/2014/main" id="{559CE370-70B6-98A3-DFA3-90CFD16BA587}"/>
                </a:ext>
              </a:extLst>
            </p:cNvPr>
            <p:cNvPicPr>
              <a:picLocks noChangeAspect="1"/>
            </p:cNvPicPr>
            <p:nvPr/>
          </p:nvPicPr>
          <p:blipFill>
            <a:blip r:embed="rId6"/>
            <a:stretch>
              <a:fillRect/>
            </a:stretch>
          </p:blipFill>
          <p:spPr>
            <a:xfrm>
              <a:off x="9018321" y="2630784"/>
              <a:ext cx="2908300" cy="3835400"/>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BED753F2-0F2F-42BE-9C9E-297237076732}"/>
                </a:ext>
              </a:extLst>
            </p:cNvPr>
            <p:cNvSpPr/>
            <p:nvPr/>
          </p:nvSpPr>
          <p:spPr>
            <a:xfrm>
              <a:off x="11586665" y="2629185"/>
              <a:ext cx="329032" cy="206780"/>
            </a:xfrm>
            <a:prstGeom prst="roundRect">
              <a:avLst/>
            </a:prstGeom>
            <a:noFill/>
            <a:ln w="28575" cap="flat" cmpd="sng" algn="ctr">
              <a:solidFill>
                <a:srgbClr val="FF9E16"/>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9E16"/>
                </a:solidFill>
                <a:effectLst/>
                <a:uLnTx/>
                <a:uFillTx/>
                <a:latin typeface="Calibri"/>
                <a:ea typeface="+mn-ea"/>
                <a:cs typeface="+mn-cs"/>
              </a:endParaRPr>
            </a:p>
          </p:txBody>
        </p:sp>
        <p:sp>
          <p:nvSpPr>
            <p:cNvPr id="27" name="Oval 26">
              <a:extLst>
                <a:ext uri="{FF2B5EF4-FFF2-40B4-BE49-F238E27FC236}">
                  <a16:creationId xmlns:a16="http://schemas.microsoft.com/office/drawing/2014/main" id="{9719D09C-5B56-954F-86DB-03248476E2F1}"/>
                </a:ext>
              </a:extLst>
            </p:cNvPr>
            <p:cNvSpPr/>
            <p:nvPr/>
          </p:nvSpPr>
          <p:spPr>
            <a:xfrm>
              <a:off x="8685093" y="347047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grpSp>
        <p:nvGrpSpPr>
          <p:cNvPr id="10" name="Group 9" descr="Screenshot showing step 4">
            <a:extLst>
              <a:ext uri="{FF2B5EF4-FFF2-40B4-BE49-F238E27FC236}">
                <a16:creationId xmlns:a16="http://schemas.microsoft.com/office/drawing/2014/main" id="{E2A2B9F0-24B8-02B2-8AB8-E17638622CCA}"/>
              </a:ext>
            </a:extLst>
          </p:cNvPr>
          <p:cNvGrpSpPr/>
          <p:nvPr/>
        </p:nvGrpSpPr>
        <p:grpSpPr>
          <a:xfrm>
            <a:off x="4442144" y="5300772"/>
            <a:ext cx="4403945" cy="479468"/>
            <a:chOff x="4442144" y="5300772"/>
            <a:chExt cx="4403945" cy="479468"/>
          </a:xfrm>
        </p:grpSpPr>
        <p:pic>
          <p:nvPicPr>
            <p:cNvPr id="25" name="Picture 24">
              <a:extLst>
                <a:ext uri="{FF2B5EF4-FFF2-40B4-BE49-F238E27FC236}">
                  <a16:creationId xmlns:a16="http://schemas.microsoft.com/office/drawing/2014/main" id="{E993F522-F70A-4421-8C42-2CB8FE4338A6}"/>
                </a:ext>
              </a:extLst>
            </p:cNvPr>
            <p:cNvPicPr>
              <a:picLocks noChangeAspect="1"/>
            </p:cNvPicPr>
            <p:nvPr/>
          </p:nvPicPr>
          <p:blipFill>
            <a:blip r:embed="rId7"/>
            <a:stretch>
              <a:fillRect/>
            </a:stretch>
          </p:blipFill>
          <p:spPr>
            <a:xfrm>
              <a:off x="5032854" y="5329097"/>
              <a:ext cx="3813235" cy="451143"/>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2D5D2AA1-E3D0-CB4C-99C1-5FC17D055509}"/>
                </a:ext>
              </a:extLst>
            </p:cNvPr>
            <p:cNvSpPr/>
            <p:nvPr/>
          </p:nvSpPr>
          <p:spPr>
            <a:xfrm>
              <a:off x="4442144" y="530077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spTree>
    <p:extLst>
      <p:ext uri="{BB962C8B-B14F-4D97-AF65-F5344CB8AC3E}">
        <p14:creationId xmlns:p14="http://schemas.microsoft.com/office/powerpoint/2010/main" val="1387646534"/>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276303" y="1498294"/>
            <a:ext cx="4474286" cy="3966599"/>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Using the Workflow and State Change Icon, select </a:t>
            </a:r>
            <a:r>
              <a:rPr lang="en-US" b="1" dirty="0">
                <a:solidFill>
                  <a:schemeClr val="tx1">
                    <a:lumMod val="75000"/>
                  </a:schemeClr>
                </a:solidFill>
              </a:rPr>
              <a:t>Send for Authoring</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From the start dialog, populate the </a:t>
            </a:r>
            <a:r>
              <a:rPr lang="en-US" b="1" dirty="0">
                <a:solidFill>
                  <a:schemeClr val="tx1">
                    <a:lumMod val="75000"/>
                  </a:schemeClr>
                </a:solidFill>
              </a:rPr>
              <a:t>Author</a:t>
            </a:r>
            <a:r>
              <a:rPr lang="en-US" dirty="0">
                <a:solidFill>
                  <a:schemeClr val="tx1">
                    <a:lumMod val="75000"/>
                  </a:schemeClr>
                </a:solidFill>
              </a:rPr>
              <a:t> field by selecting a person or persons from the drop down. Add a </a:t>
            </a:r>
            <a:r>
              <a:rPr lang="en-US" b="1" dirty="0">
                <a:solidFill>
                  <a:schemeClr val="tx1">
                    <a:lumMod val="75000"/>
                  </a:schemeClr>
                </a:solidFill>
              </a:rPr>
              <a:t>Due Date </a:t>
            </a:r>
            <a:r>
              <a:rPr lang="en-US" dirty="0">
                <a:solidFill>
                  <a:schemeClr val="tx1">
                    <a:lumMod val="75000"/>
                  </a:schemeClr>
                </a:solidFill>
              </a:rPr>
              <a:t>and click </a:t>
            </a:r>
            <a:r>
              <a:rPr lang="en-US" b="1" dirty="0">
                <a:solidFill>
                  <a:schemeClr val="tx1">
                    <a:lumMod val="75000"/>
                  </a:schemeClr>
                </a:solidFill>
              </a:rPr>
              <a:t>Start</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Only users with correct permissions will appear in the Author(s) drop down</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Users assigned as an Author will receive an email notification and task in Vault</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To Continue the next steps, log in as the assigned Author</a:t>
            </a:r>
          </a:p>
          <a:p>
            <a:pPr marL="274320" lvl="1">
              <a:lnSpc>
                <a:spcPct val="80000"/>
              </a:lnSpc>
              <a:spcBef>
                <a:spcPts val="1200"/>
              </a:spcBef>
              <a:buClr>
                <a:schemeClr val="tx2"/>
              </a:buClr>
            </a:pPr>
            <a:r>
              <a:rPr lang="en-US" b="1" dirty="0">
                <a:solidFill>
                  <a:schemeClr val="tx1">
                    <a:lumMod val="75000"/>
                  </a:schemeClr>
                </a:solidFill>
              </a:rPr>
              <a:t>Completing Authoring Task</a:t>
            </a:r>
          </a:p>
          <a:p>
            <a:pPr marL="617220" lvl="1" indent="-342900">
              <a:lnSpc>
                <a:spcPct val="80000"/>
              </a:lnSpc>
              <a:spcBef>
                <a:spcPts val="1200"/>
              </a:spcBef>
              <a:buClr>
                <a:schemeClr val="tx2"/>
              </a:buClr>
              <a:buFont typeface="+mj-lt"/>
              <a:buAutoNum type="arabicPeriod" startAt="7"/>
            </a:pPr>
            <a:r>
              <a:rPr lang="en-US" dirty="0">
                <a:solidFill>
                  <a:schemeClr val="tx1">
                    <a:lumMod val="75000"/>
                  </a:schemeClr>
                </a:solidFill>
              </a:rPr>
              <a:t>From the Home Tab under </a:t>
            </a:r>
            <a:r>
              <a:rPr lang="en-US" b="1" dirty="0">
                <a:solidFill>
                  <a:schemeClr val="tx1">
                    <a:lumMod val="75000"/>
                  </a:schemeClr>
                </a:solidFill>
              </a:rPr>
              <a:t>My Tasks </a:t>
            </a:r>
            <a:r>
              <a:rPr lang="en-US" dirty="0">
                <a:solidFill>
                  <a:schemeClr val="tx1">
                    <a:lumMod val="75000"/>
                  </a:schemeClr>
                </a:solidFill>
              </a:rPr>
              <a:t>or via the email link, select the document hyperlink</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33" name="Text Placeholder 2">
            <a:extLst>
              <a:ext uri="{FF2B5EF4-FFF2-40B4-BE49-F238E27FC236}">
                <a16:creationId xmlns:a16="http://schemas.microsoft.com/office/drawing/2014/main" id="{13AC4875-726C-487C-8A9C-9EA9B2E37D8D}"/>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Authoring a Document</a:t>
            </a:r>
          </a:p>
        </p:txBody>
      </p:sp>
      <p:grpSp>
        <p:nvGrpSpPr>
          <p:cNvPr id="3" name="Group 2" descr="Screenshot showing step 6">
            <a:extLst>
              <a:ext uri="{FF2B5EF4-FFF2-40B4-BE49-F238E27FC236}">
                <a16:creationId xmlns:a16="http://schemas.microsoft.com/office/drawing/2014/main" id="{DDC106FB-20D4-E15B-740D-878FD739C9C8}"/>
              </a:ext>
            </a:extLst>
          </p:cNvPr>
          <p:cNvGrpSpPr/>
          <p:nvPr/>
        </p:nvGrpSpPr>
        <p:grpSpPr>
          <a:xfrm>
            <a:off x="7709465" y="1338779"/>
            <a:ext cx="4215023" cy="3330819"/>
            <a:chOff x="7709465" y="1338779"/>
            <a:chExt cx="4215023" cy="3330819"/>
          </a:xfrm>
        </p:grpSpPr>
        <p:pic>
          <p:nvPicPr>
            <p:cNvPr id="11" name="Picture 10">
              <a:extLst>
                <a:ext uri="{FF2B5EF4-FFF2-40B4-BE49-F238E27FC236}">
                  <a16:creationId xmlns:a16="http://schemas.microsoft.com/office/drawing/2014/main" id="{55A5DCE3-6162-E505-A0E3-605AD0E7DFF7}"/>
                </a:ext>
              </a:extLst>
            </p:cNvPr>
            <p:cNvPicPr>
              <a:picLocks noChangeAspect="1"/>
            </p:cNvPicPr>
            <p:nvPr/>
          </p:nvPicPr>
          <p:blipFill>
            <a:blip r:embed="rId3"/>
            <a:srcRect/>
            <a:stretch/>
          </p:blipFill>
          <p:spPr>
            <a:xfrm>
              <a:off x="8120254" y="1338779"/>
              <a:ext cx="3804234" cy="3330819"/>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C4E0075B-5D27-4F73-8DE0-E38B02C289EA}"/>
                </a:ext>
              </a:extLst>
            </p:cNvPr>
            <p:cNvSpPr/>
            <p:nvPr/>
          </p:nvSpPr>
          <p:spPr>
            <a:xfrm>
              <a:off x="11447119" y="4370582"/>
              <a:ext cx="432815" cy="285764"/>
            </a:xfrm>
            <a:prstGeom prst="roundRect">
              <a:avLst/>
            </a:prstGeom>
            <a:noFill/>
            <a:ln w="28575" cap="flat" cmpd="sng" algn="ctr">
              <a:solidFill>
                <a:srgbClr val="FF9E16"/>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E16"/>
                </a:solidFill>
                <a:effectLst/>
                <a:uLnTx/>
                <a:uFillTx/>
                <a:latin typeface="Calibri"/>
                <a:ea typeface="+mn-ea"/>
                <a:cs typeface="+mn-cs"/>
              </a:endParaRPr>
            </a:p>
          </p:txBody>
        </p:sp>
        <p:sp>
          <p:nvSpPr>
            <p:cNvPr id="14" name="Oval 13">
              <a:extLst>
                <a:ext uri="{FF2B5EF4-FFF2-40B4-BE49-F238E27FC236}">
                  <a16:creationId xmlns:a16="http://schemas.microsoft.com/office/drawing/2014/main" id="{3296FF9F-1FCC-2C4C-BF1D-D86802639B19}"/>
                </a:ext>
              </a:extLst>
            </p:cNvPr>
            <p:cNvSpPr/>
            <p:nvPr/>
          </p:nvSpPr>
          <p:spPr>
            <a:xfrm>
              <a:off x="7709465" y="271079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grpSp>
      <p:grpSp>
        <p:nvGrpSpPr>
          <p:cNvPr id="5" name="Group 4" descr="Screenshot showing step 7">
            <a:extLst>
              <a:ext uri="{FF2B5EF4-FFF2-40B4-BE49-F238E27FC236}">
                <a16:creationId xmlns:a16="http://schemas.microsoft.com/office/drawing/2014/main" id="{67FF94DA-B4F5-316D-B111-504EF2F8DD59}"/>
              </a:ext>
            </a:extLst>
          </p:cNvPr>
          <p:cNvGrpSpPr/>
          <p:nvPr/>
        </p:nvGrpSpPr>
        <p:grpSpPr>
          <a:xfrm>
            <a:off x="5124218" y="4740965"/>
            <a:ext cx="4373989" cy="1659836"/>
            <a:chOff x="5124218" y="4740965"/>
            <a:chExt cx="4373989" cy="1659836"/>
          </a:xfrm>
        </p:grpSpPr>
        <p:pic>
          <p:nvPicPr>
            <p:cNvPr id="10" name="Picture 9">
              <a:extLst>
                <a:ext uri="{FF2B5EF4-FFF2-40B4-BE49-F238E27FC236}">
                  <a16:creationId xmlns:a16="http://schemas.microsoft.com/office/drawing/2014/main" id="{50B8D31E-6DCB-7132-759F-05CDD343BEDB}"/>
                </a:ext>
              </a:extLst>
            </p:cNvPr>
            <p:cNvPicPr>
              <a:picLocks noChangeAspect="1"/>
            </p:cNvPicPr>
            <p:nvPr/>
          </p:nvPicPr>
          <p:blipFill>
            <a:blip r:embed="rId4"/>
            <a:stretch>
              <a:fillRect/>
            </a:stretch>
          </p:blipFill>
          <p:spPr>
            <a:xfrm>
              <a:off x="5698582" y="4740965"/>
              <a:ext cx="3799625" cy="1659836"/>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F837DE76-9947-794F-ACA2-7F68C4E005D9}"/>
                </a:ext>
              </a:extLst>
            </p:cNvPr>
            <p:cNvSpPr/>
            <p:nvPr/>
          </p:nvSpPr>
          <p:spPr>
            <a:xfrm>
              <a:off x="5124218" y="487694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p>
          </p:txBody>
        </p:sp>
        <p:sp>
          <p:nvSpPr>
            <p:cNvPr id="17" name="Rectangle: Rounded Corners 30">
              <a:extLst>
                <a:ext uri="{FF2B5EF4-FFF2-40B4-BE49-F238E27FC236}">
                  <a16:creationId xmlns:a16="http://schemas.microsoft.com/office/drawing/2014/main" id="{BA0C7D95-9C14-85D1-F4D7-FBA16D267764}"/>
                </a:ext>
              </a:extLst>
            </p:cNvPr>
            <p:cNvSpPr/>
            <p:nvPr/>
          </p:nvSpPr>
          <p:spPr>
            <a:xfrm>
              <a:off x="6631079" y="5711233"/>
              <a:ext cx="1876815" cy="23899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7" name="Group 6" descr="Screenshot showing step 5">
            <a:extLst>
              <a:ext uri="{FF2B5EF4-FFF2-40B4-BE49-F238E27FC236}">
                <a16:creationId xmlns:a16="http://schemas.microsoft.com/office/drawing/2014/main" id="{9E21D010-3C65-1D2E-9C01-56BFA44026CC}"/>
              </a:ext>
            </a:extLst>
          </p:cNvPr>
          <p:cNvGrpSpPr/>
          <p:nvPr/>
        </p:nvGrpSpPr>
        <p:grpSpPr>
          <a:xfrm>
            <a:off x="4908067" y="1307575"/>
            <a:ext cx="3046255" cy="839959"/>
            <a:chOff x="5124218" y="1224069"/>
            <a:chExt cx="3046255" cy="839959"/>
          </a:xfrm>
        </p:grpSpPr>
        <p:pic>
          <p:nvPicPr>
            <p:cNvPr id="2" name="Picture 1">
              <a:extLst>
                <a:ext uri="{FF2B5EF4-FFF2-40B4-BE49-F238E27FC236}">
                  <a16:creationId xmlns:a16="http://schemas.microsoft.com/office/drawing/2014/main" id="{DD1B6CB2-34A5-4819-163F-C7102358C293}"/>
                </a:ext>
              </a:extLst>
            </p:cNvPr>
            <p:cNvPicPr>
              <a:picLocks noChangeAspect="1"/>
            </p:cNvPicPr>
            <p:nvPr/>
          </p:nvPicPr>
          <p:blipFill>
            <a:blip r:embed="rId5"/>
            <a:stretch>
              <a:fillRect/>
            </a:stretch>
          </p:blipFill>
          <p:spPr>
            <a:xfrm>
              <a:off x="5633455" y="1224069"/>
              <a:ext cx="2537018" cy="839959"/>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E6D0655B-ACBD-4845-ABE4-63BE2052BFD5}"/>
                </a:ext>
              </a:extLst>
            </p:cNvPr>
            <p:cNvSpPr/>
            <p:nvPr/>
          </p:nvSpPr>
          <p:spPr>
            <a:xfrm>
              <a:off x="5124218" y="125388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16" name="Rectangle: Rounded Corners 30">
              <a:extLst>
                <a:ext uri="{FF2B5EF4-FFF2-40B4-BE49-F238E27FC236}">
                  <a16:creationId xmlns:a16="http://schemas.microsoft.com/office/drawing/2014/main" id="{7FB9D1E0-B1B3-F670-35F5-F593B3089EF3}"/>
                </a:ext>
              </a:extLst>
            </p:cNvPr>
            <p:cNvSpPr/>
            <p:nvPr/>
          </p:nvSpPr>
          <p:spPr>
            <a:xfrm>
              <a:off x="5633455" y="1770034"/>
              <a:ext cx="1104889" cy="20588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Rectangle: Rounded Corners 30">
              <a:extLst>
                <a:ext uri="{FF2B5EF4-FFF2-40B4-BE49-F238E27FC236}">
                  <a16:creationId xmlns:a16="http://schemas.microsoft.com/office/drawing/2014/main" id="{514E2CEB-841D-D499-9BD8-8EF95F614BDD}"/>
                </a:ext>
              </a:extLst>
            </p:cNvPr>
            <p:cNvSpPr/>
            <p:nvPr/>
          </p:nvSpPr>
          <p:spPr>
            <a:xfrm>
              <a:off x="7065584" y="1278111"/>
              <a:ext cx="461651" cy="3340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1146424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6109F5-419D-C449-8163-4239D928651C}"/>
              </a:ext>
            </a:extLst>
          </p:cNvPr>
          <p:cNvSpPr>
            <a:spLocks noGrp="1"/>
          </p:cNvSpPr>
          <p:nvPr>
            <p:ph idx="1"/>
          </p:nvPr>
        </p:nvSpPr>
        <p:spPr>
          <a:xfrm>
            <a:off x="698002" y="1223617"/>
            <a:ext cx="5016964" cy="5105400"/>
          </a:xfrm>
        </p:spPr>
        <p:txBody>
          <a:bodyPr/>
          <a:lstStyle/>
          <a:p>
            <a:pPr marL="457200" indent="-457200">
              <a:buFont typeface="+mj-lt"/>
              <a:buAutoNum type="arabicPeriod"/>
            </a:pPr>
            <a:r>
              <a:rPr lang="en-US" sz="1800" dirty="0"/>
              <a:t>Navigate to the </a:t>
            </a:r>
            <a:r>
              <a:rPr lang="en-ES" sz="1800" dirty="0"/>
              <a:t>Organization</a:t>
            </a:r>
            <a:r>
              <a:rPr lang="en-US" sz="1800" dirty="0"/>
              <a:t>’s</a:t>
            </a:r>
            <a:r>
              <a:rPr lang="en-ES" sz="1800" dirty="0"/>
              <a:t> page</a:t>
            </a:r>
            <a:r>
              <a:rPr lang="en-US" sz="1800" dirty="0"/>
              <a:t> and click on </a:t>
            </a:r>
            <a:r>
              <a:rPr lang="en-US" sz="1800" b="1" dirty="0"/>
              <a:t>Locations</a:t>
            </a:r>
            <a:r>
              <a:rPr lang="en-US" sz="1800" dirty="0"/>
              <a:t> in the navigation pane.</a:t>
            </a:r>
          </a:p>
          <a:p>
            <a:pPr marL="457200" indent="-457200">
              <a:buFont typeface="+mj-lt"/>
              <a:buAutoNum type="arabicPeriod"/>
            </a:pPr>
            <a:r>
              <a:rPr lang="en-US" sz="1800" dirty="0"/>
              <a:t>Click </a:t>
            </a:r>
            <a:r>
              <a:rPr lang="en-ES" sz="1800" b="1" dirty="0"/>
              <a:t>+Create</a:t>
            </a:r>
            <a:r>
              <a:rPr lang="en-US" sz="1800" b="1" dirty="0"/>
              <a:t>.</a:t>
            </a:r>
            <a:endParaRPr lang="en-ES" sz="1800" dirty="0"/>
          </a:p>
          <a:p>
            <a:pPr marL="457200" indent="-457200">
              <a:buFont typeface="+mj-lt"/>
              <a:buAutoNum type="arabicPeriod"/>
            </a:pPr>
            <a:r>
              <a:rPr lang="en-ES" sz="1800" dirty="0"/>
              <a:t>Populate the required </a:t>
            </a:r>
            <a:r>
              <a:rPr lang="en-US" sz="1800" b="1" dirty="0"/>
              <a:t>Location Name </a:t>
            </a:r>
            <a:r>
              <a:rPr lang="en-US" sz="1800" dirty="0"/>
              <a:t>and </a:t>
            </a:r>
            <a:r>
              <a:rPr lang="en-US" sz="1800" b="1" dirty="0"/>
              <a:t>Address</a:t>
            </a:r>
            <a:r>
              <a:rPr lang="en-US" sz="1800" dirty="0"/>
              <a:t> fields and any other optional fields</a:t>
            </a:r>
            <a:r>
              <a:rPr lang="en-ES" sz="1800" dirty="0"/>
              <a:t>. </a:t>
            </a:r>
            <a:r>
              <a:rPr lang="en-ES" sz="1800" dirty="0">
                <a:solidFill>
                  <a:srgbClr val="646569">
                    <a:lumMod val="75000"/>
                  </a:srgbClr>
                </a:solidFill>
              </a:rPr>
              <a:t>Click </a:t>
            </a:r>
            <a:r>
              <a:rPr lang="en-US" sz="1800" b="1" dirty="0">
                <a:solidFill>
                  <a:srgbClr val="646569">
                    <a:lumMod val="75000"/>
                  </a:srgbClr>
                </a:solidFill>
              </a:rPr>
              <a:t>Save.</a:t>
            </a:r>
          </a:p>
          <a:p>
            <a:pPr lvl="1">
              <a:spcBef>
                <a:spcPts val="1200"/>
              </a:spcBef>
              <a:buClr>
                <a:schemeClr val="tx1">
                  <a:lumMod val="75000"/>
                </a:schemeClr>
              </a:buClr>
            </a:pPr>
            <a:r>
              <a:rPr lang="en-US" sz="1300" b="1" dirty="0">
                <a:solidFill>
                  <a:srgbClr val="646569">
                    <a:lumMod val="75000"/>
                  </a:srgbClr>
                </a:solidFill>
              </a:rPr>
              <a:t>Note</a:t>
            </a:r>
            <a:r>
              <a:rPr lang="en-US" sz="1300" dirty="0">
                <a:solidFill>
                  <a:srgbClr val="646569">
                    <a:lumMod val="75000"/>
                  </a:srgbClr>
                </a:solidFill>
              </a:rPr>
              <a:t>: to continue creating locations under the same Organization, click </a:t>
            </a:r>
            <a:r>
              <a:rPr lang="en-US" sz="1300" b="1" dirty="0">
                <a:solidFill>
                  <a:srgbClr val="646569">
                    <a:lumMod val="75000"/>
                  </a:srgbClr>
                </a:solidFill>
              </a:rPr>
              <a:t>Save + Create</a:t>
            </a:r>
            <a:r>
              <a:rPr lang="en-US" sz="1300" dirty="0">
                <a:solidFill>
                  <a:srgbClr val="646569">
                    <a:lumMod val="75000"/>
                  </a:srgbClr>
                </a:solidFill>
              </a:rPr>
              <a:t> to open a new creation page.</a:t>
            </a:r>
          </a:p>
          <a:p>
            <a:pPr lvl="1">
              <a:spcBef>
                <a:spcPts val="1200"/>
              </a:spcBef>
              <a:buClr>
                <a:srgbClr val="FF9E16"/>
              </a:buClr>
            </a:pPr>
            <a:endParaRPr lang="en-US" sz="1300" dirty="0">
              <a:solidFill>
                <a:srgbClr val="646569">
                  <a:lumMod val="75000"/>
                </a:srgbClr>
              </a:solidFill>
            </a:endParaRPr>
          </a:p>
          <a:p>
            <a:pPr marL="0" indent="0">
              <a:buNone/>
            </a:pPr>
            <a:endParaRPr lang="en-ES" dirty="0"/>
          </a:p>
          <a:p>
            <a:pPr marL="457200" indent="-457200">
              <a:buAutoNum type="arabicParenR"/>
            </a:pPr>
            <a:endParaRPr lang="en-ES" dirty="0"/>
          </a:p>
        </p:txBody>
      </p:sp>
      <p:sp>
        <p:nvSpPr>
          <p:cNvPr id="4" name="Title 3">
            <a:extLst>
              <a:ext uri="{FF2B5EF4-FFF2-40B4-BE49-F238E27FC236}">
                <a16:creationId xmlns:a16="http://schemas.microsoft.com/office/drawing/2014/main" id="{374C4260-B8DF-7F46-A2A9-B50CB5C90C4E}"/>
              </a:ext>
            </a:extLst>
          </p:cNvPr>
          <p:cNvSpPr>
            <a:spLocks noGrp="1"/>
          </p:cNvSpPr>
          <p:nvPr>
            <p:ph type="title"/>
          </p:nvPr>
        </p:nvSpPr>
        <p:spPr/>
        <p:txBody>
          <a:bodyPr/>
          <a:lstStyle/>
          <a:p>
            <a:r>
              <a:rPr lang="en-ES"/>
              <a:t>Create an Organization's Location</a:t>
            </a:r>
            <a:r>
              <a:rPr lang="en-US"/>
              <a:t>s</a:t>
            </a:r>
          </a:p>
        </p:txBody>
      </p:sp>
      <p:grpSp>
        <p:nvGrpSpPr>
          <p:cNvPr id="11" name="Group 10" descr="Screenshot showing steps 1 and 2">
            <a:extLst>
              <a:ext uri="{FF2B5EF4-FFF2-40B4-BE49-F238E27FC236}">
                <a16:creationId xmlns:a16="http://schemas.microsoft.com/office/drawing/2014/main" id="{42DA9058-4931-58C2-F8ED-E95588626315}"/>
              </a:ext>
            </a:extLst>
          </p:cNvPr>
          <p:cNvGrpSpPr/>
          <p:nvPr/>
        </p:nvGrpSpPr>
        <p:grpSpPr>
          <a:xfrm>
            <a:off x="5498386" y="977512"/>
            <a:ext cx="6417311" cy="1587365"/>
            <a:chOff x="5498386" y="1017958"/>
            <a:chExt cx="6417311" cy="1587365"/>
          </a:xfrm>
        </p:grpSpPr>
        <p:grpSp>
          <p:nvGrpSpPr>
            <p:cNvPr id="7" name="Group 6">
              <a:extLst>
                <a:ext uri="{FF2B5EF4-FFF2-40B4-BE49-F238E27FC236}">
                  <a16:creationId xmlns:a16="http://schemas.microsoft.com/office/drawing/2014/main" id="{56A506FD-B5C2-4CC9-851F-826EC0AD9CB5}"/>
                </a:ext>
              </a:extLst>
            </p:cNvPr>
            <p:cNvGrpSpPr/>
            <p:nvPr/>
          </p:nvGrpSpPr>
          <p:grpSpPr>
            <a:xfrm>
              <a:off x="5498386" y="1048233"/>
              <a:ext cx="4376781" cy="1175631"/>
              <a:chOff x="5498386" y="1048233"/>
              <a:chExt cx="4376781" cy="1175631"/>
            </a:xfrm>
          </p:grpSpPr>
          <p:grpSp>
            <p:nvGrpSpPr>
              <p:cNvPr id="6" name="Group 5">
                <a:extLst>
                  <a:ext uri="{FF2B5EF4-FFF2-40B4-BE49-F238E27FC236}">
                    <a16:creationId xmlns:a16="http://schemas.microsoft.com/office/drawing/2014/main" id="{7BCA254F-5924-4CEE-A6D3-C409AF91EBEE}"/>
                  </a:ext>
                </a:extLst>
              </p:cNvPr>
              <p:cNvGrpSpPr/>
              <p:nvPr/>
            </p:nvGrpSpPr>
            <p:grpSpPr>
              <a:xfrm>
                <a:off x="5498386" y="1226721"/>
                <a:ext cx="2887460" cy="997143"/>
                <a:chOff x="5610991" y="1223617"/>
                <a:chExt cx="2887460" cy="997143"/>
              </a:xfrm>
            </p:grpSpPr>
            <p:sp>
              <p:nvSpPr>
                <p:cNvPr id="3" name="Rectangle 2">
                  <a:extLst>
                    <a:ext uri="{FF2B5EF4-FFF2-40B4-BE49-F238E27FC236}">
                      <a16:creationId xmlns:a16="http://schemas.microsoft.com/office/drawing/2014/main" id="{454C2A77-F417-4584-BA89-0204A8695D5D}"/>
                    </a:ext>
                  </a:extLst>
                </p:cNvPr>
                <p:cNvSpPr/>
                <p:nvPr/>
              </p:nvSpPr>
              <p:spPr>
                <a:xfrm>
                  <a:off x="8037443" y="1223617"/>
                  <a:ext cx="461008" cy="267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EE9E9E-DF33-5944-94B8-A557495DE869}"/>
                    </a:ext>
                  </a:extLst>
                </p:cNvPr>
                <p:cNvSpPr/>
                <p:nvPr/>
              </p:nvSpPr>
              <p:spPr>
                <a:xfrm>
                  <a:off x="5610991" y="182269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1</a:t>
                  </a:r>
                  <a:endParaRPr lang="en-US" sz="1200"/>
                </a:p>
              </p:txBody>
            </p:sp>
          </p:grpSp>
          <p:sp>
            <p:nvSpPr>
              <p:cNvPr id="9" name="Oval 8">
                <a:extLst>
                  <a:ext uri="{FF2B5EF4-FFF2-40B4-BE49-F238E27FC236}">
                    <a16:creationId xmlns:a16="http://schemas.microsoft.com/office/drawing/2014/main" id="{8B489E20-2CDC-F64D-8E62-2F35DAA50D64}"/>
                  </a:ext>
                </a:extLst>
              </p:cNvPr>
              <p:cNvSpPr/>
              <p:nvPr/>
            </p:nvSpPr>
            <p:spPr>
              <a:xfrm>
                <a:off x="9414159" y="104823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pic>
          <p:nvPicPr>
            <p:cNvPr id="19" name="Picture 18">
              <a:extLst>
                <a:ext uri="{FF2B5EF4-FFF2-40B4-BE49-F238E27FC236}">
                  <a16:creationId xmlns:a16="http://schemas.microsoft.com/office/drawing/2014/main" id="{C76920AF-991C-4100-A6D7-E567A8466EC4}"/>
                </a:ext>
              </a:extLst>
            </p:cNvPr>
            <p:cNvPicPr>
              <a:picLocks noChangeAspect="1"/>
            </p:cNvPicPr>
            <p:nvPr/>
          </p:nvPicPr>
          <p:blipFill>
            <a:blip r:embed="rId3"/>
            <a:stretch>
              <a:fillRect/>
            </a:stretch>
          </p:blipFill>
          <p:spPr>
            <a:xfrm>
              <a:off x="5984883" y="1017958"/>
              <a:ext cx="5930814" cy="1587365"/>
            </a:xfrm>
            <a:prstGeom prst="rect">
              <a:avLst/>
            </a:prstGeom>
            <a:ln>
              <a:noFill/>
            </a:ln>
            <a:effectLst>
              <a:outerShdw blurRad="292100" dist="139700" dir="2700000" algn="tl" rotWithShape="0">
                <a:srgbClr val="333333">
                  <a:alpha val="65000"/>
                </a:srgbClr>
              </a:outerShdw>
            </a:effectLst>
          </p:spPr>
        </p:pic>
        <p:sp>
          <p:nvSpPr>
            <p:cNvPr id="35" name="Rounded Rectangle 14">
              <a:extLst>
                <a:ext uri="{FF2B5EF4-FFF2-40B4-BE49-F238E27FC236}">
                  <a16:creationId xmlns:a16="http://schemas.microsoft.com/office/drawing/2014/main" id="{B499199C-FE71-4FF0-925C-989937F74260}"/>
                </a:ext>
              </a:extLst>
            </p:cNvPr>
            <p:cNvSpPr/>
            <p:nvPr/>
          </p:nvSpPr>
          <p:spPr>
            <a:xfrm>
              <a:off x="5959342" y="2061227"/>
              <a:ext cx="1014619" cy="26597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7" name="Oval 36">
              <a:extLst>
                <a:ext uri="{FF2B5EF4-FFF2-40B4-BE49-F238E27FC236}">
                  <a16:creationId xmlns:a16="http://schemas.microsoft.com/office/drawing/2014/main" id="{F85A69CD-336B-4598-8C9D-C1F1AD1BF74D}"/>
                </a:ext>
              </a:extLst>
            </p:cNvPr>
            <p:cNvSpPr/>
            <p:nvPr/>
          </p:nvSpPr>
          <p:spPr>
            <a:xfrm>
              <a:off x="7834244" y="206854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8" name="Rounded Rectangle 9">
              <a:extLst>
                <a:ext uri="{FF2B5EF4-FFF2-40B4-BE49-F238E27FC236}">
                  <a16:creationId xmlns:a16="http://schemas.microsoft.com/office/drawing/2014/main" id="{C308D6AE-6937-45F8-9E12-DCA337C09FF6}"/>
                </a:ext>
              </a:extLst>
            </p:cNvPr>
            <p:cNvSpPr/>
            <p:nvPr/>
          </p:nvSpPr>
          <p:spPr>
            <a:xfrm>
              <a:off x="8365498" y="2209153"/>
              <a:ext cx="749125" cy="25275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grpSp>
        <p:nvGrpSpPr>
          <p:cNvPr id="10" name="Group 9" descr="Screenshot showing step 3">
            <a:extLst>
              <a:ext uri="{FF2B5EF4-FFF2-40B4-BE49-F238E27FC236}">
                <a16:creationId xmlns:a16="http://schemas.microsoft.com/office/drawing/2014/main" id="{CAA6EBCD-534F-B1A6-65E2-EEB9109DBF77}"/>
              </a:ext>
            </a:extLst>
          </p:cNvPr>
          <p:cNvGrpSpPr/>
          <p:nvPr/>
        </p:nvGrpSpPr>
        <p:grpSpPr>
          <a:xfrm>
            <a:off x="5388790" y="2684231"/>
            <a:ext cx="6688217" cy="3485117"/>
            <a:chOff x="5388790" y="2684231"/>
            <a:chExt cx="6688217" cy="3485117"/>
          </a:xfrm>
        </p:grpSpPr>
        <p:pic>
          <p:nvPicPr>
            <p:cNvPr id="12" name="Picture 2" descr="Screenshot showing step 3">
              <a:extLst>
                <a:ext uri="{FF2B5EF4-FFF2-40B4-BE49-F238E27FC236}">
                  <a16:creationId xmlns:a16="http://schemas.microsoft.com/office/drawing/2014/main" id="{997A4966-E85C-860F-E35C-5B5C05236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66" y="2894467"/>
              <a:ext cx="6079338" cy="327488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BF845E0-9BA4-8AF4-09FB-8EDB4626B4BE}"/>
                </a:ext>
              </a:extLst>
            </p:cNvPr>
            <p:cNvGrpSpPr/>
            <p:nvPr/>
          </p:nvGrpSpPr>
          <p:grpSpPr>
            <a:xfrm>
              <a:off x="5388790" y="2684231"/>
              <a:ext cx="6688217" cy="3453595"/>
              <a:chOff x="5364514" y="2660330"/>
              <a:chExt cx="6688217" cy="3453595"/>
            </a:xfrm>
          </p:grpSpPr>
          <p:sp>
            <p:nvSpPr>
              <p:cNvPr id="14" name="Oval 13">
                <a:extLst>
                  <a:ext uri="{FF2B5EF4-FFF2-40B4-BE49-F238E27FC236}">
                    <a16:creationId xmlns:a16="http://schemas.microsoft.com/office/drawing/2014/main" id="{7D92F036-1EA6-4B4A-BEBF-8640F195CDE2}"/>
                  </a:ext>
                </a:extLst>
              </p:cNvPr>
              <p:cNvSpPr/>
              <p:nvPr/>
            </p:nvSpPr>
            <p:spPr>
              <a:xfrm>
                <a:off x="5364514" y="266033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41" name="Rounded Rectangle 15">
                <a:extLst>
                  <a:ext uri="{FF2B5EF4-FFF2-40B4-BE49-F238E27FC236}">
                    <a16:creationId xmlns:a16="http://schemas.microsoft.com/office/drawing/2014/main" id="{08CA572E-126C-421F-AF3D-16C2A86E5DC7}"/>
                  </a:ext>
                </a:extLst>
              </p:cNvPr>
              <p:cNvSpPr/>
              <p:nvPr/>
            </p:nvSpPr>
            <p:spPr>
              <a:xfrm>
                <a:off x="11372556" y="5907431"/>
                <a:ext cx="318050" cy="20649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4" name="Rounded Rectangle 15">
                <a:extLst>
                  <a:ext uri="{FF2B5EF4-FFF2-40B4-BE49-F238E27FC236}">
                    <a16:creationId xmlns:a16="http://schemas.microsoft.com/office/drawing/2014/main" id="{27398753-A93C-48DA-8379-CAD16EFBD7EB}"/>
                  </a:ext>
                </a:extLst>
              </p:cNvPr>
              <p:cNvSpPr/>
              <p:nvPr/>
            </p:nvSpPr>
            <p:spPr>
              <a:xfrm>
                <a:off x="6282250" y="3642883"/>
                <a:ext cx="2484402" cy="297187"/>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45" name="Rounded Rectangle 15">
                <a:extLst>
                  <a:ext uri="{FF2B5EF4-FFF2-40B4-BE49-F238E27FC236}">
                    <a16:creationId xmlns:a16="http://schemas.microsoft.com/office/drawing/2014/main" id="{A975B065-DB01-48C8-BE52-C83D8D647591}"/>
                  </a:ext>
                </a:extLst>
              </p:cNvPr>
              <p:cNvSpPr/>
              <p:nvPr/>
            </p:nvSpPr>
            <p:spPr>
              <a:xfrm>
                <a:off x="8977275" y="5117912"/>
                <a:ext cx="2518040" cy="25869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40" name="Oval 39">
                <a:extLst>
                  <a:ext uri="{FF2B5EF4-FFF2-40B4-BE49-F238E27FC236}">
                    <a16:creationId xmlns:a16="http://schemas.microsoft.com/office/drawing/2014/main" id="{5B671E6C-1765-4DD9-A0B1-3F37E070A18F}"/>
                  </a:ext>
                </a:extLst>
              </p:cNvPr>
              <p:cNvSpPr/>
              <p:nvPr/>
            </p:nvSpPr>
            <p:spPr>
              <a:xfrm>
                <a:off x="11591723" y="545852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6" name="Rounded Rectangle 15">
                <a:extLst>
                  <a:ext uri="{FF2B5EF4-FFF2-40B4-BE49-F238E27FC236}">
                    <a16:creationId xmlns:a16="http://schemas.microsoft.com/office/drawing/2014/main" id="{D79AC40A-CDE2-CCEE-FDC3-E61CDBC0CBC7}"/>
                  </a:ext>
                </a:extLst>
              </p:cNvPr>
              <p:cNvSpPr/>
              <p:nvPr/>
            </p:nvSpPr>
            <p:spPr>
              <a:xfrm>
                <a:off x="8968832" y="5431602"/>
                <a:ext cx="2513473" cy="24468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7" name="Rounded Rectangle 15">
                <a:extLst>
                  <a:ext uri="{FF2B5EF4-FFF2-40B4-BE49-F238E27FC236}">
                    <a16:creationId xmlns:a16="http://schemas.microsoft.com/office/drawing/2014/main" id="{30E46A16-C5B1-2A0C-CB09-575ADB93288A}"/>
                  </a:ext>
                </a:extLst>
              </p:cNvPr>
              <p:cNvSpPr/>
              <p:nvPr/>
            </p:nvSpPr>
            <p:spPr>
              <a:xfrm>
                <a:off x="8968832" y="4547780"/>
                <a:ext cx="2526483" cy="246077"/>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8" name="Rounded Rectangle 15">
                <a:extLst>
                  <a:ext uri="{FF2B5EF4-FFF2-40B4-BE49-F238E27FC236}">
                    <a16:creationId xmlns:a16="http://schemas.microsoft.com/office/drawing/2014/main" id="{B197FD1B-8BB2-88A8-252A-ED5E4A1D18B6}"/>
                  </a:ext>
                </a:extLst>
              </p:cNvPr>
              <p:cNvSpPr/>
              <p:nvPr/>
            </p:nvSpPr>
            <p:spPr>
              <a:xfrm>
                <a:off x="8977276" y="3693993"/>
                <a:ext cx="2518039" cy="246077"/>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grpSp>
      </p:grpSp>
    </p:spTree>
    <p:extLst>
      <p:ext uri="{BB962C8B-B14F-4D97-AF65-F5344CB8AC3E}">
        <p14:creationId xmlns:p14="http://schemas.microsoft.com/office/powerpoint/2010/main" val="3679159535"/>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220895" y="1345129"/>
            <a:ext cx="4151510" cy="3895810"/>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From the Placeholder, click “Upload File”</a:t>
            </a:r>
          </a:p>
          <a:p>
            <a:pPr marL="1074420" lvl="2" indent="-342900">
              <a:lnSpc>
                <a:spcPct val="80000"/>
              </a:lnSpc>
              <a:spcBef>
                <a:spcPts val="1200"/>
              </a:spcBef>
              <a:buFont typeface="Calibri" panose="020F0502020204030204" pitchFamily="34" charset="0"/>
              <a:buChar char="—"/>
            </a:pPr>
            <a:r>
              <a:rPr lang="en-US" sz="1500" dirty="0">
                <a:solidFill>
                  <a:schemeClr val="tx1">
                    <a:lumMod val="75000"/>
                  </a:schemeClr>
                </a:solidFill>
              </a:rPr>
              <a:t>The document is now in the </a:t>
            </a:r>
            <a:r>
              <a:rPr lang="en-US" sz="1500" b="1" dirty="0">
                <a:solidFill>
                  <a:schemeClr val="tx1">
                    <a:lumMod val="75000"/>
                  </a:schemeClr>
                </a:solidFill>
              </a:rPr>
              <a:t>Requested </a:t>
            </a:r>
            <a:r>
              <a:rPr lang="en-US" sz="1500" dirty="0">
                <a:solidFill>
                  <a:schemeClr val="tx1">
                    <a:lumMod val="75000"/>
                  </a:schemeClr>
                </a:solidFill>
              </a:rPr>
              <a:t>state</a:t>
            </a:r>
          </a:p>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In the Upload File dialog, click the </a:t>
            </a:r>
            <a:r>
              <a:rPr lang="en-US" dirty="0"/>
              <a:t>icon to select a file</a:t>
            </a:r>
            <a:r>
              <a:rPr lang="en-US" dirty="0">
                <a:solidFill>
                  <a:schemeClr val="tx1">
                    <a:lumMod val="75000"/>
                  </a:schemeClr>
                </a:solidFill>
              </a:rPr>
              <a:t>. Select a file from your computer to upload and click </a:t>
            </a:r>
            <a:r>
              <a:rPr lang="en-US" b="1" dirty="0">
                <a:solidFill>
                  <a:schemeClr val="tx1">
                    <a:lumMod val="75000"/>
                  </a:schemeClr>
                </a:solidFill>
              </a:rPr>
              <a:t>Upload</a:t>
            </a:r>
          </a:p>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Select </a:t>
            </a:r>
            <a:r>
              <a:rPr lang="en-US" b="1" dirty="0">
                <a:solidFill>
                  <a:schemeClr val="tx1">
                    <a:lumMod val="75000"/>
                  </a:schemeClr>
                </a:solidFill>
              </a:rPr>
              <a:t>Complete i</a:t>
            </a:r>
            <a:r>
              <a:rPr lang="en-US" dirty="0">
                <a:solidFill>
                  <a:schemeClr val="tx1">
                    <a:lumMod val="75000"/>
                  </a:schemeClr>
                </a:solidFill>
              </a:rPr>
              <a:t>n the task bar. Read the instructions, then select </a:t>
            </a:r>
            <a:r>
              <a:rPr lang="en-US" b="1" dirty="0">
                <a:solidFill>
                  <a:schemeClr val="tx1">
                    <a:lumMod val="75000"/>
                  </a:schemeClr>
                </a:solidFill>
              </a:rPr>
              <a:t>Complete</a:t>
            </a:r>
            <a:r>
              <a:rPr lang="en-US" dirty="0">
                <a:solidFill>
                  <a:schemeClr val="tx1">
                    <a:lumMod val="75000"/>
                  </a:schemeClr>
                </a:solidFill>
              </a:rPr>
              <a:t> from the dialog</a:t>
            </a:r>
          </a:p>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The document is </a:t>
            </a:r>
            <a:r>
              <a:rPr lang="en-US" b="1" dirty="0">
                <a:solidFill>
                  <a:schemeClr val="tx1">
                    <a:lumMod val="75000"/>
                  </a:schemeClr>
                </a:solidFill>
              </a:rPr>
              <a:t>In Progress </a:t>
            </a:r>
            <a:r>
              <a:rPr lang="en-US" dirty="0">
                <a:solidFill>
                  <a:schemeClr val="tx1">
                    <a:lumMod val="75000"/>
                  </a:schemeClr>
                </a:solidFill>
              </a:rPr>
              <a:t>and Vault version v0.2</a:t>
            </a:r>
          </a:p>
          <a:p>
            <a:pPr marL="617220" lvl="1" indent="-342900">
              <a:lnSpc>
                <a:spcPct val="80000"/>
              </a:lnSpc>
              <a:spcBef>
                <a:spcPts val="1200"/>
              </a:spcBef>
              <a:buClr>
                <a:schemeClr val="tx2"/>
              </a:buClr>
              <a:buFont typeface="+mj-lt"/>
              <a:buAutoNum type="arabicPeriod" startAt="8"/>
            </a:pPr>
            <a:endParaRPr lang="en-US" b="1"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33" name="Text Placeholder 2">
            <a:extLst>
              <a:ext uri="{FF2B5EF4-FFF2-40B4-BE49-F238E27FC236}">
                <a16:creationId xmlns:a16="http://schemas.microsoft.com/office/drawing/2014/main" id="{13AC4875-726C-487C-8A9C-9EA9B2E37D8D}"/>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Author Provides New Draft</a:t>
            </a:r>
          </a:p>
        </p:txBody>
      </p:sp>
      <p:grpSp>
        <p:nvGrpSpPr>
          <p:cNvPr id="2" name="Group 1" descr="Screenshot showing step 8">
            <a:extLst>
              <a:ext uri="{FF2B5EF4-FFF2-40B4-BE49-F238E27FC236}">
                <a16:creationId xmlns:a16="http://schemas.microsoft.com/office/drawing/2014/main" id="{56093A4C-6E79-3D53-3634-45A7FC0CDBFC}"/>
              </a:ext>
            </a:extLst>
          </p:cNvPr>
          <p:cNvGrpSpPr/>
          <p:nvPr/>
        </p:nvGrpSpPr>
        <p:grpSpPr>
          <a:xfrm>
            <a:off x="4612059" y="1862944"/>
            <a:ext cx="4345995" cy="1942102"/>
            <a:chOff x="4291147" y="1625329"/>
            <a:chExt cx="4345995" cy="1942102"/>
          </a:xfrm>
        </p:grpSpPr>
        <p:pic>
          <p:nvPicPr>
            <p:cNvPr id="3" name="Picture 2">
              <a:extLst>
                <a:ext uri="{FF2B5EF4-FFF2-40B4-BE49-F238E27FC236}">
                  <a16:creationId xmlns:a16="http://schemas.microsoft.com/office/drawing/2014/main" id="{1A07523D-8C47-1E15-F56A-37F507FA19EF}"/>
                </a:ext>
              </a:extLst>
            </p:cNvPr>
            <p:cNvPicPr>
              <a:picLocks noChangeAspect="1"/>
            </p:cNvPicPr>
            <p:nvPr/>
          </p:nvPicPr>
          <p:blipFill rotWithShape="1">
            <a:blip r:embed="rId3"/>
            <a:srcRect l="507" t="-597" r="13573" b="597"/>
            <a:stretch/>
          </p:blipFill>
          <p:spPr>
            <a:xfrm>
              <a:off x="4291147" y="1625329"/>
              <a:ext cx="4345995" cy="1942102"/>
            </a:xfrm>
            <a:prstGeom prst="rect">
              <a:avLst/>
            </a:prstGeom>
            <a:ln>
              <a:noFill/>
            </a:ln>
            <a:effectLst>
              <a:outerShdw blurRad="292100" dist="139700" dir="2700000" algn="tl" rotWithShape="0">
                <a:srgbClr val="333333">
                  <a:alpha val="65000"/>
                </a:srgbClr>
              </a:outerShdw>
            </a:effectLst>
          </p:spPr>
        </p:pic>
        <p:sp>
          <p:nvSpPr>
            <p:cNvPr id="35" name="Oval 34">
              <a:extLst>
                <a:ext uri="{FF2B5EF4-FFF2-40B4-BE49-F238E27FC236}">
                  <a16:creationId xmlns:a16="http://schemas.microsoft.com/office/drawing/2014/main" id="{13381764-08F1-4F32-9FBE-EDF25E840AA5}"/>
                </a:ext>
              </a:extLst>
            </p:cNvPr>
            <p:cNvSpPr/>
            <p:nvPr/>
          </p:nvSpPr>
          <p:spPr>
            <a:xfrm>
              <a:off x="4407044" y="231793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600" dirty="0"/>
                <a:t>8</a:t>
              </a:r>
              <a:endParaRPr lang="en-US" sz="1100" dirty="0"/>
            </a:p>
          </p:txBody>
        </p:sp>
        <p:sp>
          <p:nvSpPr>
            <p:cNvPr id="22" name="Rectangle: Rounded Corners 21">
              <a:extLst>
                <a:ext uri="{FF2B5EF4-FFF2-40B4-BE49-F238E27FC236}">
                  <a16:creationId xmlns:a16="http://schemas.microsoft.com/office/drawing/2014/main" id="{23FF1E27-342A-4D48-B5F1-DAF178B97C74}"/>
                </a:ext>
              </a:extLst>
            </p:cNvPr>
            <p:cNvSpPr/>
            <p:nvPr/>
          </p:nvSpPr>
          <p:spPr>
            <a:xfrm>
              <a:off x="6283611" y="2993796"/>
              <a:ext cx="604321" cy="1975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7" name="Group 6" descr="Screenshot showing step 9">
            <a:extLst>
              <a:ext uri="{FF2B5EF4-FFF2-40B4-BE49-F238E27FC236}">
                <a16:creationId xmlns:a16="http://schemas.microsoft.com/office/drawing/2014/main" id="{AC67ACE5-481D-A00E-B106-2DE44F40485D}"/>
              </a:ext>
            </a:extLst>
          </p:cNvPr>
          <p:cNvGrpSpPr/>
          <p:nvPr/>
        </p:nvGrpSpPr>
        <p:grpSpPr>
          <a:xfrm>
            <a:off x="9103885" y="1393840"/>
            <a:ext cx="2591742" cy="2574786"/>
            <a:chOff x="8866043" y="1465465"/>
            <a:chExt cx="2591742" cy="2574786"/>
          </a:xfrm>
        </p:grpSpPr>
        <p:pic>
          <p:nvPicPr>
            <p:cNvPr id="5" name="Picture 4">
              <a:extLst>
                <a:ext uri="{FF2B5EF4-FFF2-40B4-BE49-F238E27FC236}">
                  <a16:creationId xmlns:a16="http://schemas.microsoft.com/office/drawing/2014/main" id="{510F5ED9-0F94-80CD-0BDE-AE57517AAFB2}"/>
                </a:ext>
              </a:extLst>
            </p:cNvPr>
            <p:cNvPicPr>
              <a:picLocks noChangeAspect="1"/>
            </p:cNvPicPr>
            <p:nvPr/>
          </p:nvPicPr>
          <p:blipFill>
            <a:blip r:embed="rId4"/>
            <a:stretch>
              <a:fillRect/>
            </a:stretch>
          </p:blipFill>
          <p:spPr>
            <a:xfrm>
              <a:off x="8866043" y="1736480"/>
              <a:ext cx="2591742" cy="2303771"/>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FA34C11E-87D7-4DA5-8FB7-156D66A32C18}"/>
                </a:ext>
              </a:extLst>
            </p:cNvPr>
            <p:cNvSpPr/>
            <p:nvPr/>
          </p:nvSpPr>
          <p:spPr>
            <a:xfrm>
              <a:off x="9620821" y="146546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600" dirty="0"/>
                <a:t>9</a:t>
              </a:r>
              <a:endParaRPr lang="en-US" sz="1100" dirty="0"/>
            </a:p>
          </p:txBody>
        </p:sp>
        <p:sp>
          <p:nvSpPr>
            <p:cNvPr id="25" name="Rectangle: Rounded Corners 24">
              <a:extLst>
                <a:ext uri="{FF2B5EF4-FFF2-40B4-BE49-F238E27FC236}">
                  <a16:creationId xmlns:a16="http://schemas.microsoft.com/office/drawing/2014/main" id="{9317A03A-DEE1-49E1-95B6-96550AC69365}"/>
                </a:ext>
              </a:extLst>
            </p:cNvPr>
            <p:cNvSpPr/>
            <p:nvPr/>
          </p:nvSpPr>
          <p:spPr>
            <a:xfrm>
              <a:off x="10986670" y="3764364"/>
              <a:ext cx="404854" cy="21161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DA0A0FC9-08AD-4A93-800D-042DEFB25399}"/>
                </a:ext>
              </a:extLst>
            </p:cNvPr>
            <p:cNvSpPr/>
            <p:nvPr/>
          </p:nvSpPr>
          <p:spPr>
            <a:xfrm>
              <a:off x="11099031" y="2775139"/>
              <a:ext cx="292493" cy="21161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1" name="Group 10" descr="Screenshot showing step 10">
            <a:extLst>
              <a:ext uri="{FF2B5EF4-FFF2-40B4-BE49-F238E27FC236}">
                <a16:creationId xmlns:a16="http://schemas.microsoft.com/office/drawing/2014/main" id="{B76E884D-539F-F650-6ED8-582A159825AF}"/>
              </a:ext>
            </a:extLst>
          </p:cNvPr>
          <p:cNvGrpSpPr/>
          <p:nvPr/>
        </p:nvGrpSpPr>
        <p:grpSpPr>
          <a:xfrm>
            <a:off x="4144515" y="4302518"/>
            <a:ext cx="7631351" cy="2107264"/>
            <a:chOff x="4096808" y="4444358"/>
            <a:chExt cx="7631351" cy="2107264"/>
          </a:xfrm>
        </p:grpSpPr>
        <p:grpSp>
          <p:nvGrpSpPr>
            <p:cNvPr id="10" name="Group 9">
              <a:extLst>
                <a:ext uri="{FF2B5EF4-FFF2-40B4-BE49-F238E27FC236}">
                  <a16:creationId xmlns:a16="http://schemas.microsoft.com/office/drawing/2014/main" id="{F78FCF3A-E9D5-CB92-0B09-7C832C2ABBC2}"/>
                </a:ext>
              </a:extLst>
            </p:cNvPr>
            <p:cNvGrpSpPr/>
            <p:nvPr/>
          </p:nvGrpSpPr>
          <p:grpSpPr>
            <a:xfrm>
              <a:off x="4096808" y="4444358"/>
              <a:ext cx="7631351" cy="2107264"/>
              <a:chOff x="4215799" y="4340034"/>
              <a:chExt cx="7631351" cy="2107264"/>
            </a:xfrm>
          </p:grpSpPr>
          <p:pic>
            <p:nvPicPr>
              <p:cNvPr id="8" name="Picture 7">
                <a:extLst>
                  <a:ext uri="{FF2B5EF4-FFF2-40B4-BE49-F238E27FC236}">
                    <a16:creationId xmlns:a16="http://schemas.microsoft.com/office/drawing/2014/main" id="{EAAE5B47-FD0A-A947-B1E5-9E640C8BDC7E}"/>
                  </a:ext>
                </a:extLst>
              </p:cNvPr>
              <p:cNvPicPr>
                <a:picLocks noChangeAspect="1"/>
              </p:cNvPicPr>
              <p:nvPr/>
            </p:nvPicPr>
            <p:blipFill>
              <a:blip r:embed="rId5"/>
              <a:srcRect/>
              <a:stretch/>
            </p:blipFill>
            <p:spPr>
              <a:xfrm>
                <a:off x="4215799" y="4340034"/>
                <a:ext cx="7631351" cy="2107264"/>
              </a:xfrm>
              <a:prstGeom prst="rect">
                <a:avLst/>
              </a:prstGeom>
              <a:ln>
                <a:noFill/>
              </a:ln>
              <a:effectLst>
                <a:outerShdw blurRad="292100" dist="139700" dir="2700000" algn="tl" rotWithShape="0">
                  <a:srgbClr val="333333">
                    <a:alpha val="65000"/>
                  </a:srgbClr>
                </a:outerShdw>
              </a:effectLst>
            </p:spPr>
          </p:pic>
          <p:sp>
            <p:nvSpPr>
              <p:cNvPr id="34" name="Rectangle: Rounded Corners 33">
                <a:extLst>
                  <a:ext uri="{FF2B5EF4-FFF2-40B4-BE49-F238E27FC236}">
                    <a16:creationId xmlns:a16="http://schemas.microsoft.com/office/drawing/2014/main" id="{BA324194-90BD-46B2-9B93-C2FFFD9B319A}"/>
                  </a:ext>
                </a:extLst>
              </p:cNvPr>
              <p:cNvSpPr/>
              <p:nvPr/>
            </p:nvSpPr>
            <p:spPr>
              <a:xfrm>
                <a:off x="8755842" y="6110629"/>
                <a:ext cx="502542" cy="1885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6091EA37-0535-4F3B-9923-375DF14C922C}"/>
                  </a:ext>
                </a:extLst>
              </p:cNvPr>
              <p:cNvSpPr/>
              <p:nvPr/>
            </p:nvSpPr>
            <p:spPr>
              <a:xfrm>
                <a:off x="11266726" y="4604197"/>
                <a:ext cx="575353" cy="23630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9" name="Oval 8">
              <a:extLst>
                <a:ext uri="{FF2B5EF4-FFF2-40B4-BE49-F238E27FC236}">
                  <a16:creationId xmlns:a16="http://schemas.microsoft.com/office/drawing/2014/main" id="{BBFBD8EA-97D6-491F-A1C0-B1C4E842FFA6}"/>
                </a:ext>
              </a:extLst>
            </p:cNvPr>
            <p:cNvSpPr/>
            <p:nvPr/>
          </p:nvSpPr>
          <p:spPr>
            <a:xfrm>
              <a:off x="10590712" y="470852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600" dirty="0"/>
                <a:t>10</a:t>
              </a:r>
              <a:endParaRPr lang="en-US" sz="1100" dirty="0"/>
            </a:p>
          </p:txBody>
        </p:sp>
      </p:grpSp>
    </p:spTree>
    <p:extLst>
      <p:ext uri="{BB962C8B-B14F-4D97-AF65-F5344CB8AC3E}">
        <p14:creationId xmlns:p14="http://schemas.microsoft.com/office/powerpoint/2010/main" val="3774758423"/>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09577" y="1419507"/>
            <a:ext cx="4758080" cy="3620350"/>
          </a:xfrm>
          <a:prstGeom prst="rect">
            <a:avLst/>
          </a:prstGeom>
          <a:noFill/>
        </p:spPr>
        <p:txBody>
          <a:bodyPr wrap="square" rtlCol="0">
            <a:spAutoFit/>
          </a:bodyPr>
          <a:lstStyle/>
          <a:p>
            <a:pPr indent="-182880">
              <a:lnSpc>
                <a:spcPct val="80000"/>
              </a:lnSpc>
              <a:spcBef>
                <a:spcPts val="1200"/>
              </a:spcBef>
              <a:buClr>
                <a:schemeClr val="tx2"/>
              </a:buClr>
            </a:pPr>
            <a:r>
              <a:rPr lang="en-US" b="1" dirty="0">
                <a:solidFill>
                  <a:schemeClr val="tx1">
                    <a:lumMod val="75000"/>
                  </a:schemeClr>
                </a:solidFill>
              </a:rPr>
              <a:t>Send In Progress document for review</a:t>
            </a:r>
          </a:p>
          <a:p>
            <a:pPr marL="617220" lvl="1" indent="-342900">
              <a:lnSpc>
                <a:spcPct val="80000"/>
              </a:lnSpc>
              <a:spcBef>
                <a:spcPts val="1200"/>
              </a:spcBef>
              <a:buClr>
                <a:schemeClr val="tx2"/>
              </a:buClr>
              <a:buFont typeface="+mj-lt"/>
              <a:buAutoNum type="arabicPeriod" startAt="12"/>
            </a:pPr>
            <a:r>
              <a:rPr lang="en-US" dirty="0">
                <a:solidFill>
                  <a:schemeClr val="tx1">
                    <a:lumMod val="75000"/>
                  </a:schemeClr>
                </a:solidFill>
              </a:rPr>
              <a:t>From the Workflow and State Change Icon, select </a:t>
            </a:r>
            <a:r>
              <a:rPr lang="en-US" b="1" dirty="0">
                <a:solidFill>
                  <a:schemeClr val="tx1">
                    <a:lumMod val="75000"/>
                  </a:schemeClr>
                </a:solidFill>
              </a:rPr>
              <a:t>Send for Review</a:t>
            </a:r>
          </a:p>
          <a:p>
            <a:pPr marL="617220" lvl="1" indent="-342900">
              <a:lnSpc>
                <a:spcPct val="80000"/>
              </a:lnSpc>
              <a:spcBef>
                <a:spcPts val="1200"/>
              </a:spcBef>
              <a:buClr>
                <a:schemeClr val="tx2"/>
              </a:buClr>
              <a:buFont typeface="+mj-lt"/>
              <a:buAutoNum type="arabicPeriod" startAt="12"/>
            </a:pPr>
            <a:r>
              <a:rPr lang="en-US" dirty="0">
                <a:solidFill>
                  <a:schemeClr val="tx1">
                    <a:lumMod val="75000"/>
                  </a:schemeClr>
                </a:solidFill>
              </a:rPr>
              <a:t>In the start dialog, populate the </a:t>
            </a:r>
            <a:r>
              <a:rPr lang="en-US" b="1" dirty="0">
                <a:solidFill>
                  <a:schemeClr val="tx1">
                    <a:lumMod val="75000"/>
                  </a:schemeClr>
                </a:solidFill>
              </a:rPr>
              <a:t>Reviewer(s)</a:t>
            </a:r>
            <a:r>
              <a:rPr lang="en-US" dirty="0">
                <a:solidFill>
                  <a:schemeClr val="tx1">
                    <a:lumMod val="75000"/>
                  </a:schemeClr>
                </a:solidFill>
              </a:rPr>
              <a:t> field by selecting a person or persons from the drop down. Add a </a:t>
            </a:r>
            <a:r>
              <a:rPr lang="en-US" b="1" dirty="0">
                <a:solidFill>
                  <a:schemeClr val="tx1">
                    <a:lumMod val="75000"/>
                  </a:schemeClr>
                </a:solidFill>
              </a:rPr>
              <a:t>Review Due Date </a:t>
            </a:r>
            <a:r>
              <a:rPr lang="en-US" dirty="0">
                <a:solidFill>
                  <a:schemeClr val="tx1">
                    <a:lumMod val="75000"/>
                  </a:schemeClr>
                </a:solidFill>
              </a:rPr>
              <a:t>and click </a:t>
            </a:r>
            <a:r>
              <a:rPr lang="en-US" b="1" dirty="0">
                <a:solidFill>
                  <a:schemeClr val="tx1">
                    <a:lumMod val="75000"/>
                  </a:schemeClr>
                </a:solidFill>
              </a:rPr>
              <a:t>Start</a:t>
            </a:r>
            <a:r>
              <a:rPr lang="en-US" dirty="0">
                <a:solidFill>
                  <a:schemeClr val="tx1">
                    <a:lumMod val="75000"/>
                  </a:schemeClr>
                </a:solidFill>
              </a:rPr>
              <a:t>.</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Only users with correct permissions will appear in the Reviewer(s) drop down</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The document is now </a:t>
            </a:r>
            <a:r>
              <a:rPr lang="en-US" sz="1300" b="1" dirty="0">
                <a:solidFill>
                  <a:schemeClr val="tx1">
                    <a:lumMod val="75000"/>
                  </a:schemeClr>
                </a:solidFill>
              </a:rPr>
              <a:t>In Review </a:t>
            </a:r>
            <a:r>
              <a:rPr lang="en-US" sz="1300" dirty="0">
                <a:solidFill>
                  <a:schemeClr val="tx1">
                    <a:lumMod val="75000"/>
                  </a:schemeClr>
                </a:solidFill>
              </a:rPr>
              <a:t>state</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Users assigned as a Reviewer will receive an email notification and task in Vault</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Task is assigned to every user; all users will need to complete the task before document can progress</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To continue the next steps, log in as a Reviewer</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302720" y="55344"/>
            <a:ext cx="11639394" cy="970525"/>
          </a:xfrm>
        </p:spPr>
        <p:txBody>
          <a:bodyPr/>
          <a:lstStyle/>
          <a:p>
            <a:r>
              <a:rPr lang="en-US" sz="4000" dirty="0">
                <a:solidFill>
                  <a:schemeClr val="accent1"/>
                </a:solidFill>
              </a:rPr>
              <a:t>Send for Authoring, Review, &amp; Approval</a:t>
            </a:r>
            <a:endParaRPr lang="en-US" dirty="0"/>
          </a:p>
        </p:txBody>
      </p:sp>
      <p:sp>
        <p:nvSpPr>
          <p:cNvPr id="28" name="Text Placeholder 2">
            <a:extLst>
              <a:ext uri="{FF2B5EF4-FFF2-40B4-BE49-F238E27FC236}">
                <a16:creationId xmlns:a16="http://schemas.microsoft.com/office/drawing/2014/main" id="{FD461A3B-7CE1-41FA-8927-DB3CAEB20DF8}"/>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Send Draft for Review</a:t>
            </a:r>
          </a:p>
        </p:txBody>
      </p:sp>
      <p:grpSp>
        <p:nvGrpSpPr>
          <p:cNvPr id="2" name="Group 1" descr="Screenshot showing step 12">
            <a:extLst>
              <a:ext uri="{FF2B5EF4-FFF2-40B4-BE49-F238E27FC236}">
                <a16:creationId xmlns:a16="http://schemas.microsoft.com/office/drawing/2014/main" id="{528612AF-A1AE-E821-543F-5EF19C1A8131}"/>
              </a:ext>
            </a:extLst>
          </p:cNvPr>
          <p:cNvGrpSpPr/>
          <p:nvPr/>
        </p:nvGrpSpPr>
        <p:grpSpPr>
          <a:xfrm>
            <a:off x="5275857" y="1564106"/>
            <a:ext cx="4444341" cy="2124312"/>
            <a:chOff x="5275857" y="1564106"/>
            <a:chExt cx="4444341" cy="2124312"/>
          </a:xfrm>
        </p:grpSpPr>
        <p:pic>
          <p:nvPicPr>
            <p:cNvPr id="5" name="Picture 4">
              <a:extLst>
                <a:ext uri="{FF2B5EF4-FFF2-40B4-BE49-F238E27FC236}">
                  <a16:creationId xmlns:a16="http://schemas.microsoft.com/office/drawing/2014/main" id="{A3B183DF-F3B0-1747-B05C-2BF7421E274C}"/>
                </a:ext>
              </a:extLst>
            </p:cNvPr>
            <p:cNvPicPr>
              <a:picLocks noChangeAspect="1"/>
            </p:cNvPicPr>
            <p:nvPr/>
          </p:nvPicPr>
          <p:blipFill>
            <a:blip r:embed="rId3"/>
            <a:stretch>
              <a:fillRect/>
            </a:stretch>
          </p:blipFill>
          <p:spPr>
            <a:xfrm>
              <a:off x="5827272" y="1564106"/>
              <a:ext cx="3892926" cy="2124312"/>
            </a:xfrm>
            <a:prstGeom prst="rect">
              <a:avLst/>
            </a:prstGeom>
            <a:ln>
              <a:noFill/>
            </a:ln>
            <a:effectLst>
              <a:outerShdw blurRad="292100" dist="139700" dir="2700000" algn="tl" rotWithShape="0">
                <a:srgbClr val="333333">
                  <a:alpha val="65000"/>
                </a:srgbClr>
              </a:outerShdw>
            </a:effectLst>
          </p:spPr>
        </p:pic>
        <p:sp>
          <p:nvSpPr>
            <p:cNvPr id="12" name="Oval 11">
              <a:extLst>
                <a:ext uri="{FF2B5EF4-FFF2-40B4-BE49-F238E27FC236}">
                  <a16:creationId xmlns:a16="http://schemas.microsoft.com/office/drawing/2014/main" id="{DC3F486D-473A-4546-BC3A-311072AE5B40}"/>
                </a:ext>
              </a:extLst>
            </p:cNvPr>
            <p:cNvSpPr/>
            <p:nvPr/>
          </p:nvSpPr>
          <p:spPr>
            <a:xfrm>
              <a:off x="5275857" y="167069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600" dirty="0"/>
                <a:t>12</a:t>
              </a:r>
              <a:endParaRPr lang="en-US" sz="1100" dirty="0"/>
            </a:p>
          </p:txBody>
        </p:sp>
        <p:pic>
          <p:nvPicPr>
            <p:cNvPr id="21" name="Picture 20">
              <a:extLst>
                <a:ext uri="{FF2B5EF4-FFF2-40B4-BE49-F238E27FC236}">
                  <a16:creationId xmlns:a16="http://schemas.microsoft.com/office/drawing/2014/main" id="{C9A8537F-46F2-48A7-8D13-3BF98F9F86A9}"/>
                </a:ext>
              </a:extLst>
            </p:cNvPr>
            <p:cNvPicPr>
              <a:picLocks noChangeAspect="1"/>
            </p:cNvPicPr>
            <p:nvPr/>
          </p:nvPicPr>
          <p:blipFill>
            <a:blip r:embed="rId4"/>
            <a:stretch>
              <a:fillRect/>
            </a:stretch>
          </p:blipFill>
          <p:spPr>
            <a:xfrm>
              <a:off x="5890479" y="2296229"/>
              <a:ext cx="935597" cy="236306"/>
            </a:xfrm>
            <a:prstGeom prst="rect">
              <a:avLst/>
            </a:prstGeom>
          </p:spPr>
        </p:pic>
      </p:grpSp>
      <p:grpSp>
        <p:nvGrpSpPr>
          <p:cNvPr id="8" name="Group 7" descr="Screenshot showing step 13">
            <a:extLst>
              <a:ext uri="{FF2B5EF4-FFF2-40B4-BE49-F238E27FC236}">
                <a16:creationId xmlns:a16="http://schemas.microsoft.com/office/drawing/2014/main" id="{DD50EA22-9D9F-6C90-1A40-E5E8B9688559}"/>
              </a:ext>
            </a:extLst>
          </p:cNvPr>
          <p:cNvGrpSpPr/>
          <p:nvPr/>
        </p:nvGrpSpPr>
        <p:grpSpPr>
          <a:xfrm>
            <a:off x="7777346" y="3606078"/>
            <a:ext cx="3854446" cy="3082751"/>
            <a:chOff x="7777346" y="3606078"/>
            <a:chExt cx="3854446" cy="3082751"/>
          </a:xfrm>
        </p:grpSpPr>
        <p:pic>
          <p:nvPicPr>
            <p:cNvPr id="7" name="Picture 6">
              <a:extLst>
                <a:ext uri="{FF2B5EF4-FFF2-40B4-BE49-F238E27FC236}">
                  <a16:creationId xmlns:a16="http://schemas.microsoft.com/office/drawing/2014/main" id="{3B18A8B2-AD47-9510-06AE-09547034B355}"/>
                </a:ext>
              </a:extLst>
            </p:cNvPr>
            <p:cNvPicPr>
              <a:picLocks noChangeAspect="1"/>
            </p:cNvPicPr>
            <p:nvPr/>
          </p:nvPicPr>
          <p:blipFill>
            <a:blip r:embed="rId5"/>
            <a:srcRect/>
            <a:stretch/>
          </p:blipFill>
          <p:spPr>
            <a:xfrm>
              <a:off x="8114194" y="3606078"/>
              <a:ext cx="3517598" cy="3082751"/>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54257FE0-5CAB-409F-B800-96D953FE45FF}"/>
                </a:ext>
              </a:extLst>
            </p:cNvPr>
            <p:cNvSpPr/>
            <p:nvPr/>
          </p:nvSpPr>
          <p:spPr>
            <a:xfrm>
              <a:off x="7777346" y="498802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600" dirty="0"/>
                <a:t>13</a:t>
              </a:r>
              <a:endParaRPr lang="en-US" sz="1100" dirty="0"/>
            </a:p>
          </p:txBody>
        </p:sp>
        <p:sp>
          <p:nvSpPr>
            <p:cNvPr id="16" name="Rectangle: Rounded Corners 15">
              <a:extLst>
                <a:ext uri="{FF2B5EF4-FFF2-40B4-BE49-F238E27FC236}">
                  <a16:creationId xmlns:a16="http://schemas.microsoft.com/office/drawing/2014/main" id="{703235CD-7DE6-4C0E-95D8-82B8E8B09082}"/>
                </a:ext>
              </a:extLst>
            </p:cNvPr>
            <p:cNvSpPr/>
            <p:nvPr/>
          </p:nvSpPr>
          <p:spPr>
            <a:xfrm>
              <a:off x="11211242" y="6350982"/>
              <a:ext cx="406757" cy="337847"/>
            </a:xfrm>
            <a:prstGeom prst="roundRect">
              <a:avLst>
                <a:gd name="adj" fmla="val 8975"/>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0" name="Group 9" descr="Screenshot showing end result of step 13">
            <a:extLst>
              <a:ext uri="{FF2B5EF4-FFF2-40B4-BE49-F238E27FC236}">
                <a16:creationId xmlns:a16="http://schemas.microsoft.com/office/drawing/2014/main" id="{BBDD8C6A-0EDB-6462-A773-334DBA64DEED}"/>
              </a:ext>
            </a:extLst>
          </p:cNvPr>
          <p:cNvGrpSpPr/>
          <p:nvPr/>
        </p:nvGrpSpPr>
        <p:grpSpPr>
          <a:xfrm>
            <a:off x="957498" y="5216627"/>
            <a:ext cx="6747586" cy="1414086"/>
            <a:chOff x="957498" y="5216627"/>
            <a:chExt cx="6747586" cy="1414086"/>
          </a:xfrm>
        </p:grpSpPr>
        <p:pic>
          <p:nvPicPr>
            <p:cNvPr id="3" name="Picture 2">
              <a:extLst>
                <a:ext uri="{FF2B5EF4-FFF2-40B4-BE49-F238E27FC236}">
                  <a16:creationId xmlns:a16="http://schemas.microsoft.com/office/drawing/2014/main" id="{9F8AE23C-7566-D446-917E-AB9419403A4D}"/>
                </a:ext>
              </a:extLst>
            </p:cNvPr>
            <p:cNvPicPr>
              <a:picLocks noChangeAspect="1"/>
            </p:cNvPicPr>
            <p:nvPr/>
          </p:nvPicPr>
          <p:blipFill rotWithShape="1">
            <a:blip r:embed="rId6"/>
            <a:srcRect t="-1" r="28864" b="43687"/>
            <a:stretch/>
          </p:blipFill>
          <p:spPr>
            <a:xfrm>
              <a:off x="957498" y="5216627"/>
              <a:ext cx="6747586" cy="1414086"/>
            </a:xfrm>
            <a:prstGeom prst="rect">
              <a:avLst/>
            </a:prstGeom>
            <a:ln>
              <a:noFill/>
            </a:ln>
            <a:effectLst>
              <a:outerShdw blurRad="292100" dist="139700" dir="2700000" algn="tl" rotWithShape="0">
                <a:srgbClr val="333333">
                  <a:alpha val="65000"/>
                </a:srgbClr>
              </a:outerShdw>
            </a:effectLst>
          </p:spPr>
        </p:pic>
        <p:sp>
          <p:nvSpPr>
            <p:cNvPr id="14" name="Rectangle: Rounded Corners 15">
              <a:extLst>
                <a:ext uri="{FF2B5EF4-FFF2-40B4-BE49-F238E27FC236}">
                  <a16:creationId xmlns:a16="http://schemas.microsoft.com/office/drawing/2014/main" id="{A9F08AAD-988C-9F42-8D1F-886FEDAA2E3D}"/>
                </a:ext>
              </a:extLst>
            </p:cNvPr>
            <p:cNvSpPr/>
            <p:nvPr/>
          </p:nvSpPr>
          <p:spPr>
            <a:xfrm>
              <a:off x="3383423" y="5337663"/>
              <a:ext cx="551267" cy="287283"/>
            </a:xfrm>
            <a:prstGeom prst="roundRect">
              <a:avLst>
                <a:gd name="adj" fmla="val 8975"/>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3859626494"/>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232728" y="1636648"/>
            <a:ext cx="4857763" cy="2110706"/>
          </a:xfrm>
          <a:prstGeom prst="rect">
            <a:avLst/>
          </a:prstGeom>
          <a:noFill/>
        </p:spPr>
        <p:txBody>
          <a:bodyPr wrap="square" rtlCol="0">
            <a:spAutoFit/>
          </a:bodyPr>
          <a:lstStyle/>
          <a:p>
            <a:pPr marL="274320" lvl="1">
              <a:lnSpc>
                <a:spcPct val="80000"/>
              </a:lnSpc>
              <a:spcBef>
                <a:spcPts val="1200"/>
              </a:spcBef>
              <a:buClr>
                <a:schemeClr val="tx2"/>
              </a:buClr>
            </a:pPr>
            <a:r>
              <a:rPr lang="en-US" b="1" dirty="0">
                <a:solidFill>
                  <a:schemeClr val="tx1">
                    <a:lumMod val="75000"/>
                  </a:schemeClr>
                </a:solidFill>
              </a:rPr>
              <a:t>Reviewer completes task</a:t>
            </a:r>
          </a:p>
          <a:p>
            <a:pPr marL="617220" lvl="1" indent="-342900">
              <a:lnSpc>
                <a:spcPct val="80000"/>
              </a:lnSpc>
              <a:spcBef>
                <a:spcPts val="1200"/>
              </a:spcBef>
              <a:buClr>
                <a:schemeClr val="tx2"/>
              </a:buClr>
              <a:buFont typeface="+mj-lt"/>
              <a:buAutoNum type="arabicPeriod" startAt="14"/>
            </a:pPr>
            <a:r>
              <a:rPr lang="en-US" dirty="0">
                <a:solidFill>
                  <a:schemeClr val="tx1">
                    <a:lumMod val="75000"/>
                  </a:schemeClr>
                </a:solidFill>
              </a:rPr>
              <a:t>From the Home Tab under </a:t>
            </a:r>
            <a:r>
              <a:rPr lang="en-US" b="1" dirty="0">
                <a:solidFill>
                  <a:schemeClr val="tx1">
                    <a:lumMod val="75000"/>
                  </a:schemeClr>
                </a:solidFill>
              </a:rPr>
              <a:t>My Tasks</a:t>
            </a:r>
            <a:r>
              <a:rPr lang="en-US" dirty="0">
                <a:solidFill>
                  <a:schemeClr val="tx1">
                    <a:lumMod val="75000"/>
                  </a:schemeClr>
                </a:solidFill>
              </a:rPr>
              <a:t> or via the email link, select the document hyperlink </a:t>
            </a:r>
          </a:p>
          <a:p>
            <a:pPr marL="617220" lvl="1" indent="-342900">
              <a:lnSpc>
                <a:spcPct val="80000"/>
              </a:lnSpc>
              <a:spcBef>
                <a:spcPts val="1200"/>
              </a:spcBef>
              <a:buClr>
                <a:schemeClr val="tx2"/>
              </a:buClr>
              <a:buFont typeface="+mj-lt"/>
              <a:buAutoNum type="arabicPeriod" startAt="14"/>
            </a:pPr>
            <a:r>
              <a:rPr lang="en-US" dirty="0">
                <a:solidFill>
                  <a:schemeClr val="tx1">
                    <a:lumMod val="75000"/>
                  </a:schemeClr>
                </a:solidFill>
              </a:rPr>
              <a:t>To leave feedback on the review, click the </a:t>
            </a:r>
            <a:r>
              <a:rPr lang="en-US" b="1" dirty="0">
                <a:solidFill>
                  <a:schemeClr val="tx1">
                    <a:lumMod val="75000"/>
                  </a:schemeClr>
                </a:solidFill>
              </a:rPr>
              <a:t>Annotate Icon.</a:t>
            </a:r>
            <a:endParaRPr lang="en-US" dirty="0">
              <a:solidFill>
                <a:schemeClr val="tx1">
                  <a:lumMod val="75000"/>
                </a:schemeClr>
              </a:solidFill>
            </a:endParaRPr>
          </a:p>
          <a:p>
            <a:pPr marL="617220" lvl="1" indent="-342900">
              <a:lnSpc>
                <a:spcPct val="80000"/>
              </a:lnSpc>
              <a:spcBef>
                <a:spcPts val="1200"/>
              </a:spcBef>
              <a:buClr>
                <a:schemeClr val="tx2"/>
              </a:buClr>
              <a:buFont typeface="+mj-lt"/>
              <a:buAutoNum type="arabicPeriod" startAt="14"/>
            </a:pPr>
            <a:endParaRPr lang="en-US"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302720" y="55344"/>
            <a:ext cx="11639394" cy="970525"/>
          </a:xfrm>
        </p:spPr>
        <p:txBody>
          <a:bodyPr/>
          <a:lstStyle/>
          <a:p>
            <a:r>
              <a:rPr lang="en-US" sz="4000" dirty="0">
                <a:solidFill>
                  <a:schemeClr val="accent1"/>
                </a:solidFill>
              </a:rPr>
              <a:t>Send for Authoring, Review, &amp; Approval</a:t>
            </a:r>
            <a:endParaRPr lang="en-US" dirty="0"/>
          </a:p>
        </p:txBody>
      </p:sp>
      <p:sp>
        <p:nvSpPr>
          <p:cNvPr id="28" name="Text Placeholder 2">
            <a:extLst>
              <a:ext uri="{FF2B5EF4-FFF2-40B4-BE49-F238E27FC236}">
                <a16:creationId xmlns:a16="http://schemas.microsoft.com/office/drawing/2014/main" id="{FD461A3B-7CE1-41FA-8927-DB3CAEB20DF8}"/>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Reviewer Completes Task</a:t>
            </a:r>
          </a:p>
        </p:txBody>
      </p:sp>
      <p:grpSp>
        <p:nvGrpSpPr>
          <p:cNvPr id="3" name="Group 2" descr="Screenshot showing step 14">
            <a:extLst>
              <a:ext uri="{FF2B5EF4-FFF2-40B4-BE49-F238E27FC236}">
                <a16:creationId xmlns:a16="http://schemas.microsoft.com/office/drawing/2014/main" id="{BFE46C21-4C6D-C11B-DBFF-B997E161F671}"/>
              </a:ext>
            </a:extLst>
          </p:cNvPr>
          <p:cNvGrpSpPr/>
          <p:nvPr/>
        </p:nvGrpSpPr>
        <p:grpSpPr>
          <a:xfrm>
            <a:off x="5085254" y="1384032"/>
            <a:ext cx="5800945" cy="1717193"/>
            <a:chOff x="4451781" y="1355288"/>
            <a:chExt cx="5800945" cy="1717193"/>
          </a:xfrm>
        </p:grpSpPr>
        <p:pic>
          <p:nvPicPr>
            <p:cNvPr id="2" name="Picture 1">
              <a:extLst>
                <a:ext uri="{FF2B5EF4-FFF2-40B4-BE49-F238E27FC236}">
                  <a16:creationId xmlns:a16="http://schemas.microsoft.com/office/drawing/2014/main" id="{2145C7BF-EAFB-FA40-9652-42DD6FCB15C8}"/>
                </a:ext>
              </a:extLst>
            </p:cNvPr>
            <p:cNvPicPr>
              <a:picLocks noChangeAspect="1"/>
            </p:cNvPicPr>
            <p:nvPr/>
          </p:nvPicPr>
          <p:blipFill>
            <a:blip r:embed="rId3"/>
            <a:stretch>
              <a:fillRect/>
            </a:stretch>
          </p:blipFill>
          <p:spPr>
            <a:xfrm>
              <a:off x="5080189" y="1362821"/>
              <a:ext cx="5172537" cy="1709660"/>
            </a:xfrm>
            <a:prstGeom prst="rect">
              <a:avLst/>
            </a:prstGeom>
            <a:ln>
              <a:noFill/>
            </a:ln>
            <a:effectLst>
              <a:outerShdw blurRad="292100" dist="139700" dir="2700000" algn="tl" rotWithShape="0">
                <a:srgbClr val="333333">
                  <a:alpha val="65000"/>
                </a:srgbClr>
              </a:outerShdw>
            </a:effectLst>
          </p:spPr>
        </p:pic>
        <p:sp>
          <p:nvSpPr>
            <p:cNvPr id="18" name="Oval 17">
              <a:extLst>
                <a:ext uri="{FF2B5EF4-FFF2-40B4-BE49-F238E27FC236}">
                  <a16:creationId xmlns:a16="http://schemas.microsoft.com/office/drawing/2014/main" id="{408260BA-3949-4F8C-AF86-A04E20F58516}"/>
                </a:ext>
              </a:extLst>
            </p:cNvPr>
            <p:cNvSpPr/>
            <p:nvPr/>
          </p:nvSpPr>
          <p:spPr>
            <a:xfrm>
              <a:off x="4451781" y="135528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14</a:t>
              </a:r>
              <a:endParaRPr lang="en-US" sz="1200" dirty="0"/>
            </a:p>
          </p:txBody>
        </p:sp>
        <p:sp>
          <p:nvSpPr>
            <p:cNvPr id="22" name="Rectangle: Rounded Corners 21">
              <a:extLst>
                <a:ext uri="{FF2B5EF4-FFF2-40B4-BE49-F238E27FC236}">
                  <a16:creationId xmlns:a16="http://schemas.microsoft.com/office/drawing/2014/main" id="{44E0C33A-BE87-4448-8873-DE5F51FDE755}"/>
                </a:ext>
              </a:extLst>
            </p:cNvPr>
            <p:cNvSpPr/>
            <p:nvPr/>
          </p:nvSpPr>
          <p:spPr>
            <a:xfrm>
              <a:off x="7136680" y="2491543"/>
              <a:ext cx="2065935" cy="2164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0" name="Group 9" descr="Screenshot showing step 15">
            <a:extLst>
              <a:ext uri="{FF2B5EF4-FFF2-40B4-BE49-F238E27FC236}">
                <a16:creationId xmlns:a16="http://schemas.microsoft.com/office/drawing/2014/main" id="{C3411734-0C74-8E37-338C-E00BD7A47C05}"/>
              </a:ext>
            </a:extLst>
          </p:cNvPr>
          <p:cNvGrpSpPr/>
          <p:nvPr/>
        </p:nvGrpSpPr>
        <p:grpSpPr>
          <a:xfrm>
            <a:off x="5085254" y="3756776"/>
            <a:ext cx="5800944" cy="1590476"/>
            <a:chOff x="5085254" y="3756776"/>
            <a:chExt cx="5800944" cy="1590476"/>
          </a:xfrm>
        </p:grpSpPr>
        <p:pic>
          <p:nvPicPr>
            <p:cNvPr id="9" name="Picture 8">
              <a:extLst>
                <a:ext uri="{FF2B5EF4-FFF2-40B4-BE49-F238E27FC236}">
                  <a16:creationId xmlns:a16="http://schemas.microsoft.com/office/drawing/2014/main" id="{9C56F2D1-D2EB-E148-B323-10BF0C80928F}"/>
                </a:ext>
              </a:extLst>
            </p:cNvPr>
            <p:cNvPicPr>
              <a:picLocks noChangeAspect="1"/>
            </p:cNvPicPr>
            <p:nvPr/>
          </p:nvPicPr>
          <p:blipFill rotWithShape="1">
            <a:blip r:embed="rId4"/>
            <a:srcRect r="27681"/>
            <a:stretch/>
          </p:blipFill>
          <p:spPr>
            <a:xfrm>
              <a:off x="5713661" y="3756776"/>
              <a:ext cx="5172537" cy="1590476"/>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CFA5BE98-2467-33C4-F8C1-C10476EA8386}"/>
                </a:ext>
              </a:extLst>
            </p:cNvPr>
            <p:cNvGrpSpPr/>
            <p:nvPr/>
          </p:nvGrpSpPr>
          <p:grpSpPr>
            <a:xfrm>
              <a:off x="5085254" y="4552014"/>
              <a:ext cx="1052271" cy="515815"/>
              <a:chOff x="4451781" y="4107267"/>
              <a:chExt cx="1052271" cy="515815"/>
            </a:xfrm>
          </p:grpSpPr>
          <p:sp>
            <p:nvSpPr>
              <p:cNvPr id="14" name="Oval 13">
                <a:extLst>
                  <a:ext uri="{FF2B5EF4-FFF2-40B4-BE49-F238E27FC236}">
                    <a16:creationId xmlns:a16="http://schemas.microsoft.com/office/drawing/2014/main" id="{EAE042DC-DDC9-4774-83B9-12986D6E78AE}"/>
                  </a:ext>
                </a:extLst>
              </p:cNvPr>
              <p:cNvSpPr/>
              <p:nvPr/>
            </p:nvSpPr>
            <p:spPr>
              <a:xfrm>
                <a:off x="4451781" y="410726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15</a:t>
                </a:r>
                <a:endParaRPr lang="en-US" sz="1200" dirty="0"/>
              </a:p>
            </p:txBody>
          </p:sp>
          <p:sp>
            <p:nvSpPr>
              <p:cNvPr id="23" name="Rectangle: Rounded Corners 22">
                <a:extLst>
                  <a:ext uri="{FF2B5EF4-FFF2-40B4-BE49-F238E27FC236}">
                    <a16:creationId xmlns:a16="http://schemas.microsoft.com/office/drawing/2014/main" id="{79005A94-1E11-4C0E-BBA4-3CEA864F0777}"/>
                  </a:ext>
                </a:extLst>
              </p:cNvPr>
              <p:cNvSpPr/>
              <p:nvPr/>
            </p:nvSpPr>
            <p:spPr>
              <a:xfrm>
                <a:off x="5085254" y="4265095"/>
                <a:ext cx="418798" cy="3579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spTree>
    <p:extLst>
      <p:ext uri="{BB962C8B-B14F-4D97-AF65-F5344CB8AC3E}">
        <p14:creationId xmlns:p14="http://schemas.microsoft.com/office/powerpoint/2010/main" val="424654837"/>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showing steps 17 and 18">
            <a:extLst>
              <a:ext uri="{FF2B5EF4-FFF2-40B4-BE49-F238E27FC236}">
                <a16:creationId xmlns:a16="http://schemas.microsoft.com/office/drawing/2014/main" id="{B6E5964F-2C01-3BC4-D683-117625738024}"/>
              </a:ext>
            </a:extLst>
          </p:cNvPr>
          <p:cNvPicPr>
            <a:picLocks noChangeAspect="1"/>
          </p:cNvPicPr>
          <p:nvPr/>
        </p:nvPicPr>
        <p:blipFill>
          <a:blip r:embed="rId3"/>
          <a:stretch>
            <a:fillRect/>
          </a:stretch>
        </p:blipFill>
        <p:spPr>
          <a:xfrm>
            <a:off x="4437991" y="3728851"/>
            <a:ext cx="7620174" cy="130983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9A71B2C-F4CF-4006-95E2-065F3F857572}"/>
              </a:ext>
            </a:extLst>
          </p:cNvPr>
          <p:cNvSpPr txBox="1"/>
          <p:nvPr/>
        </p:nvSpPr>
        <p:spPr>
          <a:xfrm>
            <a:off x="164567" y="1323148"/>
            <a:ext cx="4273424" cy="4831451"/>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16"/>
            </a:pPr>
            <a:r>
              <a:rPr lang="en-US" dirty="0">
                <a:solidFill>
                  <a:schemeClr val="tx1">
                    <a:lumMod val="75000"/>
                  </a:schemeClr>
                </a:solidFill>
              </a:rPr>
              <a:t>Annotate the document per the instructions in </a:t>
            </a:r>
            <a:r>
              <a:rPr lang="en-US" dirty="0">
                <a:solidFill>
                  <a:schemeClr val="tx1">
                    <a:lumMod val="75000"/>
                  </a:schemeClr>
                </a:solidFill>
                <a:hlinkClick r:id="rId4"/>
              </a:rPr>
              <a:t>Vault Help</a:t>
            </a:r>
            <a:endParaRPr lang="en-US" dirty="0">
              <a:solidFill>
                <a:schemeClr val="tx1">
                  <a:lumMod val="75000"/>
                </a:schemeClr>
              </a:solidFill>
            </a:endParaRPr>
          </a:p>
          <a:p>
            <a:pPr marL="617220" lvl="1" indent="-342900">
              <a:lnSpc>
                <a:spcPct val="80000"/>
              </a:lnSpc>
              <a:spcBef>
                <a:spcPts val="1200"/>
              </a:spcBef>
              <a:buClr>
                <a:schemeClr val="tx2"/>
              </a:buClr>
              <a:buFont typeface="+mj-lt"/>
              <a:buAutoNum type="arabicPeriod" startAt="16"/>
            </a:pPr>
            <a:r>
              <a:rPr lang="en-US" dirty="0">
                <a:solidFill>
                  <a:schemeClr val="tx1">
                    <a:lumMod val="75000"/>
                  </a:schemeClr>
                </a:solidFill>
              </a:rPr>
              <a:t>Click </a:t>
            </a:r>
            <a:r>
              <a:rPr lang="en-US" b="1" dirty="0">
                <a:solidFill>
                  <a:schemeClr val="tx1">
                    <a:lumMod val="75000"/>
                  </a:schemeClr>
                </a:solidFill>
              </a:rPr>
              <a:t>Annotate</a:t>
            </a:r>
            <a:r>
              <a:rPr lang="en-US" dirty="0">
                <a:solidFill>
                  <a:schemeClr val="tx1">
                    <a:lumMod val="75000"/>
                  </a:schemeClr>
                </a:solidFill>
              </a:rPr>
              <a:t> again to exit annotation mode</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Annotations automatically save</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Multiple Reviewers can annotate the document simultaneously </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Total annotation count can be viewed on the “Annotate” button</a:t>
            </a:r>
            <a:br>
              <a:rPr lang="en-US" sz="1400" dirty="0">
                <a:solidFill>
                  <a:schemeClr val="tx1">
                    <a:lumMod val="75000"/>
                  </a:schemeClr>
                </a:solidFill>
              </a:rPr>
            </a:br>
            <a:endParaRPr lang="en-US" sz="1400" dirty="0">
              <a:solidFill>
                <a:schemeClr val="tx1">
                  <a:lumMod val="75000"/>
                </a:schemeClr>
              </a:solidFill>
            </a:endParaRPr>
          </a:p>
          <a:p>
            <a:pPr marL="617220" lvl="1" indent="-342900">
              <a:lnSpc>
                <a:spcPct val="80000"/>
              </a:lnSpc>
              <a:buClr>
                <a:schemeClr val="tx2"/>
              </a:buClr>
              <a:buFont typeface="+mj-lt"/>
              <a:buAutoNum type="arabicPeriod" startAt="16"/>
            </a:pPr>
            <a:r>
              <a:rPr lang="en-US" dirty="0">
                <a:solidFill>
                  <a:schemeClr val="tx1">
                    <a:lumMod val="75000"/>
                  </a:schemeClr>
                </a:solidFill>
              </a:rPr>
              <a:t>When review of the document is complete, click </a:t>
            </a:r>
            <a:r>
              <a:rPr lang="en-US" b="1" dirty="0">
                <a:solidFill>
                  <a:schemeClr val="tx1">
                    <a:lumMod val="75000"/>
                  </a:schemeClr>
                </a:solidFill>
              </a:rPr>
              <a:t>Complete</a:t>
            </a:r>
            <a:r>
              <a:rPr lang="en-US" dirty="0">
                <a:solidFill>
                  <a:schemeClr val="tx1">
                    <a:lumMod val="75000"/>
                  </a:schemeClr>
                </a:solidFill>
              </a:rPr>
              <a:t> in the task banner</a:t>
            </a:r>
          </a:p>
          <a:p>
            <a:pPr marL="617220" lvl="1" indent="-342900">
              <a:lnSpc>
                <a:spcPct val="80000"/>
              </a:lnSpc>
              <a:buClr>
                <a:schemeClr val="tx2"/>
              </a:buClr>
              <a:buFont typeface="+mj-lt"/>
              <a:buAutoNum type="arabicPeriod" startAt="16"/>
            </a:pPr>
            <a:endParaRPr lang="en-US" dirty="0">
              <a:solidFill>
                <a:schemeClr val="tx1">
                  <a:lumMod val="75000"/>
                </a:schemeClr>
              </a:solidFill>
            </a:endParaRPr>
          </a:p>
          <a:p>
            <a:pPr marL="617220" lvl="1" indent="-342900">
              <a:lnSpc>
                <a:spcPct val="80000"/>
              </a:lnSpc>
              <a:buClr>
                <a:schemeClr val="tx2"/>
              </a:buClr>
              <a:buFont typeface="+mj-lt"/>
              <a:buAutoNum type="arabicPeriod" startAt="16"/>
            </a:pPr>
            <a:r>
              <a:rPr lang="en-US" dirty="0">
                <a:solidFill>
                  <a:schemeClr val="tx1">
                    <a:lumMod val="75000"/>
                  </a:schemeClr>
                </a:solidFill>
              </a:rPr>
              <a:t>In the Review and Annotate dialog, review instructions and click </a:t>
            </a:r>
            <a:r>
              <a:rPr lang="en-US" b="1" dirty="0">
                <a:solidFill>
                  <a:schemeClr val="tx1">
                    <a:lumMod val="75000"/>
                  </a:schemeClr>
                </a:solidFill>
              </a:rPr>
              <a:t>Complete</a:t>
            </a:r>
            <a:endParaRPr lang="en-US" dirty="0">
              <a:solidFill>
                <a:schemeClr val="tx1">
                  <a:lumMod val="75000"/>
                </a:schemeClr>
              </a:solidFill>
            </a:endParaRP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Once all Reviewers have completed their task, the owner of the workflow will receive an email and task in Vault to assess the review outcome</a:t>
            </a:r>
          </a:p>
          <a:p>
            <a:pPr marL="274320" lvl="1">
              <a:lnSpc>
                <a:spcPct val="80000"/>
              </a:lnSpc>
              <a:buClr>
                <a:schemeClr val="tx2"/>
              </a:buClr>
            </a:pPr>
            <a:endParaRPr lang="en-US"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39" name="Text Placeholder 2">
            <a:extLst>
              <a:ext uri="{FF2B5EF4-FFF2-40B4-BE49-F238E27FC236}">
                <a16:creationId xmlns:a16="http://schemas.microsoft.com/office/drawing/2014/main" id="{E7D6D73C-7C42-433E-9694-91101F1EE344}"/>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Reviewer Annotates Document</a:t>
            </a:r>
          </a:p>
        </p:txBody>
      </p:sp>
      <p:sp>
        <p:nvSpPr>
          <p:cNvPr id="26" name="Oval 25">
            <a:extLst>
              <a:ext uri="{FF2B5EF4-FFF2-40B4-BE49-F238E27FC236}">
                <a16:creationId xmlns:a16="http://schemas.microsoft.com/office/drawing/2014/main" id="{1CD09CCF-F00C-4D3D-977E-CAD27715D5E6}"/>
              </a:ext>
            </a:extLst>
          </p:cNvPr>
          <p:cNvSpPr/>
          <p:nvPr/>
        </p:nvSpPr>
        <p:spPr>
          <a:xfrm>
            <a:off x="4998273" y="465901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17</a:t>
            </a:r>
            <a:endParaRPr lang="en-US" sz="1200" dirty="0"/>
          </a:p>
        </p:txBody>
      </p:sp>
      <p:sp>
        <p:nvSpPr>
          <p:cNvPr id="27" name="Oval 26">
            <a:extLst>
              <a:ext uri="{FF2B5EF4-FFF2-40B4-BE49-F238E27FC236}">
                <a16:creationId xmlns:a16="http://schemas.microsoft.com/office/drawing/2014/main" id="{62C7CA64-C5E5-484B-968C-41CF5D78797F}"/>
              </a:ext>
            </a:extLst>
          </p:cNvPr>
          <p:cNvSpPr/>
          <p:nvPr/>
        </p:nvSpPr>
        <p:spPr>
          <a:xfrm>
            <a:off x="10764430" y="4395517"/>
            <a:ext cx="457200" cy="436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18</a:t>
            </a:r>
            <a:endParaRPr lang="en-US" sz="1200" dirty="0"/>
          </a:p>
        </p:txBody>
      </p:sp>
      <p:sp>
        <p:nvSpPr>
          <p:cNvPr id="30" name="Rectangle: Rounded Corners 29">
            <a:extLst>
              <a:ext uri="{FF2B5EF4-FFF2-40B4-BE49-F238E27FC236}">
                <a16:creationId xmlns:a16="http://schemas.microsoft.com/office/drawing/2014/main" id="{0FE8CF47-9142-428A-AECB-71ECD9A48D13}"/>
              </a:ext>
              <a:ext uri="{C183D7F6-B498-43B3-948B-1728B52AA6E4}">
                <adec:decorative xmlns:adec="http://schemas.microsoft.com/office/drawing/2017/decorative" val="1"/>
              </a:ext>
            </a:extLst>
          </p:cNvPr>
          <p:cNvSpPr/>
          <p:nvPr/>
        </p:nvSpPr>
        <p:spPr>
          <a:xfrm>
            <a:off x="4418734" y="4613762"/>
            <a:ext cx="418798" cy="3579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EF83802C-9827-478D-8D97-09765EB2A372}"/>
              </a:ext>
              <a:ext uri="{C183D7F6-B498-43B3-948B-1728B52AA6E4}">
                <adec:decorative xmlns:adec="http://schemas.microsoft.com/office/drawing/2017/decorative" val="1"/>
              </a:ext>
            </a:extLst>
          </p:cNvPr>
          <p:cNvSpPr/>
          <p:nvPr/>
        </p:nvSpPr>
        <p:spPr>
          <a:xfrm>
            <a:off x="11324892" y="4174747"/>
            <a:ext cx="702541" cy="2956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2" name="Group 1" descr="Screenshot showing step 19">
            <a:extLst>
              <a:ext uri="{FF2B5EF4-FFF2-40B4-BE49-F238E27FC236}">
                <a16:creationId xmlns:a16="http://schemas.microsoft.com/office/drawing/2014/main" id="{4F507F48-090E-CCB1-740D-1147BAD7952F}"/>
              </a:ext>
            </a:extLst>
          </p:cNvPr>
          <p:cNvGrpSpPr/>
          <p:nvPr/>
        </p:nvGrpSpPr>
        <p:grpSpPr>
          <a:xfrm>
            <a:off x="6736528" y="5116219"/>
            <a:ext cx="4358640" cy="1422316"/>
            <a:chOff x="6736528" y="5116219"/>
            <a:chExt cx="4358640" cy="1422316"/>
          </a:xfrm>
        </p:grpSpPr>
        <p:pic>
          <p:nvPicPr>
            <p:cNvPr id="29" name="Picture 28">
              <a:extLst>
                <a:ext uri="{FF2B5EF4-FFF2-40B4-BE49-F238E27FC236}">
                  <a16:creationId xmlns:a16="http://schemas.microsoft.com/office/drawing/2014/main" id="{607811C7-826C-4958-ACF1-CD99D00D53F9}"/>
                </a:ext>
              </a:extLst>
            </p:cNvPr>
            <p:cNvPicPr>
              <a:picLocks noChangeAspect="1"/>
            </p:cNvPicPr>
            <p:nvPr/>
          </p:nvPicPr>
          <p:blipFill>
            <a:blip r:embed="rId5"/>
            <a:stretch>
              <a:fillRect/>
            </a:stretch>
          </p:blipFill>
          <p:spPr>
            <a:xfrm>
              <a:off x="6736528" y="5116219"/>
              <a:ext cx="3794484" cy="1422316"/>
            </a:xfrm>
            <a:prstGeom prst="rect">
              <a:avLst/>
            </a:prstGeom>
            <a:ln>
              <a:noFill/>
            </a:ln>
            <a:effectLst>
              <a:outerShdw blurRad="292100" dist="139700" dir="2700000" algn="tl" rotWithShape="0">
                <a:srgbClr val="333333">
                  <a:alpha val="65000"/>
                </a:srgbClr>
              </a:outerShdw>
            </a:effectLst>
          </p:spPr>
        </p:pic>
        <p:sp>
          <p:nvSpPr>
            <p:cNvPr id="38" name="Oval 37">
              <a:extLst>
                <a:ext uri="{FF2B5EF4-FFF2-40B4-BE49-F238E27FC236}">
                  <a16:creationId xmlns:a16="http://schemas.microsoft.com/office/drawing/2014/main" id="{18DE5C95-2984-4E4F-82FF-E0FA3DA980A2}"/>
                </a:ext>
              </a:extLst>
            </p:cNvPr>
            <p:cNvSpPr/>
            <p:nvPr/>
          </p:nvSpPr>
          <p:spPr>
            <a:xfrm>
              <a:off x="10637968" y="608133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19</a:t>
              </a:r>
              <a:endParaRPr lang="en-US" sz="1200" dirty="0"/>
            </a:p>
          </p:txBody>
        </p:sp>
        <p:sp>
          <p:nvSpPr>
            <p:cNvPr id="40" name="Rectangle: Rounded Corners 39">
              <a:extLst>
                <a:ext uri="{FF2B5EF4-FFF2-40B4-BE49-F238E27FC236}">
                  <a16:creationId xmlns:a16="http://schemas.microsoft.com/office/drawing/2014/main" id="{679BC3F6-BBCF-4657-A1D8-3BDBFA83CA9D}"/>
                </a:ext>
              </a:extLst>
            </p:cNvPr>
            <p:cNvSpPr/>
            <p:nvPr/>
          </p:nvSpPr>
          <p:spPr>
            <a:xfrm>
              <a:off x="9791273" y="6149133"/>
              <a:ext cx="657546" cy="3133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8" name="Group 7" descr="Screenshot showing step 16">
            <a:extLst>
              <a:ext uri="{FF2B5EF4-FFF2-40B4-BE49-F238E27FC236}">
                <a16:creationId xmlns:a16="http://schemas.microsoft.com/office/drawing/2014/main" id="{048C9B22-312F-6021-79AE-8933FA62CEE1}"/>
              </a:ext>
            </a:extLst>
          </p:cNvPr>
          <p:cNvGrpSpPr/>
          <p:nvPr/>
        </p:nvGrpSpPr>
        <p:grpSpPr>
          <a:xfrm>
            <a:off x="5226873" y="1293229"/>
            <a:ext cx="2956537" cy="2351897"/>
            <a:chOff x="4653602" y="1227061"/>
            <a:chExt cx="2956537" cy="2351897"/>
          </a:xfrm>
        </p:grpSpPr>
        <p:sp>
          <p:nvSpPr>
            <p:cNvPr id="21" name="Oval 20">
              <a:extLst>
                <a:ext uri="{FF2B5EF4-FFF2-40B4-BE49-F238E27FC236}">
                  <a16:creationId xmlns:a16="http://schemas.microsoft.com/office/drawing/2014/main" id="{0516EFB3-5B5F-4F8E-9D38-B2813D8ED8BF}"/>
                </a:ext>
              </a:extLst>
            </p:cNvPr>
            <p:cNvSpPr/>
            <p:nvPr/>
          </p:nvSpPr>
          <p:spPr>
            <a:xfrm>
              <a:off x="4653602" y="127035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16</a:t>
              </a:r>
              <a:endParaRPr lang="en-US" sz="1200" dirty="0"/>
            </a:p>
          </p:txBody>
        </p:sp>
        <p:pic>
          <p:nvPicPr>
            <p:cNvPr id="5" name="Picture 4">
              <a:extLst>
                <a:ext uri="{FF2B5EF4-FFF2-40B4-BE49-F238E27FC236}">
                  <a16:creationId xmlns:a16="http://schemas.microsoft.com/office/drawing/2014/main" id="{E7CFDB03-EF76-2EA5-2B73-01916A1AA1C7}"/>
                </a:ext>
              </a:extLst>
            </p:cNvPr>
            <p:cNvPicPr>
              <a:picLocks noChangeAspect="1"/>
            </p:cNvPicPr>
            <p:nvPr/>
          </p:nvPicPr>
          <p:blipFill>
            <a:blip r:embed="rId6"/>
            <a:stretch>
              <a:fillRect/>
            </a:stretch>
          </p:blipFill>
          <p:spPr>
            <a:xfrm>
              <a:off x="5326413" y="1227061"/>
              <a:ext cx="2283726" cy="235189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53463429"/>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shot showing steps 21 and 22">
            <a:extLst>
              <a:ext uri="{FF2B5EF4-FFF2-40B4-BE49-F238E27FC236}">
                <a16:creationId xmlns:a16="http://schemas.microsoft.com/office/drawing/2014/main" id="{56FEF9FC-DA99-0767-EBCC-FD44F9C8F1BD}"/>
              </a:ext>
            </a:extLst>
          </p:cNvPr>
          <p:cNvGrpSpPr/>
          <p:nvPr/>
        </p:nvGrpSpPr>
        <p:grpSpPr>
          <a:xfrm>
            <a:off x="4987693" y="2788285"/>
            <a:ext cx="7025729" cy="2283842"/>
            <a:chOff x="4987693" y="2788285"/>
            <a:chExt cx="7025729" cy="2283842"/>
          </a:xfrm>
        </p:grpSpPr>
        <p:pic>
          <p:nvPicPr>
            <p:cNvPr id="15" name="Picture 14">
              <a:extLst>
                <a:ext uri="{FF2B5EF4-FFF2-40B4-BE49-F238E27FC236}">
                  <a16:creationId xmlns:a16="http://schemas.microsoft.com/office/drawing/2014/main" id="{427C2E0F-FAD2-9F79-9B36-F6BDEA6A398D}"/>
                </a:ext>
              </a:extLst>
            </p:cNvPr>
            <p:cNvPicPr>
              <a:picLocks noChangeAspect="1"/>
            </p:cNvPicPr>
            <p:nvPr/>
          </p:nvPicPr>
          <p:blipFill>
            <a:blip r:embed="rId3"/>
            <a:stretch>
              <a:fillRect/>
            </a:stretch>
          </p:blipFill>
          <p:spPr>
            <a:xfrm>
              <a:off x="5492829" y="2788285"/>
              <a:ext cx="6520593" cy="191918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7B37CD96-9632-9CBE-3A6E-23DEF3F7CDF3}"/>
                </a:ext>
              </a:extLst>
            </p:cNvPr>
            <p:cNvGrpSpPr/>
            <p:nvPr/>
          </p:nvGrpSpPr>
          <p:grpSpPr>
            <a:xfrm>
              <a:off x="4987693" y="3038160"/>
              <a:ext cx="7005470" cy="2033967"/>
              <a:chOff x="4955157" y="2835739"/>
              <a:chExt cx="7005470" cy="2033967"/>
            </a:xfrm>
          </p:grpSpPr>
          <p:pic>
            <p:nvPicPr>
              <p:cNvPr id="7" name="Picture 6">
                <a:extLst>
                  <a:ext uri="{FF2B5EF4-FFF2-40B4-BE49-F238E27FC236}">
                    <a16:creationId xmlns:a16="http://schemas.microsoft.com/office/drawing/2014/main" id="{26F86E66-5E2D-2677-F19D-C6E39A64E138}"/>
                  </a:ext>
                </a:extLst>
              </p:cNvPr>
              <p:cNvPicPr>
                <a:picLocks noChangeAspect="1"/>
              </p:cNvPicPr>
              <p:nvPr/>
            </p:nvPicPr>
            <p:blipFill>
              <a:blip r:embed="rId4"/>
              <a:stretch>
                <a:fillRect/>
              </a:stretch>
            </p:blipFill>
            <p:spPr>
              <a:xfrm>
                <a:off x="10195823" y="4095006"/>
                <a:ext cx="1739900" cy="774700"/>
              </a:xfrm>
              <a:prstGeom prst="rect">
                <a:avLst/>
              </a:prstGeom>
            </p:spPr>
          </p:pic>
          <p:sp>
            <p:nvSpPr>
              <p:cNvPr id="29" name="Oval 28">
                <a:extLst>
                  <a:ext uri="{FF2B5EF4-FFF2-40B4-BE49-F238E27FC236}">
                    <a16:creationId xmlns:a16="http://schemas.microsoft.com/office/drawing/2014/main" id="{992B31C4-B556-408C-B335-73F4430445FB}"/>
                  </a:ext>
                </a:extLst>
              </p:cNvPr>
              <p:cNvSpPr/>
              <p:nvPr/>
            </p:nvSpPr>
            <p:spPr>
              <a:xfrm>
                <a:off x="4955157" y="290396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21</a:t>
                </a:r>
                <a:endParaRPr lang="en-US" sz="1200" dirty="0"/>
              </a:p>
            </p:txBody>
          </p:sp>
          <p:sp>
            <p:nvSpPr>
              <p:cNvPr id="34" name="Oval 33">
                <a:extLst>
                  <a:ext uri="{FF2B5EF4-FFF2-40B4-BE49-F238E27FC236}">
                    <a16:creationId xmlns:a16="http://schemas.microsoft.com/office/drawing/2014/main" id="{0715A2D8-A7E8-478A-A958-40B853FCA76A}"/>
                  </a:ext>
                </a:extLst>
              </p:cNvPr>
              <p:cNvSpPr/>
              <p:nvPr/>
            </p:nvSpPr>
            <p:spPr>
              <a:xfrm>
                <a:off x="11146105" y="30646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22</a:t>
                </a:r>
                <a:endParaRPr lang="en-US" sz="1200" dirty="0"/>
              </a:p>
            </p:txBody>
          </p:sp>
          <p:sp>
            <p:nvSpPr>
              <p:cNvPr id="36" name="Rectangle: Rounded Corners 35">
                <a:extLst>
                  <a:ext uri="{FF2B5EF4-FFF2-40B4-BE49-F238E27FC236}">
                    <a16:creationId xmlns:a16="http://schemas.microsoft.com/office/drawing/2014/main" id="{C0F4FA31-DDD8-4932-9D6E-826637372924}"/>
                  </a:ext>
                </a:extLst>
              </p:cNvPr>
              <p:cNvSpPr/>
              <p:nvPr/>
            </p:nvSpPr>
            <p:spPr>
              <a:xfrm>
                <a:off x="11583731" y="2835739"/>
                <a:ext cx="376896" cy="22892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C113AFE6-F375-5643-AA60-ED79E8891408}"/>
                  </a:ext>
                </a:extLst>
              </p:cNvPr>
              <p:cNvSpPr>
                <a:spLocks/>
              </p:cNvSpPr>
              <p:nvPr/>
            </p:nvSpPr>
            <p:spPr>
              <a:xfrm>
                <a:off x="11495305" y="4091135"/>
                <a:ext cx="216000" cy="18000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Rectangle: Rounded Corners 34">
                <a:extLst>
                  <a:ext uri="{FF2B5EF4-FFF2-40B4-BE49-F238E27FC236}">
                    <a16:creationId xmlns:a16="http://schemas.microsoft.com/office/drawing/2014/main" id="{D39EF801-5BAC-B8F2-7781-3CAD495F2B74}"/>
                  </a:ext>
                </a:extLst>
              </p:cNvPr>
              <p:cNvSpPr/>
              <p:nvPr/>
            </p:nvSpPr>
            <p:spPr>
              <a:xfrm>
                <a:off x="5478218" y="3082482"/>
                <a:ext cx="295507" cy="31282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sp>
        <p:nvSpPr>
          <p:cNvPr id="4" name="TextBox 3">
            <a:extLst>
              <a:ext uri="{FF2B5EF4-FFF2-40B4-BE49-F238E27FC236}">
                <a16:creationId xmlns:a16="http://schemas.microsoft.com/office/drawing/2014/main" id="{79A71B2C-F4CF-4006-95E2-065F3F857572}"/>
              </a:ext>
            </a:extLst>
          </p:cNvPr>
          <p:cNvSpPr txBox="1"/>
          <p:nvPr/>
        </p:nvSpPr>
        <p:spPr>
          <a:xfrm>
            <a:off x="119211" y="1323148"/>
            <a:ext cx="4694616" cy="3923510"/>
          </a:xfrm>
          <a:prstGeom prst="rect">
            <a:avLst/>
          </a:prstGeom>
          <a:noFill/>
        </p:spPr>
        <p:txBody>
          <a:bodyPr wrap="square" rtlCol="0">
            <a:spAutoFit/>
          </a:bodyPr>
          <a:lstStyle/>
          <a:p>
            <a:pPr>
              <a:lnSpc>
                <a:spcPct val="80000"/>
              </a:lnSpc>
              <a:spcBef>
                <a:spcPts val="1200"/>
              </a:spcBef>
              <a:buClr>
                <a:schemeClr val="tx2"/>
              </a:buClr>
            </a:pPr>
            <a:r>
              <a:rPr lang="en-US" b="1" dirty="0">
                <a:solidFill>
                  <a:schemeClr val="tx1">
                    <a:lumMod val="75000"/>
                  </a:schemeClr>
                </a:solidFill>
              </a:rPr>
              <a:t>Continue next steps as workflow owner</a:t>
            </a:r>
          </a:p>
          <a:p>
            <a:pPr marL="630238" lvl="1" indent="-342900">
              <a:lnSpc>
                <a:spcPct val="80000"/>
              </a:lnSpc>
              <a:spcBef>
                <a:spcPts val="1200"/>
              </a:spcBef>
              <a:buClr>
                <a:schemeClr val="tx2"/>
              </a:buClr>
              <a:buFont typeface="+mj-lt"/>
              <a:buAutoNum type="arabicPeriod" startAt="20"/>
            </a:pPr>
            <a:r>
              <a:rPr lang="en-US" dirty="0">
                <a:solidFill>
                  <a:schemeClr val="tx1">
                    <a:lumMod val="75000"/>
                  </a:schemeClr>
                </a:solidFill>
              </a:rPr>
              <a:t>From the Home Tab under </a:t>
            </a:r>
            <a:r>
              <a:rPr lang="en-US" b="1" dirty="0">
                <a:solidFill>
                  <a:schemeClr val="tx1">
                    <a:lumMod val="75000"/>
                  </a:schemeClr>
                </a:solidFill>
              </a:rPr>
              <a:t>My Tasks</a:t>
            </a:r>
            <a:r>
              <a:rPr lang="en-US" dirty="0">
                <a:solidFill>
                  <a:schemeClr val="tx1">
                    <a:lumMod val="75000"/>
                  </a:schemeClr>
                </a:solidFill>
              </a:rPr>
              <a:t>, or via the email link, select the document hyperlink for the Assess review outcome task</a:t>
            </a:r>
          </a:p>
          <a:p>
            <a:pPr marL="627063" lvl="1" indent="-339725">
              <a:lnSpc>
                <a:spcPct val="80000"/>
              </a:lnSpc>
              <a:spcBef>
                <a:spcPts val="1200"/>
              </a:spcBef>
              <a:buClr>
                <a:schemeClr val="tx2"/>
              </a:buClr>
              <a:buFont typeface="+mj-lt"/>
              <a:buAutoNum type="arabicPeriod" startAt="20"/>
            </a:pPr>
            <a:r>
              <a:rPr lang="en-US" dirty="0">
                <a:solidFill>
                  <a:schemeClr val="tx1">
                    <a:lumMod val="75000"/>
                  </a:schemeClr>
                </a:solidFill>
              </a:rPr>
              <a:t>Click the </a:t>
            </a:r>
            <a:r>
              <a:rPr lang="en-US" b="1" dirty="0">
                <a:solidFill>
                  <a:schemeClr val="tx1">
                    <a:lumMod val="75000"/>
                  </a:schemeClr>
                </a:solidFill>
              </a:rPr>
              <a:t>Annotate Icon</a:t>
            </a:r>
            <a:r>
              <a:rPr lang="en-US" dirty="0">
                <a:solidFill>
                  <a:schemeClr val="tx1">
                    <a:lumMod val="75000"/>
                  </a:schemeClr>
                </a:solidFill>
              </a:rPr>
              <a:t> to review the team’s annotations</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As annotations are reviewed, click the tick mark to Resolve annotation. </a:t>
            </a:r>
          </a:p>
          <a:p>
            <a:pPr marL="627063" lvl="1" indent="-339725">
              <a:lnSpc>
                <a:spcPct val="80000"/>
              </a:lnSpc>
              <a:spcBef>
                <a:spcPts val="1200"/>
              </a:spcBef>
              <a:buClr>
                <a:schemeClr val="tx2"/>
              </a:buClr>
              <a:buFont typeface="+mj-lt"/>
              <a:buAutoNum type="arabicPeriod" startAt="20"/>
            </a:pPr>
            <a:r>
              <a:rPr lang="en-US" dirty="0">
                <a:solidFill>
                  <a:schemeClr val="tx1">
                    <a:lumMod val="75000"/>
                  </a:schemeClr>
                </a:solidFill>
              </a:rPr>
              <a:t>From the task bar, click </a:t>
            </a:r>
            <a:r>
              <a:rPr lang="en-US" b="1" dirty="0">
                <a:solidFill>
                  <a:schemeClr val="tx1">
                    <a:lumMod val="75000"/>
                  </a:schemeClr>
                </a:solidFill>
              </a:rPr>
              <a:t>Complete</a:t>
            </a:r>
          </a:p>
          <a:p>
            <a:pPr marL="627063" lvl="1" indent="-339725">
              <a:lnSpc>
                <a:spcPct val="80000"/>
              </a:lnSpc>
              <a:spcBef>
                <a:spcPts val="1200"/>
              </a:spcBef>
              <a:buClr>
                <a:schemeClr val="tx2"/>
              </a:buClr>
              <a:buFont typeface="+mj-lt"/>
              <a:buAutoNum type="arabicPeriod" startAt="20"/>
            </a:pPr>
            <a:r>
              <a:rPr lang="en-US" dirty="0">
                <a:solidFill>
                  <a:schemeClr val="tx1">
                    <a:lumMod val="75000"/>
                  </a:schemeClr>
                </a:solidFill>
              </a:rPr>
              <a:t>In the Assess Review Outcome dialog box, select </a:t>
            </a:r>
            <a:r>
              <a:rPr lang="en-US" b="1" dirty="0">
                <a:solidFill>
                  <a:schemeClr val="tx1">
                    <a:lumMod val="75000"/>
                  </a:schemeClr>
                </a:solidFill>
              </a:rPr>
              <a:t>Changes Required </a:t>
            </a:r>
            <a:r>
              <a:rPr lang="en-US" dirty="0">
                <a:solidFill>
                  <a:schemeClr val="tx1">
                    <a:lumMod val="75000"/>
                  </a:schemeClr>
                </a:solidFill>
              </a:rPr>
              <a:t>and click </a:t>
            </a:r>
            <a:r>
              <a:rPr lang="en-US" b="1" dirty="0">
                <a:solidFill>
                  <a:schemeClr val="tx1">
                    <a:lumMod val="75000"/>
                  </a:schemeClr>
                </a:solidFill>
              </a:rPr>
              <a:t>Complete</a:t>
            </a:r>
          </a:p>
          <a:p>
            <a:pPr marL="627063" lvl="1" indent="-339725">
              <a:lnSpc>
                <a:spcPct val="80000"/>
              </a:lnSpc>
              <a:spcBef>
                <a:spcPts val="1200"/>
              </a:spcBef>
              <a:buClr>
                <a:schemeClr val="tx2"/>
              </a:buClr>
              <a:buFont typeface="+mj-lt"/>
              <a:buAutoNum type="arabicPeriod" startAt="23"/>
            </a:pP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276302" y="65582"/>
            <a:ext cx="11639394" cy="970525"/>
          </a:xfrm>
        </p:spPr>
        <p:txBody>
          <a:bodyPr/>
          <a:lstStyle/>
          <a:p>
            <a:r>
              <a:rPr lang="en-US" sz="4000" dirty="0">
                <a:solidFill>
                  <a:schemeClr val="accent1"/>
                </a:solidFill>
              </a:rPr>
              <a:t>Send for Authoring, Review, &amp; Approval</a:t>
            </a:r>
            <a:endParaRPr lang="en-US" dirty="0"/>
          </a:p>
        </p:txBody>
      </p:sp>
      <p:sp>
        <p:nvSpPr>
          <p:cNvPr id="18" name="Text Placeholder 2">
            <a:extLst>
              <a:ext uri="{FF2B5EF4-FFF2-40B4-BE49-F238E27FC236}">
                <a16:creationId xmlns:a16="http://schemas.microsoft.com/office/drawing/2014/main" id="{D79C4502-0773-4CB8-8F6A-69FD3339B01C}"/>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Assess Review Outcome</a:t>
            </a:r>
          </a:p>
        </p:txBody>
      </p:sp>
      <p:grpSp>
        <p:nvGrpSpPr>
          <p:cNvPr id="13" name="Group 12" descr="Screenshot showing step 20">
            <a:extLst>
              <a:ext uri="{FF2B5EF4-FFF2-40B4-BE49-F238E27FC236}">
                <a16:creationId xmlns:a16="http://schemas.microsoft.com/office/drawing/2014/main" id="{7FF073D3-B262-95F0-B72E-C7D532DC4B7C}"/>
              </a:ext>
            </a:extLst>
          </p:cNvPr>
          <p:cNvGrpSpPr/>
          <p:nvPr/>
        </p:nvGrpSpPr>
        <p:grpSpPr>
          <a:xfrm>
            <a:off x="5042427" y="1194408"/>
            <a:ext cx="5151816" cy="1459810"/>
            <a:chOff x="4987693" y="1113076"/>
            <a:chExt cx="5151816" cy="1459810"/>
          </a:xfrm>
        </p:grpSpPr>
        <p:pic>
          <p:nvPicPr>
            <p:cNvPr id="3" name="Picture 2">
              <a:extLst>
                <a:ext uri="{FF2B5EF4-FFF2-40B4-BE49-F238E27FC236}">
                  <a16:creationId xmlns:a16="http://schemas.microsoft.com/office/drawing/2014/main" id="{CBFE91B0-22D1-43DD-AD7D-E974941A10A5}"/>
                </a:ext>
              </a:extLst>
            </p:cNvPr>
            <p:cNvPicPr>
              <a:picLocks noChangeAspect="1"/>
            </p:cNvPicPr>
            <p:nvPr/>
          </p:nvPicPr>
          <p:blipFill>
            <a:blip r:embed="rId5"/>
            <a:stretch>
              <a:fillRect/>
            </a:stretch>
          </p:blipFill>
          <p:spPr>
            <a:xfrm>
              <a:off x="5444894" y="1113076"/>
              <a:ext cx="4694615" cy="1459810"/>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585FFE6B-69D2-40A7-9AFE-ACB4C7988530}"/>
                </a:ext>
              </a:extLst>
            </p:cNvPr>
            <p:cNvSpPr/>
            <p:nvPr/>
          </p:nvSpPr>
          <p:spPr>
            <a:xfrm>
              <a:off x="4987693" y="186829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20</a:t>
              </a:r>
              <a:endParaRPr lang="en-US" sz="1200" dirty="0"/>
            </a:p>
          </p:txBody>
        </p:sp>
        <p:sp>
          <p:nvSpPr>
            <p:cNvPr id="27" name="Rectangle: Rounded Corners 26">
              <a:extLst>
                <a:ext uri="{FF2B5EF4-FFF2-40B4-BE49-F238E27FC236}">
                  <a16:creationId xmlns:a16="http://schemas.microsoft.com/office/drawing/2014/main" id="{F419427E-C795-4F5B-8DA1-D2EE1502364C}"/>
                </a:ext>
              </a:extLst>
            </p:cNvPr>
            <p:cNvSpPr/>
            <p:nvPr/>
          </p:nvSpPr>
          <p:spPr>
            <a:xfrm>
              <a:off x="7316620" y="1966286"/>
              <a:ext cx="1818526" cy="29570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 name="Group 1" descr="Screenshot showing step 23">
            <a:extLst>
              <a:ext uri="{FF2B5EF4-FFF2-40B4-BE49-F238E27FC236}">
                <a16:creationId xmlns:a16="http://schemas.microsoft.com/office/drawing/2014/main" id="{326EC9A4-C849-AA8B-03F6-E27E433159C3}"/>
              </a:ext>
            </a:extLst>
          </p:cNvPr>
          <p:cNvGrpSpPr/>
          <p:nvPr/>
        </p:nvGrpSpPr>
        <p:grpSpPr>
          <a:xfrm>
            <a:off x="4813827" y="3993683"/>
            <a:ext cx="3976701" cy="2537311"/>
            <a:chOff x="4316019" y="4285040"/>
            <a:chExt cx="3976701" cy="2537311"/>
          </a:xfrm>
        </p:grpSpPr>
        <p:sp>
          <p:nvSpPr>
            <p:cNvPr id="43" name="Oval 42">
              <a:extLst>
                <a:ext uri="{FF2B5EF4-FFF2-40B4-BE49-F238E27FC236}">
                  <a16:creationId xmlns:a16="http://schemas.microsoft.com/office/drawing/2014/main" id="{0C262DDB-03A9-4E34-97B2-8B123000285E}"/>
                </a:ext>
              </a:extLst>
            </p:cNvPr>
            <p:cNvSpPr/>
            <p:nvPr/>
          </p:nvSpPr>
          <p:spPr>
            <a:xfrm>
              <a:off x="4316019" y="498416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23</a:t>
              </a:r>
              <a:endParaRPr lang="en-US" sz="1200" dirty="0"/>
            </a:p>
          </p:txBody>
        </p:sp>
        <p:pic>
          <p:nvPicPr>
            <p:cNvPr id="38" name="Picture 37">
              <a:extLst>
                <a:ext uri="{FF2B5EF4-FFF2-40B4-BE49-F238E27FC236}">
                  <a16:creationId xmlns:a16="http://schemas.microsoft.com/office/drawing/2014/main" id="{1D09010A-7565-41AF-A112-FD30F5FEC5FC}"/>
                </a:ext>
              </a:extLst>
            </p:cNvPr>
            <p:cNvPicPr>
              <a:picLocks noChangeAspect="1"/>
            </p:cNvPicPr>
            <p:nvPr/>
          </p:nvPicPr>
          <p:blipFill>
            <a:blip r:embed="rId6"/>
            <a:stretch>
              <a:fillRect/>
            </a:stretch>
          </p:blipFill>
          <p:spPr>
            <a:xfrm>
              <a:off x="4781406" y="4285040"/>
              <a:ext cx="3511314" cy="2506765"/>
            </a:xfrm>
            <a:prstGeom prst="rect">
              <a:avLst/>
            </a:prstGeom>
            <a:ln>
              <a:noFill/>
            </a:ln>
            <a:effectLst>
              <a:outerShdw blurRad="292100" dist="139700" dir="2700000" algn="tl" rotWithShape="0">
                <a:srgbClr val="333333">
                  <a:alpha val="65000"/>
                </a:srgbClr>
              </a:outerShdw>
            </a:effectLst>
          </p:spPr>
        </p:pic>
        <p:sp>
          <p:nvSpPr>
            <p:cNvPr id="25" name="Rectangle: Rounded Corners 43">
              <a:extLst>
                <a:ext uri="{FF2B5EF4-FFF2-40B4-BE49-F238E27FC236}">
                  <a16:creationId xmlns:a16="http://schemas.microsoft.com/office/drawing/2014/main" id="{D2389052-C9A0-4273-08AE-BE3BFC9FDEE0}"/>
                </a:ext>
              </a:extLst>
            </p:cNvPr>
            <p:cNvSpPr/>
            <p:nvPr/>
          </p:nvSpPr>
          <p:spPr>
            <a:xfrm>
              <a:off x="7581839" y="6439276"/>
              <a:ext cx="659259" cy="38307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2411918460"/>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28796" y="1346000"/>
            <a:ext cx="4536973" cy="5545492"/>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24"/>
            </a:pPr>
            <a:r>
              <a:rPr lang="en-US" dirty="0">
                <a:solidFill>
                  <a:schemeClr val="tx1">
                    <a:lumMod val="75000"/>
                  </a:schemeClr>
                </a:solidFill>
              </a:rPr>
              <a:t>The document is </a:t>
            </a:r>
            <a:r>
              <a:rPr lang="en-US" b="1" dirty="0">
                <a:solidFill>
                  <a:schemeClr val="tx1">
                    <a:lumMod val="75000"/>
                  </a:schemeClr>
                </a:solidFill>
              </a:rPr>
              <a:t>In Progress </a:t>
            </a:r>
            <a:r>
              <a:rPr lang="en-US" dirty="0">
                <a:solidFill>
                  <a:schemeClr val="tx1">
                    <a:lumMod val="75000"/>
                  </a:schemeClr>
                </a:solidFill>
              </a:rPr>
              <a:t>and Vault version v0.2</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Selecting “No Changes required” will also return document to In Progress and Vault version v0.2</a:t>
            </a:r>
          </a:p>
          <a:p>
            <a:pPr marL="617220" lvl="1" indent="-342900">
              <a:lnSpc>
                <a:spcPct val="80000"/>
              </a:lnSpc>
              <a:spcBef>
                <a:spcPts val="1200"/>
              </a:spcBef>
              <a:buClr>
                <a:schemeClr val="tx2"/>
              </a:buClr>
              <a:buFont typeface="+mj-lt"/>
              <a:buAutoNum type="arabicPeriod" startAt="24"/>
            </a:pPr>
            <a:r>
              <a:rPr lang="en-US" dirty="0">
                <a:solidFill>
                  <a:schemeClr val="tx1">
                    <a:lumMod val="75000"/>
                  </a:schemeClr>
                </a:solidFill>
              </a:rPr>
              <a:t>To make the necessary updates, navigate to the ellipses and select </a:t>
            </a:r>
            <a:r>
              <a:rPr lang="en-US" b="1" dirty="0">
                <a:solidFill>
                  <a:schemeClr val="tx1">
                    <a:lumMod val="75000"/>
                  </a:schemeClr>
                </a:solidFill>
              </a:rPr>
              <a:t>Check Out</a:t>
            </a:r>
            <a:endParaRPr lang="en-US" dirty="0">
              <a:solidFill>
                <a:schemeClr val="tx1">
                  <a:lumMod val="75000"/>
                </a:schemeClr>
              </a:solidFill>
            </a:endParaRPr>
          </a:p>
          <a:p>
            <a:pPr marL="1074420" lvl="2" indent="-342900">
              <a:lnSpc>
                <a:spcPct val="80000"/>
              </a:lnSpc>
              <a:spcBef>
                <a:spcPts val="600"/>
              </a:spcBef>
              <a:buFont typeface="Calibri" panose="020F0502020204030204" pitchFamily="34" charset="0"/>
              <a:buChar char="—"/>
            </a:pPr>
            <a:r>
              <a:rPr lang="en-US" sz="1300" b="1" dirty="0">
                <a:solidFill>
                  <a:schemeClr val="tx1">
                    <a:lumMod val="75000"/>
                  </a:schemeClr>
                </a:solidFill>
              </a:rPr>
              <a:t>Note: </a:t>
            </a:r>
            <a:r>
              <a:rPr lang="en-US" sz="1300" dirty="0">
                <a:solidFill>
                  <a:schemeClr val="tx1">
                    <a:lumMod val="75000"/>
                  </a:schemeClr>
                </a:solidFill>
              </a:rPr>
              <a:t>Selecting “Edit in Microsoft Office” will allow users to </a:t>
            </a:r>
            <a:r>
              <a:rPr lang="en-US" sz="1300" dirty="0">
                <a:solidFill>
                  <a:schemeClr val="tx1">
                    <a:lumMod val="75000"/>
                  </a:schemeClr>
                </a:solidFill>
                <a:hlinkClick r:id="" action="ppaction://noaction"/>
              </a:rPr>
              <a:t>Collaboratively Author the Document</a:t>
            </a:r>
            <a:endParaRPr lang="en-US" sz="1300" dirty="0">
              <a:solidFill>
                <a:schemeClr val="tx1">
                  <a:lumMod val="75000"/>
                </a:schemeClr>
              </a:solidFill>
            </a:endParaRPr>
          </a:p>
          <a:p>
            <a:pPr marL="1074420" lvl="2" indent="-342900">
              <a:lnSpc>
                <a:spcPct val="80000"/>
              </a:lnSpc>
              <a:spcBef>
                <a:spcPts val="600"/>
              </a:spcBef>
              <a:buFont typeface="Calibri" panose="020F0502020204030204" pitchFamily="34" charset="0"/>
              <a:buChar char="—"/>
            </a:pPr>
            <a:r>
              <a:rPr lang="en-US" sz="1300" b="1" dirty="0">
                <a:solidFill>
                  <a:srgbClr val="646569"/>
                </a:solidFill>
              </a:rPr>
              <a:t>Note</a:t>
            </a:r>
            <a:r>
              <a:rPr lang="en-US" sz="1300" dirty="0">
                <a:solidFill>
                  <a:srgbClr val="646569"/>
                </a:solidFill>
              </a:rPr>
              <a:t>: it is possible to set up an integration with </a:t>
            </a:r>
            <a:r>
              <a:rPr lang="en-US" sz="1300" b="1" dirty="0">
                <a:solidFill>
                  <a:srgbClr val="646569"/>
                </a:solidFill>
              </a:rPr>
              <a:t>Google Drive.</a:t>
            </a:r>
            <a:r>
              <a:rPr lang="en-US" sz="1300" dirty="0">
                <a:solidFill>
                  <a:srgbClr val="646569"/>
                </a:solidFill>
              </a:rPr>
              <a:t> If enabled, s</a:t>
            </a:r>
            <a:r>
              <a:rPr lang="en-US" sz="1300" dirty="0">
                <a:solidFill>
                  <a:schemeClr val="tx1">
                    <a:lumMod val="75000"/>
                  </a:schemeClr>
                </a:solidFill>
              </a:rPr>
              <a:t>elect “Check Out to Google Drive” will allow users to </a:t>
            </a:r>
            <a:r>
              <a:rPr lang="en-US" sz="1300" dirty="0">
                <a:solidFill>
                  <a:schemeClr val="tx1">
                    <a:lumMod val="75000"/>
                  </a:schemeClr>
                </a:solidFill>
                <a:hlinkClick r:id="rId3"/>
              </a:rPr>
              <a:t>Edit in Google Drive</a:t>
            </a:r>
            <a:endParaRPr lang="en-US" sz="1300" dirty="0">
              <a:solidFill>
                <a:schemeClr val="tx1">
                  <a:lumMod val="75000"/>
                </a:schemeClr>
              </a:solidFill>
            </a:endParaRPr>
          </a:p>
          <a:p>
            <a:pPr marL="617220" lvl="1" indent="-342900">
              <a:lnSpc>
                <a:spcPct val="80000"/>
              </a:lnSpc>
              <a:spcBef>
                <a:spcPts val="1200"/>
              </a:spcBef>
              <a:buClr>
                <a:schemeClr val="tx2"/>
              </a:buClr>
              <a:buFont typeface="+mj-lt"/>
              <a:buAutoNum type="arabicPeriod" startAt="24"/>
            </a:pPr>
            <a:r>
              <a:rPr lang="en-US" dirty="0">
                <a:solidFill>
                  <a:schemeClr val="tx1">
                    <a:lumMod val="75000"/>
                  </a:schemeClr>
                </a:solidFill>
              </a:rPr>
              <a:t>Document lock symbol has appeared, and the document has downloaded </a:t>
            </a:r>
          </a:p>
          <a:p>
            <a:pPr marL="1074420" lvl="2" indent="-342900">
              <a:lnSpc>
                <a:spcPct val="80000"/>
              </a:lnSpc>
              <a:spcBef>
                <a:spcPts val="600"/>
              </a:spcBef>
              <a:buFont typeface="Calibri" panose="020F0502020204030204" pitchFamily="34" charset="0"/>
              <a:buChar char="—"/>
            </a:pPr>
            <a:r>
              <a:rPr lang="en-US" sz="1300" dirty="0">
                <a:solidFill>
                  <a:schemeClr val="tx1">
                    <a:lumMod val="75000"/>
                  </a:schemeClr>
                </a:solidFill>
              </a:rPr>
              <a:t>The lock is a visual indicator this document is checked out. Other users will no longer be able to upload a new version of this document or send this document on a workflow.</a:t>
            </a:r>
          </a:p>
          <a:p>
            <a:pPr marL="617220" lvl="1" indent="-342900">
              <a:lnSpc>
                <a:spcPct val="80000"/>
              </a:lnSpc>
              <a:spcBef>
                <a:spcPts val="1200"/>
              </a:spcBef>
              <a:buClr>
                <a:schemeClr val="tx2"/>
              </a:buClr>
              <a:buFont typeface="+mj-lt"/>
              <a:buAutoNum type="arabicPeriod" startAt="24"/>
            </a:pPr>
            <a:r>
              <a:rPr lang="en-US" dirty="0">
                <a:solidFill>
                  <a:schemeClr val="tx1">
                    <a:lumMod val="75000"/>
                  </a:schemeClr>
                </a:solidFill>
              </a:rPr>
              <a:t>Open document on computer, make edits based on annotations, and save document to computer when updates are complete</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15" name="Text Placeholder 2">
            <a:extLst>
              <a:ext uri="{FF2B5EF4-FFF2-40B4-BE49-F238E27FC236}">
                <a16:creationId xmlns:a16="http://schemas.microsoft.com/office/drawing/2014/main" id="{F3EF2856-B28E-48E7-90A3-9ACE0D576991}"/>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Check Out &amp; Resolve Annotations</a:t>
            </a:r>
          </a:p>
        </p:txBody>
      </p:sp>
      <p:grpSp>
        <p:nvGrpSpPr>
          <p:cNvPr id="9" name="Group 8" descr="Screenshot showing step 24">
            <a:extLst>
              <a:ext uri="{FF2B5EF4-FFF2-40B4-BE49-F238E27FC236}">
                <a16:creationId xmlns:a16="http://schemas.microsoft.com/office/drawing/2014/main" id="{189A26A7-39DD-142A-1A4D-27B0C49D0E0D}"/>
              </a:ext>
            </a:extLst>
          </p:cNvPr>
          <p:cNvGrpSpPr/>
          <p:nvPr/>
        </p:nvGrpSpPr>
        <p:grpSpPr>
          <a:xfrm>
            <a:off x="4865769" y="1323148"/>
            <a:ext cx="3896419" cy="959652"/>
            <a:chOff x="4865769" y="1323148"/>
            <a:chExt cx="3896419" cy="959652"/>
          </a:xfrm>
        </p:grpSpPr>
        <p:pic>
          <p:nvPicPr>
            <p:cNvPr id="2" name="Picture 1">
              <a:extLst>
                <a:ext uri="{FF2B5EF4-FFF2-40B4-BE49-F238E27FC236}">
                  <a16:creationId xmlns:a16="http://schemas.microsoft.com/office/drawing/2014/main" id="{62081145-0C27-2540-9F69-2A0EA41CEBD8}"/>
                </a:ext>
              </a:extLst>
            </p:cNvPr>
            <p:cNvPicPr>
              <a:picLocks noChangeAspect="1"/>
            </p:cNvPicPr>
            <p:nvPr/>
          </p:nvPicPr>
          <p:blipFill>
            <a:blip r:embed="rId4"/>
            <a:stretch>
              <a:fillRect/>
            </a:stretch>
          </p:blipFill>
          <p:spPr>
            <a:xfrm>
              <a:off x="5250584" y="1366018"/>
              <a:ext cx="3511604" cy="916782"/>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05BA55D8-87F4-4194-A9FC-9798BED82E34}"/>
                </a:ext>
              </a:extLst>
            </p:cNvPr>
            <p:cNvSpPr/>
            <p:nvPr/>
          </p:nvSpPr>
          <p:spPr>
            <a:xfrm>
              <a:off x="4865769" y="132314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24</a:t>
              </a:r>
              <a:endParaRPr lang="en-US" sz="1200" dirty="0"/>
            </a:p>
          </p:txBody>
        </p:sp>
      </p:grpSp>
      <p:grpSp>
        <p:nvGrpSpPr>
          <p:cNvPr id="8" name="Group 7" descr="Screenshot showing step 25">
            <a:extLst>
              <a:ext uri="{FF2B5EF4-FFF2-40B4-BE49-F238E27FC236}">
                <a16:creationId xmlns:a16="http://schemas.microsoft.com/office/drawing/2014/main" id="{0BA57CA7-A1FD-B618-DC2E-AB5F6258FF0B}"/>
              </a:ext>
            </a:extLst>
          </p:cNvPr>
          <p:cNvGrpSpPr/>
          <p:nvPr/>
        </p:nvGrpSpPr>
        <p:grpSpPr>
          <a:xfrm>
            <a:off x="9140792" y="1679158"/>
            <a:ext cx="2641675" cy="2416416"/>
            <a:chOff x="9140792" y="1679158"/>
            <a:chExt cx="2641675" cy="2416416"/>
          </a:xfrm>
        </p:grpSpPr>
        <p:pic>
          <p:nvPicPr>
            <p:cNvPr id="3" name="Picture 2">
              <a:extLst>
                <a:ext uri="{FF2B5EF4-FFF2-40B4-BE49-F238E27FC236}">
                  <a16:creationId xmlns:a16="http://schemas.microsoft.com/office/drawing/2014/main" id="{5D1596DF-1891-3636-CEE3-3EC0EEA34840}"/>
                </a:ext>
              </a:extLst>
            </p:cNvPr>
            <p:cNvPicPr>
              <a:picLocks noChangeAspect="1"/>
            </p:cNvPicPr>
            <p:nvPr/>
          </p:nvPicPr>
          <p:blipFill>
            <a:blip r:embed="rId5"/>
            <a:stretch>
              <a:fillRect/>
            </a:stretch>
          </p:blipFill>
          <p:spPr>
            <a:xfrm>
              <a:off x="9140792" y="1679158"/>
              <a:ext cx="2641675" cy="2416416"/>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C1FEB730-E635-406D-A57E-79D8602C085A}"/>
                </a:ext>
              </a:extLst>
            </p:cNvPr>
            <p:cNvSpPr/>
            <p:nvPr/>
          </p:nvSpPr>
          <p:spPr>
            <a:xfrm>
              <a:off x="9140792" y="330498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25</a:t>
              </a:r>
              <a:endParaRPr lang="en-US" sz="1200" dirty="0"/>
            </a:p>
          </p:txBody>
        </p:sp>
        <p:sp>
          <p:nvSpPr>
            <p:cNvPr id="29" name="Rectangle: Rounded Corners 28">
              <a:extLst>
                <a:ext uri="{FF2B5EF4-FFF2-40B4-BE49-F238E27FC236}">
                  <a16:creationId xmlns:a16="http://schemas.microsoft.com/office/drawing/2014/main" id="{8EA3B8B6-E047-418B-97B0-6B4D1DABEB13}"/>
                </a:ext>
              </a:extLst>
            </p:cNvPr>
            <p:cNvSpPr/>
            <p:nvPr/>
          </p:nvSpPr>
          <p:spPr>
            <a:xfrm>
              <a:off x="9660177" y="3789047"/>
              <a:ext cx="1087336" cy="30148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7" name="Group 6" descr="Screenshot showing steps 26 and 27">
            <a:extLst>
              <a:ext uri="{FF2B5EF4-FFF2-40B4-BE49-F238E27FC236}">
                <a16:creationId xmlns:a16="http://schemas.microsoft.com/office/drawing/2014/main" id="{07BCC16D-AC11-E57B-9733-52C6A70B969E}"/>
              </a:ext>
            </a:extLst>
          </p:cNvPr>
          <p:cNvGrpSpPr/>
          <p:nvPr/>
        </p:nvGrpSpPr>
        <p:grpSpPr>
          <a:xfrm>
            <a:off x="4593236" y="2460649"/>
            <a:ext cx="4168952" cy="4229103"/>
            <a:chOff x="4481892" y="2539148"/>
            <a:chExt cx="4168952" cy="4229103"/>
          </a:xfrm>
        </p:grpSpPr>
        <p:pic>
          <p:nvPicPr>
            <p:cNvPr id="5" name="Picture 4">
              <a:extLst>
                <a:ext uri="{FF2B5EF4-FFF2-40B4-BE49-F238E27FC236}">
                  <a16:creationId xmlns:a16="http://schemas.microsoft.com/office/drawing/2014/main" id="{367DBD18-ADDC-402D-9053-19463E4E75D7}"/>
                </a:ext>
              </a:extLst>
            </p:cNvPr>
            <p:cNvPicPr>
              <a:picLocks noChangeAspect="1"/>
            </p:cNvPicPr>
            <p:nvPr/>
          </p:nvPicPr>
          <p:blipFill>
            <a:blip r:embed="rId6"/>
            <a:stretch>
              <a:fillRect/>
            </a:stretch>
          </p:blipFill>
          <p:spPr>
            <a:xfrm>
              <a:off x="4998215" y="2539148"/>
              <a:ext cx="3652629" cy="4222577"/>
            </a:xfrm>
            <a:prstGeom prst="rect">
              <a:avLst/>
            </a:prstGeom>
            <a:ln>
              <a:noFill/>
            </a:ln>
            <a:effectLst>
              <a:outerShdw blurRad="292100" dist="139700" dir="2700000" algn="tl" rotWithShape="0">
                <a:srgbClr val="333333">
                  <a:alpha val="65000"/>
                </a:srgbClr>
              </a:outerShdw>
            </a:effectLst>
          </p:spPr>
        </p:pic>
        <p:sp>
          <p:nvSpPr>
            <p:cNvPr id="32" name="Oval 31">
              <a:extLst>
                <a:ext uri="{FF2B5EF4-FFF2-40B4-BE49-F238E27FC236}">
                  <a16:creationId xmlns:a16="http://schemas.microsoft.com/office/drawing/2014/main" id="{6E5BF18C-1873-432A-993C-6C5988CD61DD}"/>
                </a:ext>
              </a:extLst>
            </p:cNvPr>
            <p:cNvSpPr/>
            <p:nvPr/>
          </p:nvSpPr>
          <p:spPr>
            <a:xfrm>
              <a:off x="6963514" y="27285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26</a:t>
              </a:r>
              <a:endParaRPr lang="en-US" sz="1200" dirty="0"/>
            </a:p>
          </p:txBody>
        </p:sp>
        <p:sp>
          <p:nvSpPr>
            <p:cNvPr id="33" name="Rectangle: Rounded Corners 32">
              <a:extLst>
                <a:ext uri="{FF2B5EF4-FFF2-40B4-BE49-F238E27FC236}">
                  <a16:creationId xmlns:a16="http://schemas.microsoft.com/office/drawing/2014/main" id="{A163834D-1E70-413C-9417-641969CD1EB2}"/>
                </a:ext>
              </a:extLst>
            </p:cNvPr>
            <p:cNvSpPr/>
            <p:nvPr/>
          </p:nvSpPr>
          <p:spPr>
            <a:xfrm>
              <a:off x="7342119" y="2539149"/>
              <a:ext cx="313711" cy="26552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4" name="Oval 33">
              <a:extLst>
                <a:ext uri="{FF2B5EF4-FFF2-40B4-BE49-F238E27FC236}">
                  <a16:creationId xmlns:a16="http://schemas.microsoft.com/office/drawing/2014/main" id="{AF1B1473-3DE3-4826-B52C-4242EA345D09}"/>
                </a:ext>
              </a:extLst>
            </p:cNvPr>
            <p:cNvSpPr/>
            <p:nvPr/>
          </p:nvSpPr>
          <p:spPr>
            <a:xfrm>
              <a:off x="4481892" y="625672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27</a:t>
              </a:r>
              <a:endParaRPr lang="en-US" sz="1200" dirty="0"/>
            </a:p>
          </p:txBody>
        </p:sp>
        <p:sp>
          <p:nvSpPr>
            <p:cNvPr id="35" name="Rectangle: Rounded Corners 34">
              <a:extLst>
                <a:ext uri="{FF2B5EF4-FFF2-40B4-BE49-F238E27FC236}">
                  <a16:creationId xmlns:a16="http://schemas.microsoft.com/office/drawing/2014/main" id="{B0215E38-7F7B-49C6-B959-C801F1A939DC}"/>
                </a:ext>
              </a:extLst>
            </p:cNvPr>
            <p:cNvSpPr/>
            <p:nvPr/>
          </p:nvSpPr>
          <p:spPr>
            <a:xfrm>
              <a:off x="4932279" y="6485324"/>
              <a:ext cx="1253368" cy="28292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540790808"/>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DE8-1B4A-49C3-A4AF-6093A1D2F008}"/>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26" name="Content Placeholder 2">
            <a:extLst>
              <a:ext uri="{FF2B5EF4-FFF2-40B4-BE49-F238E27FC236}">
                <a16:creationId xmlns:a16="http://schemas.microsoft.com/office/drawing/2014/main" id="{C531634A-BC72-4135-885B-8F94D7590EBA}"/>
              </a:ext>
            </a:extLst>
          </p:cNvPr>
          <p:cNvSpPr txBox="1">
            <a:spLocks/>
          </p:cNvSpPr>
          <p:nvPr/>
        </p:nvSpPr>
        <p:spPr>
          <a:xfrm>
            <a:off x="436163" y="1584123"/>
            <a:ext cx="4186601" cy="4715077"/>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8"/>
            </a:pPr>
            <a:r>
              <a:rPr lang="en-US" sz="1800" dirty="0"/>
              <a:t>When ready to add updated version to Vault, click the ellipses and select </a:t>
            </a:r>
            <a:r>
              <a:rPr lang="en-US" sz="1800" b="1" dirty="0"/>
              <a:t>Check In</a:t>
            </a:r>
            <a:endParaRPr lang="en-US" sz="1800" dirty="0"/>
          </a:p>
          <a:p>
            <a:pPr lvl="1">
              <a:buFontTx/>
              <a:buChar char="-"/>
            </a:pPr>
            <a:r>
              <a:rPr lang="en-US" sz="1300" b="1" dirty="0"/>
              <a:t>Note:</a:t>
            </a:r>
            <a:r>
              <a:rPr lang="en-US" sz="1300" dirty="0"/>
              <a:t> If no changes to the document were made or check-out was performed accidentally, select Undo Checkout. This will not version the document </a:t>
            </a:r>
          </a:p>
          <a:p>
            <a:pPr lvl="1">
              <a:buFontTx/>
              <a:buChar cha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a:t>
            </a:r>
            <a:r>
              <a:rPr kumimoji="0" lang="en-US" sz="1300" b="0" i="0" u="none" strike="noStrike" kern="1200" cap="none" spc="0" normalizeH="0" baseline="0" noProof="0" dirty="0">
                <a:ln>
                  <a:noFill/>
                </a:ln>
                <a:solidFill>
                  <a:srgbClr val="646569"/>
                </a:solidFill>
                <a:effectLst/>
                <a:uLnTx/>
                <a:uFillTx/>
                <a:latin typeface="Calibri"/>
                <a:ea typeface="+mn-ea"/>
                <a:cs typeface="+mn-cs"/>
              </a:rPr>
              <a:t>: If </a:t>
            </a:r>
            <a:r>
              <a:rPr kumimoji="0" lang="en-US" sz="1300" b="1" i="0" u="none" strike="noStrike" kern="1200" cap="none" spc="0" normalizeH="0" baseline="0" noProof="0" dirty="0">
                <a:ln>
                  <a:noFill/>
                </a:ln>
                <a:solidFill>
                  <a:srgbClr val="646569"/>
                </a:solidFill>
                <a:effectLst/>
                <a:uLnTx/>
                <a:uFillTx/>
                <a:latin typeface="Calibri"/>
                <a:ea typeface="+mn-ea"/>
                <a:cs typeface="+mn-cs"/>
              </a:rPr>
              <a:t>Google Drive</a:t>
            </a:r>
            <a:r>
              <a:rPr kumimoji="0" lang="en-US" sz="1300" i="0" u="none" strike="noStrike" kern="1200" cap="none" spc="0" normalizeH="0" baseline="0" noProof="0" dirty="0">
                <a:ln>
                  <a:noFill/>
                </a:ln>
                <a:solidFill>
                  <a:srgbClr val="646569"/>
                </a:solidFill>
                <a:effectLst/>
                <a:uLnTx/>
                <a:uFillTx/>
                <a:latin typeface="Calibri"/>
                <a:ea typeface="+mn-ea"/>
                <a:cs typeface="+mn-cs"/>
              </a:rPr>
              <a:t> integration is enabled when clicking Check In, Vault will automatically select the file from Google Drive. </a:t>
            </a:r>
            <a:r>
              <a:rPr kumimoji="0" lang="en-US" sz="1300" i="0" u="none" strike="noStrike" kern="1200" cap="none" spc="0" normalizeH="0" baseline="0" noProof="0" dirty="0">
                <a:ln>
                  <a:noFill/>
                </a:ln>
                <a:solidFill>
                  <a:srgbClr val="646569"/>
                </a:solidFill>
                <a:effectLst/>
                <a:uLnTx/>
                <a:uFillTx/>
                <a:latin typeface="Calibri"/>
                <a:ea typeface="+mn-ea"/>
                <a:cs typeface="+mn-cs"/>
                <a:hlinkClick r:id="rId2"/>
              </a:rPr>
              <a:t>Checking In from Google Drive</a:t>
            </a:r>
            <a:endParaRPr lang="en-US" sz="1300" dirty="0"/>
          </a:p>
          <a:p>
            <a:pPr marL="457200" indent="-457200">
              <a:buFont typeface="+mj-lt"/>
              <a:buAutoNum type="arabicPeriod" startAt="28"/>
            </a:pPr>
            <a:r>
              <a:rPr lang="en-US" sz="1800" dirty="0"/>
              <a:t>In the Check In dialog box, click the         icon to select a file</a:t>
            </a:r>
            <a:endParaRPr lang="en-US" sz="1300" b="1" dirty="0"/>
          </a:p>
          <a:p>
            <a:pPr marL="457200" indent="-457200">
              <a:buFont typeface="+mj-lt"/>
              <a:buAutoNum type="arabicPeriod" startAt="28"/>
            </a:pPr>
            <a:r>
              <a:rPr lang="en-US" sz="1800" dirty="0"/>
              <a:t>Upload the saved file from your computer and click </a:t>
            </a:r>
            <a:r>
              <a:rPr lang="en-US" sz="1800" b="1" dirty="0"/>
              <a:t>Check In</a:t>
            </a:r>
          </a:p>
          <a:p>
            <a:pPr marL="457200" indent="-457200">
              <a:buFont typeface="+mj-lt"/>
              <a:buAutoNum type="arabicPeriod" startAt="28"/>
            </a:pPr>
            <a:r>
              <a:rPr lang="en-US" sz="1800" dirty="0"/>
              <a:t>Document has moved from Vault version </a:t>
            </a:r>
            <a:r>
              <a:rPr lang="en-US" sz="1800" b="1" dirty="0"/>
              <a:t>v0.2 to v0.3 </a:t>
            </a:r>
            <a:r>
              <a:rPr lang="en-US" sz="1800" dirty="0"/>
              <a:t>and is in the </a:t>
            </a:r>
            <a:r>
              <a:rPr lang="en-US" sz="1800" b="1" dirty="0"/>
              <a:t>In Progress</a:t>
            </a:r>
            <a:r>
              <a:rPr lang="en-US" sz="1800" b="1" i="1" dirty="0"/>
              <a:t> </a:t>
            </a:r>
            <a:r>
              <a:rPr lang="en-US" sz="1800" dirty="0"/>
              <a:t>state</a:t>
            </a:r>
          </a:p>
          <a:p>
            <a:pPr lvl="1"/>
            <a:endParaRPr lang="en-US" sz="1300" b="1" dirty="0">
              <a:solidFill>
                <a:schemeClr val="tx1"/>
              </a:solidFill>
            </a:endParaRPr>
          </a:p>
          <a:p>
            <a:pPr marL="457200" indent="-457200">
              <a:buFont typeface="+mj-lt"/>
              <a:buAutoNum type="arabicPeriod" startAt="6"/>
            </a:pPr>
            <a:endParaRPr lang="en-US" sz="1800" dirty="0">
              <a:solidFill>
                <a:schemeClr val="tx1"/>
              </a:solidFill>
            </a:endParaRPr>
          </a:p>
        </p:txBody>
      </p:sp>
      <p:sp>
        <p:nvSpPr>
          <p:cNvPr id="20" name="Text Placeholder 2">
            <a:extLst>
              <a:ext uri="{FF2B5EF4-FFF2-40B4-BE49-F238E27FC236}">
                <a16:creationId xmlns:a16="http://schemas.microsoft.com/office/drawing/2014/main" id="{2E9C7B7F-1EC6-41A9-9C59-D139B4269302}"/>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Check In Documents</a:t>
            </a:r>
          </a:p>
        </p:txBody>
      </p:sp>
      <p:grpSp>
        <p:nvGrpSpPr>
          <p:cNvPr id="10" name="Group 9" descr="Screenshot showing step 28">
            <a:extLst>
              <a:ext uri="{FF2B5EF4-FFF2-40B4-BE49-F238E27FC236}">
                <a16:creationId xmlns:a16="http://schemas.microsoft.com/office/drawing/2014/main" id="{9BBA2D17-188D-6B94-A8D2-B1B5616ED4C3}"/>
              </a:ext>
            </a:extLst>
          </p:cNvPr>
          <p:cNvGrpSpPr/>
          <p:nvPr/>
        </p:nvGrpSpPr>
        <p:grpSpPr>
          <a:xfrm>
            <a:off x="4788841" y="1407077"/>
            <a:ext cx="2827572" cy="2949464"/>
            <a:chOff x="4788841" y="1407077"/>
            <a:chExt cx="2827572" cy="2949464"/>
          </a:xfrm>
        </p:grpSpPr>
        <p:pic>
          <p:nvPicPr>
            <p:cNvPr id="7" name="Picture 6">
              <a:extLst>
                <a:ext uri="{FF2B5EF4-FFF2-40B4-BE49-F238E27FC236}">
                  <a16:creationId xmlns:a16="http://schemas.microsoft.com/office/drawing/2014/main" id="{57ECBD1F-4FA5-1A43-A08D-282BB4B3F94F}"/>
                </a:ext>
              </a:extLst>
            </p:cNvPr>
            <p:cNvPicPr>
              <a:picLocks noChangeAspect="1"/>
            </p:cNvPicPr>
            <p:nvPr/>
          </p:nvPicPr>
          <p:blipFill>
            <a:blip r:embed="rId3"/>
            <a:stretch>
              <a:fillRect/>
            </a:stretch>
          </p:blipFill>
          <p:spPr>
            <a:xfrm>
              <a:off x="5187550" y="1607118"/>
              <a:ext cx="2428863" cy="2749423"/>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65A7E81B-CE55-409F-A567-B93A85C20DBF}"/>
                </a:ext>
              </a:extLst>
            </p:cNvPr>
            <p:cNvSpPr/>
            <p:nvPr/>
          </p:nvSpPr>
          <p:spPr>
            <a:xfrm>
              <a:off x="4788841" y="140707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28</a:t>
              </a:r>
              <a:endParaRPr lang="en-US" sz="1200" dirty="0"/>
            </a:p>
          </p:txBody>
        </p:sp>
        <p:sp>
          <p:nvSpPr>
            <p:cNvPr id="30" name="Rectangle: Rounded Corners 29">
              <a:extLst>
                <a:ext uri="{FF2B5EF4-FFF2-40B4-BE49-F238E27FC236}">
                  <a16:creationId xmlns:a16="http://schemas.microsoft.com/office/drawing/2014/main" id="{DF3D3896-EFDB-4DA1-8207-B4223D049531}"/>
                </a:ext>
              </a:extLst>
            </p:cNvPr>
            <p:cNvSpPr/>
            <p:nvPr/>
          </p:nvSpPr>
          <p:spPr>
            <a:xfrm>
              <a:off x="5236766" y="3802604"/>
              <a:ext cx="945065" cy="30673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6" name="Group 5" descr="Screenshot showing step 29">
            <a:extLst>
              <a:ext uri="{FF2B5EF4-FFF2-40B4-BE49-F238E27FC236}">
                <a16:creationId xmlns:a16="http://schemas.microsoft.com/office/drawing/2014/main" id="{DDCFF9B9-D6CA-AB8C-B295-012613B1AB96}"/>
              </a:ext>
            </a:extLst>
          </p:cNvPr>
          <p:cNvGrpSpPr/>
          <p:nvPr/>
        </p:nvGrpSpPr>
        <p:grpSpPr>
          <a:xfrm>
            <a:off x="8038166" y="2164291"/>
            <a:ext cx="3667513" cy="2467096"/>
            <a:chOff x="8038166" y="2164291"/>
            <a:chExt cx="3667513" cy="2467096"/>
          </a:xfrm>
        </p:grpSpPr>
        <p:pic>
          <p:nvPicPr>
            <p:cNvPr id="3" name="Picture 2">
              <a:extLst>
                <a:ext uri="{FF2B5EF4-FFF2-40B4-BE49-F238E27FC236}">
                  <a16:creationId xmlns:a16="http://schemas.microsoft.com/office/drawing/2014/main" id="{F97688D1-E3B9-B04F-B551-FE99DCFB3FDC}"/>
                </a:ext>
              </a:extLst>
            </p:cNvPr>
            <p:cNvPicPr>
              <a:picLocks noChangeAspect="1"/>
            </p:cNvPicPr>
            <p:nvPr/>
          </p:nvPicPr>
          <p:blipFill>
            <a:blip r:embed="rId4"/>
            <a:stretch>
              <a:fillRect/>
            </a:stretch>
          </p:blipFill>
          <p:spPr>
            <a:xfrm>
              <a:off x="8551666" y="2164291"/>
              <a:ext cx="3154013" cy="2467096"/>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00BFF37C-4362-4ECE-B969-20AF793C4DE8}"/>
                </a:ext>
              </a:extLst>
            </p:cNvPr>
            <p:cNvSpPr/>
            <p:nvPr/>
          </p:nvSpPr>
          <p:spPr>
            <a:xfrm>
              <a:off x="8038166" y="289186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29</a:t>
              </a:r>
              <a:endParaRPr lang="en-US" sz="1200" dirty="0"/>
            </a:p>
          </p:txBody>
        </p:sp>
        <p:sp>
          <p:nvSpPr>
            <p:cNvPr id="32" name="Rectangle: Rounded Corners 31">
              <a:extLst>
                <a:ext uri="{FF2B5EF4-FFF2-40B4-BE49-F238E27FC236}">
                  <a16:creationId xmlns:a16="http://schemas.microsoft.com/office/drawing/2014/main" id="{93CA1672-2A9E-4F68-A0D3-32D2BE52287F}"/>
                </a:ext>
              </a:extLst>
            </p:cNvPr>
            <p:cNvSpPr/>
            <p:nvPr/>
          </p:nvSpPr>
          <p:spPr>
            <a:xfrm>
              <a:off x="11262166" y="2738493"/>
              <a:ext cx="361959" cy="27092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C1152DA-BE8A-4BCF-968C-914CBAAF892A}"/>
                </a:ext>
              </a:extLst>
            </p:cNvPr>
            <p:cNvSpPr/>
            <p:nvPr/>
          </p:nvSpPr>
          <p:spPr>
            <a:xfrm>
              <a:off x="10970633" y="4189979"/>
              <a:ext cx="659714" cy="4414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5" name="Oval 34">
              <a:extLst>
                <a:ext uri="{FF2B5EF4-FFF2-40B4-BE49-F238E27FC236}">
                  <a16:creationId xmlns:a16="http://schemas.microsoft.com/office/drawing/2014/main" id="{4B8B2B6A-0054-4B6E-894D-0B786B343BFB}"/>
                </a:ext>
              </a:extLst>
            </p:cNvPr>
            <p:cNvSpPr/>
            <p:nvPr/>
          </p:nvSpPr>
          <p:spPr>
            <a:xfrm>
              <a:off x="11082403" y="367719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30</a:t>
              </a:r>
              <a:endParaRPr lang="en-US" sz="1200" dirty="0"/>
            </a:p>
          </p:txBody>
        </p:sp>
      </p:grpSp>
      <p:grpSp>
        <p:nvGrpSpPr>
          <p:cNvPr id="9" name="Group 8" descr="Screenshot showing step 31">
            <a:extLst>
              <a:ext uri="{FF2B5EF4-FFF2-40B4-BE49-F238E27FC236}">
                <a16:creationId xmlns:a16="http://schemas.microsoft.com/office/drawing/2014/main" id="{E3C1BE40-04C0-B11B-D503-9E4E9D2F7DB9}"/>
              </a:ext>
            </a:extLst>
          </p:cNvPr>
          <p:cNvGrpSpPr/>
          <p:nvPr/>
        </p:nvGrpSpPr>
        <p:grpSpPr>
          <a:xfrm>
            <a:off x="4538281" y="4974747"/>
            <a:ext cx="4662218" cy="622083"/>
            <a:chOff x="4538281" y="4974747"/>
            <a:chExt cx="4662218" cy="622083"/>
          </a:xfrm>
        </p:grpSpPr>
        <p:sp>
          <p:nvSpPr>
            <p:cNvPr id="36" name="Oval 35">
              <a:extLst>
                <a:ext uri="{FF2B5EF4-FFF2-40B4-BE49-F238E27FC236}">
                  <a16:creationId xmlns:a16="http://schemas.microsoft.com/office/drawing/2014/main" id="{9D87F894-96FA-46F1-B7E7-96A3F7D6E28D}"/>
                </a:ext>
              </a:extLst>
            </p:cNvPr>
            <p:cNvSpPr/>
            <p:nvPr/>
          </p:nvSpPr>
          <p:spPr>
            <a:xfrm>
              <a:off x="4538281" y="497474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31</a:t>
              </a:r>
              <a:endParaRPr lang="en-US" sz="1200" dirty="0"/>
            </a:p>
          </p:txBody>
        </p:sp>
        <p:pic>
          <p:nvPicPr>
            <p:cNvPr id="8" name="Picture 7">
              <a:extLst>
                <a:ext uri="{FF2B5EF4-FFF2-40B4-BE49-F238E27FC236}">
                  <a16:creationId xmlns:a16="http://schemas.microsoft.com/office/drawing/2014/main" id="{BCCF04E2-3EBC-824D-AA60-F770D3D5D3F7}"/>
                </a:ext>
              </a:extLst>
            </p:cNvPr>
            <p:cNvPicPr>
              <a:picLocks noChangeAspect="1"/>
            </p:cNvPicPr>
            <p:nvPr/>
          </p:nvPicPr>
          <p:blipFill>
            <a:blip r:embed="rId5"/>
            <a:stretch>
              <a:fillRect/>
            </a:stretch>
          </p:blipFill>
          <p:spPr>
            <a:xfrm>
              <a:off x="4995481" y="5055275"/>
              <a:ext cx="4205018" cy="54155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61663682"/>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F34E67-E1E9-450A-AD16-C0A3B2B68D32}"/>
              </a:ext>
            </a:extLst>
          </p:cNvPr>
          <p:cNvSpPr>
            <a:spLocks noGrp="1"/>
          </p:cNvSpPr>
          <p:nvPr>
            <p:ph idx="1"/>
          </p:nvPr>
        </p:nvSpPr>
        <p:spPr>
          <a:xfrm>
            <a:off x="568382" y="1081451"/>
            <a:ext cx="4197928" cy="5280438"/>
          </a:xfrm>
        </p:spPr>
        <p:txBody>
          <a:bodyPr/>
          <a:lstStyle/>
          <a:p>
            <a:pPr marL="0" indent="0">
              <a:buNone/>
            </a:pPr>
            <a:endParaRPr lang="en-US" sz="1600" b="1" dirty="0"/>
          </a:p>
          <a:p>
            <a:pPr marL="457200" indent="-457200">
              <a:buFont typeface="+mj-lt"/>
              <a:buAutoNum type="arabicPeriod" startAt="32"/>
            </a:pPr>
            <a:r>
              <a:rPr lang="en-US" sz="1800" dirty="0"/>
              <a:t>From the Workflow and State Change Icon, select </a:t>
            </a:r>
            <a:r>
              <a:rPr lang="en-US" sz="1800" b="1" dirty="0"/>
              <a:t>Send for Approval</a:t>
            </a:r>
          </a:p>
          <a:p>
            <a:pPr marL="457200" indent="-457200">
              <a:buFont typeface="+mj-lt"/>
              <a:buAutoNum type="arabicPeriod" startAt="32"/>
            </a:pPr>
            <a:r>
              <a:rPr lang="en-US" sz="1800" dirty="0"/>
              <a:t>In the start dialog, populate the </a:t>
            </a:r>
            <a:r>
              <a:rPr lang="en-US" sz="1800" b="1" dirty="0"/>
              <a:t>Approver(s)</a:t>
            </a:r>
            <a:r>
              <a:rPr lang="en-US" sz="1800" dirty="0"/>
              <a:t> field by selecting a person or persons from the drop down. Add an </a:t>
            </a:r>
            <a:r>
              <a:rPr lang="en-US" sz="1800" b="1" dirty="0"/>
              <a:t>Approval Due Date </a:t>
            </a:r>
            <a:r>
              <a:rPr lang="en-US" sz="1800" dirty="0"/>
              <a:t>and click </a:t>
            </a:r>
            <a:r>
              <a:rPr lang="en-US" sz="1800" b="1" dirty="0"/>
              <a:t>Start</a:t>
            </a:r>
            <a:r>
              <a:rPr lang="en-US" sz="1800" dirty="0"/>
              <a:t>.</a:t>
            </a:r>
          </a:p>
          <a:p>
            <a:pPr marL="914400" lvl="1" indent="-342900"/>
            <a:r>
              <a:rPr lang="en-US" sz="1300" dirty="0"/>
              <a:t>Only users with correct permissions will appear in the Approver(s) drop down</a:t>
            </a:r>
          </a:p>
          <a:p>
            <a:pPr marL="914400" lvl="1" indent="-342900"/>
            <a:r>
              <a:rPr lang="en-US" sz="1300" dirty="0"/>
              <a:t>The document is now </a:t>
            </a:r>
            <a:r>
              <a:rPr lang="en-US" sz="1300" b="1" dirty="0"/>
              <a:t>In Approval </a:t>
            </a:r>
            <a:r>
              <a:rPr lang="en-US" sz="1300" dirty="0"/>
              <a:t>state</a:t>
            </a:r>
          </a:p>
          <a:p>
            <a:pPr marL="914400" lvl="1" indent="-342900"/>
            <a:r>
              <a:rPr lang="en-US" sz="1300" dirty="0"/>
              <a:t>Users assigned as an Approver will receive an email notification and task in Vault</a:t>
            </a:r>
          </a:p>
          <a:p>
            <a:pPr marL="914400" lvl="1" indent="-342900"/>
            <a:r>
              <a:rPr lang="en-US" sz="1300" dirty="0">
                <a:solidFill>
                  <a:schemeClr val="tx1">
                    <a:lumMod val="75000"/>
                  </a:schemeClr>
                </a:solidFill>
              </a:rPr>
              <a:t>Task is assigned to every user; all users will need to complete the task before document can progress</a:t>
            </a:r>
          </a:p>
          <a:p>
            <a:pPr marL="914400" lvl="1" indent="-342900"/>
            <a:r>
              <a:rPr lang="en-US" sz="1300" dirty="0"/>
              <a:t>To continue the next steps, log in as an Approver</a:t>
            </a:r>
          </a:p>
          <a:p>
            <a:pPr marL="0" indent="0">
              <a:buNone/>
            </a:pPr>
            <a:endParaRPr lang="en-US" sz="2000" b="1" dirty="0"/>
          </a:p>
          <a:p>
            <a:pPr marL="342900" indent="-342900">
              <a:buFont typeface="+mj-lt"/>
              <a:buAutoNum type="arabicPeriod"/>
            </a:pPr>
            <a:endParaRPr lang="en-US" sz="2000" b="1" dirty="0"/>
          </a:p>
          <a:p>
            <a:pPr marL="342900" indent="-342900">
              <a:buFont typeface="+mj-lt"/>
              <a:buAutoNum type="arabicPeriod"/>
            </a:pPr>
            <a:endParaRPr lang="en-US" sz="2000" b="1" dirty="0"/>
          </a:p>
          <a:p>
            <a:pPr marL="0" indent="0">
              <a:buNone/>
            </a:pPr>
            <a:endParaRPr lang="en-US" sz="2000" b="1" dirty="0"/>
          </a:p>
          <a:p>
            <a:pPr marL="0" indent="0">
              <a:buNone/>
            </a:pPr>
            <a:endParaRPr lang="en-US" sz="2000" b="1" dirty="0"/>
          </a:p>
          <a:p>
            <a:pPr marL="0" indent="0">
              <a:buNone/>
            </a:pPr>
            <a:endParaRPr lang="en-US" sz="2000" dirty="0"/>
          </a:p>
          <a:p>
            <a:pPr marL="0" indent="0">
              <a:buNone/>
            </a:pPr>
            <a:endParaRPr lang="en-US" dirty="0"/>
          </a:p>
        </p:txBody>
      </p:sp>
      <p:sp>
        <p:nvSpPr>
          <p:cNvPr id="4" name="Title 3">
            <a:extLst>
              <a:ext uri="{FF2B5EF4-FFF2-40B4-BE49-F238E27FC236}">
                <a16:creationId xmlns:a16="http://schemas.microsoft.com/office/drawing/2014/main" id="{250A1385-BF6D-46BD-B265-86939CBBD875}"/>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21" name="Text Placeholder 2">
            <a:extLst>
              <a:ext uri="{FF2B5EF4-FFF2-40B4-BE49-F238E27FC236}">
                <a16:creationId xmlns:a16="http://schemas.microsoft.com/office/drawing/2014/main" id="{4659AF36-ABE2-4816-8D1E-F1D544989EA3}"/>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Send for Approval</a:t>
            </a:r>
          </a:p>
        </p:txBody>
      </p:sp>
      <p:grpSp>
        <p:nvGrpSpPr>
          <p:cNvPr id="8" name="Group 7" descr="Screenshot showing step 32">
            <a:extLst>
              <a:ext uri="{FF2B5EF4-FFF2-40B4-BE49-F238E27FC236}">
                <a16:creationId xmlns:a16="http://schemas.microsoft.com/office/drawing/2014/main" id="{CEE018A3-6628-B9DC-8622-C0307CD3B35B}"/>
              </a:ext>
            </a:extLst>
          </p:cNvPr>
          <p:cNvGrpSpPr/>
          <p:nvPr/>
        </p:nvGrpSpPr>
        <p:grpSpPr>
          <a:xfrm>
            <a:off x="5705465" y="1291550"/>
            <a:ext cx="2905598" cy="1686843"/>
            <a:chOff x="5705465" y="1291550"/>
            <a:chExt cx="2905598" cy="1686843"/>
          </a:xfrm>
        </p:grpSpPr>
        <p:grpSp>
          <p:nvGrpSpPr>
            <p:cNvPr id="3" name="Group 2">
              <a:extLst>
                <a:ext uri="{FF2B5EF4-FFF2-40B4-BE49-F238E27FC236}">
                  <a16:creationId xmlns:a16="http://schemas.microsoft.com/office/drawing/2014/main" id="{E2A56EB1-5FAD-4268-B0C7-BEB498AA95CC}"/>
                </a:ext>
              </a:extLst>
            </p:cNvPr>
            <p:cNvGrpSpPr/>
            <p:nvPr/>
          </p:nvGrpSpPr>
          <p:grpSpPr>
            <a:xfrm>
              <a:off x="6370978" y="1291550"/>
              <a:ext cx="2240085" cy="1686843"/>
              <a:chOff x="5371026" y="1166885"/>
              <a:chExt cx="2240085" cy="1686843"/>
            </a:xfrm>
          </p:grpSpPr>
          <p:pic>
            <p:nvPicPr>
              <p:cNvPr id="10" name="Picture 9">
                <a:extLst>
                  <a:ext uri="{FF2B5EF4-FFF2-40B4-BE49-F238E27FC236}">
                    <a16:creationId xmlns:a16="http://schemas.microsoft.com/office/drawing/2014/main" id="{50AB8096-A295-43CD-A224-1A109FF7F414}"/>
                  </a:ext>
                </a:extLst>
              </p:cNvPr>
              <p:cNvPicPr>
                <a:picLocks noChangeAspect="1"/>
              </p:cNvPicPr>
              <p:nvPr/>
            </p:nvPicPr>
            <p:blipFill>
              <a:blip r:embed="rId3"/>
              <a:stretch>
                <a:fillRect/>
              </a:stretch>
            </p:blipFill>
            <p:spPr>
              <a:xfrm>
                <a:off x="5371026" y="1166885"/>
                <a:ext cx="2240085" cy="1686843"/>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F5B1D1DB-28AC-4B49-90B3-FF081D64EC1C}"/>
                  </a:ext>
                </a:extLst>
              </p:cNvPr>
              <p:cNvSpPr/>
              <p:nvPr/>
            </p:nvSpPr>
            <p:spPr>
              <a:xfrm>
                <a:off x="6946224" y="1319807"/>
                <a:ext cx="545709" cy="30673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8A5C044-3F4F-43D6-B00D-BAB56F3C82BF}"/>
                  </a:ext>
                </a:extLst>
              </p:cNvPr>
              <p:cNvSpPr/>
              <p:nvPr/>
            </p:nvSpPr>
            <p:spPr>
              <a:xfrm>
                <a:off x="5489676" y="2451556"/>
                <a:ext cx="1065495" cy="25568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16" name="Oval 15">
              <a:extLst>
                <a:ext uri="{FF2B5EF4-FFF2-40B4-BE49-F238E27FC236}">
                  <a16:creationId xmlns:a16="http://schemas.microsoft.com/office/drawing/2014/main" id="{87939B0C-76EC-4C37-908F-60ED7A3B5BDF}"/>
                </a:ext>
              </a:extLst>
            </p:cNvPr>
            <p:cNvSpPr/>
            <p:nvPr/>
          </p:nvSpPr>
          <p:spPr>
            <a:xfrm>
              <a:off x="5705465" y="129526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32</a:t>
              </a:r>
              <a:endParaRPr lang="en-US" sz="1200" dirty="0"/>
            </a:p>
          </p:txBody>
        </p:sp>
      </p:grpSp>
      <p:grpSp>
        <p:nvGrpSpPr>
          <p:cNvPr id="5" name="Group 4" descr="Screenshot showing step 33">
            <a:extLst>
              <a:ext uri="{FF2B5EF4-FFF2-40B4-BE49-F238E27FC236}">
                <a16:creationId xmlns:a16="http://schemas.microsoft.com/office/drawing/2014/main" id="{8F655B6B-1CFA-1EEE-5150-A0D8A7D9FB04}"/>
              </a:ext>
            </a:extLst>
          </p:cNvPr>
          <p:cNvGrpSpPr/>
          <p:nvPr/>
        </p:nvGrpSpPr>
        <p:grpSpPr>
          <a:xfrm>
            <a:off x="6162665" y="3099717"/>
            <a:ext cx="4431376" cy="3419005"/>
            <a:chOff x="5706537" y="3264470"/>
            <a:chExt cx="4431376" cy="3419005"/>
          </a:xfrm>
        </p:grpSpPr>
        <p:pic>
          <p:nvPicPr>
            <p:cNvPr id="7" name="Picture 6">
              <a:extLst>
                <a:ext uri="{FF2B5EF4-FFF2-40B4-BE49-F238E27FC236}">
                  <a16:creationId xmlns:a16="http://schemas.microsoft.com/office/drawing/2014/main" id="{320C5652-224B-681D-CC9E-D190ED14F42F}"/>
                </a:ext>
              </a:extLst>
            </p:cNvPr>
            <p:cNvPicPr>
              <a:picLocks noChangeAspect="1"/>
            </p:cNvPicPr>
            <p:nvPr/>
          </p:nvPicPr>
          <p:blipFill>
            <a:blip r:embed="rId4"/>
            <a:srcRect/>
            <a:stretch/>
          </p:blipFill>
          <p:spPr>
            <a:xfrm>
              <a:off x="6257937" y="3281035"/>
              <a:ext cx="3879976" cy="3402440"/>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F1843F4A-ABA3-49F7-80B7-12B35F0E3561}"/>
                </a:ext>
              </a:extLst>
            </p:cNvPr>
            <p:cNvSpPr/>
            <p:nvPr/>
          </p:nvSpPr>
          <p:spPr>
            <a:xfrm>
              <a:off x="5706537" y="326447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33</a:t>
              </a:r>
              <a:endParaRPr lang="en-US" sz="1200" dirty="0"/>
            </a:p>
          </p:txBody>
        </p:sp>
        <p:sp>
          <p:nvSpPr>
            <p:cNvPr id="23" name="Rectangle: Rounded Corners 22">
              <a:extLst>
                <a:ext uri="{FF2B5EF4-FFF2-40B4-BE49-F238E27FC236}">
                  <a16:creationId xmlns:a16="http://schemas.microsoft.com/office/drawing/2014/main" id="{9BF52EA1-57FF-45A9-B3FA-BE35C4ACFAFE}"/>
                </a:ext>
              </a:extLst>
            </p:cNvPr>
            <p:cNvSpPr/>
            <p:nvPr/>
          </p:nvSpPr>
          <p:spPr>
            <a:xfrm>
              <a:off x="9665057" y="6268677"/>
              <a:ext cx="432467" cy="38785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pic>
        <p:nvPicPr>
          <p:cNvPr id="6" name="Picture 5" descr="Screenshot showing result of step 33">
            <a:extLst>
              <a:ext uri="{FF2B5EF4-FFF2-40B4-BE49-F238E27FC236}">
                <a16:creationId xmlns:a16="http://schemas.microsoft.com/office/drawing/2014/main" id="{92503589-D5A3-0841-A420-7E3D8D8CD1F8}"/>
              </a:ext>
            </a:extLst>
          </p:cNvPr>
          <p:cNvPicPr>
            <a:picLocks noChangeAspect="1"/>
          </p:cNvPicPr>
          <p:nvPr/>
        </p:nvPicPr>
        <p:blipFill>
          <a:blip r:embed="rId5"/>
          <a:stretch>
            <a:fillRect/>
          </a:stretch>
        </p:blipFill>
        <p:spPr>
          <a:xfrm>
            <a:off x="2306273" y="5639198"/>
            <a:ext cx="3627792" cy="457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8667664"/>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3DEDB9-7986-4DA3-9D39-A0E77A7A86E9}"/>
              </a:ext>
            </a:extLst>
          </p:cNvPr>
          <p:cNvSpPr>
            <a:spLocks noGrp="1"/>
          </p:cNvSpPr>
          <p:nvPr>
            <p:ph idx="1"/>
          </p:nvPr>
        </p:nvSpPr>
        <p:spPr>
          <a:xfrm>
            <a:off x="516024" y="1129907"/>
            <a:ext cx="4640451" cy="5043449"/>
          </a:xfrm>
        </p:spPr>
        <p:txBody>
          <a:bodyPr/>
          <a:lstStyle/>
          <a:p>
            <a:pPr marL="0" indent="0">
              <a:buNone/>
            </a:pPr>
            <a:r>
              <a:rPr lang="en-US" sz="1800" b="1" dirty="0"/>
              <a:t>Approver</a:t>
            </a:r>
          </a:p>
          <a:p>
            <a:pPr marL="457200" indent="-457200">
              <a:buFont typeface="+mj-lt"/>
              <a:buAutoNum type="arabicPeriod" startAt="34"/>
            </a:pPr>
            <a:r>
              <a:rPr lang="en-US" sz="1800" dirty="0"/>
              <a:t>Navigate to the Home tab and click on the </a:t>
            </a:r>
            <a:r>
              <a:rPr lang="en-US" sz="1800" b="1" dirty="0"/>
              <a:t>document name </a:t>
            </a:r>
            <a:r>
              <a:rPr lang="en-US" sz="1800" dirty="0"/>
              <a:t>from the Tasks pane</a:t>
            </a:r>
          </a:p>
          <a:p>
            <a:pPr marL="457200" indent="-457200">
              <a:buFont typeface="+mj-lt"/>
              <a:buAutoNum type="arabicPeriod" startAt="34"/>
            </a:pPr>
            <a:r>
              <a:rPr lang="en-US" sz="1800" dirty="0"/>
              <a:t>Click </a:t>
            </a:r>
            <a:r>
              <a:rPr lang="en-US" sz="1800" b="1" dirty="0"/>
              <a:t>Complete</a:t>
            </a:r>
            <a:r>
              <a:rPr lang="en-US" sz="1800" dirty="0"/>
              <a:t> in the task bar</a:t>
            </a:r>
            <a:endParaRPr lang="en-US" sz="1800" b="1" dirty="0"/>
          </a:p>
          <a:p>
            <a:pPr marL="457200" indent="-457200">
              <a:buFont typeface="+mj-lt"/>
              <a:buAutoNum type="arabicPeriod" startAt="34"/>
            </a:pPr>
            <a:r>
              <a:rPr lang="en-US" sz="1800" dirty="0"/>
              <a:t>In the Approve or Reject dialog box, select Approved and click </a:t>
            </a:r>
            <a:r>
              <a:rPr lang="en-US" sz="1800" b="1" dirty="0"/>
              <a:t>Complete</a:t>
            </a:r>
          </a:p>
          <a:p>
            <a:pPr lvl="1"/>
            <a:r>
              <a:rPr lang="en-US" sz="1300" dirty="0"/>
              <a:t>Approval tasks can be configured to short-circuit w</a:t>
            </a:r>
            <a:r>
              <a:rPr lang="en-GB" sz="1300" dirty="0"/>
              <a:t>hen a user selects a particular verdict. For example, if only one user in a group of approvers needs to approve the document, Vault cancels the approval task for all other users in the group after one of the users approves the document</a:t>
            </a:r>
            <a:endParaRPr lang="en-US" sz="1300" dirty="0"/>
          </a:p>
          <a:p>
            <a:pPr marL="457200" indent="-457200">
              <a:buFont typeface="+mj-lt"/>
              <a:buAutoNum type="arabicPeriod" startAt="34"/>
            </a:pPr>
            <a:r>
              <a:rPr lang="en-US" sz="1800" dirty="0"/>
              <a:t>The document is now </a:t>
            </a:r>
            <a:r>
              <a:rPr lang="en-US" sz="1800" b="1" dirty="0"/>
              <a:t>Approved</a:t>
            </a:r>
            <a:r>
              <a:rPr lang="en-US" sz="1800" dirty="0"/>
              <a:t> and </a:t>
            </a:r>
            <a:r>
              <a:rPr lang="en-US" sz="1800" b="1" dirty="0"/>
              <a:t>Vault version v1.0</a:t>
            </a:r>
          </a:p>
          <a:p>
            <a:pPr lvl="1">
              <a:buFont typeface="Calibri" panose="020F0502020204030204" pitchFamily="34" charset="0"/>
              <a:buChar char="—"/>
            </a:pPr>
            <a:r>
              <a:rPr lang="en-US" sz="1300" dirty="0"/>
              <a:t>The workflow owner will receive a notification that the TMF Plan was approval task is completed. </a:t>
            </a:r>
          </a:p>
          <a:p>
            <a:pPr lvl="1">
              <a:buFont typeface="Calibri" panose="020F0502020204030204" pitchFamily="34" charset="0"/>
              <a:buChar char="—"/>
            </a:pPr>
            <a:r>
              <a:rPr lang="en-US" sz="1300" dirty="0"/>
              <a:t>If the document is not approved, it will return to the “In Progress” state and the owner will receive a notification stating that the document was not approved</a:t>
            </a:r>
          </a:p>
          <a:p>
            <a:pPr marL="0" indent="0">
              <a:buNone/>
            </a:pPr>
            <a:endParaRPr lang="en-US" sz="3200" b="1" dirty="0"/>
          </a:p>
        </p:txBody>
      </p:sp>
      <p:sp>
        <p:nvSpPr>
          <p:cNvPr id="4" name="Title 3">
            <a:extLst>
              <a:ext uri="{FF2B5EF4-FFF2-40B4-BE49-F238E27FC236}">
                <a16:creationId xmlns:a16="http://schemas.microsoft.com/office/drawing/2014/main" id="{2DEA1BC6-0E08-4BB6-B3C1-FC0EF6C4B543}"/>
              </a:ext>
            </a:extLst>
          </p:cNvPr>
          <p:cNvSpPr>
            <a:spLocks noGrp="1"/>
          </p:cNvSpPr>
          <p:nvPr>
            <p:ph type="title"/>
          </p:nvPr>
        </p:nvSpPr>
        <p:spPr/>
        <p:txBody>
          <a:bodyPr/>
          <a:lstStyle/>
          <a:p>
            <a:r>
              <a:rPr lang="en-US" sz="4000" dirty="0">
                <a:solidFill>
                  <a:schemeClr val="accent1"/>
                </a:solidFill>
              </a:rPr>
              <a:t>Send for Authoring, Review, &amp; Approval</a:t>
            </a:r>
            <a:endParaRPr lang="en-US" dirty="0"/>
          </a:p>
        </p:txBody>
      </p:sp>
      <p:sp>
        <p:nvSpPr>
          <p:cNvPr id="43" name="Text Placeholder 2">
            <a:extLst>
              <a:ext uri="{FF2B5EF4-FFF2-40B4-BE49-F238E27FC236}">
                <a16:creationId xmlns:a16="http://schemas.microsoft.com/office/drawing/2014/main" id="{777DA363-5985-4859-B8DD-3D37C1076A5D}"/>
              </a:ext>
            </a:extLst>
          </p:cNvPr>
          <p:cNvSpPr txBox="1">
            <a:spLocks/>
          </p:cNvSpPr>
          <p:nvPr/>
        </p:nvSpPr>
        <p:spPr>
          <a:xfrm>
            <a:off x="2663904" y="757030"/>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Approve the Document</a:t>
            </a:r>
          </a:p>
        </p:txBody>
      </p:sp>
      <p:grpSp>
        <p:nvGrpSpPr>
          <p:cNvPr id="10" name="Group 9" descr="Screenshot showing step 34">
            <a:extLst>
              <a:ext uri="{FF2B5EF4-FFF2-40B4-BE49-F238E27FC236}">
                <a16:creationId xmlns:a16="http://schemas.microsoft.com/office/drawing/2014/main" id="{56644BAE-A780-B753-E0E4-EE2E7BAB2908}"/>
              </a:ext>
            </a:extLst>
          </p:cNvPr>
          <p:cNvGrpSpPr/>
          <p:nvPr/>
        </p:nvGrpSpPr>
        <p:grpSpPr>
          <a:xfrm>
            <a:off x="5477170" y="1343008"/>
            <a:ext cx="4050925" cy="1130633"/>
            <a:chOff x="5462320" y="1193345"/>
            <a:chExt cx="4050925" cy="1130633"/>
          </a:xfrm>
        </p:grpSpPr>
        <p:pic>
          <p:nvPicPr>
            <p:cNvPr id="3" name="Picture 2">
              <a:extLst>
                <a:ext uri="{FF2B5EF4-FFF2-40B4-BE49-F238E27FC236}">
                  <a16:creationId xmlns:a16="http://schemas.microsoft.com/office/drawing/2014/main" id="{DB95F763-44AA-C545-B3D0-15A9E7546BCA}"/>
                </a:ext>
              </a:extLst>
            </p:cNvPr>
            <p:cNvPicPr>
              <a:picLocks noChangeAspect="1"/>
            </p:cNvPicPr>
            <p:nvPr/>
          </p:nvPicPr>
          <p:blipFill>
            <a:blip r:embed="rId2"/>
            <a:stretch>
              <a:fillRect/>
            </a:stretch>
          </p:blipFill>
          <p:spPr>
            <a:xfrm>
              <a:off x="5874970" y="1245336"/>
              <a:ext cx="3638275" cy="1078642"/>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EF9E7A61-E2B5-486D-AE3A-E7FCBBD57ED2}"/>
                </a:ext>
              </a:extLst>
            </p:cNvPr>
            <p:cNvSpPr/>
            <p:nvPr/>
          </p:nvSpPr>
          <p:spPr>
            <a:xfrm>
              <a:off x="5462320" y="119334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34</a:t>
              </a:r>
              <a:endParaRPr lang="en-US" sz="1200" dirty="0"/>
            </a:p>
          </p:txBody>
        </p:sp>
        <p:sp>
          <p:nvSpPr>
            <p:cNvPr id="23" name="Rectangle: Rounded Corners 22">
              <a:extLst>
                <a:ext uri="{FF2B5EF4-FFF2-40B4-BE49-F238E27FC236}">
                  <a16:creationId xmlns:a16="http://schemas.microsoft.com/office/drawing/2014/main" id="{843F8223-0806-4E99-97D4-F184C52D63EE}"/>
                </a:ext>
              </a:extLst>
            </p:cNvPr>
            <p:cNvSpPr/>
            <p:nvPr/>
          </p:nvSpPr>
          <p:spPr>
            <a:xfrm>
              <a:off x="7178469" y="1896917"/>
              <a:ext cx="1405995" cy="21313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descr="Screenshot showing step 35">
            <a:extLst>
              <a:ext uri="{FF2B5EF4-FFF2-40B4-BE49-F238E27FC236}">
                <a16:creationId xmlns:a16="http://schemas.microsoft.com/office/drawing/2014/main" id="{8E8BF10C-1F1C-9E89-58D1-6EE49A0C691C}"/>
              </a:ext>
            </a:extLst>
          </p:cNvPr>
          <p:cNvGrpSpPr/>
          <p:nvPr/>
        </p:nvGrpSpPr>
        <p:grpSpPr>
          <a:xfrm>
            <a:off x="5066701" y="2473641"/>
            <a:ext cx="7058017" cy="780950"/>
            <a:chOff x="5066701" y="2473641"/>
            <a:chExt cx="7058017" cy="780950"/>
          </a:xfrm>
        </p:grpSpPr>
        <p:pic>
          <p:nvPicPr>
            <p:cNvPr id="5" name="Picture 4">
              <a:extLst>
                <a:ext uri="{FF2B5EF4-FFF2-40B4-BE49-F238E27FC236}">
                  <a16:creationId xmlns:a16="http://schemas.microsoft.com/office/drawing/2014/main" id="{9C5A2693-DBF7-C74F-898A-FC4E12CDA797}"/>
                </a:ext>
              </a:extLst>
            </p:cNvPr>
            <p:cNvPicPr>
              <a:picLocks noChangeAspect="1"/>
            </p:cNvPicPr>
            <p:nvPr/>
          </p:nvPicPr>
          <p:blipFill>
            <a:blip r:embed="rId3"/>
            <a:stretch>
              <a:fillRect/>
            </a:stretch>
          </p:blipFill>
          <p:spPr>
            <a:xfrm>
              <a:off x="5066701" y="2655122"/>
              <a:ext cx="7035525" cy="599469"/>
            </a:xfrm>
            <a:prstGeom prst="rect">
              <a:avLst/>
            </a:prstGeom>
            <a:ln>
              <a:noFill/>
            </a:ln>
            <a:effectLst>
              <a:outerShdw blurRad="292100" dist="139700" dir="2700000" algn="tl" rotWithShape="0">
                <a:srgbClr val="333333">
                  <a:alpha val="65000"/>
                </a:srgbClr>
              </a:outerShdw>
            </a:effectLst>
          </p:spPr>
        </p:pic>
        <p:sp>
          <p:nvSpPr>
            <p:cNvPr id="30" name="Oval 29">
              <a:extLst>
                <a:ext uri="{FF2B5EF4-FFF2-40B4-BE49-F238E27FC236}">
                  <a16:creationId xmlns:a16="http://schemas.microsoft.com/office/drawing/2014/main" id="{B5C688DB-A920-450B-AFD0-E57F6C9A1772}"/>
                </a:ext>
              </a:extLst>
            </p:cNvPr>
            <p:cNvSpPr/>
            <p:nvPr/>
          </p:nvSpPr>
          <p:spPr>
            <a:xfrm>
              <a:off x="11372026" y="247364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35</a:t>
              </a:r>
              <a:endParaRPr lang="en-US" sz="1200" dirty="0"/>
            </a:p>
          </p:txBody>
        </p:sp>
        <p:sp>
          <p:nvSpPr>
            <p:cNvPr id="31" name="Rectangle: Rounded Corners 30">
              <a:extLst>
                <a:ext uri="{FF2B5EF4-FFF2-40B4-BE49-F238E27FC236}">
                  <a16:creationId xmlns:a16="http://schemas.microsoft.com/office/drawing/2014/main" id="{A1D7E187-7B3B-407D-ABF4-0BB2000DBE66}"/>
                </a:ext>
              </a:extLst>
            </p:cNvPr>
            <p:cNvSpPr/>
            <p:nvPr/>
          </p:nvSpPr>
          <p:spPr>
            <a:xfrm>
              <a:off x="11533734" y="2961420"/>
              <a:ext cx="590984" cy="28947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7" name="Group 6" descr="Screenshot showing step 37">
            <a:extLst>
              <a:ext uri="{FF2B5EF4-FFF2-40B4-BE49-F238E27FC236}">
                <a16:creationId xmlns:a16="http://schemas.microsoft.com/office/drawing/2014/main" id="{33F2FFED-5C61-D6F3-5B1C-174D3061361B}"/>
              </a:ext>
            </a:extLst>
          </p:cNvPr>
          <p:cNvGrpSpPr/>
          <p:nvPr/>
        </p:nvGrpSpPr>
        <p:grpSpPr>
          <a:xfrm>
            <a:off x="5190204" y="5619730"/>
            <a:ext cx="4520510" cy="706667"/>
            <a:chOff x="5190204" y="5619730"/>
            <a:chExt cx="4520510" cy="706667"/>
          </a:xfrm>
        </p:grpSpPr>
        <p:pic>
          <p:nvPicPr>
            <p:cNvPr id="6" name="Picture 5">
              <a:extLst>
                <a:ext uri="{FF2B5EF4-FFF2-40B4-BE49-F238E27FC236}">
                  <a16:creationId xmlns:a16="http://schemas.microsoft.com/office/drawing/2014/main" id="{0D81840D-B32F-5A4E-9D39-C70BB1D8FFA4}"/>
                </a:ext>
              </a:extLst>
            </p:cNvPr>
            <p:cNvPicPr>
              <a:picLocks noChangeAspect="1"/>
            </p:cNvPicPr>
            <p:nvPr/>
          </p:nvPicPr>
          <p:blipFill>
            <a:blip r:embed="rId4"/>
            <a:stretch>
              <a:fillRect/>
            </a:stretch>
          </p:blipFill>
          <p:spPr>
            <a:xfrm>
              <a:off x="5190204" y="5694327"/>
              <a:ext cx="4063309" cy="632070"/>
            </a:xfrm>
            <a:prstGeom prst="rect">
              <a:avLst/>
            </a:prstGeom>
            <a:ln>
              <a:noFill/>
            </a:ln>
            <a:effectLst>
              <a:outerShdw blurRad="292100" dist="139700" dir="2700000" algn="tl" rotWithShape="0">
                <a:srgbClr val="333333">
                  <a:alpha val="65000"/>
                </a:srgbClr>
              </a:outerShdw>
            </a:effectLst>
          </p:spPr>
        </p:pic>
        <p:sp>
          <p:nvSpPr>
            <p:cNvPr id="40" name="Oval 39">
              <a:extLst>
                <a:ext uri="{FF2B5EF4-FFF2-40B4-BE49-F238E27FC236}">
                  <a16:creationId xmlns:a16="http://schemas.microsoft.com/office/drawing/2014/main" id="{841A10D7-2409-44E7-9CAD-110093064705}"/>
                </a:ext>
              </a:extLst>
            </p:cNvPr>
            <p:cNvSpPr/>
            <p:nvPr/>
          </p:nvSpPr>
          <p:spPr>
            <a:xfrm>
              <a:off x="9253514" y="561973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37</a:t>
              </a:r>
              <a:endParaRPr lang="en-US" sz="1200" dirty="0"/>
            </a:p>
          </p:txBody>
        </p:sp>
        <p:sp>
          <p:nvSpPr>
            <p:cNvPr id="44" name="Rectangle: Rounded Corners 43">
              <a:extLst>
                <a:ext uri="{FF2B5EF4-FFF2-40B4-BE49-F238E27FC236}">
                  <a16:creationId xmlns:a16="http://schemas.microsoft.com/office/drawing/2014/main" id="{6A93E31E-760A-4EBB-AA16-075383601615}"/>
                </a:ext>
              </a:extLst>
            </p:cNvPr>
            <p:cNvSpPr/>
            <p:nvPr/>
          </p:nvSpPr>
          <p:spPr>
            <a:xfrm>
              <a:off x="8392438" y="5849655"/>
              <a:ext cx="823603" cy="32370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8" name="Group 7" descr="Screenshot showing step 36">
            <a:extLst>
              <a:ext uri="{FF2B5EF4-FFF2-40B4-BE49-F238E27FC236}">
                <a16:creationId xmlns:a16="http://schemas.microsoft.com/office/drawing/2014/main" id="{C62C663C-C8F7-E8A8-1C79-B0D1F3AC6104}"/>
              </a:ext>
            </a:extLst>
          </p:cNvPr>
          <p:cNvGrpSpPr/>
          <p:nvPr/>
        </p:nvGrpSpPr>
        <p:grpSpPr>
          <a:xfrm>
            <a:off x="5532259" y="3349803"/>
            <a:ext cx="3855400" cy="2025719"/>
            <a:chOff x="5532259" y="3349803"/>
            <a:chExt cx="3855400" cy="2025719"/>
          </a:xfrm>
        </p:grpSpPr>
        <p:pic>
          <p:nvPicPr>
            <p:cNvPr id="25" name="Picture 24">
              <a:extLst>
                <a:ext uri="{FF2B5EF4-FFF2-40B4-BE49-F238E27FC236}">
                  <a16:creationId xmlns:a16="http://schemas.microsoft.com/office/drawing/2014/main" id="{8ED2209D-6F9F-4B9F-96AA-9E3997B63DB4}"/>
                </a:ext>
              </a:extLst>
            </p:cNvPr>
            <p:cNvPicPr>
              <a:picLocks noChangeAspect="1"/>
            </p:cNvPicPr>
            <p:nvPr/>
          </p:nvPicPr>
          <p:blipFill>
            <a:blip r:embed="rId5"/>
            <a:stretch>
              <a:fillRect/>
            </a:stretch>
          </p:blipFill>
          <p:spPr>
            <a:xfrm>
              <a:off x="5532259" y="3349803"/>
              <a:ext cx="3855400" cy="2025719"/>
            </a:xfrm>
            <a:prstGeom prst="rect">
              <a:avLst/>
            </a:prstGeom>
            <a:ln>
              <a:noFill/>
            </a:ln>
            <a:effectLst>
              <a:outerShdw blurRad="292100" dist="139700" dir="2700000" algn="tl" rotWithShape="0">
                <a:srgbClr val="333333">
                  <a:alpha val="65000"/>
                </a:srgbClr>
              </a:outerShdw>
            </a:effectLst>
          </p:spPr>
        </p:pic>
        <p:sp>
          <p:nvSpPr>
            <p:cNvPr id="36" name="Oval 35">
              <a:extLst>
                <a:ext uri="{FF2B5EF4-FFF2-40B4-BE49-F238E27FC236}">
                  <a16:creationId xmlns:a16="http://schemas.microsoft.com/office/drawing/2014/main" id="{0192AF42-C2F7-429D-81E9-1714ADC335CA}"/>
                </a:ext>
              </a:extLst>
            </p:cNvPr>
            <p:cNvSpPr/>
            <p:nvPr/>
          </p:nvSpPr>
          <p:spPr>
            <a:xfrm>
              <a:off x="8888419" y="373510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36</a:t>
              </a:r>
              <a:endParaRPr lang="en-US" sz="1200" dirty="0"/>
            </a:p>
          </p:txBody>
        </p:sp>
        <p:sp>
          <p:nvSpPr>
            <p:cNvPr id="16" name="Rectangle: Rounded Corners 43">
              <a:extLst>
                <a:ext uri="{FF2B5EF4-FFF2-40B4-BE49-F238E27FC236}">
                  <a16:creationId xmlns:a16="http://schemas.microsoft.com/office/drawing/2014/main" id="{9D9356FF-2DD9-AC47-93C3-8416C8E5F773}"/>
                </a:ext>
              </a:extLst>
            </p:cNvPr>
            <p:cNvSpPr/>
            <p:nvPr/>
          </p:nvSpPr>
          <p:spPr>
            <a:xfrm>
              <a:off x="8621936" y="5034812"/>
              <a:ext cx="765723" cy="3407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054259001"/>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F34E67-E1E9-450A-AD16-C0A3B2B68D32}"/>
              </a:ext>
            </a:extLst>
          </p:cNvPr>
          <p:cNvSpPr>
            <a:spLocks noGrp="1"/>
          </p:cNvSpPr>
          <p:nvPr>
            <p:ph idx="1"/>
          </p:nvPr>
        </p:nvSpPr>
        <p:spPr>
          <a:xfrm>
            <a:off x="731283" y="1282402"/>
            <a:ext cx="4043746" cy="3978810"/>
          </a:xfrm>
        </p:spPr>
        <p:txBody>
          <a:bodyPr>
            <a:normAutofit lnSpcReduction="10000"/>
          </a:bodyPr>
          <a:lstStyle/>
          <a:p>
            <a:pPr marL="0" indent="0">
              <a:buNone/>
            </a:pPr>
            <a:endParaRPr lang="en-US" sz="2000" b="1" dirty="0"/>
          </a:p>
          <a:p>
            <a:pPr marL="342900" indent="-342900">
              <a:buFont typeface="+mj-lt"/>
              <a:buAutoNum type="arabicPeriod"/>
            </a:pPr>
            <a:r>
              <a:rPr lang="en-US" sz="1800" dirty="0"/>
              <a:t>From the Library tab, locate and open the </a:t>
            </a:r>
            <a:r>
              <a:rPr lang="en-US" sz="1800" b="1" dirty="0"/>
              <a:t>In Progress </a:t>
            </a:r>
            <a:r>
              <a:rPr lang="en-US" sz="1800" dirty="0"/>
              <a:t>document</a:t>
            </a:r>
          </a:p>
          <a:p>
            <a:pPr marL="342900" indent="-342900">
              <a:buFont typeface="+mj-lt"/>
              <a:buAutoNum type="arabicPeriod"/>
            </a:pPr>
            <a:r>
              <a:rPr lang="en-US" sz="1800" dirty="0"/>
              <a:t>From the Workflow and State Change Icon, select </a:t>
            </a:r>
            <a:r>
              <a:rPr lang="en-US" sz="1800" b="1" dirty="0"/>
              <a:t>Send for eSignature</a:t>
            </a:r>
          </a:p>
          <a:p>
            <a:pPr marL="342900" indent="-342900">
              <a:buFont typeface="+mj-lt"/>
              <a:buAutoNum type="arabicPeriod"/>
            </a:pPr>
            <a:r>
              <a:rPr lang="en-US" sz="1800" dirty="0"/>
              <a:t>Select an </a:t>
            </a:r>
            <a:r>
              <a:rPr lang="en-US" sz="1800" b="1" dirty="0"/>
              <a:t>Approver(s) </a:t>
            </a:r>
            <a:r>
              <a:rPr lang="en-US" sz="1800" dirty="0"/>
              <a:t>and an </a:t>
            </a:r>
            <a:r>
              <a:rPr lang="en-US" sz="1800" b="1" dirty="0"/>
              <a:t>Approva</a:t>
            </a:r>
            <a:r>
              <a:rPr lang="en-US" sz="1800" dirty="0"/>
              <a:t>l </a:t>
            </a:r>
            <a:r>
              <a:rPr lang="en-US" sz="1800" b="1" dirty="0"/>
              <a:t>Due Date</a:t>
            </a:r>
            <a:r>
              <a:rPr lang="en-US" sz="1800" dirty="0"/>
              <a:t>, and click </a:t>
            </a:r>
            <a:r>
              <a:rPr lang="en-US" sz="1800" b="1" dirty="0"/>
              <a:t>Start</a:t>
            </a:r>
          </a:p>
          <a:p>
            <a:pPr marL="744538" lvl="1" indent="-233363"/>
            <a:r>
              <a:rPr lang="en-US" sz="1400" dirty="0"/>
              <a:t>Only users with correct permissions will appear in the Approver(s) drop down</a:t>
            </a:r>
          </a:p>
          <a:p>
            <a:pPr marL="744538" lvl="1" indent="-233363"/>
            <a:r>
              <a:rPr lang="en-US" sz="1400" dirty="0"/>
              <a:t>The document is now </a:t>
            </a:r>
            <a:r>
              <a:rPr lang="en-US" sz="1400" b="1" dirty="0"/>
              <a:t>In Approval </a:t>
            </a:r>
            <a:r>
              <a:rPr lang="en-US" sz="1400" dirty="0"/>
              <a:t>state</a:t>
            </a:r>
          </a:p>
          <a:p>
            <a:pPr marL="744538" lvl="1" indent="-233363"/>
            <a:r>
              <a:rPr lang="en-US" sz="1400" dirty="0"/>
              <a:t>Users assigned as an Approver will receive an email notification and task in Vault</a:t>
            </a:r>
          </a:p>
          <a:p>
            <a:pPr marL="744538" lvl="1" indent="-233363"/>
            <a:r>
              <a:rPr lang="en-US" sz="1400" dirty="0">
                <a:solidFill>
                  <a:schemeClr val="tx1">
                    <a:lumMod val="75000"/>
                  </a:schemeClr>
                </a:solidFill>
              </a:rPr>
              <a:t>Task is assigned to every user; all users will need to complete the task before document can progress</a:t>
            </a:r>
          </a:p>
          <a:p>
            <a:pPr marL="744538" lvl="1">
              <a:tabLst>
                <a:tab pos="744538" algn="l"/>
              </a:tabLst>
            </a:pPr>
            <a:r>
              <a:rPr lang="en-US" sz="1400" dirty="0"/>
              <a:t>To continue the next steps, log in as an Approver</a:t>
            </a: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dirty="0"/>
          </a:p>
          <a:p>
            <a:pPr marL="0" indent="0">
              <a:buNone/>
            </a:pPr>
            <a:endParaRPr lang="en-US" dirty="0"/>
          </a:p>
        </p:txBody>
      </p:sp>
      <p:sp>
        <p:nvSpPr>
          <p:cNvPr id="4" name="Title 3">
            <a:extLst>
              <a:ext uri="{FF2B5EF4-FFF2-40B4-BE49-F238E27FC236}">
                <a16:creationId xmlns:a16="http://schemas.microsoft.com/office/drawing/2014/main" id="{250A1385-BF6D-46BD-B265-86939CBBD875}"/>
              </a:ext>
            </a:extLst>
          </p:cNvPr>
          <p:cNvSpPr>
            <a:spLocks noGrp="1"/>
          </p:cNvSpPr>
          <p:nvPr>
            <p:ph type="title"/>
          </p:nvPr>
        </p:nvSpPr>
        <p:spPr>
          <a:xfrm>
            <a:off x="276303" y="142433"/>
            <a:ext cx="11639394" cy="680777"/>
          </a:xfrm>
        </p:spPr>
        <p:txBody>
          <a:bodyPr>
            <a:normAutofit fontScale="90000"/>
          </a:bodyPr>
          <a:lstStyle/>
          <a:p>
            <a:r>
              <a:rPr lang="en-US" dirty="0"/>
              <a:t>Send for Approval with eSignature</a:t>
            </a:r>
          </a:p>
        </p:txBody>
      </p:sp>
      <p:sp>
        <p:nvSpPr>
          <p:cNvPr id="21" name="Text Placeholder 2">
            <a:extLst>
              <a:ext uri="{FF2B5EF4-FFF2-40B4-BE49-F238E27FC236}">
                <a16:creationId xmlns:a16="http://schemas.microsoft.com/office/drawing/2014/main" id="{4E2408A3-5441-4ABC-A289-64D099556DE5}"/>
              </a:ext>
            </a:extLst>
          </p:cNvPr>
          <p:cNvSpPr txBox="1">
            <a:spLocks/>
          </p:cNvSpPr>
          <p:nvPr/>
        </p:nvSpPr>
        <p:spPr>
          <a:xfrm>
            <a:off x="2663904" y="737284"/>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Send to Approver</a:t>
            </a:r>
          </a:p>
        </p:txBody>
      </p:sp>
      <p:grpSp>
        <p:nvGrpSpPr>
          <p:cNvPr id="10" name="Group 9" descr="Screenshot showing step 1">
            <a:extLst>
              <a:ext uri="{FF2B5EF4-FFF2-40B4-BE49-F238E27FC236}">
                <a16:creationId xmlns:a16="http://schemas.microsoft.com/office/drawing/2014/main" id="{79BD628E-59A9-85D2-B2B7-1670C09001D4}"/>
              </a:ext>
            </a:extLst>
          </p:cNvPr>
          <p:cNvGrpSpPr/>
          <p:nvPr/>
        </p:nvGrpSpPr>
        <p:grpSpPr>
          <a:xfrm>
            <a:off x="4840483" y="1181788"/>
            <a:ext cx="7214109" cy="2011563"/>
            <a:chOff x="4840483" y="1181788"/>
            <a:chExt cx="7214109" cy="2011563"/>
          </a:xfrm>
        </p:grpSpPr>
        <p:pic>
          <p:nvPicPr>
            <p:cNvPr id="5" name="Picture 4">
              <a:extLst>
                <a:ext uri="{FF2B5EF4-FFF2-40B4-BE49-F238E27FC236}">
                  <a16:creationId xmlns:a16="http://schemas.microsoft.com/office/drawing/2014/main" id="{F81E4D27-C4AB-E943-9CE7-B316F0656DB2}"/>
                </a:ext>
              </a:extLst>
            </p:cNvPr>
            <p:cNvPicPr>
              <a:picLocks noChangeAspect="1"/>
            </p:cNvPicPr>
            <p:nvPr/>
          </p:nvPicPr>
          <p:blipFill rotWithShape="1">
            <a:blip r:embed="rId3"/>
            <a:srcRect t="1510" b="-1"/>
            <a:stretch/>
          </p:blipFill>
          <p:spPr>
            <a:xfrm>
              <a:off x="5177057" y="1181788"/>
              <a:ext cx="6825173" cy="2011563"/>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FDBCA9CB-0485-40C7-83A3-203807456450}"/>
                </a:ext>
              </a:extLst>
            </p:cNvPr>
            <p:cNvSpPr/>
            <p:nvPr/>
          </p:nvSpPr>
          <p:spPr>
            <a:xfrm>
              <a:off x="4840483" y="120944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1</a:t>
              </a:r>
              <a:endParaRPr lang="en-US" sz="1200"/>
            </a:p>
          </p:txBody>
        </p:sp>
        <p:sp>
          <p:nvSpPr>
            <p:cNvPr id="19" name="Rectangle: Rounded Corners 18">
              <a:extLst>
                <a:ext uri="{FF2B5EF4-FFF2-40B4-BE49-F238E27FC236}">
                  <a16:creationId xmlns:a16="http://schemas.microsoft.com/office/drawing/2014/main" id="{072763CC-8C0A-43D6-90B2-6BE299DC3734}"/>
                </a:ext>
              </a:extLst>
            </p:cNvPr>
            <p:cNvSpPr/>
            <p:nvPr/>
          </p:nvSpPr>
          <p:spPr>
            <a:xfrm>
              <a:off x="5217510" y="1987721"/>
              <a:ext cx="6837082" cy="65697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7" name="Group 6" descr="Screenshot showing step 2">
            <a:extLst>
              <a:ext uri="{FF2B5EF4-FFF2-40B4-BE49-F238E27FC236}">
                <a16:creationId xmlns:a16="http://schemas.microsoft.com/office/drawing/2014/main" id="{6656A648-8EFF-7928-CE0C-7A3D34E0DB2C}"/>
              </a:ext>
            </a:extLst>
          </p:cNvPr>
          <p:cNvGrpSpPr/>
          <p:nvPr/>
        </p:nvGrpSpPr>
        <p:grpSpPr>
          <a:xfrm>
            <a:off x="9656133" y="3628033"/>
            <a:ext cx="2398459" cy="2307476"/>
            <a:chOff x="9656133" y="3628033"/>
            <a:chExt cx="2398459" cy="2307476"/>
          </a:xfrm>
        </p:grpSpPr>
        <p:pic>
          <p:nvPicPr>
            <p:cNvPr id="16" name="Picture 15">
              <a:extLst>
                <a:ext uri="{FF2B5EF4-FFF2-40B4-BE49-F238E27FC236}">
                  <a16:creationId xmlns:a16="http://schemas.microsoft.com/office/drawing/2014/main" id="{0D89071A-2F96-432A-9DF8-00DBE67275B3}"/>
                </a:ext>
              </a:extLst>
            </p:cNvPr>
            <p:cNvPicPr>
              <a:picLocks noChangeAspect="1"/>
            </p:cNvPicPr>
            <p:nvPr/>
          </p:nvPicPr>
          <p:blipFill>
            <a:blip r:embed="rId4"/>
            <a:stretch>
              <a:fillRect/>
            </a:stretch>
          </p:blipFill>
          <p:spPr>
            <a:xfrm>
              <a:off x="9886637" y="3628033"/>
              <a:ext cx="2167955" cy="2307476"/>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E71A4C27-14C4-4D43-9DB8-18578A541155}"/>
                </a:ext>
              </a:extLst>
            </p:cNvPr>
            <p:cNvSpPr/>
            <p:nvPr/>
          </p:nvSpPr>
          <p:spPr>
            <a:xfrm>
              <a:off x="9656133" y="377862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6" name="Rectangle: Rounded Corners 25">
              <a:extLst>
                <a:ext uri="{FF2B5EF4-FFF2-40B4-BE49-F238E27FC236}">
                  <a16:creationId xmlns:a16="http://schemas.microsoft.com/office/drawing/2014/main" id="{1266816F-3624-4E8B-8ACA-428690A694D3}"/>
                </a:ext>
              </a:extLst>
            </p:cNvPr>
            <p:cNvSpPr/>
            <p:nvPr/>
          </p:nvSpPr>
          <p:spPr>
            <a:xfrm>
              <a:off x="10064851" y="5236160"/>
              <a:ext cx="1132267" cy="15924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8" name="Group 7" descr="Screenshot showing step 3">
            <a:extLst>
              <a:ext uri="{FF2B5EF4-FFF2-40B4-BE49-F238E27FC236}">
                <a16:creationId xmlns:a16="http://schemas.microsoft.com/office/drawing/2014/main" id="{B4229696-C122-9269-2AAB-2BD79BBE67A9}"/>
              </a:ext>
            </a:extLst>
          </p:cNvPr>
          <p:cNvGrpSpPr/>
          <p:nvPr/>
        </p:nvGrpSpPr>
        <p:grpSpPr>
          <a:xfrm>
            <a:off x="4840483" y="3290486"/>
            <a:ext cx="4394634" cy="3226815"/>
            <a:chOff x="4840483" y="3290486"/>
            <a:chExt cx="4394634" cy="3226815"/>
          </a:xfrm>
        </p:grpSpPr>
        <p:pic>
          <p:nvPicPr>
            <p:cNvPr id="3" name="Picture 2">
              <a:extLst>
                <a:ext uri="{FF2B5EF4-FFF2-40B4-BE49-F238E27FC236}">
                  <a16:creationId xmlns:a16="http://schemas.microsoft.com/office/drawing/2014/main" id="{CDA83F32-42AB-AE58-D0BA-91A9D0B691B1}"/>
                </a:ext>
              </a:extLst>
            </p:cNvPr>
            <p:cNvPicPr>
              <a:picLocks noChangeAspect="1"/>
            </p:cNvPicPr>
            <p:nvPr/>
          </p:nvPicPr>
          <p:blipFill rotWithShape="1">
            <a:blip r:embed="rId5"/>
            <a:srcRect l="1170"/>
            <a:stretch/>
          </p:blipFill>
          <p:spPr>
            <a:xfrm>
              <a:off x="5588001" y="3290486"/>
              <a:ext cx="3619376" cy="3187337"/>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42C48EA1-D598-4E8E-B6D4-273E98342239}"/>
                </a:ext>
              </a:extLst>
            </p:cNvPr>
            <p:cNvSpPr/>
            <p:nvPr/>
          </p:nvSpPr>
          <p:spPr>
            <a:xfrm>
              <a:off x="4840483" y="342900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29" name="Rectangle: Rounded Corners 28">
              <a:extLst>
                <a:ext uri="{FF2B5EF4-FFF2-40B4-BE49-F238E27FC236}">
                  <a16:creationId xmlns:a16="http://schemas.microsoft.com/office/drawing/2014/main" id="{C483A00F-4DF1-43F8-8BEC-C58AE0368D38}"/>
                </a:ext>
              </a:extLst>
            </p:cNvPr>
            <p:cNvSpPr/>
            <p:nvPr/>
          </p:nvSpPr>
          <p:spPr>
            <a:xfrm>
              <a:off x="8751514" y="6178835"/>
              <a:ext cx="483603" cy="3384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pic>
        <p:nvPicPr>
          <p:cNvPr id="9" name="Picture 8" descr="Screenshot showing result of step 3">
            <a:extLst>
              <a:ext uri="{FF2B5EF4-FFF2-40B4-BE49-F238E27FC236}">
                <a16:creationId xmlns:a16="http://schemas.microsoft.com/office/drawing/2014/main" id="{ECB397C4-BC2F-AE4A-A1F5-52B79EDD19AB}"/>
              </a:ext>
            </a:extLst>
          </p:cNvPr>
          <p:cNvPicPr>
            <a:picLocks noChangeAspect="1"/>
          </p:cNvPicPr>
          <p:nvPr/>
        </p:nvPicPr>
        <p:blipFill>
          <a:blip r:embed="rId6"/>
          <a:stretch>
            <a:fillRect/>
          </a:stretch>
        </p:blipFill>
        <p:spPr>
          <a:xfrm>
            <a:off x="1011837" y="5682904"/>
            <a:ext cx="4043747" cy="4959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166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ES"/>
              <a:t>Create a</a:t>
            </a:r>
            <a:r>
              <a:rPr lang="en-US"/>
              <a:t> Person</a:t>
            </a:r>
            <a:endParaRPr lang="en-ES"/>
          </a:p>
        </p:txBody>
      </p:sp>
      <p:sp>
        <p:nvSpPr>
          <p:cNvPr id="4" name="Rectangle 3">
            <a:extLst>
              <a:ext uri="{FF2B5EF4-FFF2-40B4-BE49-F238E27FC236}">
                <a16:creationId xmlns:a16="http://schemas.microsoft.com/office/drawing/2014/main" id="{3B8E5130-B6D1-9548-9256-D71CEA6358DC}"/>
              </a:ext>
            </a:extLst>
          </p:cNvPr>
          <p:cNvSpPr/>
          <p:nvPr/>
        </p:nvSpPr>
        <p:spPr>
          <a:xfrm>
            <a:off x="433386" y="979219"/>
            <a:ext cx="4730987" cy="3726533"/>
          </a:xfrm>
          <a:prstGeom prst="rect">
            <a:avLst/>
          </a:prstGeom>
        </p:spPr>
        <p:txBody>
          <a:bodyPr wrap="square" anchor="t">
            <a:spAutoFit/>
          </a:bodyPr>
          <a:lstStyle/>
          <a:p>
            <a:pPr marL="342900" indent="-342900">
              <a:lnSpc>
                <a:spcPct val="80000"/>
              </a:lnSpc>
              <a:spcBef>
                <a:spcPts val="1200"/>
              </a:spcBef>
              <a:buClr>
                <a:schemeClr val="tx2"/>
              </a:buClr>
              <a:buAutoNum type="arabicPeriod"/>
            </a:pPr>
            <a:r>
              <a:rPr lang="en-US" dirty="0">
                <a:solidFill>
                  <a:schemeClr val="tx1">
                    <a:lumMod val="75000"/>
                  </a:schemeClr>
                </a:solidFill>
              </a:rPr>
              <a:t>Navigate to the </a:t>
            </a:r>
            <a:r>
              <a:rPr lang="en-ES" b="1" dirty="0">
                <a:solidFill>
                  <a:schemeClr val="tx1">
                    <a:lumMod val="75000"/>
                  </a:schemeClr>
                </a:solidFill>
              </a:rPr>
              <a:t>Global Directory</a:t>
            </a:r>
            <a:r>
              <a:rPr lang="en-ES" dirty="0">
                <a:solidFill>
                  <a:schemeClr val="tx1">
                    <a:lumMod val="75000"/>
                  </a:schemeClr>
                </a:solidFill>
              </a:rPr>
              <a:t> tab</a:t>
            </a:r>
            <a:r>
              <a:rPr lang="en-US" dirty="0">
                <a:solidFill>
                  <a:schemeClr val="tx1">
                    <a:lumMod val="75000"/>
                  </a:schemeClr>
                </a:solidFill>
              </a:rPr>
              <a:t>, and select </a:t>
            </a:r>
            <a:r>
              <a:rPr lang="en-US" b="1" dirty="0">
                <a:solidFill>
                  <a:schemeClr val="tx1">
                    <a:lumMod val="75000"/>
                  </a:schemeClr>
                </a:solidFill>
              </a:rPr>
              <a:t>Personnel. </a:t>
            </a:r>
          </a:p>
          <a:p>
            <a:pPr marL="685800" lvl="1" indent="-228600">
              <a:lnSpc>
                <a:spcPct val="80000"/>
              </a:lnSpc>
              <a:spcBef>
                <a:spcPts val="600"/>
              </a:spcBef>
              <a:buClr>
                <a:schemeClr val="tx2"/>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the Global Directory tab may be located under the double arrows in the Navigation bar, depending on the user’s page setup.</a:t>
            </a:r>
            <a:endParaRPr lang="en-US" dirty="0">
              <a:solidFill>
                <a:schemeClr val="tx1">
                  <a:lumMod val="75000"/>
                </a:scheme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Ensure the Person does not already exist prior to creating by </a:t>
            </a:r>
            <a:r>
              <a:rPr lang="en-US" b="1" dirty="0">
                <a:solidFill>
                  <a:schemeClr val="tx1">
                    <a:lumMod val="75000"/>
                  </a:schemeClr>
                </a:solidFill>
              </a:rPr>
              <a:t>searching</a:t>
            </a:r>
            <a:r>
              <a:rPr lang="en-US" dirty="0">
                <a:solidFill>
                  <a:schemeClr val="tx1">
                    <a:lumMod val="75000"/>
                  </a:schemeClr>
                </a:solidFill>
              </a:rPr>
              <a:t> for the person.</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the ‘Views’ section on the left-hand side may default to ‘Recent Personnel’ or ‘Favorites’. Ensure ‘All Personnel’ is selected when performing a search.</a:t>
            </a:r>
          </a:p>
          <a:p>
            <a:pPr marL="685800" lvl="1" indent="-228600">
              <a:lnSpc>
                <a:spcPct val="80000"/>
              </a:lnSpc>
              <a:spcBef>
                <a:spcPts val="600"/>
              </a:spcBef>
              <a:buFont typeface="Calibri" panose="020F0502020204030204" pitchFamily="34" charset="0"/>
              <a:buChar char="−"/>
            </a:pPr>
            <a:r>
              <a:rPr lang="en-ES" sz="1300" b="1" dirty="0">
                <a:solidFill>
                  <a:srgbClr val="646569">
                    <a:lumMod val="75000"/>
                  </a:srgbClr>
                </a:solidFill>
              </a:rPr>
              <a:t>Note:</a:t>
            </a:r>
            <a:r>
              <a:rPr lang="en-ES" sz="1300" dirty="0">
                <a:solidFill>
                  <a:srgbClr val="646569">
                    <a:lumMod val="75000"/>
                  </a:srgbClr>
                </a:solidFill>
              </a:rPr>
              <a:t> </a:t>
            </a:r>
            <a:r>
              <a:rPr lang="en-US" sz="1300" dirty="0">
                <a:solidFill>
                  <a:srgbClr val="646569">
                    <a:lumMod val="75000"/>
                  </a:srgbClr>
                </a:solidFill>
              </a:rPr>
              <a:t>U</a:t>
            </a:r>
            <a:r>
              <a:rPr lang="en-ES" sz="1300" dirty="0">
                <a:solidFill>
                  <a:srgbClr val="646569">
                    <a:lumMod val="75000"/>
                  </a:srgbClr>
                </a:solidFill>
              </a:rPr>
              <a:t>pon creation of a </a:t>
            </a:r>
            <a:r>
              <a:rPr lang="en-ES" sz="1300" b="1" dirty="0">
                <a:solidFill>
                  <a:srgbClr val="646569">
                    <a:lumMod val="75000"/>
                  </a:srgbClr>
                </a:solidFill>
              </a:rPr>
              <a:t>User</a:t>
            </a:r>
            <a:r>
              <a:rPr lang="en-ES" sz="1300" dirty="0">
                <a:solidFill>
                  <a:srgbClr val="646569">
                    <a:lumMod val="75000"/>
                  </a:srgbClr>
                </a:solidFill>
              </a:rPr>
              <a:t>, the system automatically creates a Person. This means that all Users are also Persons but not all Persons may be Users</a:t>
            </a:r>
            <a:r>
              <a:rPr lang="en-US" sz="1300" dirty="0">
                <a:solidFill>
                  <a:srgbClr val="646569">
                    <a:lumMod val="75000"/>
                  </a:srgbClr>
                </a:solidFill>
              </a:rPr>
              <a:t>. You can tell which Person is also a User by reviewing the “User” column/ field</a:t>
            </a:r>
            <a:endParaRPr lang="en-US" dirty="0">
              <a:solidFill>
                <a:schemeClr val="tx1">
                  <a:lumMod val="75000"/>
                </a:scheme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Once it is confirmed that the person does not already exist, click </a:t>
            </a:r>
            <a:r>
              <a:rPr lang="en-US" b="1" dirty="0">
                <a:solidFill>
                  <a:schemeClr val="tx1">
                    <a:lumMod val="75000"/>
                  </a:schemeClr>
                </a:solidFill>
              </a:rPr>
              <a:t>+Create</a:t>
            </a:r>
            <a:r>
              <a:rPr lang="en-ES" dirty="0">
                <a:solidFill>
                  <a:schemeClr val="tx1">
                    <a:lumMod val="75000"/>
                  </a:schemeClr>
                </a:solidFill>
              </a:rPr>
              <a:t>. </a:t>
            </a:r>
            <a:endParaRPr lang="en-US" dirty="0">
              <a:solidFill>
                <a:schemeClr val="tx1">
                  <a:lumMod val="75000"/>
                </a:schemeClr>
              </a:solidFill>
            </a:endParaRPr>
          </a:p>
        </p:txBody>
      </p:sp>
      <p:sp>
        <p:nvSpPr>
          <p:cNvPr id="31" name="Oval 30">
            <a:extLst>
              <a:ext uri="{FF2B5EF4-FFF2-40B4-BE49-F238E27FC236}">
                <a16:creationId xmlns:a16="http://schemas.microsoft.com/office/drawing/2014/main" id="{9AB9F97A-37F5-4EA4-9FDF-8A33E9C06F5C}"/>
              </a:ext>
            </a:extLst>
          </p:cNvPr>
          <p:cNvSpPr/>
          <p:nvPr/>
        </p:nvSpPr>
        <p:spPr>
          <a:xfrm>
            <a:off x="4499144" y="624449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pic>
        <p:nvPicPr>
          <p:cNvPr id="9" name="Picture 8" descr="Screenshot showing step 1">
            <a:extLst>
              <a:ext uri="{FF2B5EF4-FFF2-40B4-BE49-F238E27FC236}">
                <a16:creationId xmlns:a16="http://schemas.microsoft.com/office/drawing/2014/main" id="{02C3CE51-CD48-4F2C-9FF7-E6D71ECDDD71}"/>
              </a:ext>
            </a:extLst>
          </p:cNvPr>
          <p:cNvPicPr>
            <a:picLocks noChangeAspect="1"/>
          </p:cNvPicPr>
          <p:nvPr/>
        </p:nvPicPr>
        <p:blipFill>
          <a:blip r:embed="rId2"/>
          <a:stretch>
            <a:fillRect/>
          </a:stretch>
        </p:blipFill>
        <p:spPr>
          <a:xfrm>
            <a:off x="5164373" y="906663"/>
            <a:ext cx="4587393" cy="3528372"/>
          </a:xfrm>
          <a:prstGeom prst="rect">
            <a:avLst/>
          </a:prstGeom>
          <a:ln>
            <a:noFill/>
          </a:ln>
          <a:effectLst>
            <a:outerShdw blurRad="292100" dist="139700" dir="2700000" algn="tl" rotWithShape="0">
              <a:srgbClr val="333333">
                <a:alpha val="65000"/>
              </a:srgbClr>
            </a:outerShdw>
          </a:effectLst>
        </p:spPr>
      </p:pic>
      <p:sp>
        <p:nvSpPr>
          <p:cNvPr id="21" name="Rectangle: Rounded Corners 20">
            <a:extLst>
              <a:ext uri="{FF2B5EF4-FFF2-40B4-BE49-F238E27FC236}">
                <a16:creationId xmlns:a16="http://schemas.microsoft.com/office/drawing/2014/main" id="{CABF0367-3B4C-4F35-AD0E-0E3D53C8CB33}"/>
              </a:ext>
              <a:ext uri="{C183D7F6-B498-43B3-948B-1728B52AA6E4}">
                <adec:decorative xmlns:adec="http://schemas.microsoft.com/office/drawing/2017/decorative" val="1"/>
              </a:ext>
            </a:extLst>
          </p:cNvPr>
          <p:cNvSpPr/>
          <p:nvPr/>
        </p:nvSpPr>
        <p:spPr>
          <a:xfrm>
            <a:off x="7446575" y="4177677"/>
            <a:ext cx="985366" cy="2153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076F60B-7ABA-4E2F-A768-9B2122301AAD}"/>
              </a:ext>
              <a:ext uri="{C183D7F6-B498-43B3-948B-1728B52AA6E4}">
                <adec:decorative xmlns:adec="http://schemas.microsoft.com/office/drawing/2017/decorative" val="1"/>
              </a:ext>
            </a:extLst>
          </p:cNvPr>
          <p:cNvSpPr/>
          <p:nvPr/>
        </p:nvSpPr>
        <p:spPr>
          <a:xfrm>
            <a:off x="7446575" y="3615350"/>
            <a:ext cx="996859" cy="2153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3" name="Oval 22">
            <a:extLst>
              <a:ext uri="{FF2B5EF4-FFF2-40B4-BE49-F238E27FC236}">
                <a16:creationId xmlns:a16="http://schemas.microsoft.com/office/drawing/2014/main" id="{41585612-F667-43DB-A99B-AEA85BCD5B9C}"/>
              </a:ext>
            </a:extLst>
          </p:cNvPr>
          <p:cNvSpPr/>
          <p:nvPr/>
        </p:nvSpPr>
        <p:spPr>
          <a:xfrm>
            <a:off x="6810358" y="303093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pic>
        <p:nvPicPr>
          <p:cNvPr id="12" name="Picture 11" descr="Screenshot showing step 2">
            <a:extLst>
              <a:ext uri="{FF2B5EF4-FFF2-40B4-BE49-F238E27FC236}">
                <a16:creationId xmlns:a16="http://schemas.microsoft.com/office/drawing/2014/main" id="{8736E900-C2DC-4C10-87F7-FF270D0A9452}"/>
              </a:ext>
            </a:extLst>
          </p:cNvPr>
          <p:cNvPicPr>
            <a:picLocks noChangeAspect="1"/>
          </p:cNvPicPr>
          <p:nvPr/>
        </p:nvPicPr>
        <p:blipFill>
          <a:blip r:embed="rId3"/>
          <a:stretch>
            <a:fillRect/>
          </a:stretch>
        </p:blipFill>
        <p:spPr>
          <a:xfrm>
            <a:off x="4900989" y="4605828"/>
            <a:ext cx="7014708" cy="1437486"/>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DACB83B6-FE3B-4431-8E97-CA66F3EED869}"/>
              </a:ext>
            </a:extLst>
          </p:cNvPr>
          <p:cNvSpPr/>
          <p:nvPr/>
        </p:nvSpPr>
        <p:spPr>
          <a:xfrm>
            <a:off x="6230588" y="462404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5" name="Rounded Rectangle 9">
            <a:extLst>
              <a:ext uri="{FF2B5EF4-FFF2-40B4-BE49-F238E27FC236}">
                <a16:creationId xmlns:a16="http://schemas.microsoft.com/office/drawing/2014/main" id="{65C896B1-A77C-44CF-AF6A-FD04E0E7B6E6}"/>
              </a:ext>
              <a:ext uri="{C183D7F6-B498-43B3-948B-1728B52AA6E4}">
                <adec:decorative xmlns:adec="http://schemas.microsoft.com/office/drawing/2017/decorative" val="1"/>
              </a:ext>
            </a:extLst>
          </p:cNvPr>
          <p:cNvSpPr/>
          <p:nvPr/>
        </p:nvSpPr>
        <p:spPr>
          <a:xfrm>
            <a:off x="6810649" y="4624049"/>
            <a:ext cx="5105048" cy="48949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4" name="Picture 13" descr="Screenshot showing step 3">
            <a:extLst>
              <a:ext uri="{FF2B5EF4-FFF2-40B4-BE49-F238E27FC236}">
                <a16:creationId xmlns:a16="http://schemas.microsoft.com/office/drawing/2014/main" id="{E62CF0D7-000A-4A1C-8364-D1B85335452F}"/>
              </a:ext>
            </a:extLst>
          </p:cNvPr>
          <p:cNvPicPr>
            <a:picLocks noChangeAspect="1"/>
          </p:cNvPicPr>
          <p:nvPr/>
        </p:nvPicPr>
        <p:blipFill>
          <a:blip r:embed="rId4"/>
          <a:stretch>
            <a:fillRect/>
          </a:stretch>
        </p:blipFill>
        <p:spPr>
          <a:xfrm>
            <a:off x="5059699" y="6210736"/>
            <a:ext cx="1460575" cy="431822"/>
          </a:xfrm>
          <a:prstGeom prst="rect">
            <a:avLst/>
          </a:prstGeom>
          <a:ln>
            <a:noFill/>
          </a:ln>
          <a:effectLst>
            <a:outerShdw blurRad="292100" dist="139700" dir="2700000" algn="tl" rotWithShape="0">
              <a:srgbClr val="333333">
                <a:alpha val="65000"/>
              </a:srgbClr>
            </a:outerShdw>
          </a:effectLst>
        </p:spPr>
      </p:pic>
      <p:sp>
        <p:nvSpPr>
          <p:cNvPr id="28" name="Rounded Rectangle 9">
            <a:extLst>
              <a:ext uri="{FF2B5EF4-FFF2-40B4-BE49-F238E27FC236}">
                <a16:creationId xmlns:a16="http://schemas.microsoft.com/office/drawing/2014/main" id="{63064123-B44D-4E4B-B80F-D57749594134}"/>
              </a:ext>
              <a:ext uri="{C183D7F6-B498-43B3-948B-1728B52AA6E4}">
                <adec:decorative xmlns:adec="http://schemas.microsoft.com/office/drawing/2017/decorative" val="1"/>
              </a:ext>
            </a:extLst>
          </p:cNvPr>
          <p:cNvSpPr/>
          <p:nvPr/>
        </p:nvSpPr>
        <p:spPr>
          <a:xfrm>
            <a:off x="5321613" y="6177223"/>
            <a:ext cx="1198661" cy="48949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573051505"/>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22B5D-F751-40A1-89F1-4FB184D56888}"/>
              </a:ext>
            </a:extLst>
          </p:cNvPr>
          <p:cNvSpPr>
            <a:spLocks noGrp="1"/>
          </p:cNvSpPr>
          <p:nvPr>
            <p:ph idx="1"/>
          </p:nvPr>
        </p:nvSpPr>
        <p:spPr>
          <a:xfrm>
            <a:off x="593975" y="1379656"/>
            <a:ext cx="5026125" cy="5082782"/>
          </a:xfrm>
        </p:spPr>
        <p:txBody>
          <a:bodyPr>
            <a:normAutofit lnSpcReduction="10000"/>
          </a:bodyPr>
          <a:lstStyle/>
          <a:p>
            <a:pPr marL="0" indent="0">
              <a:buNone/>
            </a:pPr>
            <a:r>
              <a:rPr lang="en-US" sz="1800" b="1" dirty="0"/>
              <a:t>Approver</a:t>
            </a:r>
          </a:p>
          <a:p>
            <a:pPr marL="342900" indent="-342900">
              <a:buFont typeface="+mj-lt"/>
              <a:buAutoNum type="arabicPeriod" startAt="4"/>
            </a:pPr>
            <a:r>
              <a:rPr lang="en-US" sz="1800" dirty="0"/>
              <a:t>Navigate to the Home tab and click on the </a:t>
            </a:r>
            <a:r>
              <a:rPr lang="en-US" sz="1800" b="1" dirty="0"/>
              <a:t>document name </a:t>
            </a:r>
            <a:r>
              <a:rPr lang="en-US" sz="1800" dirty="0"/>
              <a:t>from the Tasks pane</a:t>
            </a:r>
          </a:p>
          <a:p>
            <a:pPr marL="342900" indent="-342900">
              <a:buFont typeface="+mj-lt"/>
              <a:buAutoNum type="arabicPeriod" startAt="4"/>
            </a:pPr>
            <a:r>
              <a:rPr lang="en-US" sz="1800" dirty="0"/>
              <a:t>Review the document. When ready, click </a:t>
            </a:r>
            <a:r>
              <a:rPr lang="en-US" sz="1800" b="1" dirty="0"/>
              <a:t>Complete</a:t>
            </a:r>
            <a:r>
              <a:rPr lang="en-US" sz="1800" dirty="0"/>
              <a:t> in the task bar</a:t>
            </a:r>
            <a:endParaRPr lang="en-US" sz="1800" b="1" dirty="0"/>
          </a:p>
          <a:p>
            <a:pPr marL="342900" indent="-342900">
              <a:buFont typeface="+mj-lt"/>
              <a:buAutoNum type="arabicPeriod" startAt="4"/>
            </a:pPr>
            <a:r>
              <a:rPr lang="en-US" sz="1800" dirty="0"/>
              <a:t>In the Approve or Reject dialog, select </a:t>
            </a:r>
            <a:r>
              <a:rPr lang="en-US" sz="1800" b="1" dirty="0"/>
              <a:t>Approved.</a:t>
            </a:r>
          </a:p>
          <a:p>
            <a:pPr lvl="1"/>
            <a:r>
              <a:rPr lang="en-US" sz="1300" dirty="0"/>
              <a:t>Selecting Approved verdict will display additional required fields.</a:t>
            </a:r>
          </a:p>
          <a:p>
            <a:pPr marL="342900" indent="-342900">
              <a:buFont typeface="+mj-lt"/>
              <a:buAutoNum type="arabicPeriod" startAt="4"/>
            </a:pPr>
            <a:r>
              <a:rPr lang="en-US" sz="1800" dirty="0"/>
              <a:t>Select a </a:t>
            </a:r>
            <a:r>
              <a:rPr lang="en-US" sz="1800" b="1" dirty="0"/>
              <a:t>Role, </a:t>
            </a:r>
            <a:r>
              <a:rPr lang="en-US" sz="1800" dirty="0"/>
              <a:t>enter Vault </a:t>
            </a:r>
            <a:r>
              <a:rPr lang="en-US" sz="1800" b="1" dirty="0"/>
              <a:t>User Name </a:t>
            </a:r>
            <a:r>
              <a:rPr lang="en-US" sz="1800" dirty="0"/>
              <a:t>and</a:t>
            </a:r>
            <a:r>
              <a:rPr lang="en-US" sz="1800" b="1" dirty="0"/>
              <a:t> Password</a:t>
            </a:r>
            <a:r>
              <a:rPr lang="en-US" sz="1800" dirty="0"/>
              <a:t>, and click </a:t>
            </a:r>
            <a:r>
              <a:rPr lang="en-US" sz="1800" b="1" dirty="0"/>
              <a:t>Complete</a:t>
            </a:r>
          </a:p>
          <a:p>
            <a:pPr lvl="1"/>
            <a:r>
              <a:rPr lang="en-US" sz="1300" dirty="0"/>
              <a:t>Approval tasks can be configured to short-circuit w</a:t>
            </a:r>
            <a:r>
              <a:rPr lang="en-GB" sz="1300" dirty="0"/>
              <a:t>hen a user selects a particular verdict. For example, if only one user in a group of approvers needs to approve the document, Vault cancels the approval task for all other users in the group after one of the users approves the document</a:t>
            </a:r>
            <a:endParaRPr lang="en-US" sz="1300" dirty="0"/>
          </a:p>
          <a:p>
            <a:pPr marL="342900" indent="-342900">
              <a:buFont typeface="+mj-lt"/>
              <a:buAutoNum type="arabicPeriod" startAt="4"/>
            </a:pPr>
            <a:r>
              <a:rPr lang="en-US" sz="1800" dirty="0"/>
              <a:t>The document is now </a:t>
            </a:r>
            <a:r>
              <a:rPr lang="en-US" sz="1800" b="1" dirty="0"/>
              <a:t>Approved</a:t>
            </a:r>
            <a:r>
              <a:rPr lang="en-US" sz="1800" dirty="0"/>
              <a:t> and </a:t>
            </a:r>
            <a:r>
              <a:rPr lang="en-US" sz="1800" b="1" dirty="0"/>
              <a:t>Vault version v1.0</a:t>
            </a:r>
          </a:p>
          <a:p>
            <a:pPr lvl="1">
              <a:buFont typeface="Calibri" panose="020F0502020204030204" pitchFamily="34" charset="0"/>
              <a:buChar char="―"/>
            </a:pPr>
            <a:r>
              <a:rPr lang="en-US" sz="1300" dirty="0"/>
              <a:t>The workflow owner will receive a notification that the Approval Task is completed</a:t>
            </a:r>
          </a:p>
          <a:p>
            <a:pPr lvl="1">
              <a:buFont typeface="Calibri" panose="020F0502020204030204" pitchFamily="34" charset="0"/>
              <a:buChar char="―"/>
            </a:pPr>
            <a:r>
              <a:rPr lang="en-US" sz="1300" dirty="0"/>
              <a:t>If the document is </a:t>
            </a:r>
            <a:r>
              <a:rPr lang="en-US" sz="1300" b="1" dirty="0"/>
              <a:t>not approved</a:t>
            </a:r>
            <a:r>
              <a:rPr lang="en-US" sz="1300" dirty="0"/>
              <a:t>, it will return to the “In Progress” state and the owner will receive a notification stating that the document was not approved</a:t>
            </a:r>
          </a:p>
          <a:p>
            <a:pPr marL="0" indent="0">
              <a:buNone/>
            </a:pPr>
            <a:endParaRPr lang="en-US" sz="2000" dirty="0"/>
          </a:p>
          <a:p>
            <a:pPr marL="0" indent="0">
              <a:buNone/>
            </a:pPr>
            <a:endParaRPr lang="en-US" dirty="0"/>
          </a:p>
        </p:txBody>
      </p:sp>
      <p:sp>
        <p:nvSpPr>
          <p:cNvPr id="4" name="Title 3">
            <a:extLst>
              <a:ext uri="{FF2B5EF4-FFF2-40B4-BE49-F238E27FC236}">
                <a16:creationId xmlns:a16="http://schemas.microsoft.com/office/drawing/2014/main" id="{EE7B2F89-A617-449C-A38C-C9D14B91C939}"/>
              </a:ext>
            </a:extLst>
          </p:cNvPr>
          <p:cNvSpPr>
            <a:spLocks noGrp="1"/>
          </p:cNvSpPr>
          <p:nvPr>
            <p:ph type="title"/>
          </p:nvPr>
        </p:nvSpPr>
        <p:spPr/>
        <p:txBody>
          <a:bodyPr/>
          <a:lstStyle/>
          <a:p>
            <a:r>
              <a:rPr lang="en-US" dirty="0"/>
              <a:t>Send for Approval with eSignature</a:t>
            </a:r>
          </a:p>
        </p:txBody>
      </p:sp>
      <p:sp>
        <p:nvSpPr>
          <p:cNvPr id="16" name="Text Placeholder 2">
            <a:extLst>
              <a:ext uri="{FF2B5EF4-FFF2-40B4-BE49-F238E27FC236}">
                <a16:creationId xmlns:a16="http://schemas.microsoft.com/office/drawing/2014/main" id="{9D0E4C0C-E405-4F7C-87C1-7DA324201C74}"/>
              </a:ext>
            </a:extLst>
          </p:cNvPr>
          <p:cNvSpPr txBox="1">
            <a:spLocks/>
          </p:cNvSpPr>
          <p:nvPr/>
        </p:nvSpPr>
        <p:spPr>
          <a:xfrm>
            <a:off x="2663904" y="813538"/>
            <a:ext cx="6864191" cy="566118"/>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Complete Approval Task</a:t>
            </a:r>
          </a:p>
        </p:txBody>
      </p:sp>
      <p:grpSp>
        <p:nvGrpSpPr>
          <p:cNvPr id="14" name="Group 13" descr="Screenshot showing step 4">
            <a:extLst>
              <a:ext uri="{FF2B5EF4-FFF2-40B4-BE49-F238E27FC236}">
                <a16:creationId xmlns:a16="http://schemas.microsoft.com/office/drawing/2014/main" id="{BD5053E4-6B06-870B-32E3-AB4B0134C377}"/>
              </a:ext>
            </a:extLst>
          </p:cNvPr>
          <p:cNvGrpSpPr/>
          <p:nvPr/>
        </p:nvGrpSpPr>
        <p:grpSpPr>
          <a:xfrm>
            <a:off x="5745143" y="1250548"/>
            <a:ext cx="4082257" cy="997746"/>
            <a:chOff x="5745143" y="1250548"/>
            <a:chExt cx="4082257" cy="997746"/>
          </a:xfrm>
        </p:grpSpPr>
        <p:pic>
          <p:nvPicPr>
            <p:cNvPr id="3" name="Picture 2">
              <a:extLst>
                <a:ext uri="{FF2B5EF4-FFF2-40B4-BE49-F238E27FC236}">
                  <a16:creationId xmlns:a16="http://schemas.microsoft.com/office/drawing/2014/main" id="{54E0D6A9-CB54-1541-A57F-C27FE5778B64}"/>
                </a:ext>
              </a:extLst>
            </p:cNvPr>
            <p:cNvPicPr>
              <a:picLocks noChangeAspect="1"/>
            </p:cNvPicPr>
            <p:nvPr/>
          </p:nvPicPr>
          <p:blipFill>
            <a:blip r:embed="rId2"/>
            <a:stretch>
              <a:fillRect/>
            </a:stretch>
          </p:blipFill>
          <p:spPr>
            <a:xfrm>
              <a:off x="6415754" y="1250548"/>
              <a:ext cx="3411646" cy="997746"/>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E943A2D2-26BC-4D92-9AAE-CCF9C9779746}"/>
                </a:ext>
              </a:extLst>
            </p:cNvPr>
            <p:cNvSpPr/>
            <p:nvPr/>
          </p:nvSpPr>
          <p:spPr>
            <a:xfrm>
              <a:off x="5745143" y="129640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5" name="Rectangle: Rounded Corners 24">
              <a:extLst>
                <a:ext uri="{FF2B5EF4-FFF2-40B4-BE49-F238E27FC236}">
                  <a16:creationId xmlns:a16="http://schemas.microsoft.com/office/drawing/2014/main" id="{0A837049-73E7-4EF5-8535-17000C7E3830}"/>
                </a:ext>
              </a:extLst>
            </p:cNvPr>
            <p:cNvSpPr/>
            <p:nvPr/>
          </p:nvSpPr>
          <p:spPr>
            <a:xfrm>
              <a:off x="7614603" y="1839172"/>
              <a:ext cx="1655998" cy="25774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3" name="Group 12" descr="Screenshot showing step 5">
            <a:extLst>
              <a:ext uri="{FF2B5EF4-FFF2-40B4-BE49-F238E27FC236}">
                <a16:creationId xmlns:a16="http://schemas.microsoft.com/office/drawing/2014/main" id="{25CA9403-676D-9F71-7C91-FC2208503861}"/>
              </a:ext>
            </a:extLst>
          </p:cNvPr>
          <p:cNvGrpSpPr/>
          <p:nvPr/>
        </p:nvGrpSpPr>
        <p:grpSpPr>
          <a:xfrm>
            <a:off x="5731649" y="2248294"/>
            <a:ext cx="5985853" cy="1039019"/>
            <a:chOff x="5731649" y="2248294"/>
            <a:chExt cx="5985853" cy="1039019"/>
          </a:xfrm>
        </p:grpSpPr>
        <p:grpSp>
          <p:nvGrpSpPr>
            <p:cNvPr id="8" name="Group 7">
              <a:extLst>
                <a:ext uri="{FF2B5EF4-FFF2-40B4-BE49-F238E27FC236}">
                  <a16:creationId xmlns:a16="http://schemas.microsoft.com/office/drawing/2014/main" id="{B12F8355-EFCC-254C-BA90-8A119ADB45D3}"/>
                </a:ext>
              </a:extLst>
            </p:cNvPr>
            <p:cNvGrpSpPr>
              <a:grpSpLocks noChangeAspect="1"/>
            </p:cNvGrpSpPr>
            <p:nvPr/>
          </p:nvGrpSpPr>
          <p:grpSpPr>
            <a:xfrm>
              <a:off x="6206150" y="2523784"/>
              <a:ext cx="5475945" cy="756000"/>
              <a:chOff x="5323711" y="2534174"/>
              <a:chExt cx="6517660" cy="899818"/>
            </a:xfrm>
            <a:effectLst>
              <a:outerShdw blurRad="50800" dist="38100" algn="l" rotWithShape="0">
                <a:prstClr val="black">
                  <a:alpha val="40000"/>
                </a:prstClr>
              </a:outerShdw>
            </a:effectLst>
          </p:grpSpPr>
          <p:pic>
            <p:nvPicPr>
              <p:cNvPr id="7" name="Picture 6">
                <a:extLst>
                  <a:ext uri="{FF2B5EF4-FFF2-40B4-BE49-F238E27FC236}">
                    <a16:creationId xmlns:a16="http://schemas.microsoft.com/office/drawing/2014/main" id="{E0832D3E-D585-4340-A542-F0E8FCE0C0BA}"/>
                  </a:ext>
                </a:extLst>
              </p:cNvPr>
              <p:cNvPicPr>
                <a:picLocks noChangeAspect="1"/>
              </p:cNvPicPr>
              <p:nvPr/>
            </p:nvPicPr>
            <p:blipFill rotWithShape="1">
              <a:blip r:embed="rId3"/>
              <a:srcRect r="57774"/>
              <a:stretch/>
            </p:blipFill>
            <p:spPr>
              <a:xfrm>
                <a:off x="5323711" y="2539166"/>
                <a:ext cx="5148197" cy="89482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34948B8-2677-D448-83BD-9922CEDEBD6E}"/>
                  </a:ext>
                </a:extLst>
              </p:cNvPr>
              <p:cNvPicPr>
                <a:picLocks noChangeAspect="1"/>
              </p:cNvPicPr>
              <p:nvPr/>
            </p:nvPicPr>
            <p:blipFill rotWithShape="1">
              <a:blip r:embed="rId3"/>
              <a:srcRect l="84988"/>
              <a:stretch/>
            </p:blipFill>
            <p:spPr>
              <a:xfrm>
                <a:off x="10011128" y="2534174"/>
                <a:ext cx="1830243" cy="894826"/>
              </a:xfrm>
              <a:prstGeom prst="rect">
                <a:avLst/>
              </a:prstGeom>
              <a:ln>
                <a:noFill/>
              </a:ln>
              <a:effectLst>
                <a:outerShdw blurRad="292100" dist="139700" dir="2700000" algn="tl" rotWithShape="0">
                  <a:srgbClr val="333333">
                    <a:alpha val="65000"/>
                  </a:srgbClr>
                </a:outerShdw>
              </a:effectLst>
            </p:spPr>
          </p:pic>
        </p:grpSp>
        <p:sp>
          <p:nvSpPr>
            <p:cNvPr id="28" name="Oval 27">
              <a:extLst>
                <a:ext uri="{FF2B5EF4-FFF2-40B4-BE49-F238E27FC236}">
                  <a16:creationId xmlns:a16="http://schemas.microsoft.com/office/drawing/2014/main" id="{7D9C2A56-578D-4D3A-B6CD-F22B7833C3EE}"/>
                </a:ext>
              </a:extLst>
            </p:cNvPr>
            <p:cNvSpPr/>
            <p:nvPr/>
          </p:nvSpPr>
          <p:spPr>
            <a:xfrm>
              <a:off x="5731649" y="224829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31" name="Rectangle: Rounded Corners 30">
              <a:extLst>
                <a:ext uri="{FF2B5EF4-FFF2-40B4-BE49-F238E27FC236}">
                  <a16:creationId xmlns:a16="http://schemas.microsoft.com/office/drawing/2014/main" id="{FF1CAB34-3323-492F-81DD-385D6B95D671}"/>
                </a:ext>
              </a:extLst>
            </p:cNvPr>
            <p:cNvSpPr/>
            <p:nvPr/>
          </p:nvSpPr>
          <p:spPr>
            <a:xfrm>
              <a:off x="11004316" y="2908982"/>
              <a:ext cx="713186" cy="37833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5" name="Group 4" descr="Screenshot showing step 8">
            <a:extLst>
              <a:ext uri="{FF2B5EF4-FFF2-40B4-BE49-F238E27FC236}">
                <a16:creationId xmlns:a16="http://schemas.microsoft.com/office/drawing/2014/main" id="{6A4D1371-E566-025B-FCF7-6C71572A8858}"/>
              </a:ext>
            </a:extLst>
          </p:cNvPr>
          <p:cNvGrpSpPr/>
          <p:nvPr/>
        </p:nvGrpSpPr>
        <p:grpSpPr>
          <a:xfrm>
            <a:off x="4843203" y="5646831"/>
            <a:ext cx="3841518" cy="858128"/>
            <a:chOff x="5282435" y="5646831"/>
            <a:chExt cx="3841518" cy="858128"/>
          </a:xfrm>
        </p:grpSpPr>
        <p:sp>
          <p:nvSpPr>
            <p:cNvPr id="32" name="Oval 31">
              <a:extLst>
                <a:ext uri="{FF2B5EF4-FFF2-40B4-BE49-F238E27FC236}">
                  <a16:creationId xmlns:a16="http://schemas.microsoft.com/office/drawing/2014/main" id="{4FCFF9DC-7BF0-400C-8932-5FBD65B7CA51}"/>
                </a:ext>
              </a:extLst>
            </p:cNvPr>
            <p:cNvSpPr/>
            <p:nvPr/>
          </p:nvSpPr>
          <p:spPr>
            <a:xfrm>
              <a:off x="5745142" y="564683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pic>
          <p:nvPicPr>
            <p:cNvPr id="12" name="Picture 11">
              <a:extLst>
                <a:ext uri="{FF2B5EF4-FFF2-40B4-BE49-F238E27FC236}">
                  <a16:creationId xmlns:a16="http://schemas.microsoft.com/office/drawing/2014/main" id="{F9A6009F-5FB4-FD47-B97C-16E9E8EDEE5E}"/>
                </a:ext>
              </a:extLst>
            </p:cNvPr>
            <p:cNvPicPr>
              <a:picLocks noChangeAspect="1"/>
            </p:cNvPicPr>
            <p:nvPr/>
          </p:nvPicPr>
          <p:blipFill>
            <a:blip r:embed="rId4"/>
            <a:stretch>
              <a:fillRect/>
            </a:stretch>
          </p:blipFill>
          <p:spPr>
            <a:xfrm>
              <a:off x="5282435" y="6125124"/>
              <a:ext cx="3841518" cy="379835"/>
            </a:xfrm>
            <a:prstGeom prst="rect">
              <a:avLst/>
            </a:prstGeom>
            <a:ln>
              <a:noFill/>
            </a:ln>
            <a:effectLst>
              <a:outerShdw blurRad="292100" dist="139700" dir="2700000" algn="tl" rotWithShape="0">
                <a:srgbClr val="333333">
                  <a:alpha val="65000"/>
                </a:srgbClr>
              </a:outerShdw>
            </a:effectLst>
          </p:spPr>
        </p:pic>
      </p:grpSp>
      <p:grpSp>
        <p:nvGrpSpPr>
          <p:cNvPr id="9" name="Group 8" descr="Screenshot showing steps 6 and 7">
            <a:extLst>
              <a:ext uri="{FF2B5EF4-FFF2-40B4-BE49-F238E27FC236}">
                <a16:creationId xmlns:a16="http://schemas.microsoft.com/office/drawing/2014/main" id="{CB391058-5391-D7E0-BBFF-341637769630}"/>
              </a:ext>
            </a:extLst>
          </p:cNvPr>
          <p:cNvGrpSpPr/>
          <p:nvPr/>
        </p:nvGrpSpPr>
        <p:grpSpPr>
          <a:xfrm>
            <a:off x="7907823" y="3402193"/>
            <a:ext cx="3802086" cy="3102766"/>
            <a:chOff x="7907823" y="3402193"/>
            <a:chExt cx="3802086" cy="3102766"/>
          </a:xfrm>
        </p:grpSpPr>
        <p:sp>
          <p:nvSpPr>
            <p:cNvPr id="11" name="Oval 10">
              <a:extLst>
                <a:ext uri="{FF2B5EF4-FFF2-40B4-BE49-F238E27FC236}">
                  <a16:creationId xmlns:a16="http://schemas.microsoft.com/office/drawing/2014/main" id="{E2D9580D-85C6-4491-87B5-3DDA260F7A73}"/>
                </a:ext>
              </a:extLst>
            </p:cNvPr>
            <p:cNvSpPr/>
            <p:nvPr/>
          </p:nvSpPr>
          <p:spPr>
            <a:xfrm>
              <a:off x="7907823" y="435716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grpSp>
          <p:nvGrpSpPr>
            <p:cNvPr id="6" name="Group 5">
              <a:extLst>
                <a:ext uri="{FF2B5EF4-FFF2-40B4-BE49-F238E27FC236}">
                  <a16:creationId xmlns:a16="http://schemas.microsoft.com/office/drawing/2014/main" id="{C492DE95-4460-D29E-98CE-AEED295AAA39}"/>
                </a:ext>
              </a:extLst>
            </p:cNvPr>
            <p:cNvGrpSpPr/>
            <p:nvPr/>
          </p:nvGrpSpPr>
          <p:grpSpPr>
            <a:xfrm>
              <a:off x="7907823" y="3402193"/>
              <a:ext cx="3802086" cy="3102766"/>
              <a:chOff x="7907823" y="3402193"/>
              <a:chExt cx="3802086" cy="3102766"/>
            </a:xfrm>
          </p:grpSpPr>
          <p:pic>
            <p:nvPicPr>
              <p:cNvPr id="10" name="Picture 9">
                <a:extLst>
                  <a:ext uri="{FF2B5EF4-FFF2-40B4-BE49-F238E27FC236}">
                    <a16:creationId xmlns:a16="http://schemas.microsoft.com/office/drawing/2014/main" id="{F37D6F75-8DBD-8A4F-A14A-A67DA9AE6EAB}"/>
                  </a:ext>
                </a:extLst>
              </p:cNvPr>
              <p:cNvPicPr>
                <a:picLocks noChangeAspect="1"/>
              </p:cNvPicPr>
              <p:nvPr/>
            </p:nvPicPr>
            <p:blipFill>
              <a:blip r:embed="rId5"/>
              <a:stretch>
                <a:fillRect/>
              </a:stretch>
            </p:blipFill>
            <p:spPr>
              <a:xfrm>
                <a:off x="8442602" y="3402193"/>
                <a:ext cx="3267307" cy="3102766"/>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89BD59A8-58C0-4857-A209-6ED83B140E6D}"/>
                  </a:ext>
                </a:extLst>
              </p:cNvPr>
              <p:cNvPicPr>
                <a:picLocks noChangeAspect="1"/>
              </p:cNvPicPr>
              <p:nvPr/>
            </p:nvPicPr>
            <p:blipFill>
              <a:blip r:embed="rId6"/>
              <a:stretch>
                <a:fillRect/>
              </a:stretch>
            </p:blipFill>
            <p:spPr>
              <a:xfrm>
                <a:off x="11076770" y="6205914"/>
                <a:ext cx="567267" cy="268247"/>
              </a:xfrm>
              <a:prstGeom prst="rect">
                <a:avLst/>
              </a:prstGeom>
            </p:spPr>
          </p:pic>
          <p:sp>
            <p:nvSpPr>
              <p:cNvPr id="18" name="Oval 17">
                <a:extLst>
                  <a:ext uri="{FF2B5EF4-FFF2-40B4-BE49-F238E27FC236}">
                    <a16:creationId xmlns:a16="http://schemas.microsoft.com/office/drawing/2014/main" id="{34B3A00F-D83B-704F-8689-62E133C28498}"/>
                  </a:ext>
                </a:extLst>
              </p:cNvPr>
              <p:cNvSpPr/>
              <p:nvPr/>
            </p:nvSpPr>
            <p:spPr>
              <a:xfrm>
                <a:off x="7907823" y="489460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grpSp>
      </p:grpSp>
    </p:spTree>
    <p:extLst>
      <p:ext uri="{BB962C8B-B14F-4D97-AF65-F5344CB8AC3E}">
        <p14:creationId xmlns:p14="http://schemas.microsoft.com/office/powerpoint/2010/main" val="1255539704"/>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Promote a Document to Approved</a:t>
            </a:r>
          </a:p>
        </p:txBody>
      </p:sp>
    </p:spTree>
    <p:extLst>
      <p:ext uri="{BB962C8B-B14F-4D97-AF65-F5344CB8AC3E}">
        <p14:creationId xmlns:p14="http://schemas.microsoft.com/office/powerpoint/2010/main" val="635086310"/>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6431A-AFC2-43C8-9A97-0FD72BB79497}"/>
              </a:ext>
            </a:extLst>
          </p:cNvPr>
          <p:cNvSpPr>
            <a:spLocks noGrp="1"/>
          </p:cNvSpPr>
          <p:nvPr>
            <p:ph idx="1"/>
          </p:nvPr>
        </p:nvSpPr>
        <p:spPr/>
        <p:txBody>
          <a:bodyPr/>
          <a:lstStyle/>
          <a:p>
            <a:r>
              <a:rPr lang="en-US" dirty="0"/>
              <a:t>Contributor Carl wants to upload the Meeting Minutes from the last weekly meeting. He knows meeting minutes do not need to be reviewed or </a:t>
            </a:r>
            <a:r>
              <a:rPr lang="en-US" dirty="0" err="1"/>
              <a:t>QC’d</a:t>
            </a:r>
            <a:r>
              <a:rPr lang="en-US" dirty="0"/>
              <a:t> to be considered final in Vault.	</a:t>
            </a:r>
          </a:p>
          <a:p>
            <a:pPr lvl="1"/>
            <a:r>
              <a:rPr lang="en-US" i="1" dirty="0"/>
              <a:t>How can Carl upload Meeting Minutes and Approve them in Vault?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6" name="Text Placeholder 5">
            <a:extLst>
              <a:ext uri="{FF2B5EF4-FFF2-40B4-BE49-F238E27FC236}">
                <a16:creationId xmlns:a16="http://schemas.microsoft.com/office/drawing/2014/main" id="{2A196C7E-4890-443F-826A-5517EF0C6ED7}"/>
              </a:ext>
            </a:extLst>
          </p:cNvPr>
          <p:cNvSpPr>
            <a:spLocks noGrp="1"/>
          </p:cNvSpPr>
          <p:nvPr>
            <p:ph type="body" sz="quarter" idx="13"/>
          </p:nvPr>
        </p:nvSpPr>
        <p:spPr/>
        <p:txBody>
          <a:bodyPr/>
          <a:lstStyle/>
          <a:p>
            <a:r>
              <a:rPr lang="en-US" sz="2600" dirty="0">
                <a:solidFill>
                  <a:srgbClr val="87888D"/>
                </a:solidFill>
              </a:rPr>
              <a:t>Use Cases and Roles</a:t>
            </a:r>
          </a:p>
          <a:p>
            <a:endParaRPr lang="en-US" dirty="0"/>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p:txBody>
          <a:bodyPr/>
          <a:lstStyle/>
          <a:p>
            <a:r>
              <a:rPr lang="en-US" dirty="0"/>
              <a:t>Promote to Approved</a:t>
            </a:r>
          </a:p>
        </p:txBody>
      </p:sp>
    </p:spTree>
    <p:extLst>
      <p:ext uri="{BB962C8B-B14F-4D97-AF65-F5344CB8AC3E}">
        <p14:creationId xmlns:p14="http://schemas.microsoft.com/office/powerpoint/2010/main" val="3494116945"/>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132206" y="1066800"/>
            <a:ext cx="4339147" cy="5037661"/>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Using the Create Button, choose </a:t>
            </a:r>
            <a:r>
              <a:rPr lang="en-US" b="1" dirty="0">
                <a:solidFill>
                  <a:schemeClr val="tx1">
                    <a:lumMod val="75000"/>
                  </a:schemeClr>
                </a:solidFill>
              </a:rPr>
              <a:t>Document</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In the Create Document dialog, select </a:t>
            </a:r>
            <a:r>
              <a:rPr lang="en-US" b="1" dirty="0">
                <a:solidFill>
                  <a:schemeClr val="tx1">
                    <a:lumMod val="75000"/>
                  </a:schemeClr>
                </a:solidFill>
              </a:rPr>
              <a:t>Upload </a:t>
            </a:r>
            <a:r>
              <a:rPr lang="en-US" dirty="0">
                <a:solidFill>
                  <a:schemeClr val="tx1">
                    <a:lumMod val="75000"/>
                  </a:schemeClr>
                </a:solidFill>
              </a:rPr>
              <a:t>and click Continue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Drag and drop or choose document from a drive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Begin typing a Document Type or select the Binoculars icon to browse available Types, Subtypes, and Classifications</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t>
            </a:r>
            <a:r>
              <a:rPr lang="en-US" b="1" dirty="0">
                <a:solidFill>
                  <a:schemeClr val="tx1">
                    <a:lumMod val="75000"/>
                  </a:schemeClr>
                </a:solidFill>
              </a:rPr>
              <a:t>a Study, Study Country and Study Site</a:t>
            </a:r>
            <a:r>
              <a:rPr lang="en-US" dirty="0">
                <a:solidFill>
                  <a:schemeClr val="tx1">
                    <a:lumMod val="75000"/>
                  </a:schemeClr>
                </a:solidFill>
              </a:rPr>
              <a:t>, as applicable and click </a:t>
            </a:r>
            <a:r>
              <a:rPr lang="en-US" b="1" dirty="0">
                <a:solidFill>
                  <a:schemeClr val="tx1">
                    <a:lumMod val="75000"/>
                  </a:schemeClr>
                </a:solidFill>
              </a:rPr>
              <a:t>Next</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Populate mandatory fields (highlighted in yellow) and select </a:t>
            </a:r>
            <a:r>
              <a:rPr lang="en-US" b="1" dirty="0">
                <a:solidFill>
                  <a:schemeClr val="tx1">
                    <a:lumMod val="75000"/>
                  </a:schemeClr>
                </a:solidFill>
              </a:rPr>
              <a:t>Save</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400" dirty="0">
                <a:solidFill>
                  <a:schemeClr val="tx1">
                    <a:lumMod val="75000"/>
                  </a:schemeClr>
                </a:solidFill>
              </a:rPr>
              <a:t>Document is </a:t>
            </a:r>
            <a:r>
              <a:rPr lang="en-US" sz="1400" b="1" dirty="0">
                <a:solidFill>
                  <a:schemeClr val="tx1">
                    <a:lumMod val="75000"/>
                  </a:schemeClr>
                </a:solidFill>
              </a:rPr>
              <a:t>In Progress </a:t>
            </a:r>
            <a:r>
              <a:rPr lang="en-US" sz="1400" dirty="0">
                <a:solidFill>
                  <a:schemeClr val="tx1">
                    <a:lumMod val="75000"/>
                  </a:schemeClr>
                </a:solidFill>
              </a:rPr>
              <a:t>and Vault version v0.1</a:t>
            </a:r>
          </a:p>
          <a:p>
            <a:pPr marL="1074420" lvl="2" indent="-342900">
              <a:lnSpc>
                <a:spcPct val="80000"/>
              </a:lnSpc>
              <a:spcBef>
                <a:spcPts val="1200"/>
              </a:spcBef>
              <a:buClr>
                <a:schemeClr val="tx2"/>
              </a:buClr>
              <a:buFont typeface="+mj-lt"/>
              <a:buAutoNum type="arabicPeriod"/>
            </a:pPr>
            <a:endParaRPr lang="en-US" b="1"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Promote to Approved</a:t>
            </a:r>
          </a:p>
        </p:txBody>
      </p:sp>
      <p:pic>
        <p:nvPicPr>
          <p:cNvPr id="5" name="Picture 4" descr="Screenshot showing step 1">
            <a:extLst>
              <a:ext uri="{FF2B5EF4-FFF2-40B4-BE49-F238E27FC236}">
                <a16:creationId xmlns:a16="http://schemas.microsoft.com/office/drawing/2014/main" id="{053AA9C4-1E9E-4741-9C5A-62471A963A61}"/>
              </a:ext>
            </a:extLst>
          </p:cNvPr>
          <p:cNvPicPr>
            <a:picLocks noChangeAspect="1"/>
          </p:cNvPicPr>
          <p:nvPr/>
        </p:nvPicPr>
        <p:blipFill>
          <a:blip r:embed="rId3"/>
          <a:stretch>
            <a:fillRect/>
          </a:stretch>
        </p:blipFill>
        <p:spPr>
          <a:xfrm>
            <a:off x="5303905" y="918312"/>
            <a:ext cx="2475474" cy="990189"/>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85BF3872-BFD7-4A51-9138-C16F1BC56340}"/>
              </a:ext>
            </a:extLst>
          </p:cNvPr>
          <p:cNvSpPr/>
          <p:nvPr/>
        </p:nvSpPr>
        <p:spPr>
          <a:xfrm>
            <a:off x="4696174" y="874010"/>
            <a:ext cx="446710" cy="380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6" name="Rectangle: Rounded Corners 25">
            <a:extLst>
              <a:ext uri="{FF2B5EF4-FFF2-40B4-BE49-F238E27FC236}">
                <a16:creationId xmlns:a16="http://schemas.microsoft.com/office/drawing/2014/main" id="{F9CCFD45-9BED-40EE-8AED-FC8D81F5A995}"/>
              </a:ext>
              <a:ext uri="{C183D7F6-B498-43B3-948B-1728B52AA6E4}">
                <adec:decorative xmlns:adec="http://schemas.microsoft.com/office/drawing/2017/decorative" val="1"/>
              </a:ext>
            </a:extLst>
          </p:cNvPr>
          <p:cNvSpPr/>
          <p:nvPr/>
        </p:nvSpPr>
        <p:spPr>
          <a:xfrm>
            <a:off x="5417898" y="1169188"/>
            <a:ext cx="982746" cy="20243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4" name="Picture 13" descr="Screenshot showing step 2">
            <a:extLst>
              <a:ext uri="{FF2B5EF4-FFF2-40B4-BE49-F238E27FC236}">
                <a16:creationId xmlns:a16="http://schemas.microsoft.com/office/drawing/2014/main" id="{B8CB7F58-8B6C-4576-B52C-2E9C47461E7B}"/>
              </a:ext>
            </a:extLst>
          </p:cNvPr>
          <p:cNvPicPr>
            <a:picLocks noChangeAspect="1"/>
          </p:cNvPicPr>
          <p:nvPr/>
        </p:nvPicPr>
        <p:blipFill>
          <a:blip r:embed="rId4"/>
          <a:stretch>
            <a:fillRect/>
          </a:stretch>
        </p:blipFill>
        <p:spPr>
          <a:xfrm>
            <a:off x="8521191" y="880628"/>
            <a:ext cx="2786775" cy="1492095"/>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3D9D4842-345A-4AA7-B928-4AB2E0526AAE}"/>
              </a:ext>
            </a:extLst>
          </p:cNvPr>
          <p:cNvSpPr/>
          <p:nvPr/>
        </p:nvSpPr>
        <p:spPr>
          <a:xfrm>
            <a:off x="7996656" y="860165"/>
            <a:ext cx="446710" cy="380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5" name="Rectangle: Rounded Corners 34">
            <a:extLst>
              <a:ext uri="{FF2B5EF4-FFF2-40B4-BE49-F238E27FC236}">
                <a16:creationId xmlns:a16="http://schemas.microsoft.com/office/drawing/2014/main" id="{4AC3C8D1-3191-4CB8-8F5C-EEB1BB2C1176}"/>
              </a:ext>
              <a:ext uri="{C183D7F6-B498-43B3-948B-1728B52AA6E4}">
                <adec:decorative xmlns:adec="http://schemas.microsoft.com/office/drawing/2017/decorative" val="1"/>
              </a:ext>
            </a:extLst>
          </p:cNvPr>
          <p:cNvSpPr/>
          <p:nvPr/>
        </p:nvSpPr>
        <p:spPr>
          <a:xfrm>
            <a:off x="8578535" y="1219670"/>
            <a:ext cx="749882" cy="2022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7" name="Group 6" descr="Screenshot showing steps 3-5">
            <a:extLst>
              <a:ext uri="{FF2B5EF4-FFF2-40B4-BE49-F238E27FC236}">
                <a16:creationId xmlns:a16="http://schemas.microsoft.com/office/drawing/2014/main" id="{C8439FDD-DBBD-4E8C-AF13-6F1C380D9AFF}"/>
              </a:ext>
            </a:extLst>
          </p:cNvPr>
          <p:cNvGrpSpPr/>
          <p:nvPr/>
        </p:nvGrpSpPr>
        <p:grpSpPr>
          <a:xfrm>
            <a:off x="4441916" y="2645414"/>
            <a:ext cx="5431585" cy="3470699"/>
            <a:chOff x="4203313" y="2471060"/>
            <a:chExt cx="5431585" cy="3470699"/>
          </a:xfrm>
        </p:grpSpPr>
        <p:pic>
          <p:nvPicPr>
            <p:cNvPr id="2" name="Picture 1">
              <a:extLst>
                <a:ext uri="{FF2B5EF4-FFF2-40B4-BE49-F238E27FC236}">
                  <a16:creationId xmlns:a16="http://schemas.microsoft.com/office/drawing/2014/main" id="{273A5CCD-9E69-D405-9145-DB10A9FF4EE1}"/>
                </a:ext>
              </a:extLst>
            </p:cNvPr>
            <p:cNvPicPr>
              <a:picLocks noChangeAspect="1"/>
            </p:cNvPicPr>
            <p:nvPr/>
          </p:nvPicPr>
          <p:blipFill>
            <a:blip r:embed="rId5"/>
            <a:stretch>
              <a:fillRect/>
            </a:stretch>
          </p:blipFill>
          <p:spPr>
            <a:xfrm>
              <a:off x="4203313" y="2471060"/>
              <a:ext cx="5366931" cy="3468627"/>
            </a:xfrm>
            <a:prstGeom prst="rect">
              <a:avLst/>
            </a:prstGeom>
            <a:ln>
              <a:noFill/>
            </a:ln>
            <a:effectLst>
              <a:outerShdw blurRad="292100" dist="139700" dir="2700000" algn="tl" rotWithShape="0">
                <a:srgbClr val="333333">
                  <a:alpha val="65000"/>
                </a:srgbClr>
              </a:outerShdw>
            </a:effectLst>
          </p:spPr>
        </p:pic>
        <p:sp>
          <p:nvSpPr>
            <p:cNvPr id="45" name="Oval 44">
              <a:extLst>
                <a:ext uri="{FF2B5EF4-FFF2-40B4-BE49-F238E27FC236}">
                  <a16:creationId xmlns:a16="http://schemas.microsoft.com/office/drawing/2014/main" id="{D52223B4-28F0-4FF6-8920-91DB72CC5EA6}"/>
                </a:ext>
              </a:extLst>
            </p:cNvPr>
            <p:cNvSpPr/>
            <p:nvPr/>
          </p:nvSpPr>
          <p:spPr>
            <a:xfrm>
              <a:off x="7332669" y="3493282"/>
              <a:ext cx="446710" cy="40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46" name="Oval 45">
              <a:extLst>
                <a:ext uri="{FF2B5EF4-FFF2-40B4-BE49-F238E27FC236}">
                  <a16:creationId xmlns:a16="http://schemas.microsoft.com/office/drawing/2014/main" id="{C1FC6B6A-A0FD-46AA-9C41-C97F6D6F1154}"/>
                </a:ext>
              </a:extLst>
            </p:cNvPr>
            <p:cNvSpPr/>
            <p:nvPr/>
          </p:nvSpPr>
          <p:spPr>
            <a:xfrm>
              <a:off x="6049562" y="4445342"/>
              <a:ext cx="446710" cy="380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54" name="Oval 53">
              <a:extLst>
                <a:ext uri="{FF2B5EF4-FFF2-40B4-BE49-F238E27FC236}">
                  <a16:creationId xmlns:a16="http://schemas.microsoft.com/office/drawing/2014/main" id="{C6E74BC2-A842-4756-8B3C-4D07485AF1C3}"/>
                </a:ext>
              </a:extLst>
            </p:cNvPr>
            <p:cNvSpPr/>
            <p:nvPr/>
          </p:nvSpPr>
          <p:spPr>
            <a:xfrm>
              <a:off x="6049562" y="5114933"/>
              <a:ext cx="446710" cy="380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22" name="Rectangle: Rounded Corners 59">
              <a:extLst>
                <a:ext uri="{FF2B5EF4-FFF2-40B4-BE49-F238E27FC236}">
                  <a16:creationId xmlns:a16="http://schemas.microsoft.com/office/drawing/2014/main" id="{D63728D9-A09A-1041-A48E-AD2ABE4E972E}"/>
                </a:ext>
              </a:extLst>
            </p:cNvPr>
            <p:cNvSpPr/>
            <p:nvPr/>
          </p:nvSpPr>
          <p:spPr>
            <a:xfrm>
              <a:off x="9285005" y="5694098"/>
              <a:ext cx="349893" cy="24766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8" name="Group 7" descr="Screenshot showing step 6">
            <a:extLst>
              <a:ext uri="{FF2B5EF4-FFF2-40B4-BE49-F238E27FC236}">
                <a16:creationId xmlns:a16="http://schemas.microsoft.com/office/drawing/2014/main" id="{C37AE9DF-648E-12BB-18CA-1BAADA334D68}"/>
              </a:ext>
            </a:extLst>
          </p:cNvPr>
          <p:cNvGrpSpPr/>
          <p:nvPr/>
        </p:nvGrpSpPr>
        <p:grpSpPr>
          <a:xfrm>
            <a:off x="9328417" y="2525593"/>
            <a:ext cx="2580531" cy="3228362"/>
            <a:chOff x="9570244" y="2553480"/>
            <a:chExt cx="2580531" cy="3228362"/>
          </a:xfrm>
        </p:grpSpPr>
        <p:pic>
          <p:nvPicPr>
            <p:cNvPr id="3" name="Picture 2">
              <a:extLst>
                <a:ext uri="{FF2B5EF4-FFF2-40B4-BE49-F238E27FC236}">
                  <a16:creationId xmlns:a16="http://schemas.microsoft.com/office/drawing/2014/main" id="{167F5B92-BB2E-E8B8-5CC6-3640A3C978FE}"/>
                </a:ext>
              </a:extLst>
            </p:cNvPr>
            <p:cNvPicPr>
              <a:picLocks noChangeAspect="1"/>
            </p:cNvPicPr>
            <p:nvPr/>
          </p:nvPicPr>
          <p:blipFill rotWithShape="1">
            <a:blip r:embed="rId6"/>
            <a:srcRect r="5060"/>
            <a:stretch/>
          </p:blipFill>
          <p:spPr>
            <a:xfrm>
              <a:off x="9570244" y="2575895"/>
              <a:ext cx="2580531" cy="3205947"/>
            </a:xfrm>
            <a:prstGeom prst="rect">
              <a:avLst/>
            </a:prstGeom>
            <a:ln>
              <a:noFill/>
            </a:ln>
            <a:effectLst>
              <a:outerShdw blurRad="292100" dist="139700" dir="2700000" algn="tl" rotWithShape="0">
                <a:srgbClr val="333333">
                  <a:alpha val="65000"/>
                </a:srgbClr>
              </a:outerShdw>
            </a:effectLst>
          </p:spPr>
        </p:pic>
        <p:sp>
          <p:nvSpPr>
            <p:cNvPr id="59" name="Oval 58">
              <a:extLst>
                <a:ext uri="{FF2B5EF4-FFF2-40B4-BE49-F238E27FC236}">
                  <a16:creationId xmlns:a16="http://schemas.microsoft.com/office/drawing/2014/main" id="{1C762170-CF2C-4B36-BBF6-C94B594258F0}"/>
                </a:ext>
              </a:extLst>
            </p:cNvPr>
            <p:cNvSpPr/>
            <p:nvPr/>
          </p:nvSpPr>
          <p:spPr>
            <a:xfrm>
              <a:off x="10217958" y="2645414"/>
              <a:ext cx="446710" cy="380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dirty="0"/>
            </a:p>
          </p:txBody>
        </p:sp>
        <p:sp>
          <p:nvSpPr>
            <p:cNvPr id="60" name="Rectangle: Rounded Corners 59">
              <a:extLst>
                <a:ext uri="{FF2B5EF4-FFF2-40B4-BE49-F238E27FC236}">
                  <a16:creationId xmlns:a16="http://schemas.microsoft.com/office/drawing/2014/main" id="{A03F2363-7C7C-421F-BB7E-CB4DE98B3D7F}"/>
                </a:ext>
              </a:extLst>
            </p:cNvPr>
            <p:cNvSpPr/>
            <p:nvPr/>
          </p:nvSpPr>
          <p:spPr>
            <a:xfrm>
              <a:off x="11807687" y="2553480"/>
              <a:ext cx="343088" cy="24272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721592406"/>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DE8-1B4A-49C3-A4AF-6093A1D2F008}"/>
              </a:ext>
            </a:extLst>
          </p:cNvPr>
          <p:cNvSpPr>
            <a:spLocks noGrp="1"/>
          </p:cNvSpPr>
          <p:nvPr>
            <p:ph type="title"/>
          </p:nvPr>
        </p:nvSpPr>
        <p:spPr/>
        <p:txBody>
          <a:bodyPr/>
          <a:lstStyle/>
          <a:p>
            <a:r>
              <a:rPr lang="en-US" sz="3600" dirty="0"/>
              <a:t>Promote to Approved</a:t>
            </a:r>
          </a:p>
        </p:txBody>
      </p:sp>
      <p:sp>
        <p:nvSpPr>
          <p:cNvPr id="3" name="Content Placeholder 2">
            <a:extLst>
              <a:ext uri="{FF2B5EF4-FFF2-40B4-BE49-F238E27FC236}">
                <a16:creationId xmlns:a16="http://schemas.microsoft.com/office/drawing/2014/main" id="{55EF95EF-63D3-48B3-AA39-A3190D69AD8A}"/>
              </a:ext>
            </a:extLst>
          </p:cNvPr>
          <p:cNvSpPr>
            <a:spLocks noGrp="1"/>
          </p:cNvSpPr>
          <p:nvPr>
            <p:ph idx="1"/>
          </p:nvPr>
        </p:nvSpPr>
        <p:spPr>
          <a:xfrm>
            <a:off x="826623" y="1066800"/>
            <a:ext cx="3943953" cy="4896678"/>
          </a:xfrm>
        </p:spPr>
        <p:txBody>
          <a:bodyPr/>
          <a:lstStyle/>
          <a:p>
            <a:pPr marL="457200" lvl="0" indent="-457200">
              <a:buClr>
                <a:srgbClr val="FF9E16"/>
              </a:buClr>
              <a:buFont typeface="+mj-lt"/>
              <a:buAutoNum type="arabicPeriod" startAt="7"/>
              <a:defRPr/>
            </a:pPr>
            <a:r>
              <a:rPr kumimoji="0" lang="en-US" sz="1800" b="0" i="0" u="none" strike="noStrike" kern="1200" cap="none" spc="0" normalizeH="0" baseline="0" noProof="0" dirty="0">
                <a:ln>
                  <a:noFill/>
                </a:ln>
                <a:effectLst/>
                <a:uLnTx/>
                <a:uFillTx/>
                <a:ea typeface="+mn-ea"/>
                <a:cs typeface="+mn-cs"/>
              </a:rPr>
              <a:t>From</a:t>
            </a:r>
            <a:r>
              <a:rPr lang="en-US" sz="1800" dirty="0"/>
              <a:t> the Workflow and State Change Icon, select </a:t>
            </a:r>
            <a:r>
              <a:rPr lang="en-US" sz="1800" b="1" dirty="0"/>
              <a:t>Prom</a:t>
            </a:r>
            <a:r>
              <a:rPr kumimoji="0" lang="en-US" sz="1800" b="1" i="0" u="none" strike="noStrike" kern="1200" cap="none" spc="0" normalizeH="0" baseline="0" noProof="0" dirty="0" err="1">
                <a:ln>
                  <a:noFill/>
                </a:ln>
                <a:effectLst/>
                <a:uLnTx/>
                <a:uFillTx/>
                <a:ea typeface="+mn-ea"/>
                <a:cs typeface="+mn-cs"/>
              </a:rPr>
              <a:t>ote</a:t>
            </a:r>
            <a:r>
              <a:rPr kumimoji="0" lang="en-US" sz="1800" b="1" i="0" u="none" strike="noStrike" kern="1200" cap="none" spc="0" normalizeH="0" baseline="0" noProof="0" dirty="0">
                <a:ln>
                  <a:noFill/>
                </a:ln>
                <a:effectLst/>
                <a:uLnTx/>
                <a:uFillTx/>
                <a:ea typeface="+mn-ea"/>
                <a:cs typeface="+mn-cs"/>
              </a:rPr>
              <a:t> to Approved</a:t>
            </a:r>
          </a:p>
          <a:p>
            <a:pPr marL="457200" marR="0" lvl="0" indent="-457200" algn="l" defTabSz="914400" rtl="0" eaLnBrk="1" fontAlgn="auto" latinLnBrk="0" hangingPunct="1">
              <a:lnSpc>
                <a:spcPct val="80000"/>
              </a:lnSpc>
              <a:spcBef>
                <a:spcPts val="1000"/>
              </a:spcBef>
              <a:spcAft>
                <a:spcPts val="0"/>
              </a:spcAft>
              <a:buClr>
                <a:srgbClr val="FF9E16"/>
              </a:buClr>
              <a:buSzTx/>
              <a:buFont typeface="+mj-lt"/>
              <a:buAutoNum type="arabicPeriod" startAt="7"/>
              <a:tabLst/>
              <a:defRPr/>
            </a:pPr>
            <a:r>
              <a:rPr kumimoji="0" lang="en-US" sz="1800" b="0" i="0" u="none" strike="noStrike" kern="1200" cap="none" spc="0" normalizeH="0" baseline="0" noProof="0" dirty="0">
                <a:ln>
                  <a:noFill/>
                </a:ln>
                <a:effectLst/>
                <a:uLnTx/>
                <a:uFillTx/>
                <a:ea typeface="+mn-ea"/>
                <a:cs typeface="+mn-cs"/>
              </a:rPr>
              <a:t>In the Change Document Status dialog, click “</a:t>
            </a:r>
            <a:r>
              <a:rPr kumimoji="0" lang="en-US" sz="1800" b="1" i="0" u="none" strike="noStrike" kern="1200" cap="none" spc="0" normalizeH="0" baseline="0" noProof="0" dirty="0">
                <a:ln>
                  <a:noFill/>
                </a:ln>
                <a:effectLst/>
                <a:uLnTx/>
                <a:uFillTx/>
                <a:ea typeface="+mn-ea"/>
                <a:cs typeface="+mn-cs"/>
              </a:rPr>
              <a:t>Yes</a:t>
            </a:r>
            <a:r>
              <a:rPr kumimoji="0" lang="en-US" sz="1800" b="0" i="0" u="none" strike="noStrike" kern="1200" cap="none" spc="0" normalizeH="0" baseline="0" noProof="0" dirty="0">
                <a:ln>
                  <a:noFill/>
                </a:ln>
                <a:effectLst/>
                <a:uLnTx/>
                <a:uFillTx/>
                <a:ea typeface="+mn-ea"/>
                <a:cs typeface="+mn-cs"/>
              </a:rPr>
              <a:t>”</a:t>
            </a:r>
          </a:p>
          <a:p>
            <a:pPr marL="457200" marR="0" lvl="0" indent="-457200" algn="l" defTabSz="914400" rtl="0" eaLnBrk="1" fontAlgn="auto" latinLnBrk="0" hangingPunct="1">
              <a:lnSpc>
                <a:spcPct val="80000"/>
              </a:lnSpc>
              <a:spcBef>
                <a:spcPts val="1000"/>
              </a:spcBef>
              <a:spcAft>
                <a:spcPts val="0"/>
              </a:spcAft>
              <a:buClr>
                <a:srgbClr val="FF9E16"/>
              </a:buClr>
              <a:buSzTx/>
              <a:buFont typeface="+mj-lt"/>
              <a:buAutoNum type="arabicPeriod" startAt="7"/>
              <a:tabLst/>
              <a:defRPr/>
            </a:pPr>
            <a:r>
              <a:rPr kumimoji="0" lang="en-US" sz="1800" b="0" i="0" u="none" strike="noStrike" kern="1200" cap="none" spc="0" normalizeH="0" baseline="0" noProof="0" dirty="0">
                <a:ln>
                  <a:noFill/>
                </a:ln>
                <a:effectLst/>
                <a:uLnTx/>
                <a:uFillTx/>
                <a:ea typeface="+mn-ea"/>
                <a:cs typeface="+mn-cs"/>
              </a:rPr>
              <a:t>The document is now </a:t>
            </a:r>
            <a:r>
              <a:rPr kumimoji="0" lang="en-US" sz="1800" b="1" i="0" u="none" strike="noStrike" kern="1200" cap="none" spc="0" normalizeH="0" baseline="0" noProof="0" dirty="0">
                <a:ln>
                  <a:noFill/>
                </a:ln>
                <a:effectLst/>
                <a:uLnTx/>
                <a:uFillTx/>
                <a:ea typeface="+mn-ea"/>
                <a:cs typeface="+mn-cs"/>
              </a:rPr>
              <a:t>Approved</a:t>
            </a:r>
            <a:r>
              <a:rPr kumimoji="0" lang="en-US" sz="1800" b="0" i="0" u="none" strike="noStrike" kern="1200" cap="none" spc="0" normalizeH="0" baseline="0" noProof="0" dirty="0">
                <a:ln>
                  <a:noFill/>
                </a:ln>
                <a:effectLst/>
                <a:uLnTx/>
                <a:uFillTx/>
                <a:ea typeface="+mn-ea"/>
                <a:cs typeface="+mn-cs"/>
              </a:rPr>
              <a:t> and </a:t>
            </a:r>
            <a:r>
              <a:rPr kumimoji="0" lang="en-US" sz="1800" b="1" i="0" u="none" strike="noStrike" kern="1200" cap="none" spc="0" normalizeH="0" baseline="0" noProof="0" dirty="0">
                <a:ln>
                  <a:noFill/>
                </a:ln>
                <a:effectLst/>
                <a:uLnTx/>
                <a:uFillTx/>
                <a:ea typeface="+mn-ea"/>
                <a:cs typeface="+mn-cs"/>
              </a:rPr>
              <a:t>Vault version v1.0</a:t>
            </a:r>
          </a:p>
        </p:txBody>
      </p:sp>
      <p:grpSp>
        <p:nvGrpSpPr>
          <p:cNvPr id="7" name="Group 6" descr="Screenshot showing step 7">
            <a:extLst>
              <a:ext uri="{FF2B5EF4-FFF2-40B4-BE49-F238E27FC236}">
                <a16:creationId xmlns:a16="http://schemas.microsoft.com/office/drawing/2014/main" id="{F57E36D2-41A0-43C4-4C78-2F945E1411A5}"/>
              </a:ext>
            </a:extLst>
          </p:cNvPr>
          <p:cNvGrpSpPr/>
          <p:nvPr/>
        </p:nvGrpSpPr>
        <p:grpSpPr>
          <a:xfrm>
            <a:off x="4828908" y="1074633"/>
            <a:ext cx="6769765" cy="1545100"/>
            <a:chOff x="4828908" y="1074633"/>
            <a:chExt cx="6769765" cy="1545100"/>
          </a:xfrm>
        </p:grpSpPr>
        <p:pic>
          <p:nvPicPr>
            <p:cNvPr id="5" name="Picture 4">
              <a:extLst>
                <a:ext uri="{FF2B5EF4-FFF2-40B4-BE49-F238E27FC236}">
                  <a16:creationId xmlns:a16="http://schemas.microsoft.com/office/drawing/2014/main" id="{18E12F12-40C0-B44E-8889-237BFECD6842}"/>
                </a:ext>
              </a:extLst>
            </p:cNvPr>
            <p:cNvPicPr>
              <a:picLocks noChangeAspect="1"/>
            </p:cNvPicPr>
            <p:nvPr/>
          </p:nvPicPr>
          <p:blipFill>
            <a:blip r:embed="rId2"/>
            <a:stretch>
              <a:fillRect/>
            </a:stretch>
          </p:blipFill>
          <p:spPr>
            <a:xfrm>
              <a:off x="4828908" y="1074633"/>
              <a:ext cx="6769765" cy="1545100"/>
            </a:xfrm>
            <a:prstGeom prst="rect">
              <a:avLst/>
            </a:prstGeom>
            <a:ln>
              <a:noFill/>
            </a:ln>
            <a:effectLst>
              <a:outerShdw blurRad="292100" dist="139700" dir="2700000" algn="tl" rotWithShape="0">
                <a:srgbClr val="333333">
                  <a:alpha val="65000"/>
                </a:srgbClr>
              </a:outerShdw>
            </a:effectLst>
          </p:spPr>
        </p:pic>
        <p:sp>
          <p:nvSpPr>
            <p:cNvPr id="20" name="Oval 19">
              <a:extLst>
                <a:ext uri="{FF2B5EF4-FFF2-40B4-BE49-F238E27FC236}">
                  <a16:creationId xmlns:a16="http://schemas.microsoft.com/office/drawing/2014/main" id="{775F4ABA-0E71-46F4-9C54-BDA56C7C7DF1}"/>
                </a:ext>
              </a:extLst>
            </p:cNvPr>
            <p:cNvSpPr/>
            <p:nvPr/>
          </p:nvSpPr>
          <p:spPr>
            <a:xfrm>
              <a:off x="8213791" y="197161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p>
          </p:txBody>
        </p:sp>
        <p:sp>
          <p:nvSpPr>
            <p:cNvPr id="21" name="Rectangle: Rounded Corners 20">
              <a:extLst>
                <a:ext uri="{FF2B5EF4-FFF2-40B4-BE49-F238E27FC236}">
                  <a16:creationId xmlns:a16="http://schemas.microsoft.com/office/drawing/2014/main" id="{9A1109BC-3547-44BD-A79A-5FCD3AEC887C}"/>
                </a:ext>
              </a:extLst>
            </p:cNvPr>
            <p:cNvSpPr/>
            <p:nvPr/>
          </p:nvSpPr>
          <p:spPr>
            <a:xfrm>
              <a:off x="10148098" y="2365401"/>
              <a:ext cx="955894" cy="23113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8" name="Group 7" descr="Screenshot showing step 8">
            <a:extLst>
              <a:ext uri="{FF2B5EF4-FFF2-40B4-BE49-F238E27FC236}">
                <a16:creationId xmlns:a16="http://schemas.microsoft.com/office/drawing/2014/main" id="{768E3BA3-039F-2ABF-32C0-DA6448ED2A00}"/>
              </a:ext>
            </a:extLst>
          </p:cNvPr>
          <p:cNvGrpSpPr/>
          <p:nvPr/>
        </p:nvGrpSpPr>
        <p:grpSpPr>
          <a:xfrm>
            <a:off x="4920104" y="2825334"/>
            <a:ext cx="4367734" cy="1589307"/>
            <a:chOff x="4920104" y="2825334"/>
            <a:chExt cx="4367734" cy="1589307"/>
          </a:xfrm>
        </p:grpSpPr>
        <p:pic>
          <p:nvPicPr>
            <p:cNvPr id="22" name="Picture 21">
              <a:extLst>
                <a:ext uri="{FF2B5EF4-FFF2-40B4-BE49-F238E27FC236}">
                  <a16:creationId xmlns:a16="http://schemas.microsoft.com/office/drawing/2014/main" id="{2633BDF0-3477-47A8-BACF-635F50613532}"/>
                </a:ext>
              </a:extLst>
            </p:cNvPr>
            <p:cNvPicPr>
              <a:picLocks noChangeAspect="1"/>
            </p:cNvPicPr>
            <p:nvPr/>
          </p:nvPicPr>
          <p:blipFill>
            <a:blip r:embed="rId3"/>
            <a:stretch>
              <a:fillRect/>
            </a:stretch>
          </p:blipFill>
          <p:spPr>
            <a:xfrm>
              <a:off x="4920104" y="2825334"/>
              <a:ext cx="4367734" cy="1589307"/>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B4E17673-8CD2-40B0-910A-7E018C7715DA}"/>
                </a:ext>
              </a:extLst>
            </p:cNvPr>
            <p:cNvSpPr/>
            <p:nvPr/>
          </p:nvSpPr>
          <p:spPr>
            <a:xfrm>
              <a:off x="7914139" y="382958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sp>
          <p:nvSpPr>
            <p:cNvPr id="25" name="Rectangle: Rounded Corners 24">
              <a:extLst>
                <a:ext uri="{FF2B5EF4-FFF2-40B4-BE49-F238E27FC236}">
                  <a16:creationId xmlns:a16="http://schemas.microsoft.com/office/drawing/2014/main" id="{440500A8-45F2-4947-BDEB-7FA3537A697F}"/>
                </a:ext>
              </a:extLst>
            </p:cNvPr>
            <p:cNvSpPr/>
            <p:nvPr/>
          </p:nvSpPr>
          <p:spPr>
            <a:xfrm>
              <a:off x="8697357" y="4009612"/>
              <a:ext cx="590481" cy="40502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descr="Screenshot showing step 9">
            <a:extLst>
              <a:ext uri="{FF2B5EF4-FFF2-40B4-BE49-F238E27FC236}">
                <a16:creationId xmlns:a16="http://schemas.microsoft.com/office/drawing/2014/main" id="{823ABBCA-5D6E-B512-A676-A031D70299A7}"/>
              </a:ext>
            </a:extLst>
          </p:cNvPr>
          <p:cNvGrpSpPr/>
          <p:nvPr/>
        </p:nvGrpSpPr>
        <p:grpSpPr>
          <a:xfrm>
            <a:off x="4733323" y="4867608"/>
            <a:ext cx="4807034" cy="520700"/>
            <a:chOff x="4733323" y="4867608"/>
            <a:chExt cx="4807034" cy="520700"/>
          </a:xfrm>
        </p:grpSpPr>
        <p:sp>
          <p:nvSpPr>
            <p:cNvPr id="28" name="Oval 27">
              <a:extLst>
                <a:ext uri="{FF2B5EF4-FFF2-40B4-BE49-F238E27FC236}">
                  <a16:creationId xmlns:a16="http://schemas.microsoft.com/office/drawing/2014/main" id="{5D28F0BA-4613-488C-A1CE-4549C415972E}"/>
                </a:ext>
              </a:extLst>
            </p:cNvPr>
            <p:cNvSpPr/>
            <p:nvPr/>
          </p:nvSpPr>
          <p:spPr>
            <a:xfrm>
              <a:off x="4733323" y="489935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p>
          </p:txBody>
        </p:sp>
        <p:pic>
          <p:nvPicPr>
            <p:cNvPr id="6" name="Picture 5">
              <a:extLst>
                <a:ext uri="{FF2B5EF4-FFF2-40B4-BE49-F238E27FC236}">
                  <a16:creationId xmlns:a16="http://schemas.microsoft.com/office/drawing/2014/main" id="{C50117B7-7D31-D64C-9CB4-6CD27E559762}"/>
                </a:ext>
              </a:extLst>
            </p:cNvPr>
            <p:cNvPicPr>
              <a:picLocks noChangeAspect="1"/>
            </p:cNvPicPr>
            <p:nvPr/>
          </p:nvPicPr>
          <p:blipFill>
            <a:blip r:embed="rId4"/>
            <a:stretch>
              <a:fillRect/>
            </a:stretch>
          </p:blipFill>
          <p:spPr>
            <a:xfrm>
              <a:off x="5323957" y="4867608"/>
              <a:ext cx="4216400" cy="5207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36525269"/>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QC a Document</a:t>
            </a:r>
          </a:p>
        </p:txBody>
      </p:sp>
    </p:spTree>
    <p:extLst>
      <p:ext uri="{BB962C8B-B14F-4D97-AF65-F5344CB8AC3E}">
        <p14:creationId xmlns:p14="http://schemas.microsoft.com/office/powerpoint/2010/main" val="2434103165"/>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Paper Certification and Sending for QC Review</a:t>
            </a:r>
          </a:p>
        </p:txBody>
      </p:sp>
    </p:spTree>
    <p:extLst>
      <p:ext uri="{BB962C8B-B14F-4D97-AF65-F5344CB8AC3E}">
        <p14:creationId xmlns:p14="http://schemas.microsoft.com/office/powerpoint/2010/main" val="4057245768"/>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195615" y="1286226"/>
            <a:ext cx="4415849" cy="5362622"/>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Using the Create Button, choose </a:t>
            </a:r>
            <a:r>
              <a:rPr lang="en-US" b="1" dirty="0">
                <a:solidFill>
                  <a:schemeClr val="tx1">
                    <a:lumMod val="75000"/>
                  </a:schemeClr>
                </a:solidFill>
              </a:rPr>
              <a:t>Document</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In the </a:t>
            </a:r>
            <a:r>
              <a:rPr lang="en-US" b="1" dirty="0">
                <a:solidFill>
                  <a:schemeClr val="tx1">
                    <a:lumMod val="75000"/>
                  </a:schemeClr>
                </a:solidFill>
              </a:rPr>
              <a:t>Create Document </a:t>
            </a:r>
            <a:r>
              <a:rPr lang="en-US" dirty="0">
                <a:solidFill>
                  <a:schemeClr val="tx1">
                    <a:lumMod val="75000"/>
                  </a:schemeClr>
                </a:solidFill>
              </a:rPr>
              <a:t>dialog, select </a:t>
            </a:r>
            <a:r>
              <a:rPr lang="en-US" b="1" dirty="0">
                <a:solidFill>
                  <a:schemeClr val="tx1">
                    <a:lumMod val="75000"/>
                  </a:schemeClr>
                </a:solidFill>
              </a:rPr>
              <a:t>Upload </a:t>
            </a:r>
            <a:r>
              <a:rPr lang="en-US" dirty="0">
                <a:solidFill>
                  <a:schemeClr val="tx1">
                    <a:lumMod val="75000"/>
                  </a:schemeClr>
                </a:solidFill>
              </a:rPr>
              <a:t>and click </a:t>
            </a:r>
            <a:r>
              <a:rPr lang="en-US" b="1" dirty="0">
                <a:solidFill>
                  <a:schemeClr val="tx1">
                    <a:lumMod val="75000"/>
                  </a:schemeClr>
                </a:solidFill>
              </a:rPr>
              <a:t>Continue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Drag and drop or choose document from a drive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Begin typing a Document Type or select the Binoculars icon to browse available Types, Subtypes, and Classifications</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t>
            </a:r>
            <a:r>
              <a:rPr lang="en-US" b="1" dirty="0">
                <a:solidFill>
                  <a:schemeClr val="tx1">
                    <a:lumMod val="75000"/>
                  </a:schemeClr>
                </a:solidFill>
              </a:rPr>
              <a:t>a Study, Study Country and Study Site</a:t>
            </a:r>
            <a:r>
              <a:rPr lang="en-US" dirty="0">
                <a:solidFill>
                  <a:schemeClr val="tx1">
                    <a:lumMod val="75000"/>
                  </a:schemeClr>
                </a:solidFill>
              </a:rPr>
              <a:t>, as applicable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a:t>
            </a:r>
            <a:r>
              <a:rPr lang="en-US" b="1" dirty="0">
                <a:solidFill>
                  <a:schemeClr val="tx1">
                    <a:lumMod val="75000"/>
                  </a:schemeClr>
                </a:solidFill>
              </a:rPr>
              <a:t>Next</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Populate mandatory fields (highlighted in yellow) and Update the </a:t>
            </a:r>
            <a:r>
              <a:rPr lang="en-US" b="1" dirty="0">
                <a:solidFill>
                  <a:schemeClr val="tx1">
                    <a:lumMod val="75000"/>
                  </a:schemeClr>
                </a:solidFill>
              </a:rPr>
              <a:t>Require Certified Copy</a:t>
            </a:r>
            <a:r>
              <a:rPr lang="en-US" dirty="0">
                <a:solidFill>
                  <a:schemeClr val="tx1">
                    <a:lumMod val="75000"/>
                  </a:schemeClr>
                </a:solidFill>
              </a:rPr>
              <a:t>? field to </a:t>
            </a:r>
            <a:r>
              <a:rPr lang="en-US" b="1" dirty="0">
                <a:solidFill>
                  <a:schemeClr val="tx1">
                    <a:lumMod val="75000"/>
                  </a:schemeClr>
                </a:solidFill>
              </a:rPr>
              <a:t>Yes</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t>
            </a:r>
            <a:r>
              <a:rPr lang="en-US" b="1" dirty="0">
                <a:solidFill>
                  <a:schemeClr val="tx1">
                    <a:lumMod val="75000"/>
                  </a:schemeClr>
                </a:solidFill>
              </a:rPr>
              <a:t>Save</a:t>
            </a:r>
            <a:endParaRPr lang="en-US" dirty="0">
              <a:solidFill>
                <a:schemeClr val="tx1">
                  <a:lumMod val="75000"/>
                </a:schemeClr>
              </a:solidFill>
            </a:endParaRPr>
          </a:p>
          <a:p>
            <a:pPr marL="1143000" lvl="2" indent="-228600">
              <a:lnSpc>
                <a:spcPct val="80000"/>
              </a:lnSpc>
              <a:spcBef>
                <a:spcPts val="600"/>
              </a:spcBef>
              <a:buFont typeface="Calibri" panose="020F0502020204030204" pitchFamily="34" charset="0"/>
              <a:buChar char="―"/>
            </a:pPr>
            <a:r>
              <a:rPr lang="en-US" sz="1400" dirty="0">
                <a:solidFill>
                  <a:schemeClr val="tx1">
                    <a:lumMod val="75000"/>
                  </a:schemeClr>
                </a:solidFill>
              </a:rPr>
              <a:t>Document is </a:t>
            </a:r>
            <a:r>
              <a:rPr lang="en-US" sz="1400" b="1" dirty="0">
                <a:solidFill>
                  <a:schemeClr val="tx1">
                    <a:lumMod val="75000"/>
                  </a:schemeClr>
                </a:solidFill>
              </a:rPr>
              <a:t>In Progress </a:t>
            </a:r>
            <a:r>
              <a:rPr lang="en-US" sz="1400" dirty="0">
                <a:solidFill>
                  <a:schemeClr val="tx1">
                    <a:lumMod val="75000"/>
                  </a:schemeClr>
                </a:solidFill>
              </a:rPr>
              <a:t>and Vault version v0.1</a:t>
            </a:r>
          </a:p>
        </p:txBody>
      </p:sp>
      <p:sp>
        <p:nvSpPr>
          <p:cNvPr id="7" name="Text Placeholder 6">
            <a:extLst>
              <a:ext uri="{FF2B5EF4-FFF2-40B4-BE49-F238E27FC236}">
                <a16:creationId xmlns:a16="http://schemas.microsoft.com/office/drawing/2014/main" id="{FCDD457E-24EA-4CE3-941C-F764EA7322E7}"/>
              </a:ext>
            </a:extLst>
          </p:cNvPr>
          <p:cNvSpPr>
            <a:spLocks noGrp="1"/>
          </p:cNvSpPr>
          <p:nvPr>
            <p:ph type="body" sz="quarter" idx="13"/>
          </p:nvPr>
        </p:nvSpPr>
        <p:spPr/>
        <p:txBody>
          <a:bodyPr/>
          <a:lstStyle/>
          <a:p>
            <a:r>
              <a:rPr lang="en-US" dirty="0"/>
              <a:t>Upload a Document and Select Certified Copy</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Paper Certification</a:t>
            </a:r>
          </a:p>
        </p:txBody>
      </p:sp>
      <p:grpSp>
        <p:nvGrpSpPr>
          <p:cNvPr id="10" name="Group 9" descr="Screenshot showing step 1">
            <a:extLst>
              <a:ext uri="{FF2B5EF4-FFF2-40B4-BE49-F238E27FC236}">
                <a16:creationId xmlns:a16="http://schemas.microsoft.com/office/drawing/2014/main" id="{CAE3193E-E57F-A1B5-CDAE-71D06DCCC6F6}"/>
              </a:ext>
            </a:extLst>
          </p:cNvPr>
          <p:cNvGrpSpPr/>
          <p:nvPr/>
        </p:nvGrpSpPr>
        <p:grpSpPr>
          <a:xfrm>
            <a:off x="4875456" y="1323715"/>
            <a:ext cx="2261067" cy="909664"/>
            <a:chOff x="4875456" y="1323715"/>
            <a:chExt cx="2261067" cy="909664"/>
          </a:xfrm>
        </p:grpSpPr>
        <p:pic>
          <p:nvPicPr>
            <p:cNvPr id="11" name="Picture 10">
              <a:extLst>
                <a:ext uri="{FF2B5EF4-FFF2-40B4-BE49-F238E27FC236}">
                  <a16:creationId xmlns:a16="http://schemas.microsoft.com/office/drawing/2014/main" id="{3A4ABC2E-6F82-4F0A-A0C3-6CB8774F66E4}"/>
                </a:ext>
              </a:extLst>
            </p:cNvPr>
            <p:cNvPicPr>
              <a:picLocks noChangeAspect="1"/>
            </p:cNvPicPr>
            <p:nvPr/>
          </p:nvPicPr>
          <p:blipFill>
            <a:blip r:embed="rId3"/>
            <a:stretch>
              <a:fillRect/>
            </a:stretch>
          </p:blipFill>
          <p:spPr>
            <a:xfrm>
              <a:off x="4880765" y="1323715"/>
              <a:ext cx="2255758" cy="909664"/>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92D3E446-EF22-451A-B291-B804C64BE51C}"/>
                </a:ext>
              </a:extLst>
            </p:cNvPr>
            <p:cNvSpPr/>
            <p:nvPr/>
          </p:nvSpPr>
          <p:spPr>
            <a:xfrm>
              <a:off x="6425278" y="170398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44" name="Rectangle: Rounded Corners 43">
              <a:extLst>
                <a:ext uri="{FF2B5EF4-FFF2-40B4-BE49-F238E27FC236}">
                  <a16:creationId xmlns:a16="http://schemas.microsoft.com/office/drawing/2014/main" id="{0439B89D-4F4E-406B-9B86-B6A72AE7260A}"/>
                </a:ext>
              </a:extLst>
            </p:cNvPr>
            <p:cNvSpPr/>
            <p:nvPr/>
          </p:nvSpPr>
          <p:spPr>
            <a:xfrm>
              <a:off x="4875456" y="1555875"/>
              <a:ext cx="891268" cy="25927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descr="Screenshot showing step 2">
            <a:extLst>
              <a:ext uri="{FF2B5EF4-FFF2-40B4-BE49-F238E27FC236}">
                <a16:creationId xmlns:a16="http://schemas.microsoft.com/office/drawing/2014/main" id="{CD68C438-732B-8779-1644-9A2E504CA914}"/>
              </a:ext>
            </a:extLst>
          </p:cNvPr>
          <p:cNvGrpSpPr/>
          <p:nvPr/>
        </p:nvGrpSpPr>
        <p:grpSpPr>
          <a:xfrm>
            <a:off x="7662713" y="1316909"/>
            <a:ext cx="2255758" cy="1207094"/>
            <a:chOff x="7662713" y="1316909"/>
            <a:chExt cx="2255758" cy="1207094"/>
          </a:xfrm>
        </p:grpSpPr>
        <p:pic>
          <p:nvPicPr>
            <p:cNvPr id="15" name="Picture 14">
              <a:extLst>
                <a:ext uri="{FF2B5EF4-FFF2-40B4-BE49-F238E27FC236}">
                  <a16:creationId xmlns:a16="http://schemas.microsoft.com/office/drawing/2014/main" id="{0E90B578-8EC7-40B2-874F-79A9520A67C9}"/>
                </a:ext>
              </a:extLst>
            </p:cNvPr>
            <p:cNvPicPr>
              <a:picLocks noChangeAspect="1"/>
            </p:cNvPicPr>
            <p:nvPr/>
          </p:nvPicPr>
          <p:blipFill>
            <a:blip r:embed="rId4"/>
            <a:stretch>
              <a:fillRect/>
            </a:stretch>
          </p:blipFill>
          <p:spPr>
            <a:xfrm>
              <a:off x="7662713" y="1316909"/>
              <a:ext cx="2255758" cy="1207094"/>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356BC399-E8F3-418F-B655-669EE87247BC}"/>
                </a:ext>
              </a:extLst>
            </p:cNvPr>
            <p:cNvSpPr/>
            <p:nvPr/>
          </p:nvSpPr>
          <p:spPr>
            <a:xfrm>
              <a:off x="8463206" y="146710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45" name="Rectangle: Rounded Corners 44">
              <a:extLst>
                <a:ext uri="{FF2B5EF4-FFF2-40B4-BE49-F238E27FC236}">
                  <a16:creationId xmlns:a16="http://schemas.microsoft.com/office/drawing/2014/main" id="{A30BFB02-FA1D-4A16-A6DA-5CD5C429787F}"/>
                </a:ext>
              </a:extLst>
            </p:cNvPr>
            <p:cNvSpPr/>
            <p:nvPr/>
          </p:nvSpPr>
          <p:spPr>
            <a:xfrm>
              <a:off x="7662714" y="1549550"/>
              <a:ext cx="728252" cy="22476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9" name="Group 18" descr="Screenshot showing steps 3-6">
            <a:extLst>
              <a:ext uri="{FF2B5EF4-FFF2-40B4-BE49-F238E27FC236}">
                <a16:creationId xmlns:a16="http://schemas.microsoft.com/office/drawing/2014/main" id="{A66505A4-15F8-124C-8232-CE0426970C2D}"/>
              </a:ext>
            </a:extLst>
          </p:cNvPr>
          <p:cNvGrpSpPr/>
          <p:nvPr/>
        </p:nvGrpSpPr>
        <p:grpSpPr>
          <a:xfrm>
            <a:off x="4551363" y="2594695"/>
            <a:ext cx="5000515" cy="4104964"/>
            <a:chOff x="4497473" y="2586807"/>
            <a:chExt cx="5000515" cy="4104964"/>
          </a:xfrm>
        </p:grpSpPr>
        <p:pic>
          <p:nvPicPr>
            <p:cNvPr id="18" name="Picture 17">
              <a:extLst>
                <a:ext uri="{FF2B5EF4-FFF2-40B4-BE49-F238E27FC236}">
                  <a16:creationId xmlns:a16="http://schemas.microsoft.com/office/drawing/2014/main" id="{CA657680-449F-D7D5-537F-74F2BD8B73B3}"/>
                </a:ext>
              </a:extLst>
            </p:cNvPr>
            <p:cNvPicPr>
              <a:picLocks noChangeAspect="1"/>
            </p:cNvPicPr>
            <p:nvPr/>
          </p:nvPicPr>
          <p:blipFill>
            <a:blip r:embed="rId5"/>
            <a:stretch>
              <a:fillRect/>
            </a:stretch>
          </p:blipFill>
          <p:spPr>
            <a:xfrm>
              <a:off x="4875456" y="2586807"/>
              <a:ext cx="4622532" cy="4104964"/>
            </a:xfrm>
            <a:prstGeom prst="rect">
              <a:avLst/>
            </a:prstGeom>
            <a:ln>
              <a:noFill/>
            </a:ln>
            <a:effectLst>
              <a:outerShdw blurRad="292100" dist="139700" dir="2700000" algn="tl" rotWithShape="0">
                <a:srgbClr val="333333">
                  <a:alpha val="65000"/>
                </a:srgbClr>
              </a:outerShdw>
            </a:effectLst>
          </p:spPr>
        </p:pic>
        <p:sp>
          <p:nvSpPr>
            <p:cNvPr id="23" name="Rectangle: Rounded Corners 46">
              <a:extLst>
                <a:ext uri="{FF2B5EF4-FFF2-40B4-BE49-F238E27FC236}">
                  <a16:creationId xmlns:a16="http://schemas.microsoft.com/office/drawing/2014/main" id="{7807DBD0-2236-B244-9C22-F850477EA66A}"/>
                </a:ext>
              </a:extLst>
            </p:cNvPr>
            <p:cNvSpPr/>
            <p:nvPr/>
          </p:nvSpPr>
          <p:spPr>
            <a:xfrm>
              <a:off x="9136815" y="6392874"/>
              <a:ext cx="361173" cy="29889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0" name="Oval 39">
              <a:extLst>
                <a:ext uri="{FF2B5EF4-FFF2-40B4-BE49-F238E27FC236}">
                  <a16:creationId xmlns:a16="http://schemas.microsoft.com/office/drawing/2014/main" id="{AE903693-D989-4C9F-A693-42A7B25A3B74}"/>
                </a:ext>
              </a:extLst>
            </p:cNvPr>
            <p:cNvSpPr/>
            <p:nvPr/>
          </p:nvSpPr>
          <p:spPr>
            <a:xfrm>
              <a:off x="8653415" y="605761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39" name="Oval 38">
              <a:extLst>
                <a:ext uri="{FF2B5EF4-FFF2-40B4-BE49-F238E27FC236}">
                  <a16:creationId xmlns:a16="http://schemas.microsoft.com/office/drawing/2014/main" id="{827D259B-C330-408C-A9BF-70F3092B0177}"/>
                </a:ext>
              </a:extLst>
            </p:cNvPr>
            <p:cNvSpPr/>
            <p:nvPr/>
          </p:nvSpPr>
          <p:spPr>
            <a:xfrm>
              <a:off x="4497473" y="519917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38" name="Oval 37">
              <a:extLst>
                <a:ext uri="{FF2B5EF4-FFF2-40B4-BE49-F238E27FC236}">
                  <a16:creationId xmlns:a16="http://schemas.microsoft.com/office/drawing/2014/main" id="{2B7FBFE0-D3E8-4982-B751-339AA697DA8F}"/>
                </a:ext>
              </a:extLst>
            </p:cNvPr>
            <p:cNvSpPr/>
            <p:nvPr/>
          </p:nvSpPr>
          <p:spPr>
            <a:xfrm>
              <a:off x="4497473" y="454563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37" name="Oval 36">
              <a:extLst>
                <a:ext uri="{FF2B5EF4-FFF2-40B4-BE49-F238E27FC236}">
                  <a16:creationId xmlns:a16="http://schemas.microsoft.com/office/drawing/2014/main" id="{310E5715-42AD-4E9F-A040-08CEAC6C1111}"/>
                </a:ext>
              </a:extLst>
            </p:cNvPr>
            <p:cNvSpPr/>
            <p:nvPr/>
          </p:nvSpPr>
          <p:spPr>
            <a:xfrm>
              <a:off x="7565832" y="324978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grpSp>
      <p:grpSp>
        <p:nvGrpSpPr>
          <p:cNvPr id="25" name="Group 24" descr="Screenshot showing steps 7 and 8">
            <a:extLst>
              <a:ext uri="{FF2B5EF4-FFF2-40B4-BE49-F238E27FC236}">
                <a16:creationId xmlns:a16="http://schemas.microsoft.com/office/drawing/2014/main" id="{996D6479-C89C-616B-0671-00194FA0D084}"/>
              </a:ext>
            </a:extLst>
          </p:cNvPr>
          <p:cNvGrpSpPr/>
          <p:nvPr/>
        </p:nvGrpSpPr>
        <p:grpSpPr>
          <a:xfrm>
            <a:off x="9758105" y="2458467"/>
            <a:ext cx="2157592" cy="4005100"/>
            <a:chOff x="9758105" y="2395662"/>
            <a:chExt cx="2157592" cy="4005100"/>
          </a:xfrm>
        </p:grpSpPr>
        <p:pic>
          <p:nvPicPr>
            <p:cNvPr id="24" name="Picture 23">
              <a:extLst>
                <a:ext uri="{FF2B5EF4-FFF2-40B4-BE49-F238E27FC236}">
                  <a16:creationId xmlns:a16="http://schemas.microsoft.com/office/drawing/2014/main" id="{1AF60836-DD19-199F-3300-6A93DF221079}"/>
                </a:ext>
              </a:extLst>
            </p:cNvPr>
            <p:cNvPicPr>
              <a:picLocks noChangeAspect="1"/>
            </p:cNvPicPr>
            <p:nvPr/>
          </p:nvPicPr>
          <p:blipFill>
            <a:blip r:embed="rId6"/>
            <a:stretch>
              <a:fillRect/>
            </a:stretch>
          </p:blipFill>
          <p:spPr>
            <a:xfrm>
              <a:off x="9758105" y="2733452"/>
              <a:ext cx="2157592" cy="3667310"/>
            </a:xfrm>
            <a:prstGeom prst="rect">
              <a:avLst/>
            </a:prstGeom>
            <a:ln>
              <a:noFill/>
            </a:ln>
            <a:effectLst>
              <a:outerShdw blurRad="292100" dist="139700" dir="2700000" algn="tl" rotWithShape="0">
                <a:srgbClr val="333333">
                  <a:alpha val="65000"/>
                </a:srgbClr>
              </a:outerShdw>
            </a:effectLst>
          </p:spPr>
        </p:pic>
        <p:sp>
          <p:nvSpPr>
            <p:cNvPr id="26" name="Rectangle: Rounded Corners 25">
              <a:extLst>
                <a:ext uri="{FF2B5EF4-FFF2-40B4-BE49-F238E27FC236}">
                  <a16:creationId xmlns:a16="http://schemas.microsoft.com/office/drawing/2014/main" id="{A3AF1DD1-6082-4048-A81A-7DCCF4CFCD04}"/>
                </a:ext>
              </a:extLst>
            </p:cNvPr>
            <p:cNvSpPr/>
            <p:nvPr/>
          </p:nvSpPr>
          <p:spPr>
            <a:xfrm>
              <a:off x="9869760" y="4437468"/>
              <a:ext cx="1419048" cy="25927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2" name="Oval 41">
              <a:extLst>
                <a:ext uri="{FF2B5EF4-FFF2-40B4-BE49-F238E27FC236}">
                  <a16:creationId xmlns:a16="http://schemas.microsoft.com/office/drawing/2014/main" id="{E252FF8F-F248-40B0-8A4F-9E668701814A}"/>
                </a:ext>
              </a:extLst>
            </p:cNvPr>
            <p:cNvSpPr/>
            <p:nvPr/>
          </p:nvSpPr>
          <p:spPr>
            <a:xfrm>
              <a:off x="11371748" y="444814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p>
          </p:txBody>
        </p:sp>
        <p:sp>
          <p:nvSpPr>
            <p:cNvPr id="47" name="Rectangle: Rounded Corners 46">
              <a:extLst>
                <a:ext uri="{FF2B5EF4-FFF2-40B4-BE49-F238E27FC236}">
                  <a16:creationId xmlns:a16="http://schemas.microsoft.com/office/drawing/2014/main" id="{6B3A8130-6401-4872-A651-4A54145C1D74}"/>
                </a:ext>
              </a:extLst>
            </p:cNvPr>
            <p:cNvSpPr/>
            <p:nvPr/>
          </p:nvSpPr>
          <p:spPr>
            <a:xfrm>
              <a:off x="11535377" y="2694559"/>
              <a:ext cx="380320" cy="27089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3" name="Oval 42">
              <a:extLst>
                <a:ext uri="{FF2B5EF4-FFF2-40B4-BE49-F238E27FC236}">
                  <a16:creationId xmlns:a16="http://schemas.microsoft.com/office/drawing/2014/main" id="{4579ADDD-D385-4B1D-8C8F-83BF678504B6}"/>
                </a:ext>
              </a:extLst>
            </p:cNvPr>
            <p:cNvSpPr/>
            <p:nvPr/>
          </p:nvSpPr>
          <p:spPr>
            <a:xfrm>
              <a:off x="11058304" y="239566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grpSp>
    </p:spTree>
    <p:extLst>
      <p:ext uri="{BB962C8B-B14F-4D97-AF65-F5344CB8AC3E}">
        <p14:creationId xmlns:p14="http://schemas.microsoft.com/office/powerpoint/2010/main" val="1809264955"/>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7BAB9-5C0A-4677-9C14-9208B26EEE40}"/>
              </a:ext>
            </a:extLst>
          </p:cNvPr>
          <p:cNvSpPr>
            <a:spLocks noGrp="1"/>
          </p:cNvSpPr>
          <p:nvPr>
            <p:ph idx="1"/>
          </p:nvPr>
        </p:nvSpPr>
        <p:spPr>
          <a:xfrm>
            <a:off x="524478" y="1260433"/>
            <a:ext cx="4898526" cy="5009738"/>
          </a:xfrm>
        </p:spPr>
        <p:txBody>
          <a:bodyPr>
            <a:normAutofit lnSpcReduction="10000"/>
          </a:bodyPr>
          <a:lstStyle/>
          <a:p>
            <a:pPr marL="457200" indent="-457200">
              <a:buFont typeface="+mj-lt"/>
              <a:buAutoNum type="arabicPeriod" startAt="9"/>
            </a:pPr>
            <a:r>
              <a:rPr lang="en-US" sz="1800" dirty="0"/>
              <a:t>From the Workflow and State Change Icon, select </a:t>
            </a:r>
            <a:r>
              <a:rPr lang="en-US" sz="1800" b="1" dirty="0"/>
              <a:t>Start Certified Copy</a:t>
            </a:r>
          </a:p>
          <a:p>
            <a:pPr marL="457200" indent="-457200">
              <a:buFont typeface="+mj-lt"/>
              <a:buAutoNum type="arabicPeriod" startAt="9"/>
            </a:pPr>
            <a:r>
              <a:rPr lang="en-US" sz="1800" dirty="0"/>
              <a:t>In the start dialog, select a </a:t>
            </a:r>
            <a:r>
              <a:rPr lang="en-US" sz="1800" b="1" dirty="0"/>
              <a:t>Certified Copy Reviewer</a:t>
            </a:r>
            <a:r>
              <a:rPr lang="en-US" sz="1800" dirty="0"/>
              <a:t>, and the </a:t>
            </a:r>
            <a:r>
              <a:rPr lang="en-US" sz="1800" b="1" dirty="0"/>
              <a:t>Owner</a:t>
            </a:r>
            <a:r>
              <a:rPr lang="en-US" sz="1800" dirty="0"/>
              <a:t>. Select </a:t>
            </a:r>
            <a:r>
              <a:rPr lang="en-US" sz="1800" b="1" dirty="0"/>
              <a:t>Start</a:t>
            </a:r>
          </a:p>
          <a:p>
            <a:pPr lvl="1"/>
            <a:r>
              <a:rPr lang="en-US" sz="1300" dirty="0"/>
              <a:t>Both Reviewer Role and Owner role could be the same person, or could involved different people depending on business process. </a:t>
            </a:r>
          </a:p>
          <a:p>
            <a:pPr lvl="1"/>
            <a:r>
              <a:rPr lang="en-US" sz="1300" dirty="0"/>
              <a:t>Documents should have the same Owner when sending this as a multi-document workflow</a:t>
            </a:r>
          </a:p>
          <a:p>
            <a:pPr lvl="1"/>
            <a:r>
              <a:rPr lang="en-US" sz="1300" dirty="0"/>
              <a:t>Document enters the </a:t>
            </a:r>
            <a:r>
              <a:rPr lang="en-US" sz="1300" b="1" dirty="0"/>
              <a:t>In Certified Copy Review </a:t>
            </a:r>
            <a:r>
              <a:rPr lang="en-US" sz="1300" dirty="0"/>
              <a:t>state</a:t>
            </a:r>
          </a:p>
          <a:p>
            <a:pPr lvl="1"/>
            <a:r>
              <a:rPr lang="en-US" sz="1300" dirty="0"/>
              <a:t>It is possible to enter additional instructions for the </a:t>
            </a:r>
            <a:r>
              <a:rPr lang="en-US" sz="1300" b="1" dirty="0"/>
              <a:t>Certified Copy Reviewer(s)</a:t>
            </a:r>
            <a:r>
              <a:rPr lang="en-US" sz="1300" dirty="0"/>
              <a:t> in the text box below.</a:t>
            </a:r>
          </a:p>
          <a:p>
            <a:pPr marL="0" indent="0">
              <a:buNone/>
            </a:pPr>
            <a:r>
              <a:rPr lang="en-US" sz="1800" b="1" dirty="0"/>
              <a:t>Certified Copy Reviewer:</a:t>
            </a:r>
          </a:p>
          <a:p>
            <a:pPr marL="457200" indent="-457200">
              <a:buFont typeface="+mj-lt"/>
              <a:buAutoNum type="arabicPeriod" startAt="11"/>
            </a:pPr>
            <a:r>
              <a:rPr lang="en-US" sz="1800" dirty="0"/>
              <a:t>Per business process, compare and assess the condition of the paper copy. When ready, click </a:t>
            </a:r>
            <a:r>
              <a:rPr lang="en-US" sz="1800" b="1" dirty="0"/>
              <a:t>Complete</a:t>
            </a:r>
            <a:r>
              <a:rPr lang="en-US" sz="1800" dirty="0"/>
              <a:t> in the task banner</a:t>
            </a:r>
          </a:p>
          <a:p>
            <a:pPr marL="457200" indent="-457200">
              <a:buFont typeface="+mj-lt"/>
              <a:buAutoNum type="arabicPeriod" startAt="11"/>
            </a:pPr>
            <a:r>
              <a:rPr lang="en-US" sz="1800" dirty="0"/>
              <a:t>Select </a:t>
            </a:r>
            <a:r>
              <a:rPr lang="en-US" sz="1800" b="1" dirty="0"/>
              <a:t>Certified</a:t>
            </a:r>
            <a:r>
              <a:rPr lang="en-US" sz="1800" dirty="0"/>
              <a:t> and click </a:t>
            </a:r>
            <a:r>
              <a:rPr lang="en-US" sz="1800" b="1" dirty="0"/>
              <a:t>Complete</a:t>
            </a:r>
          </a:p>
          <a:p>
            <a:pPr lvl="1"/>
            <a:r>
              <a:rPr lang="en-US" sz="1300" dirty="0"/>
              <a:t>Once document is certified the </a:t>
            </a:r>
            <a:r>
              <a:rPr lang="en-US" sz="1300" b="1" dirty="0"/>
              <a:t>‘Certified Copy’ </a:t>
            </a:r>
            <a:r>
              <a:rPr lang="en-US" sz="1300" dirty="0"/>
              <a:t>field to within the </a:t>
            </a:r>
            <a:r>
              <a:rPr lang="en-US" sz="1300" b="1" dirty="0"/>
              <a:t>Quality Control </a:t>
            </a:r>
            <a:r>
              <a:rPr lang="en-US" sz="1300" dirty="0"/>
              <a:t>section updates to ‘Yes’. The </a:t>
            </a:r>
            <a:r>
              <a:rPr lang="en-US" sz="1300" b="1" dirty="0"/>
              <a:t>Metrics</a:t>
            </a:r>
            <a:r>
              <a:rPr lang="en-US" sz="1300" dirty="0"/>
              <a:t> section is updated with Certification details as well.</a:t>
            </a:r>
          </a:p>
          <a:p>
            <a:pPr lvl="1"/>
            <a:r>
              <a:rPr lang="en-US" sz="1300" dirty="0"/>
              <a:t>Selecting the Rejected verdict will send a notification to the Document Owner. Once uploaded, the new document can be sent on certification</a:t>
            </a:r>
          </a:p>
          <a:p>
            <a:pPr lvl="1"/>
            <a:r>
              <a:rPr lang="en-US" sz="1300" dirty="0"/>
              <a:t>With either verdict, document enters the </a:t>
            </a:r>
            <a:r>
              <a:rPr lang="en-US" sz="1300" b="1" dirty="0"/>
              <a:t>In Progress </a:t>
            </a:r>
            <a:r>
              <a:rPr lang="en-US" sz="1300" dirty="0"/>
              <a:t>state</a:t>
            </a:r>
            <a:endParaRPr lang="en-US" sz="1300" b="1" dirty="0"/>
          </a:p>
        </p:txBody>
      </p:sp>
      <p:sp>
        <p:nvSpPr>
          <p:cNvPr id="3" name="Text Placeholder 2">
            <a:extLst>
              <a:ext uri="{FF2B5EF4-FFF2-40B4-BE49-F238E27FC236}">
                <a16:creationId xmlns:a16="http://schemas.microsoft.com/office/drawing/2014/main" id="{84B32A76-38B2-4D0F-945E-C31914DDD474}"/>
              </a:ext>
            </a:extLst>
          </p:cNvPr>
          <p:cNvSpPr>
            <a:spLocks noGrp="1"/>
          </p:cNvSpPr>
          <p:nvPr>
            <p:ph type="body" sz="quarter" idx="13"/>
          </p:nvPr>
        </p:nvSpPr>
        <p:spPr/>
        <p:txBody>
          <a:bodyPr/>
          <a:lstStyle/>
          <a:p>
            <a:r>
              <a:rPr lang="en-US" dirty="0"/>
              <a:t>Perform Paper Certification</a:t>
            </a:r>
          </a:p>
        </p:txBody>
      </p:sp>
      <p:sp>
        <p:nvSpPr>
          <p:cNvPr id="4" name="Title 3">
            <a:extLst>
              <a:ext uri="{FF2B5EF4-FFF2-40B4-BE49-F238E27FC236}">
                <a16:creationId xmlns:a16="http://schemas.microsoft.com/office/drawing/2014/main" id="{6CE24207-B2A2-42BE-8A0F-2E53CF4CE321}"/>
              </a:ext>
            </a:extLst>
          </p:cNvPr>
          <p:cNvSpPr>
            <a:spLocks noGrp="1"/>
          </p:cNvSpPr>
          <p:nvPr>
            <p:ph type="title"/>
          </p:nvPr>
        </p:nvSpPr>
        <p:spPr/>
        <p:txBody>
          <a:bodyPr/>
          <a:lstStyle/>
          <a:p>
            <a:r>
              <a:rPr lang="en-US" dirty="0"/>
              <a:t>Paper Certification</a:t>
            </a:r>
          </a:p>
        </p:txBody>
      </p:sp>
      <p:grpSp>
        <p:nvGrpSpPr>
          <p:cNvPr id="11" name="Group 10" descr="Screenshot showing step 9">
            <a:extLst>
              <a:ext uri="{FF2B5EF4-FFF2-40B4-BE49-F238E27FC236}">
                <a16:creationId xmlns:a16="http://schemas.microsoft.com/office/drawing/2014/main" id="{E5001C1A-2D07-BF65-BC3E-FA53AB6FD5A8}"/>
              </a:ext>
            </a:extLst>
          </p:cNvPr>
          <p:cNvGrpSpPr/>
          <p:nvPr/>
        </p:nvGrpSpPr>
        <p:grpSpPr>
          <a:xfrm>
            <a:off x="5463643" y="1473433"/>
            <a:ext cx="2620809" cy="1364608"/>
            <a:chOff x="4902070" y="1365885"/>
            <a:chExt cx="2620809" cy="1364608"/>
          </a:xfrm>
        </p:grpSpPr>
        <p:pic>
          <p:nvPicPr>
            <p:cNvPr id="8" name="Picture 7">
              <a:extLst>
                <a:ext uri="{FF2B5EF4-FFF2-40B4-BE49-F238E27FC236}">
                  <a16:creationId xmlns:a16="http://schemas.microsoft.com/office/drawing/2014/main" id="{B77EA61A-9C4F-46D3-A5F9-2FD15B8DD57C}"/>
                </a:ext>
              </a:extLst>
            </p:cNvPr>
            <p:cNvPicPr>
              <a:picLocks noChangeAspect="1"/>
            </p:cNvPicPr>
            <p:nvPr/>
          </p:nvPicPr>
          <p:blipFill>
            <a:blip r:embed="rId3"/>
            <a:stretch>
              <a:fillRect/>
            </a:stretch>
          </p:blipFill>
          <p:spPr>
            <a:xfrm>
              <a:off x="5143321" y="1409166"/>
              <a:ext cx="2379558" cy="1321327"/>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E625647A-CC96-468F-84CA-8DD711EC8821}"/>
                </a:ext>
              </a:extLst>
            </p:cNvPr>
            <p:cNvSpPr/>
            <p:nvPr/>
          </p:nvSpPr>
          <p:spPr>
            <a:xfrm>
              <a:off x="4902070" y="1365885"/>
              <a:ext cx="397152" cy="3765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9</a:t>
              </a:r>
              <a:endParaRPr lang="en-US" sz="1200" dirty="0"/>
            </a:p>
          </p:txBody>
        </p:sp>
        <p:sp>
          <p:nvSpPr>
            <p:cNvPr id="27" name="Rectangle: Rounded Corners 26">
              <a:extLst>
                <a:ext uri="{FF2B5EF4-FFF2-40B4-BE49-F238E27FC236}">
                  <a16:creationId xmlns:a16="http://schemas.microsoft.com/office/drawing/2014/main" id="{8E14782F-B354-4691-A2F8-13DE663ACD2E}"/>
                </a:ext>
              </a:extLst>
            </p:cNvPr>
            <p:cNvSpPr/>
            <p:nvPr/>
          </p:nvSpPr>
          <p:spPr>
            <a:xfrm>
              <a:off x="5194245" y="2375156"/>
              <a:ext cx="1182395" cy="1748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7" name="Group 6" descr="Screenshot showing step 10">
            <a:extLst>
              <a:ext uri="{FF2B5EF4-FFF2-40B4-BE49-F238E27FC236}">
                <a16:creationId xmlns:a16="http://schemas.microsoft.com/office/drawing/2014/main" id="{FCA1620A-2BAD-BE60-0AC0-E10F7C8373D0}"/>
              </a:ext>
            </a:extLst>
          </p:cNvPr>
          <p:cNvGrpSpPr/>
          <p:nvPr/>
        </p:nvGrpSpPr>
        <p:grpSpPr>
          <a:xfrm>
            <a:off x="8495418" y="586608"/>
            <a:ext cx="2620727" cy="2297586"/>
            <a:chOff x="7976857" y="762872"/>
            <a:chExt cx="3654295" cy="3032853"/>
          </a:xfrm>
        </p:grpSpPr>
        <p:pic>
          <p:nvPicPr>
            <p:cNvPr id="5" name="Picture 4">
              <a:extLst>
                <a:ext uri="{FF2B5EF4-FFF2-40B4-BE49-F238E27FC236}">
                  <a16:creationId xmlns:a16="http://schemas.microsoft.com/office/drawing/2014/main" id="{27FBC378-75ED-259C-38FA-A1ACD9A09774}"/>
                </a:ext>
              </a:extLst>
            </p:cNvPr>
            <p:cNvPicPr>
              <a:picLocks noChangeAspect="1"/>
            </p:cNvPicPr>
            <p:nvPr/>
          </p:nvPicPr>
          <p:blipFill>
            <a:blip r:embed="rId4"/>
            <a:stretch>
              <a:fillRect/>
            </a:stretch>
          </p:blipFill>
          <p:spPr>
            <a:xfrm>
              <a:off x="8256360" y="762872"/>
              <a:ext cx="3374792" cy="3032853"/>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A62DA142-C751-4347-B20B-A9F2192157E3}"/>
                </a:ext>
              </a:extLst>
            </p:cNvPr>
            <p:cNvSpPr/>
            <p:nvPr/>
          </p:nvSpPr>
          <p:spPr>
            <a:xfrm>
              <a:off x="7976857" y="1477676"/>
              <a:ext cx="562027" cy="4681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10</a:t>
              </a:r>
              <a:endParaRPr lang="en-US" sz="1200" dirty="0"/>
            </a:p>
          </p:txBody>
        </p:sp>
        <p:sp>
          <p:nvSpPr>
            <p:cNvPr id="30" name="Rectangle: Rounded Corners 29">
              <a:extLst>
                <a:ext uri="{FF2B5EF4-FFF2-40B4-BE49-F238E27FC236}">
                  <a16:creationId xmlns:a16="http://schemas.microsoft.com/office/drawing/2014/main" id="{DF078DCF-662E-4D97-8ECE-461A327F2889}"/>
                </a:ext>
              </a:extLst>
            </p:cNvPr>
            <p:cNvSpPr/>
            <p:nvPr/>
          </p:nvSpPr>
          <p:spPr>
            <a:xfrm>
              <a:off x="11145898" y="3474831"/>
              <a:ext cx="478285" cy="27356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4" name="Group 23" descr="Screenshot showing step 11">
            <a:extLst>
              <a:ext uri="{FF2B5EF4-FFF2-40B4-BE49-F238E27FC236}">
                <a16:creationId xmlns:a16="http://schemas.microsoft.com/office/drawing/2014/main" id="{D66AD3B2-C209-3FB6-029A-A5E1DB6F19DF}"/>
              </a:ext>
            </a:extLst>
          </p:cNvPr>
          <p:cNvGrpSpPr/>
          <p:nvPr/>
        </p:nvGrpSpPr>
        <p:grpSpPr>
          <a:xfrm>
            <a:off x="5423004" y="3087634"/>
            <a:ext cx="6681803" cy="682732"/>
            <a:chOff x="5027597" y="4026348"/>
            <a:chExt cx="6722608" cy="682732"/>
          </a:xfrm>
        </p:grpSpPr>
        <p:pic>
          <p:nvPicPr>
            <p:cNvPr id="23" name="Picture 22">
              <a:extLst>
                <a:ext uri="{FF2B5EF4-FFF2-40B4-BE49-F238E27FC236}">
                  <a16:creationId xmlns:a16="http://schemas.microsoft.com/office/drawing/2014/main" id="{24E5B130-64DD-D228-8777-5A65573A8CD8}"/>
                </a:ext>
              </a:extLst>
            </p:cNvPr>
            <p:cNvPicPr>
              <a:picLocks noChangeAspect="1"/>
            </p:cNvPicPr>
            <p:nvPr/>
          </p:nvPicPr>
          <p:blipFill>
            <a:blip r:embed="rId5"/>
            <a:stretch>
              <a:fillRect/>
            </a:stretch>
          </p:blipFill>
          <p:spPr>
            <a:xfrm>
              <a:off x="5027597" y="4026348"/>
              <a:ext cx="6656636" cy="682732"/>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8C06D00F-1F54-4D4E-A9B3-65D9DE56F5B5}"/>
                </a:ext>
              </a:extLst>
            </p:cNvPr>
            <p:cNvSpPr/>
            <p:nvPr/>
          </p:nvSpPr>
          <p:spPr>
            <a:xfrm>
              <a:off x="10503983" y="43045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11</a:t>
              </a:r>
              <a:endParaRPr lang="en-US" sz="1200" dirty="0"/>
            </a:p>
          </p:txBody>
        </p:sp>
        <p:sp>
          <p:nvSpPr>
            <p:cNvPr id="34" name="Rectangle: Rounded Corners 33">
              <a:extLst>
                <a:ext uri="{FF2B5EF4-FFF2-40B4-BE49-F238E27FC236}">
                  <a16:creationId xmlns:a16="http://schemas.microsoft.com/office/drawing/2014/main" id="{3220898E-16FE-4D24-A9BC-312C999F3219}"/>
                </a:ext>
              </a:extLst>
            </p:cNvPr>
            <p:cNvSpPr/>
            <p:nvPr/>
          </p:nvSpPr>
          <p:spPr>
            <a:xfrm>
              <a:off x="11019875" y="4256723"/>
              <a:ext cx="730330" cy="37386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5" name="Group 14" descr="Screenshot showing step 12">
            <a:extLst>
              <a:ext uri="{FF2B5EF4-FFF2-40B4-BE49-F238E27FC236}">
                <a16:creationId xmlns:a16="http://schemas.microsoft.com/office/drawing/2014/main" id="{DCD69151-CA11-6B80-CB9F-F05B6452F6E2}"/>
              </a:ext>
            </a:extLst>
          </p:cNvPr>
          <p:cNvGrpSpPr/>
          <p:nvPr/>
        </p:nvGrpSpPr>
        <p:grpSpPr>
          <a:xfrm>
            <a:off x="5562944" y="3890987"/>
            <a:ext cx="2837520" cy="1254332"/>
            <a:chOff x="5143321" y="4845075"/>
            <a:chExt cx="3633518" cy="1702318"/>
          </a:xfrm>
        </p:grpSpPr>
        <p:pic>
          <p:nvPicPr>
            <p:cNvPr id="36" name="Picture 35">
              <a:extLst>
                <a:ext uri="{FF2B5EF4-FFF2-40B4-BE49-F238E27FC236}">
                  <a16:creationId xmlns:a16="http://schemas.microsoft.com/office/drawing/2014/main" id="{CA6DA22A-46DE-4D53-B950-9B50B64FFEFE}"/>
                </a:ext>
              </a:extLst>
            </p:cNvPr>
            <p:cNvPicPr>
              <a:picLocks noChangeAspect="1"/>
            </p:cNvPicPr>
            <p:nvPr/>
          </p:nvPicPr>
          <p:blipFill>
            <a:blip r:embed="rId6"/>
            <a:stretch>
              <a:fillRect/>
            </a:stretch>
          </p:blipFill>
          <p:spPr>
            <a:xfrm>
              <a:off x="5143321" y="4845075"/>
              <a:ext cx="3633518" cy="1702318"/>
            </a:xfrm>
            <a:prstGeom prst="rect">
              <a:avLst/>
            </a:prstGeom>
            <a:ln>
              <a:noFill/>
            </a:ln>
            <a:effectLst>
              <a:outerShdw blurRad="292100" dist="139700" dir="2700000" algn="tl" rotWithShape="0">
                <a:srgbClr val="333333">
                  <a:alpha val="65000"/>
                </a:srgbClr>
              </a:outerShdw>
            </a:effectLst>
          </p:spPr>
        </p:pic>
        <p:sp>
          <p:nvSpPr>
            <p:cNvPr id="37" name="Oval 36">
              <a:extLst>
                <a:ext uri="{FF2B5EF4-FFF2-40B4-BE49-F238E27FC236}">
                  <a16:creationId xmlns:a16="http://schemas.microsoft.com/office/drawing/2014/main" id="{F2DAEFFE-77FF-42DA-AC82-38128AF825E5}"/>
                </a:ext>
              </a:extLst>
            </p:cNvPr>
            <p:cNvSpPr/>
            <p:nvPr/>
          </p:nvSpPr>
          <p:spPr>
            <a:xfrm>
              <a:off x="6581653" y="5736339"/>
              <a:ext cx="531895" cy="543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12</a:t>
              </a:r>
              <a:endParaRPr lang="en-US" sz="1200" dirty="0"/>
            </a:p>
          </p:txBody>
        </p:sp>
        <p:sp>
          <p:nvSpPr>
            <p:cNvPr id="38" name="Rectangle: Rounded Corners 37">
              <a:extLst>
                <a:ext uri="{FF2B5EF4-FFF2-40B4-BE49-F238E27FC236}">
                  <a16:creationId xmlns:a16="http://schemas.microsoft.com/office/drawing/2014/main" id="{772827C9-1EB9-41D9-A0EE-4596EA948825}"/>
                </a:ext>
              </a:extLst>
            </p:cNvPr>
            <p:cNvSpPr/>
            <p:nvPr/>
          </p:nvSpPr>
          <p:spPr>
            <a:xfrm>
              <a:off x="5270445" y="5747875"/>
              <a:ext cx="662026" cy="24114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10C1AE7C-DE3C-446E-A31F-664F4599BCA9}"/>
                </a:ext>
              </a:extLst>
            </p:cNvPr>
            <p:cNvSpPr/>
            <p:nvPr/>
          </p:nvSpPr>
          <p:spPr>
            <a:xfrm>
              <a:off x="8054238" y="6173529"/>
              <a:ext cx="700363" cy="37386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4" name="Group 13" descr="Screenshot showing end result of 12">
            <a:extLst>
              <a:ext uri="{FF2B5EF4-FFF2-40B4-BE49-F238E27FC236}">
                <a16:creationId xmlns:a16="http://schemas.microsoft.com/office/drawing/2014/main" id="{0930E837-50DD-3E54-3307-956485873828}"/>
              </a:ext>
            </a:extLst>
          </p:cNvPr>
          <p:cNvGrpSpPr/>
          <p:nvPr/>
        </p:nvGrpSpPr>
        <p:grpSpPr>
          <a:xfrm>
            <a:off x="6402696" y="5236328"/>
            <a:ext cx="1997768" cy="1230907"/>
            <a:chOff x="8823340" y="5193404"/>
            <a:chExt cx="2260475" cy="1336485"/>
          </a:xfrm>
        </p:grpSpPr>
        <p:pic>
          <p:nvPicPr>
            <p:cNvPr id="6" name="Picture 5">
              <a:extLst>
                <a:ext uri="{FF2B5EF4-FFF2-40B4-BE49-F238E27FC236}">
                  <a16:creationId xmlns:a16="http://schemas.microsoft.com/office/drawing/2014/main" id="{9CCB1624-458E-6782-AE1D-A32421117DBD}"/>
                </a:ext>
              </a:extLst>
            </p:cNvPr>
            <p:cNvPicPr>
              <a:picLocks noChangeAspect="1"/>
            </p:cNvPicPr>
            <p:nvPr/>
          </p:nvPicPr>
          <p:blipFill>
            <a:blip r:embed="rId7"/>
            <a:stretch>
              <a:fillRect/>
            </a:stretch>
          </p:blipFill>
          <p:spPr>
            <a:xfrm>
              <a:off x="8823340" y="5193404"/>
              <a:ext cx="2260475" cy="1336485"/>
            </a:xfrm>
            <a:prstGeom prst="rect">
              <a:avLst/>
            </a:prstGeom>
            <a:ln>
              <a:noFill/>
            </a:ln>
            <a:effectLst>
              <a:outerShdw blurRad="292100" dist="139700" dir="2700000" algn="tl" rotWithShape="0">
                <a:srgbClr val="333333">
                  <a:alpha val="65000"/>
                </a:srgbClr>
              </a:outerShdw>
            </a:effectLst>
          </p:spPr>
        </p:pic>
        <p:sp>
          <p:nvSpPr>
            <p:cNvPr id="22" name="Rectangle: Rounded Corners 38">
              <a:extLst>
                <a:ext uri="{FF2B5EF4-FFF2-40B4-BE49-F238E27FC236}">
                  <a16:creationId xmlns:a16="http://schemas.microsoft.com/office/drawing/2014/main" id="{FBCA09F2-5672-988C-5AF0-9EF54B0BF3E4}"/>
                </a:ext>
              </a:extLst>
            </p:cNvPr>
            <p:cNvSpPr/>
            <p:nvPr/>
          </p:nvSpPr>
          <p:spPr>
            <a:xfrm>
              <a:off x="9730638" y="5442857"/>
              <a:ext cx="1082505" cy="2644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31" name="Group 30" descr="Screenshot showing end result of step 12">
            <a:extLst>
              <a:ext uri="{FF2B5EF4-FFF2-40B4-BE49-F238E27FC236}">
                <a16:creationId xmlns:a16="http://schemas.microsoft.com/office/drawing/2014/main" id="{7275751F-0E52-1425-BAE8-4C017334B99A}"/>
              </a:ext>
            </a:extLst>
          </p:cNvPr>
          <p:cNvGrpSpPr/>
          <p:nvPr/>
        </p:nvGrpSpPr>
        <p:grpSpPr>
          <a:xfrm>
            <a:off x="8495418" y="3890987"/>
            <a:ext cx="1997768" cy="2576248"/>
            <a:chOff x="4467428" y="1309952"/>
            <a:chExt cx="3257143" cy="4238095"/>
          </a:xfrm>
        </p:grpSpPr>
        <p:pic>
          <p:nvPicPr>
            <p:cNvPr id="26" name="Picture 25">
              <a:extLst>
                <a:ext uri="{FF2B5EF4-FFF2-40B4-BE49-F238E27FC236}">
                  <a16:creationId xmlns:a16="http://schemas.microsoft.com/office/drawing/2014/main" id="{7BAF9D40-DCD8-4198-C47C-93715FBA9331}"/>
                </a:ext>
              </a:extLst>
            </p:cNvPr>
            <p:cNvPicPr>
              <a:picLocks noChangeAspect="1"/>
            </p:cNvPicPr>
            <p:nvPr/>
          </p:nvPicPr>
          <p:blipFill>
            <a:blip r:embed="rId8"/>
            <a:stretch>
              <a:fillRect/>
            </a:stretch>
          </p:blipFill>
          <p:spPr>
            <a:xfrm>
              <a:off x="4467428" y="1309952"/>
              <a:ext cx="3257143" cy="4238095"/>
            </a:xfrm>
            <a:prstGeom prst="rect">
              <a:avLst/>
            </a:prstGeom>
            <a:ln>
              <a:noFill/>
            </a:ln>
            <a:effectLst>
              <a:outerShdw blurRad="292100" dist="139700" dir="2700000" algn="tl" rotWithShape="0">
                <a:srgbClr val="333333">
                  <a:alpha val="65000"/>
                </a:srgbClr>
              </a:outerShdw>
            </a:effectLst>
          </p:spPr>
        </p:pic>
        <p:sp>
          <p:nvSpPr>
            <p:cNvPr id="28" name="Rectangle: Rounded Corners 38">
              <a:extLst>
                <a:ext uri="{FF2B5EF4-FFF2-40B4-BE49-F238E27FC236}">
                  <a16:creationId xmlns:a16="http://schemas.microsoft.com/office/drawing/2014/main" id="{B85AEAB3-F98B-25E9-F6B3-9215C24CFC4B}"/>
                </a:ext>
              </a:extLst>
            </p:cNvPr>
            <p:cNvSpPr/>
            <p:nvPr/>
          </p:nvSpPr>
          <p:spPr>
            <a:xfrm>
              <a:off x="4653737" y="2671989"/>
              <a:ext cx="2949330" cy="94691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3290349471"/>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76876" y="1327008"/>
            <a:ext cx="4784386" cy="2775503"/>
          </a:xfrm>
          <a:prstGeom prst="rect">
            <a:avLst/>
          </a:prstGeom>
          <a:noFill/>
        </p:spPr>
        <p:txBody>
          <a:bodyPr wrap="square" rtlCol="0" anchor="t">
            <a:spAutoFit/>
          </a:bodyPr>
          <a:lstStyle/>
          <a:p>
            <a:pPr marL="617220" lvl="1" indent="-342900">
              <a:lnSpc>
                <a:spcPct val="80000"/>
              </a:lnSpc>
              <a:spcBef>
                <a:spcPts val="1200"/>
              </a:spcBef>
              <a:buClr>
                <a:schemeClr val="tx2"/>
              </a:buClr>
              <a:buFont typeface="+mj-lt"/>
              <a:buAutoNum type="arabicPeriod" startAt="13"/>
            </a:pPr>
            <a:r>
              <a:rPr lang="en-US" dirty="0">
                <a:solidFill>
                  <a:schemeClr val="tx1">
                    <a:lumMod val="75000"/>
                  </a:schemeClr>
                </a:solidFill>
              </a:rPr>
              <a:t>Navigate back to the </a:t>
            </a:r>
            <a:r>
              <a:rPr lang="en-US" b="1" dirty="0">
                <a:solidFill>
                  <a:schemeClr val="tx1">
                    <a:lumMod val="75000"/>
                  </a:schemeClr>
                </a:solidFill>
              </a:rPr>
              <a:t>Library</a:t>
            </a:r>
            <a:r>
              <a:rPr lang="en-US" dirty="0">
                <a:solidFill>
                  <a:schemeClr val="tx1">
                    <a:lumMod val="75000"/>
                  </a:schemeClr>
                </a:solidFill>
              </a:rPr>
              <a:t>. Hover on the newly certified document and select the</a:t>
            </a:r>
            <a:r>
              <a:rPr lang="en-US" b="1" dirty="0">
                <a:solidFill>
                  <a:schemeClr val="tx1">
                    <a:lumMod val="75000"/>
                  </a:schemeClr>
                </a:solidFill>
              </a:rPr>
              <a:t> cart </a:t>
            </a:r>
            <a:r>
              <a:rPr lang="en-US" dirty="0">
                <a:solidFill>
                  <a:schemeClr val="tx1">
                    <a:lumMod val="75000"/>
                  </a:schemeClr>
                </a:solidFill>
              </a:rPr>
              <a:t>icon.</a:t>
            </a:r>
            <a:r>
              <a:rPr lang="en-US" b="1" dirty="0">
                <a:solidFill>
                  <a:schemeClr val="tx1">
                    <a:lumMod val="75000"/>
                  </a:schemeClr>
                </a:solidFill>
              </a:rPr>
              <a:t> </a:t>
            </a:r>
            <a:r>
              <a:rPr lang="en-US" dirty="0">
                <a:solidFill>
                  <a:schemeClr val="tx1">
                    <a:lumMod val="75000"/>
                  </a:schemeClr>
                </a:solidFill>
              </a:rPr>
              <a:t>Repeat on other documents requiring QC in the In Progress state</a:t>
            </a:r>
          </a:p>
          <a:p>
            <a:pPr marL="617220" lvl="1" indent="-342900">
              <a:lnSpc>
                <a:spcPct val="80000"/>
              </a:lnSpc>
              <a:spcBef>
                <a:spcPts val="1200"/>
              </a:spcBef>
              <a:buClr>
                <a:schemeClr val="tx2"/>
              </a:buClr>
              <a:buFont typeface="+mj-lt"/>
              <a:buAutoNum type="arabicPeriod" startAt="13"/>
            </a:pPr>
            <a:r>
              <a:rPr lang="en-US" dirty="0">
                <a:solidFill>
                  <a:schemeClr val="tx1">
                    <a:lumMod val="75000"/>
                  </a:schemeClr>
                </a:solidFill>
              </a:rPr>
              <a:t>Navigate to the </a:t>
            </a:r>
            <a:r>
              <a:rPr lang="en-US" b="1" dirty="0">
                <a:solidFill>
                  <a:schemeClr val="tx1">
                    <a:lumMod val="75000"/>
                  </a:schemeClr>
                </a:solidFill>
              </a:rPr>
              <a:t>cart</a:t>
            </a:r>
          </a:p>
          <a:p>
            <a:pPr marL="617220" lvl="1" indent="-342900">
              <a:lnSpc>
                <a:spcPct val="80000"/>
              </a:lnSpc>
              <a:spcBef>
                <a:spcPts val="1200"/>
              </a:spcBef>
              <a:buClr>
                <a:schemeClr val="tx2"/>
              </a:buClr>
              <a:buFont typeface="+mj-lt"/>
              <a:buAutoNum type="arabicPeriod" startAt="13"/>
            </a:pPr>
            <a:r>
              <a:rPr lang="en-US" dirty="0">
                <a:solidFill>
                  <a:schemeClr val="tx1">
                    <a:lumMod val="75000"/>
                  </a:schemeClr>
                </a:solidFill>
              </a:rPr>
              <a:t>From the cart, click the ellipses icon and select </a:t>
            </a:r>
            <a:r>
              <a:rPr lang="en-US" b="1" dirty="0">
                <a:solidFill>
                  <a:schemeClr val="tx1">
                    <a:lumMod val="75000"/>
                  </a:schemeClr>
                </a:solidFill>
              </a:rPr>
              <a:t>Start Workflow</a:t>
            </a:r>
          </a:p>
          <a:p>
            <a:pPr marL="617220" lvl="1" indent="-342900">
              <a:lnSpc>
                <a:spcPct val="80000"/>
              </a:lnSpc>
              <a:spcBef>
                <a:spcPts val="1200"/>
              </a:spcBef>
              <a:buClr>
                <a:schemeClr val="tx2"/>
              </a:buClr>
              <a:buFont typeface="+mj-lt"/>
              <a:buAutoNum type="arabicPeriod" startAt="13"/>
            </a:pPr>
            <a:r>
              <a:rPr lang="en-US" dirty="0">
                <a:solidFill>
                  <a:schemeClr val="tx1">
                    <a:lumMod val="75000"/>
                  </a:schemeClr>
                </a:solidFill>
              </a:rPr>
              <a:t>In the start dialog, select </a:t>
            </a:r>
            <a:r>
              <a:rPr lang="en-US" b="1" dirty="0">
                <a:solidFill>
                  <a:schemeClr val="tx1">
                    <a:lumMod val="75000"/>
                  </a:schemeClr>
                </a:solidFill>
              </a:rPr>
              <a:t>QC Review &amp; Approval </a:t>
            </a:r>
            <a:r>
              <a:rPr lang="en-US" dirty="0">
                <a:solidFill>
                  <a:schemeClr val="tx1">
                    <a:lumMod val="75000"/>
                  </a:schemeClr>
                </a:solidFill>
              </a:rPr>
              <a:t>from the dropdown and click </a:t>
            </a:r>
            <a:r>
              <a:rPr lang="en-US" b="1" dirty="0">
                <a:solidFill>
                  <a:schemeClr val="tx1">
                    <a:lumMod val="75000"/>
                  </a:schemeClr>
                </a:solidFill>
              </a:rPr>
              <a:t>Continue</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531222" y="268176"/>
            <a:ext cx="11639394" cy="450041"/>
          </a:xfrm>
        </p:spPr>
        <p:txBody>
          <a:bodyPr>
            <a:normAutofit fontScale="90000"/>
          </a:bodyPr>
          <a:lstStyle/>
          <a:p>
            <a:r>
              <a:rPr lang="en-US"/>
              <a:t>Send a Document for QC</a:t>
            </a:r>
          </a:p>
        </p:txBody>
      </p:sp>
      <p:grpSp>
        <p:nvGrpSpPr>
          <p:cNvPr id="11" name="Group 10" descr="Screenshot showing step 15">
            <a:extLst>
              <a:ext uri="{FF2B5EF4-FFF2-40B4-BE49-F238E27FC236}">
                <a16:creationId xmlns:a16="http://schemas.microsoft.com/office/drawing/2014/main" id="{90CD6635-8F2A-8E31-4300-E6F404624A18}"/>
              </a:ext>
            </a:extLst>
          </p:cNvPr>
          <p:cNvGrpSpPr/>
          <p:nvPr/>
        </p:nvGrpSpPr>
        <p:grpSpPr>
          <a:xfrm>
            <a:off x="4987986" y="2919490"/>
            <a:ext cx="2725866" cy="1717701"/>
            <a:chOff x="5161262" y="3010279"/>
            <a:chExt cx="2725866" cy="1717701"/>
          </a:xfrm>
        </p:grpSpPr>
        <p:pic>
          <p:nvPicPr>
            <p:cNvPr id="5" name="Picture 4">
              <a:extLst>
                <a:ext uri="{FF2B5EF4-FFF2-40B4-BE49-F238E27FC236}">
                  <a16:creationId xmlns:a16="http://schemas.microsoft.com/office/drawing/2014/main" id="{7782971D-03A2-8C4E-A8CE-C9F2B4C45397}"/>
                </a:ext>
              </a:extLst>
            </p:cNvPr>
            <p:cNvPicPr>
              <a:picLocks noChangeAspect="1"/>
            </p:cNvPicPr>
            <p:nvPr/>
          </p:nvPicPr>
          <p:blipFill>
            <a:blip r:embed="rId3"/>
            <a:srcRect/>
            <a:stretch/>
          </p:blipFill>
          <p:spPr>
            <a:xfrm>
              <a:off x="5537628" y="3010279"/>
              <a:ext cx="2349500" cy="1717701"/>
            </a:xfrm>
            <a:prstGeom prst="rect">
              <a:avLst/>
            </a:prstGeom>
            <a:ln>
              <a:noFill/>
            </a:ln>
            <a:effectLst>
              <a:outerShdw blurRad="292100" dist="139700" dir="2700000" algn="tl" rotWithShape="0">
                <a:srgbClr val="333333">
                  <a:alpha val="65000"/>
                </a:srgbClr>
              </a:outerShdw>
            </a:effectLst>
          </p:spPr>
        </p:pic>
        <p:sp>
          <p:nvSpPr>
            <p:cNvPr id="36" name="Oval 35">
              <a:extLst>
                <a:ext uri="{FF2B5EF4-FFF2-40B4-BE49-F238E27FC236}">
                  <a16:creationId xmlns:a16="http://schemas.microsoft.com/office/drawing/2014/main" id="{C4C6206C-E2E6-45F8-B9B9-C1F884E619B2}"/>
                </a:ext>
              </a:extLst>
            </p:cNvPr>
            <p:cNvSpPr/>
            <p:nvPr/>
          </p:nvSpPr>
          <p:spPr>
            <a:xfrm>
              <a:off x="5161262" y="382510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15</a:t>
              </a:r>
            </a:p>
          </p:txBody>
        </p:sp>
        <p:sp>
          <p:nvSpPr>
            <p:cNvPr id="37" name="Rectangle: Rounded Corners 36">
              <a:extLst>
                <a:ext uri="{FF2B5EF4-FFF2-40B4-BE49-F238E27FC236}">
                  <a16:creationId xmlns:a16="http://schemas.microsoft.com/office/drawing/2014/main" id="{82752D8E-8B51-465E-88C3-E7B4AFF871BC}"/>
                </a:ext>
              </a:extLst>
            </p:cNvPr>
            <p:cNvSpPr/>
            <p:nvPr/>
          </p:nvSpPr>
          <p:spPr>
            <a:xfrm>
              <a:off x="5867757" y="3977246"/>
              <a:ext cx="909519" cy="2160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7" name="Group 16" descr="Screenshot showing step 16">
            <a:extLst>
              <a:ext uri="{FF2B5EF4-FFF2-40B4-BE49-F238E27FC236}">
                <a16:creationId xmlns:a16="http://schemas.microsoft.com/office/drawing/2014/main" id="{8C0DCC8D-EE40-0BD1-AE42-34E1661D6FCD}"/>
              </a:ext>
            </a:extLst>
          </p:cNvPr>
          <p:cNvGrpSpPr/>
          <p:nvPr/>
        </p:nvGrpSpPr>
        <p:grpSpPr>
          <a:xfrm>
            <a:off x="7651624" y="4510191"/>
            <a:ext cx="4267094" cy="1933647"/>
            <a:chOff x="7688385" y="4637191"/>
            <a:chExt cx="4267094" cy="1933647"/>
          </a:xfrm>
        </p:grpSpPr>
        <p:pic>
          <p:nvPicPr>
            <p:cNvPr id="15" name="Picture 14">
              <a:extLst>
                <a:ext uri="{FF2B5EF4-FFF2-40B4-BE49-F238E27FC236}">
                  <a16:creationId xmlns:a16="http://schemas.microsoft.com/office/drawing/2014/main" id="{E42D8193-41C4-54B4-D4C8-31725DB12E1E}"/>
                </a:ext>
              </a:extLst>
            </p:cNvPr>
            <p:cNvPicPr>
              <a:picLocks noChangeAspect="1"/>
            </p:cNvPicPr>
            <p:nvPr/>
          </p:nvPicPr>
          <p:blipFill>
            <a:blip r:embed="rId4"/>
            <a:stretch>
              <a:fillRect/>
            </a:stretch>
          </p:blipFill>
          <p:spPr>
            <a:xfrm>
              <a:off x="8001085" y="4637191"/>
              <a:ext cx="3954394" cy="1933647"/>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F3BF8BD0-1FC2-5206-FADD-465D72CF34A1}"/>
                </a:ext>
              </a:extLst>
            </p:cNvPr>
            <p:cNvGrpSpPr/>
            <p:nvPr/>
          </p:nvGrpSpPr>
          <p:grpSpPr>
            <a:xfrm>
              <a:off x="7688385" y="5404981"/>
              <a:ext cx="4248937" cy="1114352"/>
              <a:chOff x="7745976" y="5369705"/>
              <a:chExt cx="4248937" cy="1114352"/>
            </a:xfrm>
          </p:grpSpPr>
          <p:sp>
            <p:nvSpPr>
              <p:cNvPr id="40" name="Oval 39">
                <a:extLst>
                  <a:ext uri="{FF2B5EF4-FFF2-40B4-BE49-F238E27FC236}">
                    <a16:creationId xmlns:a16="http://schemas.microsoft.com/office/drawing/2014/main" id="{D12C938E-D958-44B1-8CEB-0F05BAC48C00}"/>
                  </a:ext>
                </a:extLst>
              </p:cNvPr>
              <p:cNvSpPr/>
              <p:nvPr/>
            </p:nvSpPr>
            <p:spPr>
              <a:xfrm>
                <a:off x="7745976" y="536970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16</a:t>
                </a:r>
              </a:p>
            </p:txBody>
          </p:sp>
          <p:sp>
            <p:nvSpPr>
              <p:cNvPr id="42" name="Rectangle: Rounded Corners 41">
                <a:extLst>
                  <a:ext uri="{FF2B5EF4-FFF2-40B4-BE49-F238E27FC236}">
                    <a16:creationId xmlns:a16="http://schemas.microsoft.com/office/drawing/2014/main" id="{C2279746-3779-48A2-A4A9-141587DEB133}"/>
                  </a:ext>
                </a:extLst>
              </p:cNvPr>
              <p:cNvSpPr/>
              <p:nvPr/>
            </p:nvSpPr>
            <p:spPr>
              <a:xfrm>
                <a:off x="11345169" y="6197176"/>
                <a:ext cx="649744" cy="28688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2" name="Group 1" descr="Screenshot showing step 13">
            <a:extLst>
              <a:ext uri="{FF2B5EF4-FFF2-40B4-BE49-F238E27FC236}">
                <a16:creationId xmlns:a16="http://schemas.microsoft.com/office/drawing/2014/main" id="{43E99E93-E56E-67E7-E6BE-F559B677FCB3}"/>
              </a:ext>
            </a:extLst>
          </p:cNvPr>
          <p:cNvGrpSpPr/>
          <p:nvPr/>
        </p:nvGrpSpPr>
        <p:grpSpPr>
          <a:xfrm>
            <a:off x="5277459" y="990282"/>
            <a:ext cx="6571429" cy="1657143"/>
            <a:chOff x="5277459" y="990282"/>
            <a:chExt cx="6571429" cy="1657143"/>
          </a:xfrm>
        </p:grpSpPr>
        <p:pic>
          <p:nvPicPr>
            <p:cNvPr id="13" name="Picture 12">
              <a:extLst>
                <a:ext uri="{FF2B5EF4-FFF2-40B4-BE49-F238E27FC236}">
                  <a16:creationId xmlns:a16="http://schemas.microsoft.com/office/drawing/2014/main" id="{46418111-7373-2E88-0F69-281C43DF9B26}"/>
                </a:ext>
              </a:extLst>
            </p:cNvPr>
            <p:cNvPicPr>
              <a:picLocks noChangeAspect="1"/>
            </p:cNvPicPr>
            <p:nvPr/>
          </p:nvPicPr>
          <p:blipFill>
            <a:blip r:embed="rId5"/>
            <a:stretch>
              <a:fillRect/>
            </a:stretch>
          </p:blipFill>
          <p:spPr>
            <a:xfrm>
              <a:off x="5277459" y="990282"/>
              <a:ext cx="6571429" cy="1657143"/>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AF1A99C3-E209-AFD5-2B43-8548C773D567}"/>
                </a:ext>
              </a:extLst>
            </p:cNvPr>
            <p:cNvGrpSpPr/>
            <p:nvPr/>
          </p:nvGrpSpPr>
          <p:grpSpPr>
            <a:xfrm>
              <a:off x="9842798" y="1469935"/>
              <a:ext cx="927647" cy="956157"/>
              <a:chOff x="8271902" y="1344196"/>
              <a:chExt cx="927647" cy="956157"/>
            </a:xfrm>
          </p:grpSpPr>
          <p:sp>
            <p:nvSpPr>
              <p:cNvPr id="28" name="Rectangle: Rounded Corners 27">
                <a:extLst>
                  <a:ext uri="{FF2B5EF4-FFF2-40B4-BE49-F238E27FC236}">
                    <a16:creationId xmlns:a16="http://schemas.microsoft.com/office/drawing/2014/main" id="{91EC612A-CF4D-4EA9-A696-8139E03966AF}"/>
                  </a:ext>
                </a:extLst>
              </p:cNvPr>
              <p:cNvSpPr/>
              <p:nvPr/>
            </p:nvSpPr>
            <p:spPr>
              <a:xfrm>
                <a:off x="8850227" y="2058853"/>
                <a:ext cx="349322" cy="24150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5" name="Oval 24">
                <a:extLst>
                  <a:ext uri="{FF2B5EF4-FFF2-40B4-BE49-F238E27FC236}">
                    <a16:creationId xmlns:a16="http://schemas.microsoft.com/office/drawing/2014/main" id="{D0D1D795-E503-42FC-94F2-B336A34B05C3}"/>
                  </a:ext>
                </a:extLst>
              </p:cNvPr>
              <p:cNvSpPr/>
              <p:nvPr/>
            </p:nvSpPr>
            <p:spPr>
              <a:xfrm>
                <a:off x="8271902" y="134419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13</a:t>
                </a:r>
              </a:p>
            </p:txBody>
          </p:sp>
        </p:grpSp>
      </p:grpSp>
      <p:grpSp>
        <p:nvGrpSpPr>
          <p:cNvPr id="8" name="Group 7" descr="Screenshot showing step 14">
            <a:extLst>
              <a:ext uri="{FF2B5EF4-FFF2-40B4-BE49-F238E27FC236}">
                <a16:creationId xmlns:a16="http://schemas.microsoft.com/office/drawing/2014/main" id="{D3E9CECF-771C-C3C7-389E-11CDAC05EFE8}"/>
              </a:ext>
            </a:extLst>
          </p:cNvPr>
          <p:cNvGrpSpPr/>
          <p:nvPr/>
        </p:nvGrpSpPr>
        <p:grpSpPr>
          <a:xfrm>
            <a:off x="9554667" y="2426092"/>
            <a:ext cx="1732911" cy="911557"/>
            <a:chOff x="10373857" y="1123571"/>
            <a:chExt cx="1732911" cy="911557"/>
          </a:xfrm>
        </p:grpSpPr>
        <p:pic>
          <p:nvPicPr>
            <p:cNvPr id="3" name="Picture 2">
              <a:extLst>
                <a:ext uri="{FF2B5EF4-FFF2-40B4-BE49-F238E27FC236}">
                  <a16:creationId xmlns:a16="http://schemas.microsoft.com/office/drawing/2014/main" id="{A1ED6790-2F0A-9D4E-846A-F6DB8F782C85}"/>
                </a:ext>
              </a:extLst>
            </p:cNvPr>
            <p:cNvPicPr>
              <a:picLocks noChangeAspect="1"/>
            </p:cNvPicPr>
            <p:nvPr/>
          </p:nvPicPr>
          <p:blipFill>
            <a:blip r:embed="rId6"/>
            <a:stretch>
              <a:fillRect/>
            </a:stretch>
          </p:blipFill>
          <p:spPr>
            <a:xfrm>
              <a:off x="10560405" y="1251208"/>
              <a:ext cx="1546363" cy="783920"/>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2B8CD20F-8282-4761-979B-083907BE370D}"/>
                </a:ext>
              </a:extLst>
            </p:cNvPr>
            <p:cNvSpPr/>
            <p:nvPr/>
          </p:nvSpPr>
          <p:spPr>
            <a:xfrm>
              <a:off x="10373857" y="112357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14</a:t>
              </a:r>
            </a:p>
          </p:txBody>
        </p:sp>
      </p:grpSp>
    </p:spTree>
    <p:extLst>
      <p:ext uri="{BB962C8B-B14F-4D97-AF65-F5344CB8AC3E}">
        <p14:creationId xmlns:p14="http://schemas.microsoft.com/office/powerpoint/2010/main" val="12743412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ES"/>
              <a:t>Create a</a:t>
            </a:r>
            <a:r>
              <a:rPr lang="en-US" dirty="0"/>
              <a:t> Person</a:t>
            </a:r>
            <a:endParaRPr lang="en-ES"/>
          </a:p>
        </p:txBody>
      </p:sp>
      <p:sp>
        <p:nvSpPr>
          <p:cNvPr id="4" name="Rectangle 3">
            <a:extLst>
              <a:ext uri="{FF2B5EF4-FFF2-40B4-BE49-F238E27FC236}">
                <a16:creationId xmlns:a16="http://schemas.microsoft.com/office/drawing/2014/main" id="{3B8E5130-B6D1-9548-9256-D71CEA6358DC}"/>
              </a:ext>
            </a:extLst>
          </p:cNvPr>
          <p:cNvSpPr/>
          <p:nvPr/>
        </p:nvSpPr>
        <p:spPr>
          <a:xfrm>
            <a:off x="433387" y="979219"/>
            <a:ext cx="4604552" cy="5139227"/>
          </a:xfrm>
          <a:prstGeom prst="rect">
            <a:avLst/>
          </a:prstGeom>
        </p:spPr>
        <p:txBody>
          <a:bodyPr wrap="square" anchor="t">
            <a:spAutoFit/>
          </a:bodyPr>
          <a:lstStyle/>
          <a:p>
            <a:pPr marL="342900" lvl="0" indent="-342900">
              <a:lnSpc>
                <a:spcPct val="80000"/>
              </a:lnSpc>
              <a:spcBef>
                <a:spcPts val="1200"/>
              </a:spcBef>
              <a:buClr>
                <a:srgbClr val="FF9E16"/>
              </a:buClr>
              <a:buFont typeface="+mj-lt"/>
              <a:buAutoNum type="arabicPeriod" startAt="4"/>
            </a:pPr>
            <a:r>
              <a:rPr lang="en-US" dirty="0">
                <a:solidFill>
                  <a:srgbClr val="646569">
                    <a:lumMod val="75000"/>
                  </a:srgbClr>
                </a:solidFill>
              </a:rPr>
              <a:t>In the pop-up window, s</a:t>
            </a:r>
            <a:r>
              <a:rPr lang="en-ES" dirty="0">
                <a:solidFill>
                  <a:srgbClr val="646569">
                    <a:lumMod val="75000"/>
                  </a:srgbClr>
                </a:solidFill>
              </a:rPr>
              <a:t>elect the </a:t>
            </a:r>
            <a:r>
              <a:rPr lang="en-US" dirty="0">
                <a:solidFill>
                  <a:srgbClr val="646569">
                    <a:lumMod val="75000"/>
                  </a:srgbClr>
                </a:solidFill>
              </a:rPr>
              <a:t>appropriate </a:t>
            </a:r>
            <a:r>
              <a:rPr lang="en-US" b="1" dirty="0">
                <a:solidFill>
                  <a:srgbClr val="646569">
                    <a:lumMod val="75000"/>
                  </a:srgbClr>
                </a:solidFill>
              </a:rPr>
              <a:t>Person</a:t>
            </a:r>
            <a:r>
              <a:rPr lang="en-ES" b="1" dirty="0">
                <a:solidFill>
                  <a:srgbClr val="646569">
                    <a:lumMod val="75000"/>
                  </a:srgbClr>
                </a:solidFill>
              </a:rPr>
              <a:t> Type</a:t>
            </a:r>
            <a:r>
              <a:rPr lang="en-US" dirty="0">
                <a:solidFill>
                  <a:srgbClr val="646569">
                    <a:lumMod val="75000"/>
                  </a:srgbClr>
                </a:solidFill>
              </a:rPr>
              <a:t>.</a:t>
            </a:r>
          </a:p>
          <a:p>
            <a:pPr marL="342900" indent="-342900">
              <a:lnSpc>
                <a:spcPct val="80000"/>
              </a:lnSpc>
              <a:spcBef>
                <a:spcPts val="1200"/>
              </a:spcBef>
              <a:buClr>
                <a:schemeClr val="tx2"/>
              </a:buClr>
              <a:buFont typeface="+mj-lt"/>
              <a:buAutoNum type="arabicPeriod" startAt="5"/>
            </a:pPr>
            <a:r>
              <a:rPr lang="en-US" dirty="0">
                <a:solidFill>
                  <a:schemeClr val="tx1">
                    <a:lumMod val="75000"/>
                  </a:schemeClr>
                </a:solidFill>
              </a:rPr>
              <a:t>Click </a:t>
            </a:r>
            <a:r>
              <a:rPr lang="en-US" b="1" dirty="0">
                <a:solidFill>
                  <a:schemeClr val="tx1">
                    <a:lumMod val="75000"/>
                  </a:schemeClr>
                </a:solidFill>
              </a:rPr>
              <a:t>Continue</a:t>
            </a:r>
            <a:r>
              <a:rPr lang="en-US" dirty="0">
                <a:solidFill>
                  <a:schemeClr val="tx1">
                    <a:lumMod val="75000"/>
                  </a:schemeClr>
                </a:solidFill>
              </a:rPr>
              <a:t>.</a:t>
            </a:r>
          </a:p>
          <a:p>
            <a:pPr marL="342900" indent="-342900">
              <a:lnSpc>
                <a:spcPct val="80000"/>
              </a:lnSpc>
              <a:spcBef>
                <a:spcPts val="1200"/>
              </a:spcBef>
              <a:buClr>
                <a:schemeClr val="tx2"/>
              </a:buClr>
              <a:buFont typeface="+mj-lt"/>
              <a:buAutoNum type="arabicPeriod" startAt="5"/>
            </a:pPr>
            <a:r>
              <a:rPr lang="en-US" dirty="0">
                <a:solidFill>
                  <a:schemeClr val="tx1">
                    <a:lumMod val="75000"/>
                  </a:schemeClr>
                </a:solidFill>
              </a:rPr>
              <a:t>P</a:t>
            </a:r>
            <a:r>
              <a:rPr lang="en-ES" dirty="0">
                <a:solidFill>
                  <a:schemeClr val="tx1">
                    <a:lumMod val="75000"/>
                  </a:schemeClr>
                </a:solidFill>
              </a:rPr>
              <a:t>opulate </a:t>
            </a:r>
            <a:r>
              <a:rPr lang="en-US" dirty="0">
                <a:solidFill>
                  <a:schemeClr val="tx1">
                    <a:lumMod val="75000"/>
                  </a:schemeClr>
                </a:solidFill>
              </a:rPr>
              <a:t>all required fields and any other applicable fields.</a:t>
            </a:r>
            <a:endParaRPr lang="en-US" dirty="0">
              <a:solidFill>
                <a:schemeClr val="tx1">
                  <a:lumMod val="75000"/>
                </a:schemeClr>
              </a:solidFill>
              <a:cs typeface="Calibri"/>
            </a:endParaRPr>
          </a:p>
          <a:p>
            <a:pPr marL="342900" indent="-342900">
              <a:lnSpc>
                <a:spcPct val="80000"/>
              </a:lnSpc>
              <a:spcBef>
                <a:spcPts val="1200"/>
              </a:spcBef>
              <a:buClr>
                <a:schemeClr val="tx2"/>
              </a:buClr>
              <a:buAutoNum type="arabicPeriod" startAt="5"/>
            </a:pPr>
            <a:r>
              <a:rPr lang="en-ES" dirty="0">
                <a:solidFill>
                  <a:schemeClr val="tx1">
                    <a:lumMod val="75000"/>
                  </a:schemeClr>
                </a:solidFill>
              </a:rPr>
              <a:t>Click </a:t>
            </a:r>
            <a:r>
              <a:rPr lang="en-US" b="1" dirty="0">
                <a:solidFill>
                  <a:schemeClr val="tx1">
                    <a:lumMod val="75000"/>
                  </a:schemeClr>
                </a:solidFill>
              </a:rPr>
              <a:t>Save.</a:t>
            </a:r>
            <a:endParaRPr lang="en-US" dirty="0">
              <a:solidFill>
                <a:schemeClr val="tx1">
                  <a:lumMod val="75000"/>
                </a:schemeClr>
              </a:solidFill>
            </a:endParaRPr>
          </a:p>
          <a:p>
            <a:pPr marL="800100" lvl="1" indent="-342900">
              <a:lnSpc>
                <a:spcPct val="80000"/>
              </a:lnSpc>
              <a:spcBef>
                <a:spcPts val="1200"/>
              </a:spcBef>
              <a:buClr>
                <a:schemeClr val="tx1">
                  <a:lumMod val="75000"/>
                </a:schemeClr>
              </a:buClr>
              <a:buFont typeface="Calibri" panose="020F0502020204030204" pitchFamily="34" charset="0"/>
              <a:buChar char="—"/>
            </a:pPr>
            <a:r>
              <a:rPr lang="en-US" sz="1400" b="1" dirty="0">
                <a:solidFill>
                  <a:srgbClr val="646569">
                    <a:lumMod val="75000"/>
                  </a:srgbClr>
                </a:solidFill>
              </a:rPr>
              <a:t>Note</a:t>
            </a:r>
            <a:r>
              <a:rPr lang="en-US" sz="1400" dirty="0">
                <a:solidFill>
                  <a:srgbClr val="646569">
                    <a:lumMod val="75000"/>
                  </a:srgbClr>
                </a:solidFill>
              </a:rPr>
              <a:t>: This person can now be associated with studies, study countries, and study sites.</a:t>
            </a:r>
          </a:p>
          <a:p>
            <a:pPr marL="800100" lvl="1" indent="-342900">
              <a:lnSpc>
                <a:spcPct val="80000"/>
              </a:lnSpc>
              <a:spcBef>
                <a:spcPts val="1200"/>
              </a:spcBef>
              <a:buClr>
                <a:schemeClr val="tx1">
                  <a:lumMod val="75000"/>
                </a:schemeClr>
              </a:buClr>
              <a:buFont typeface="Calibri" panose="020F0502020204030204" pitchFamily="34" charset="0"/>
              <a:buChar char="—"/>
            </a:pPr>
            <a:r>
              <a:rPr lang="en-US" sz="1400" b="1" dirty="0">
                <a:solidFill>
                  <a:srgbClr val="646569">
                    <a:lumMod val="75000"/>
                  </a:srgbClr>
                </a:solidFill>
              </a:rPr>
              <a:t>Note</a:t>
            </a:r>
            <a:r>
              <a:rPr lang="en-US" sz="1400" dirty="0">
                <a:solidFill>
                  <a:srgbClr val="646569">
                    <a:lumMod val="75000"/>
                  </a:srgbClr>
                </a:solidFill>
              </a:rPr>
              <a:t>: A Personal Contact Information record is automatically created if the email and/or mobile field were populated. This is called </a:t>
            </a:r>
            <a:r>
              <a:rPr lang="en-US" sz="1400" b="1" dirty="0">
                <a:solidFill>
                  <a:srgbClr val="646569">
                    <a:lumMod val="75000"/>
                  </a:srgbClr>
                </a:solidFill>
              </a:rPr>
              <a:t>Person Linked Contact Information</a:t>
            </a:r>
            <a:r>
              <a:rPr lang="en-US" sz="1400" dirty="0">
                <a:solidFill>
                  <a:srgbClr val="646569">
                    <a:lumMod val="75000"/>
                  </a:srgbClr>
                </a:solidFill>
              </a:rPr>
              <a:t>. The Email and Phone Number fields remain in sync with those same fields on the Person page. There can only be </a:t>
            </a:r>
            <a:r>
              <a:rPr lang="en-US" sz="1400" b="1" dirty="0">
                <a:solidFill>
                  <a:srgbClr val="646569">
                    <a:lumMod val="75000"/>
                  </a:srgbClr>
                </a:solidFill>
              </a:rPr>
              <a:t>one</a:t>
            </a:r>
            <a:r>
              <a:rPr lang="en-US" sz="1400" dirty="0">
                <a:solidFill>
                  <a:srgbClr val="646569">
                    <a:lumMod val="75000"/>
                  </a:srgbClr>
                </a:solidFill>
              </a:rPr>
              <a:t> Person Linked Contact Information record per person.</a:t>
            </a:r>
            <a:endParaRPr lang="en-ES" sz="1400" dirty="0"/>
          </a:p>
          <a:p>
            <a:pPr marL="800100" lvl="1" indent="-342900">
              <a:lnSpc>
                <a:spcPct val="80000"/>
              </a:lnSpc>
              <a:spcBef>
                <a:spcPts val="1200"/>
              </a:spcBef>
              <a:buClr>
                <a:schemeClr val="tx1">
                  <a:lumMod val="75000"/>
                </a:schemeClr>
              </a:buClr>
              <a:buFont typeface="Calibri" panose="020F0502020204030204" pitchFamily="34" charset="0"/>
              <a:buChar char="—"/>
            </a:pPr>
            <a:r>
              <a:rPr lang="en-US" sz="1400" b="1" dirty="0">
                <a:solidFill>
                  <a:srgbClr val="646569">
                    <a:lumMod val="75000"/>
                  </a:srgbClr>
                </a:solidFill>
              </a:rPr>
              <a:t>Note: </a:t>
            </a:r>
            <a:r>
              <a:rPr lang="en-US" sz="1400" dirty="0">
                <a:solidFill>
                  <a:srgbClr val="646569">
                    <a:lumMod val="75000"/>
                  </a:srgbClr>
                </a:solidFill>
              </a:rPr>
              <a:t>there might be different fields available depending on the Person type selected. For example, for the Investigator Person Type, there is a Therapeutic Expertise picklist field.</a:t>
            </a:r>
          </a:p>
          <a:p>
            <a:pPr marL="800100" lvl="1" indent="-342900">
              <a:lnSpc>
                <a:spcPct val="80000"/>
              </a:lnSpc>
              <a:spcBef>
                <a:spcPts val="1200"/>
              </a:spcBef>
              <a:buClr>
                <a:schemeClr val="tx1">
                  <a:lumMod val="75000"/>
                </a:schemeClr>
              </a:buClr>
              <a:buFont typeface="Calibri" panose="020F0502020204030204" pitchFamily="34" charset="0"/>
              <a:buChar char="—"/>
            </a:pPr>
            <a:endParaRPr lang="en-US" dirty="0">
              <a:solidFill>
                <a:srgbClr val="646569">
                  <a:lumMod val="75000"/>
                </a:srgbClr>
              </a:solidFill>
            </a:endParaRPr>
          </a:p>
        </p:txBody>
      </p:sp>
      <p:grpSp>
        <p:nvGrpSpPr>
          <p:cNvPr id="6" name="Group 5" descr="Screenshot showing step 5">
            <a:extLst>
              <a:ext uri="{FF2B5EF4-FFF2-40B4-BE49-F238E27FC236}">
                <a16:creationId xmlns:a16="http://schemas.microsoft.com/office/drawing/2014/main" id="{A92593C3-A4B4-B0D5-9056-1E8BD96AF89C}"/>
              </a:ext>
            </a:extLst>
          </p:cNvPr>
          <p:cNvGrpSpPr/>
          <p:nvPr/>
        </p:nvGrpSpPr>
        <p:grpSpPr>
          <a:xfrm>
            <a:off x="7831226" y="885437"/>
            <a:ext cx="3676209" cy="1500099"/>
            <a:chOff x="7831226" y="885437"/>
            <a:chExt cx="3676209" cy="1500099"/>
          </a:xfrm>
        </p:grpSpPr>
        <p:sp>
          <p:nvSpPr>
            <p:cNvPr id="11" name="Oval 10">
              <a:extLst>
                <a:ext uri="{FF2B5EF4-FFF2-40B4-BE49-F238E27FC236}">
                  <a16:creationId xmlns:a16="http://schemas.microsoft.com/office/drawing/2014/main" id="{FEB2859D-2123-FD49-AE9A-8119FCAC1AC0}"/>
                </a:ext>
              </a:extLst>
            </p:cNvPr>
            <p:cNvSpPr/>
            <p:nvPr/>
          </p:nvSpPr>
          <p:spPr>
            <a:xfrm>
              <a:off x="7831226" y="88543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pic>
          <p:nvPicPr>
            <p:cNvPr id="17" name="Picture 16">
              <a:extLst>
                <a:ext uri="{FF2B5EF4-FFF2-40B4-BE49-F238E27FC236}">
                  <a16:creationId xmlns:a16="http://schemas.microsoft.com/office/drawing/2014/main" id="{D23775D6-7C88-4F96-8482-81D3D1A6406D}"/>
                </a:ext>
              </a:extLst>
            </p:cNvPr>
            <p:cNvPicPr>
              <a:picLocks noChangeAspect="1"/>
            </p:cNvPicPr>
            <p:nvPr/>
          </p:nvPicPr>
          <p:blipFill>
            <a:blip r:embed="rId2"/>
            <a:stretch>
              <a:fillRect/>
            </a:stretch>
          </p:blipFill>
          <p:spPr>
            <a:xfrm>
              <a:off x="8291347" y="895810"/>
              <a:ext cx="3216088" cy="1489726"/>
            </a:xfrm>
            <a:prstGeom prst="rect">
              <a:avLst/>
            </a:prstGeom>
            <a:ln>
              <a:noFill/>
            </a:ln>
            <a:effectLst>
              <a:outerShdw blurRad="292100" dist="139700" dir="2700000" algn="tl" rotWithShape="0">
                <a:srgbClr val="333333">
                  <a:alpha val="65000"/>
                </a:srgbClr>
              </a:outerShdw>
            </a:effectLst>
          </p:spPr>
        </p:pic>
        <p:sp>
          <p:nvSpPr>
            <p:cNvPr id="30" name="Rounded Rectangle 4">
              <a:extLst>
                <a:ext uri="{FF2B5EF4-FFF2-40B4-BE49-F238E27FC236}">
                  <a16:creationId xmlns:a16="http://schemas.microsoft.com/office/drawing/2014/main" id="{CAF92A71-24DC-4301-8EFA-6B135D7A6870}"/>
                </a:ext>
              </a:extLst>
            </p:cNvPr>
            <p:cNvSpPr/>
            <p:nvPr/>
          </p:nvSpPr>
          <p:spPr>
            <a:xfrm>
              <a:off x="10765544" y="2031446"/>
              <a:ext cx="653621" cy="269965"/>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grpSp>
      <p:grpSp>
        <p:nvGrpSpPr>
          <p:cNvPr id="3" name="Group 2" descr="Screenshot showing steps 6 and 7">
            <a:extLst>
              <a:ext uri="{FF2B5EF4-FFF2-40B4-BE49-F238E27FC236}">
                <a16:creationId xmlns:a16="http://schemas.microsoft.com/office/drawing/2014/main" id="{B069205B-9B50-7CB7-7C73-2C27EB103283}"/>
              </a:ext>
            </a:extLst>
          </p:cNvPr>
          <p:cNvGrpSpPr/>
          <p:nvPr/>
        </p:nvGrpSpPr>
        <p:grpSpPr>
          <a:xfrm>
            <a:off x="5123868" y="2592198"/>
            <a:ext cx="5922153" cy="2666126"/>
            <a:chOff x="5123868" y="2592198"/>
            <a:chExt cx="5922153" cy="2666126"/>
          </a:xfrm>
        </p:grpSpPr>
        <p:pic>
          <p:nvPicPr>
            <p:cNvPr id="5" name="Picture 4" descr="Graphical user interface, application&#10;&#10;Description automatically generated">
              <a:extLst>
                <a:ext uri="{FF2B5EF4-FFF2-40B4-BE49-F238E27FC236}">
                  <a16:creationId xmlns:a16="http://schemas.microsoft.com/office/drawing/2014/main" id="{2B471CDD-0E2A-FE64-6C29-A044A5216A29}"/>
                </a:ext>
              </a:extLst>
            </p:cNvPr>
            <p:cNvPicPr>
              <a:picLocks noChangeAspect="1"/>
            </p:cNvPicPr>
            <p:nvPr/>
          </p:nvPicPr>
          <p:blipFill>
            <a:blip r:embed="rId3"/>
            <a:stretch>
              <a:fillRect/>
            </a:stretch>
          </p:blipFill>
          <p:spPr>
            <a:xfrm>
              <a:off x="5123868" y="2592198"/>
              <a:ext cx="5337841" cy="2666126"/>
            </a:xfrm>
            <a:prstGeom prst="rect">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pic>
        <p:sp>
          <p:nvSpPr>
            <p:cNvPr id="28" name="Oval 27">
              <a:extLst>
                <a:ext uri="{FF2B5EF4-FFF2-40B4-BE49-F238E27FC236}">
                  <a16:creationId xmlns:a16="http://schemas.microsoft.com/office/drawing/2014/main" id="{3F16A0C9-D97B-496A-9374-51F73229BF08}"/>
                </a:ext>
              </a:extLst>
            </p:cNvPr>
            <p:cNvSpPr/>
            <p:nvPr/>
          </p:nvSpPr>
          <p:spPr>
            <a:xfrm>
              <a:off x="5159277" y="365685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33" name="Rounded Rectangle 10">
              <a:extLst>
                <a:ext uri="{FF2B5EF4-FFF2-40B4-BE49-F238E27FC236}">
                  <a16:creationId xmlns:a16="http://schemas.microsoft.com/office/drawing/2014/main" id="{F3371200-4EE7-4A90-B56E-236E31F93645}"/>
                </a:ext>
              </a:extLst>
            </p:cNvPr>
            <p:cNvSpPr/>
            <p:nvPr/>
          </p:nvSpPr>
          <p:spPr>
            <a:xfrm>
              <a:off x="10011015" y="2603387"/>
              <a:ext cx="428220" cy="22370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4" name="Rounded Rectangle 9">
              <a:extLst>
                <a:ext uri="{FF2B5EF4-FFF2-40B4-BE49-F238E27FC236}">
                  <a16:creationId xmlns:a16="http://schemas.microsoft.com/office/drawing/2014/main" id="{861B61EC-13A5-44A1-9810-ABAC22C86310}"/>
                </a:ext>
              </a:extLst>
            </p:cNvPr>
            <p:cNvSpPr/>
            <p:nvPr/>
          </p:nvSpPr>
          <p:spPr>
            <a:xfrm>
              <a:off x="5705811" y="4152550"/>
              <a:ext cx="2230468" cy="23253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7" name="Oval 36">
              <a:extLst>
                <a:ext uri="{FF2B5EF4-FFF2-40B4-BE49-F238E27FC236}">
                  <a16:creationId xmlns:a16="http://schemas.microsoft.com/office/drawing/2014/main" id="{D636A91D-AD3C-4E1A-B05A-B5653BA8F9DA}"/>
                </a:ext>
              </a:extLst>
            </p:cNvPr>
            <p:cNvSpPr/>
            <p:nvPr/>
          </p:nvSpPr>
          <p:spPr>
            <a:xfrm>
              <a:off x="10585013" y="262016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grpSp>
      <p:grpSp>
        <p:nvGrpSpPr>
          <p:cNvPr id="7" name="Group 6" descr="Screenshot showing step 4">
            <a:extLst>
              <a:ext uri="{FF2B5EF4-FFF2-40B4-BE49-F238E27FC236}">
                <a16:creationId xmlns:a16="http://schemas.microsoft.com/office/drawing/2014/main" id="{DF92D792-BEDD-BED8-D2EF-3EC17F5C5AAC}"/>
              </a:ext>
            </a:extLst>
          </p:cNvPr>
          <p:cNvGrpSpPr/>
          <p:nvPr/>
        </p:nvGrpSpPr>
        <p:grpSpPr>
          <a:xfrm>
            <a:off x="5198961" y="902529"/>
            <a:ext cx="2437820" cy="1483007"/>
            <a:chOff x="5198961" y="902529"/>
            <a:chExt cx="2437820" cy="1483007"/>
          </a:xfrm>
        </p:grpSpPr>
        <p:pic>
          <p:nvPicPr>
            <p:cNvPr id="13" name="Picture 12">
              <a:extLst>
                <a:ext uri="{FF2B5EF4-FFF2-40B4-BE49-F238E27FC236}">
                  <a16:creationId xmlns:a16="http://schemas.microsoft.com/office/drawing/2014/main" id="{5E0D1E1F-3FFD-4D5E-BB93-356A765C2AA3}"/>
                </a:ext>
              </a:extLst>
            </p:cNvPr>
            <p:cNvPicPr>
              <a:picLocks noChangeAspect="1"/>
            </p:cNvPicPr>
            <p:nvPr/>
          </p:nvPicPr>
          <p:blipFill>
            <a:blip r:embed="rId4"/>
            <a:stretch>
              <a:fillRect/>
            </a:stretch>
          </p:blipFill>
          <p:spPr>
            <a:xfrm>
              <a:off x="5198961" y="902529"/>
              <a:ext cx="2437820" cy="1483007"/>
            </a:xfrm>
            <a:prstGeom prst="rect">
              <a:avLst/>
            </a:prstGeom>
            <a:ln>
              <a:noFill/>
            </a:ln>
            <a:effectLst>
              <a:outerShdw blurRad="292100" dist="139700" dir="2700000" algn="tl" rotWithShape="0">
                <a:srgbClr val="333333">
                  <a:alpha val="65000"/>
                </a:srgbClr>
              </a:outerShdw>
            </a:effectLst>
          </p:spPr>
        </p:pic>
        <p:sp>
          <p:nvSpPr>
            <p:cNvPr id="26" name="Rounded Rectangle 4">
              <a:extLst>
                <a:ext uri="{FF2B5EF4-FFF2-40B4-BE49-F238E27FC236}">
                  <a16:creationId xmlns:a16="http://schemas.microsoft.com/office/drawing/2014/main" id="{82A6471D-DF14-40F8-8E3B-0984F93EF21C}"/>
                </a:ext>
              </a:extLst>
            </p:cNvPr>
            <p:cNvSpPr/>
            <p:nvPr/>
          </p:nvSpPr>
          <p:spPr>
            <a:xfrm>
              <a:off x="5312170" y="1858067"/>
              <a:ext cx="587340" cy="216319"/>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2" name="Oval 21">
              <a:extLst>
                <a:ext uri="{FF2B5EF4-FFF2-40B4-BE49-F238E27FC236}">
                  <a16:creationId xmlns:a16="http://schemas.microsoft.com/office/drawing/2014/main" id="{95723904-5040-453A-AAC1-E0DA5515C727}"/>
                </a:ext>
              </a:extLst>
            </p:cNvPr>
            <p:cNvSpPr/>
            <p:nvPr/>
          </p:nvSpPr>
          <p:spPr>
            <a:xfrm>
              <a:off x="6076633" y="183241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pic>
        <p:nvPicPr>
          <p:cNvPr id="35" name="Picture 34" descr="Screenshot showing person profile once created">
            <a:extLst>
              <a:ext uri="{FF2B5EF4-FFF2-40B4-BE49-F238E27FC236}">
                <a16:creationId xmlns:a16="http://schemas.microsoft.com/office/drawing/2014/main" id="{74CDACFB-0F72-40AE-AFEC-1FA2A0144E11}"/>
              </a:ext>
            </a:extLst>
          </p:cNvPr>
          <p:cNvPicPr>
            <a:picLocks noChangeAspect="1"/>
          </p:cNvPicPr>
          <p:nvPr/>
        </p:nvPicPr>
        <p:blipFill>
          <a:blip r:embed="rId5"/>
          <a:stretch>
            <a:fillRect/>
          </a:stretch>
        </p:blipFill>
        <p:spPr>
          <a:xfrm>
            <a:off x="6249799" y="4880071"/>
            <a:ext cx="5376602" cy="153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3878974"/>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531222" y="1094085"/>
            <a:ext cx="4784386" cy="5331588"/>
          </a:xfrm>
          <a:prstGeom prst="rect">
            <a:avLst/>
          </a:prstGeom>
          <a:noFill/>
        </p:spPr>
        <p:txBody>
          <a:bodyPr wrap="square" rtlCol="0" anchor="t">
            <a:spAutoFit/>
          </a:bodyPr>
          <a:lstStyle/>
          <a:p>
            <a:pPr marL="617220" lvl="1" indent="-342900">
              <a:lnSpc>
                <a:spcPct val="80000"/>
              </a:lnSpc>
              <a:spcBef>
                <a:spcPts val="1200"/>
              </a:spcBef>
              <a:buClr>
                <a:schemeClr val="tx2"/>
              </a:buClr>
              <a:buFont typeface="+mj-lt"/>
              <a:buAutoNum type="arabicPeriod" startAt="17"/>
            </a:pPr>
            <a:r>
              <a:rPr lang="en-US" dirty="0">
                <a:solidFill>
                  <a:schemeClr val="tx1">
                    <a:lumMod val="75000"/>
                  </a:schemeClr>
                </a:solidFill>
              </a:rPr>
              <a:t>In the start dialog, populate the </a:t>
            </a:r>
            <a:r>
              <a:rPr lang="en-US" b="1" dirty="0">
                <a:solidFill>
                  <a:schemeClr val="tx1">
                    <a:lumMod val="75000"/>
                  </a:schemeClr>
                </a:solidFill>
              </a:rPr>
              <a:t>QC Reviewers </a:t>
            </a:r>
            <a:r>
              <a:rPr lang="en-US" sz="1800" dirty="0"/>
              <a:t>field by selecting a person or persons from the drop down.</a:t>
            </a:r>
            <a:r>
              <a:rPr lang="en-US" dirty="0">
                <a:solidFill>
                  <a:schemeClr val="tx1">
                    <a:lumMod val="75000"/>
                  </a:schemeClr>
                </a:solidFill>
              </a:rPr>
              <a:t> Enter a </a:t>
            </a:r>
            <a:r>
              <a:rPr lang="en-US" b="1" dirty="0">
                <a:solidFill>
                  <a:schemeClr val="tx1">
                    <a:lumMod val="75000"/>
                  </a:schemeClr>
                </a:solidFill>
              </a:rPr>
              <a:t>Due Date </a:t>
            </a:r>
            <a:r>
              <a:rPr lang="en-US" dirty="0">
                <a:solidFill>
                  <a:schemeClr val="tx1">
                    <a:lumMod val="75000"/>
                  </a:schemeClr>
                </a:solidFill>
              </a:rPr>
              <a:t>and click </a:t>
            </a:r>
            <a:r>
              <a:rPr lang="en-US" b="1" dirty="0">
                <a:solidFill>
                  <a:schemeClr val="tx1">
                    <a:lumMod val="75000"/>
                  </a:schemeClr>
                </a:solidFill>
              </a:rPr>
              <a:t>Start</a:t>
            </a:r>
            <a:endParaRPr lang="en-US" b="1" dirty="0">
              <a:solidFill>
                <a:schemeClr val="tx1">
                  <a:lumMod val="75000"/>
                </a:schemeClr>
              </a:solidFill>
              <a:cs typeface="Calibri"/>
            </a:endParaRPr>
          </a:p>
          <a:p>
            <a:pPr marL="914400" lvl="1" indent="-342900">
              <a:lnSpc>
                <a:spcPct val="80000"/>
              </a:lnSpc>
              <a:spcBef>
                <a:spcPts val="600"/>
              </a:spcBef>
              <a:buFont typeface="Calibri" panose="020F0502020204030204" pitchFamily="34" charset="0"/>
              <a:buChar char="−"/>
            </a:pPr>
            <a:r>
              <a:rPr lang="en-US" sz="1300" dirty="0">
                <a:solidFill>
                  <a:schemeClr val="tx1">
                    <a:lumMod val="75000"/>
                  </a:schemeClr>
                </a:solidFill>
              </a:rPr>
              <a:t>Only users with correct permissions will appear in the QC Reviewers dropdown</a:t>
            </a:r>
          </a:p>
          <a:p>
            <a:pPr marL="914400" lvl="1" indent="-342900">
              <a:lnSpc>
                <a:spcPct val="80000"/>
              </a:lnSpc>
              <a:spcBef>
                <a:spcPts val="600"/>
              </a:spcBef>
              <a:buFont typeface="Calibri" panose="020F0502020204030204" pitchFamily="34" charset="0"/>
              <a:buChar char="−"/>
            </a:pPr>
            <a:r>
              <a:rPr lang="en-US" sz="1300" dirty="0">
                <a:solidFill>
                  <a:schemeClr val="tx1">
                    <a:lumMod val="75000"/>
                  </a:schemeClr>
                </a:solidFill>
              </a:rPr>
              <a:t>Users assigned as a QC Reviewer will receive an email notification and a task in Vault</a:t>
            </a:r>
          </a:p>
          <a:p>
            <a:pPr marL="914400" lvl="1" indent="-342900">
              <a:lnSpc>
                <a:spcPct val="80000"/>
              </a:lnSpc>
              <a:spcBef>
                <a:spcPts val="600"/>
              </a:spcBef>
              <a:buFont typeface="Calibri" panose="020F0502020204030204" pitchFamily="34" charset="0"/>
              <a:buChar char="−"/>
            </a:pPr>
            <a:r>
              <a:rPr lang="en-US" sz="1300" dirty="0">
                <a:solidFill>
                  <a:schemeClr val="tx1">
                    <a:lumMod val="75000"/>
                  </a:schemeClr>
                </a:solidFill>
              </a:rPr>
              <a:t>Task is assigned to any user; if assigned to a group or multiple users, only one of those users will need to complete the task </a:t>
            </a:r>
          </a:p>
          <a:p>
            <a:pPr marL="274320" lvl="1" indent="0">
              <a:lnSpc>
                <a:spcPct val="80000"/>
              </a:lnSpc>
              <a:spcBef>
                <a:spcPts val="1200"/>
              </a:spcBef>
              <a:buClr>
                <a:schemeClr val="tx2"/>
              </a:buClr>
              <a:buNone/>
            </a:pPr>
            <a:r>
              <a:rPr lang="en-US" b="1" dirty="0">
                <a:solidFill>
                  <a:schemeClr val="tx1">
                    <a:lumMod val="75000"/>
                  </a:schemeClr>
                </a:solidFill>
              </a:rPr>
              <a:t>QC Reviewer Steps:</a:t>
            </a:r>
          </a:p>
          <a:p>
            <a:pPr marL="617220" lvl="1" indent="-342900">
              <a:lnSpc>
                <a:spcPct val="80000"/>
              </a:lnSpc>
              <a:spcBef>
                <a:spcPts val="1200"/>
              </a:spcBef>
              <a:buClr>
                <a:schemeClr val="tx2"/>
              </a:buClr>
              <a:buFont typeface="+mj-lt"/>
              <a:buAutoNum type="arabicPeriod" startAt="18"/>
            </a:pPr>
            <a:r>
              <a:rPr lang="en-US" dirty="0">
                <a:solidFill>
                  <a:schemeClr val="tx1">
                    <a:lumMod val="75000"/>
                  </a:schemeClr>
                </a:solidFill>
              </a:rPr>
              <a:t>From the Home Tab under </a:t>
            </a:r>
            <a:r>
              <a:rPr lang="en-US" b="1" dirty="0">
                <a:solidFill>
                  <a:schemeClr val="tx1">
                    <a:lumMod val="75000"/>
                  </a:schemeClr>
                </a:solidFill>
              </a:rPr>
              <a:t>Available Tasks</a:t>
            </a:r>
            <a:r>
              <a:rPr lang="en-US" dirty="0">
                <a:solidFill>
                  <a:schemeClr val="tx1">
                    <a:lumMod val="75000"/>
                  </a:schemeClr>
                </a:solidFill>
              </a:rPr>
              <a:t> or via the email link, locate the QC Review Envelope task and click the hyperlink</a:t>
            </a:r>
          </a:p>
          <a:p>
            <a:pPr marL="617220" lvl="1" indent="-342900">
              <a:lnSpc>
                <a:spcPct val="80000"/>
              </a:lnSpc>
              <a:spcBef>
                <a:spcPts val="1200"/>
              </a:spcBef>
              <a:buClr>
                <a:schemeClr val="tx2"/>
              </a:buClr>
              <a:buFont typeface="+mj-lt"/>
              <a:buAutoNum type="arabicPeriod" startAt="18"/>
            </a:pPr>
            <a:r>
              <a:rPr lang="en-US" dirty="0">
                <a:solidFill>
                  <a:schemeClr val="tx1">
                    <a:lumMod val="75000"/>
                  </a:schemeClr>
                </a:solidFill>
              </a:rPr>
              <a:t>Click </a:t>
            </a:r>
            <a:r>
              <a:rPr lang="en-US" b="1" dirty="0">
                <a:solidFill>
                  <a:schemeClr val="tx1">
                    <a:lumMod val="75000"/>
                  </a:schemeClr>
                </a:solidFill>
              </a:rPr>
              <a:t>Accept </a:t>
            </a:r>
            <a:r>
              <a:rPr lang="en-US" dirty="0">
                <a:solidFill>
                  <a:schemeClr val="tx1">
                    <a:lumMod val="75000"/>
                  </a:schemeClr>
                </a:solidFill>
              </a:rPr>
              <a:t>in the task banner</a:t>
            </a:r>
          </a:p>
          <a:p>
            <a:pPr marL="1074420" lvl="2" indent="-342900">
              <a:lnSpc>
                <a:spcPct val="80000"/>
              </a:lnSpc>
              <a:spcBef>
                <a:spcPts val="1200"/>
              </a:spcBef>
              <a:buFont typeface="Calibri" panose="020F0502020204030204" pitchFamily="34" charset="0"/>
              <a:buChar char="—"/>
            </a:pPr>
            <a:r>
              <a:rPr lang="en-US" sz="1300" dirty="0">
                <a:solidFill>
                  <a:schemeClr val="tx1">
                    <a:lumMod val="75000"/>
                  </a:schemeClr>
                </a:solidFill>
              </a:rPr>
              <a:t>When the task is accepted, it gets removed from other QC Reviewers Available Tasks and shows up in that user’s </a:t>
            </a:r>
            <a:r>
              <a:rPr lang="en-US" sz="1300" b="1" dirty="0">
                <a:solidFill>
                  <a:schemeClr val="tx1">
                    <a:lumMod val="75000"/>
                  </a:schemeClr>
                </a:solidFill>
              </a:rPr>
              <a:t>My Tasks</a:t>
            </a:r>
            <a:r>
              <a:rPr lang="en-US" sz="1300" dirty="0">
                <a:solidFill>
                  <a:schemeClr val="tx1">
                    <a:lumMod val="75000"/>
                  </a:schemeClr>
                </a:solidFill>
              </a:rPr>
              <a:t> view. This means only </a:t>
            </a:r>
            <a:r>
              <a:rPr lang="en-US" sz="1300" b="1" dirty="0">
                <a:solidFill>
                  <a:schemeClr val="tx1">
                    <a:lumMod val="75000"/>
                  </a:schemeClr>
                </a:solidFill>
              </a:rPr>
              <a:t>one</a:t>
            </a:r>
            <a:r>
              <a:rPr lang="en-US" sz="1300" dirty="0">
                <a:solidFill>
                  <a:schemeClr val="tx1">
                    <a:lumMod val="75000"/>
                  </a:schemeClr>
                </a:solidFill>
              </a:rPr>
              <a:t> user needs to QC this document.</a:t>
            </a:r>
          </a:p>
          <a:p>
            <a:pPr marL="1074420" lvl="2" indent="-342900">
              <a:lnSpc>
                <a:spcPct val="80000"/>
              </a:lnSpc>
              <a:spcBef>
                <a:spcPts val="1200"/>
              </a:spcBef>
              <a:buFont typeface="Calibri" panose="020F0502020204030204" pitchFamily="34" charset="0"/>
              <a:buChar char="—"/>
            </a:pPr>
            <a:r>
              <a:rPr lang="en-US" sz="1300" dirty="0">
                <a:solidFill>
                  <a:schemeClr val="tx1">
                    <a:lumMod val="75000"/>
                  </a:schemeClr>
                </a:solidFill>
              </a:rPr>
              <a:t>If the tasks was accepted in error, users can click “undo acceptance” in the task banner to return the task back to the Available Tasks view</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531222" y="268176"/>
            <a:ext cx="11639394" cy="450041"/>
          </a:xfrm>
        </p:spPr>
        <p:txBody>
          <a:bodyPr>
            <a:normAutofit fontScale="90000"/>
          </a:bodyPr>
          <a:lstStyle/>
          <a:p>
            <a:r>
              <a:rPr lang="en-US"/>
              <a:t>Send a Document for QC</a:t>
            </a:r>
          </a:p>
        </p:txBody>
      </p:sp>
      <p:grpSp>
        <p:nvGrpSpPr>
          <p:cNvPr id="10" name="Group 9" descr="Screenshot showing step 17">
            <a:extLst>
              <a:ext uri="{FF2B5EF4-FFF2-40B4-BE49-F238E27FC236}">
                <a16:creationId xmlns:a16="http://schemas.microsoft.com/office/drawing/2014/main" id="{128A7776-B68D-CBF4-37D9-9AA82E374AF1}"/>
              </a:ext>
            </a:extLst>
          </p:cNvPr>
          <p:cNvGrpSpPr/>
          <p:nvPr/>
        </p:nvGrpSpPr>
        <p:grpSpPr>
          <a:xfrm>
            <a:off x="5567780" y="761242"/>
            <a:ext cx="4131953" cy="3302618"/>
            <a:chOff x="5567780" y="761242"/>
            <a:chExt cx="4131953" cy="3302618"/>
          </a:xfrm>
        </p:grpSpPr>
        <p:sp>
          <p:nvSpPr>
            <p:cNvPr id="16" name="Oval 15">
              <a:extLst>
                <a:ext uri="{FF2B5EF4-FFF2-40B4-BE49-F238E27FC236}">
                  <a16:creationId xmlns:a16="http://schemas.microsoft.com/office/drawing/2014/main" id="{B120D3D0-D0CF-48E0-BFC9-D48075ED5AA9}"/>
                </a:ext>
              </a:extLst>
            </p:cNvPr>
            <p:cNvSpPr/>
            <p:nvPr/>
          </p:nvSpPr>
          <p:spPr>
            <a:xfrm>
              <a:off x="5567780" y="81234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17</a:t>
              </a:r>
            </a:p>
          </p:txBody>
        </p:sp>
        <p:pic>
          <p:nvPicPr>
            <p:cNvPr id="3" name="Picture 2">
              <a:extLst>
                <a:ext uri="{FF2B5EF4-FFF2-40B4-BE49-F238E27FC236}">
                  <a16:creationId xmlns:a16="http://schemas.microsoft.com/office/drawing/2014/main" id="{4C6380EC-7934-58C5-B242-CCC94F1631AF}"/>
                </a:ext>
              </a:extLst>
            </p:cNvPr>
            <p:cNvPicPr>
              <a:picLocks noChangeAspect="1"/>
            </p:cNvPicPr>
            <p:nvPr/>
          </p:nvPicPr>
          <p:blipFill rotWithShape="1">
            <a:blip r:embed="rId3"/>
            <a:srcRect l="1209"/>
            <a:stretch/>
          </p:blipFill>
          <p:spPr>
            <a:xfrm>
              <a:off x="6341532" y="761242"/>
              <a:ext cx="3358201" cy="3302618"/>
            </a:xfrm>
            <a:prstGeom prst="rect">
              <a:avLst/>
            </a:prstGeom>
            <a:ln>
              <a:noFill/>
            </a:ln>
            <a:effectLst>
              <a:outerShdw blurRad="292100" dist="139700" dir="2700000" algn="tl" rotWithShape="0">
                <a:srgbClr val="333333">
                  <a:alpha val="65000"/>
                </a:srgbClr>
              </a:outerShdw>
            </a:effectLst>
          </p:spPr>
        </p:pic>
        <p:sp>
          <p:nvSpPr>
            <p:cNvPr id="25" name="Rectangle: Rounded Corners 24">
              <a:extLst>
                <a:ext uri="{FF2B5EF4-FFF2-40B4-BE49-F238E27FC236}">
                  <a16:creationId xmlns:a16="http://schemas.microsoft.com/office/drawing/2014/main" id="{4816F810-C748-4C00-A609-364AA1F7DC86}"/>
                </a:ext>
              </a:extLst>
            </p:cNvPr>
            <p:cNvSpPr/>
            <p:nvPr/>
          </p:nvSpPr>
          <p:spPr>
            <a:xfrm>
              <a:off x="9271752" y="3759879"/>
              <a:ext cx="395114" cy="28362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8" name="Group 7" descr="Screenshot showing step 18">
            <a:extLst>
              <a:ext uri="{FF2B5EF4-FFF2-40B4-BE49-F238E27FC236}">
                <a16:creationId xmlns:a16="http://schemas.microsoft.com/office/drawing/2014/main" id="{78F18DEA-0E01-6EE5-C336-79BC4B9031C6}"/>
              </a:ext>
            </a:extLst>
          </p:cNvPr>
          <p:cNvGrpSpPr/>
          <p:nvPr/>
        </p:nvGrpSpPr>
        <p:grpSpPr>
          <a:xfrm>
            <a:off x="5666044" y="4165893"/>
            <a:ext cx="4723475" cy="1276160"/>
            <a:chOff x="5666044" y="4165893"/>
            <a:chExt cx="4723475" cy="1276160"/>
          </a:xfrm>
        </p:grpSpPr>
        <p:pic>
          <p:nvPicPr>
            <p:cNvPr id="5" name="Picture 4">
              <a:extLst>
                <a:ext uri="{FF2B5EF4-FFF2-40B4-BE49-F238E27FC236}">
                  <a16:creationId xmlns:a16="http://schemas.microsoft.com/office/drawing/2014/main" id="{9FC47AA7-A5AC-94DD-793D-09C7BCF7A39E}"/>
                </a:ext>
              </a:extLst>
            </p:cNvPr>
            <p:cNvPicPr>
              <a:picLocks noChangeAspect="1"/>
            </p:cNvPicPr>
            <p:nvPr/>
          </p:nvPicPr>
          <p:blipFill>
            <a:blip r:embed="rId4"/>
            <a:stretch>
              <a:fillRect/>
            </a:stretch>
          </p:blipFill>
          <p:spPr>
            <a:xfrm>
              <a:off x="6280905" y="4165893"/>
              <a:ext cx="4108614" cy="1276160"/>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67554F02-0E04-44F9-9FA5-5A9E06601EF5}"/>
                </a:ext>
              </a:extLst>
            </p:cNvPr>
            <p:cNvSpPr/>
            <p:nvPr/>
          </p:nvSpPr>
          <p:spPr>
            <a:xfrm>
              <a:off x="5666044" y="416589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18</a:t>
              </a:r>
            </a:p>
          </p:txBody>
        </p:sp>
        <p:sp>
          <p:nvSpPr>
            <p:cNvPr id="26" name="Rectangle: Rounded Corners 25">
              <a:extLst>
                <a:ext uri="{FF2B5EF4-FFF2-40B4-BE49-F238E27FC236}">
                  <a16:creationId xmlns:a16="http://schemas.microsoft.com/office/drawing/2014/main" id="{8D331B71-7911-4E4A-B755-A378BDEB4366}"/>
                </a:ext>
              </a:extLst>
            </p:cNvPr>
            <p:cNvSpPr/>
            <p:nvPr/>
          </p:nvSpPr>
          <p:spPr>
            <a:xfrm>
              <a:off x="6646001" y="4876800"/>
              <a:ext cx="3020865" cy="23853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2" name="Group 1" descr="Screenshot showing step 19">
            <a:extLst>
              <a:ext uri="{FF2B5EF4-FFF2-40B4-BE49-F238E27FC236}">
                <a16:creationId xmlns:a16="http://schemas.microsoft.com/office/drawing/2014/main" id="{37E0F95C-A6DD-7BD0-C4E6-58018F8B0861}"/>
              </a:ext>
            </a:extLst>
          </p:cNvPr>
          <p:cNvGrpSpPr/>
          <p:nvPr/>
        </p:nvGrpSpPr>
        <p:grpSpPr>
          <a:xfrm>
            <a:off x="5666044" y="5626974"/>
            <a:ext cx="5993668" cy="753625"/>
            <a:chOff x="5666044" y="5626974"/>
            <a:chExt cx="5993668" cy="753625"/>
          </a:xfrm>
        </p:grpSpPr>
        <p:grpSp>
          <p:nvGrpSpPr>
            <p:cNvPr id="13" name="Group 12">
              <a:extLst>
                <a:ext uri="{FF2B5EF4-FFF2-40B4-BE49-F238E27FC236}">
                  <a16:creationId xmlns:a16="http://schemas.microsoft.com/office/drawing/2014/main" id="{F25ACD77-8F34-A55E-9656-5D1219C79BF5}"/>
                </a:ext>
              </a:extLst>
            </p:cNvPr>
            <p:cNvGrpSpPr/>
            <p:nvPr/>
          </p:nvGrpSpPr>
          <p:grpSpPr>
            <a:xfrm>
              <a:off x="6154974" y="5647351"/>
              <a:ext cx="5486971" cy="733248"/>
              <a:chOff x="6154974" y="5647351"/>
              <a:chExt cx="5486971" cy="733248"/>
            </a:xfrm>
          </p:grpSpPr>
          <p:pic>
            <p:nvPicPr>
              <p:cNvPr id="7" name="Picture 6">
                <a:extLst>
                  <a:ext uri="{FF2B5EF4-FFF2-40B4-BE49-F238E27FC236}">
                    <a16:creationId xmlns:a16="http://schemas.microsoft.com/office/drawing/2014/main" id="{406E9552-1874-0B3D-ABA1-95BBAA7955F2}"/>
                  </a:ext>
                </a:extLst>
              </p:cNvPr>
              <p:cNvPicPr>
                <a:picLocks noChangeAspect="1"/>
              </p:cNvPicPr>
              <p:nvPr/>
            </p:nvPicPr>
            <p:blipFill rotWithShape="1">
              <a:blip r:embed="rId5"/>
              <a:srcRect r="67348" b="-15133"/>
              <a:stretch/>
            </p:blipFill>
            <p:spPr>
              <a:xfrm>
                <a:off x="6154974" y="5732599"/>
                <a:ext cx="3730546" cy="648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BEBD4CF-1D2B-6B81-BC13-4A2C4388886C}"/>
                  </a:ext>
                </a:extLst>
              </p:cNvPr>
              <p:cNvPicPr>
                <a:picLocks noChangeAspect="1"/>
              </p:cNvPicPr>
              <p:nvPr/>
            </p:nvPicPr>
            <p:blipFill rotWithShape="1">
              <a:blip r:embed="rId5"/>
              <a:srcRect l="84627" t="-15133"/>
              <a:stretch/>
            </p:blipFill>
            <p:spPr>
              <a:xfrm>
                <a:off x="9885520" y="5647351"/>
                <a:ext cx="1756425" cy="648000"/>
              </a:xfrm>
              <a:prstGeom prst="rect">
                <a:avLst/>
              </a:prstGeom>
              <a:ln>
                <a:noFill/>
              </a:ln>
              <a:effectLst>
                <a:outerShdw blurRad="292100" dist="139700" dir="2700000" algn="tl" rotWithShape="0">
                  <a:srgbClr val="333333">
                    <a:alpha val="65000"/>
                  </a:srgbClr>
                </a:outerShdw>
              </a:effectLst>
            </p:spPr>
          </p:pic>
        </p:grpSp>
        <p:sp>
          <p:nvSpPr>
            <p:cNvPr id="24" name="Oval 23">
              <a:extLst>
                <a:ext uri="{FF2B5EF4-FFF2-40B4-BE49-F238E27FC236}">
                  <a16:creationId xmlns:a16="http://schemas.microsoft.com/office/drawing/2014/main" id="{F5E4F234-AF30-4FBC-8FA6-F66FE6B87809}"/>
                </a:ext>
              </a:extLst>
            </p:cNvPr>
            <p:cNvSpPr/>
            <p:nvPr/>
          </p:nvSpPr>
          <p:spPr>
            <a:xfrm>
              <a:off x="5666044" y="562697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19</a:t>
              </a:r>
            </a:p>
          </p:txBody>
        </p:sp>
        <p:sp>
          <p:nvSpPr>
            <p:cNvPr id="27" name="Rectangle: Rounded Corners 26">
              <a:extLst>
                <a:ext uri="{FF2B5EF4-FFF2-40B4-BE49-F238E27FC236}">
                  <a16:creationId xmlns:a16="http://schemas.microsoft.com/office/drawing/2014/main" id="{95F1051A-1DCF-4BE5-9032-81FBBFD668F6}"/>
                </a:ext>
              </a:extLst>
            </p:cNvPr>
            <p:cNvSpPr/>
            <p:nvPr/>
          </p:nvSpPr>
          <p:spPr>
            <a:xfrm>
              <a:off x="11067900" y="5977647"/>
              <a:ext cx="591812" cy="27895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337682360"/>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85EBE86-B9D0-4259-A772-E9C84ED77704}"/>
              </a:ext>
            </a:extLst>
          </p:cNvPr>
          <p:cNvSpPr>
            <a:spLocks noGrp="1"/>
          </p:cNvSpPr>
          <p:nvPr>
            <p:ph idx="1"/>
          </p:nvPr>
        </p:nvSpPr>
        <p:spPr>
          <a:xfrm>
            <a:off x="533395" y="1235129"/>
            <a:ext cx="4416673" cy="5105400"/>
          </a:xfrm>
        </p:spPr>
        <p:txBody>
          <a:bodyPr/>
          <a:lstStyle/>
          <a:p>
            <a:pPr marL="731520" lvl="1" indent="-457200">
              <a:lnSpc>
                <a:spcPct val="80000"/>
              </a:lnSpc>
              <a:spcBef>
                <a:spcPts val="1200"/>
              </a:spcBef>
              <a:buClr>
                <a:schemeClr val="tx2"/>
              </a:buClr>
              <a:buFont typeface="+mj-lt"/>
              <a:buAutoNum type="arabicPeriod" startAt="20"/>
            </a:pPr>
            <a:r>
              <a:rPr lang="en-US" sz="2000" dirty="0">
                <a:solidFill>
                  <a:schemeClr val="tx1">
                    <a:lumMod val="75000"/>
                  </a:schemeClr>
                </a:solidFill>
              </a:rPr>
              <a:t>Review the document to </a:t>
            </a:r>
            <a:r>
              <a:rPr lang="en-US" sz="2000" b="1" dirty="0">
                <a:solidFill>
                  <a:schemeClr val="tx1">
                    <a:lumMod val="75000"/>
                  </a:schemeClr>
                </a:solidFill>
              </a:rPr>
              <a:t>complet</a:t>
            </a:r>
            <a:r>
              <a:rPr lang="en-US" sz="2000" b="1" dirty="0"/>
              <a:t>e</a:t>
            </a:r>
            <a:r>
              <a:rPr lang="en-US" sz="2000" b="1" dirty="0">
                <a:solidFill>
                  <a:schemeClr val="tx1">
                    <a:lumMod val="75000"/>
                  </a:schemeClr>
                </a:solidFill>
              </a:rPr>
              <a:t> QC</a:t>
            </a:r>
            <a:endParaRPr lang="en-US" sz="2000" dirty="0">
              <a:solidFill>
                <a:schemeClr val="tx1">
                  <a:lumMod val="75000"/>
                </a:schemeClr>
              </a:solidFill>
            </a:endParaRPr>
          </a:p>
          <a:p>
            <a:pPr marL="1017270" lvl="2" indent="-285750">
              <a:lnSpc>
                <a:spcPct val="80000"/>
              </a:lnSpc>
              <a:buFont typeface="Calibri" panose="020F0502020204030204" pitchFamily="34" charset="0"/>
              <a:buChar char="—"/>
            </a:pPr>
            <a:r>
              <a:rPr lang="en-US" sz="1300" dirty="0">
                <a:solidFill>
                  <a:schemeClr val="tx1">
                    <a:lumMod val="75000"/>
                  </a:schemeClr>
                </a:solidFill>
              </a:rPr>
              <a:t>Following viewer options can be used to facilitate the QC Review: </a:t>
            </a:r>
          </a:p>
          <a:p>
            <a:pPr marL="1531620" lvl="3" indent="-342900">
              <a:lnSpc>
                <a:spcPts val="680"/>
              </a:lnSpc>
              <a:buClr>
                <a:schemeClr val="tx2"/>
              </a:buClr>
              <a:buFont typeface="+mj-lt"/>
              <a:buAutoNum type="alphaLcPeriod"/>
            </a:pPr>
            <a:r>
              <a:rPr lang="en-US" sz="1300" dirty="0">
                <a:solidFill>
                  <a:schemeClr val="tx1">
                    <a:lumMod val="75000"/>
                  </a:schemeClr>
                </a:solidFill>
              </a:rPr>
              <a:t>Full screen, Fit Height, Fit Width</a:t>
            </a:r>
          </a:p>
          <a:p>
            <a:pPr marL="1531620" lvl="3" indent="-342900">
              <a:lnSpc>
                <a:spcPts val="680"/>
              </a:lnSpc>
              <a:buClr>
                <a:schemeClr val="tx2"/>
              </a:buClr>
              <a:buFont typeface="+mj-lt"/>
              <a:buAutoNum type="alphaLcPeriod"/>
            </a:pPr>
            <a:r>
              <a:rPr lang="en-US" sz="1300" dirty="0">
                <a:solidFill>
                  <a:schemeClr val="tx1">
                    <a:lumMod val="75000"/>
                  </a:schemeClr>
                </a:solidFill>
              </a:rPr>
              <a:t>Zoom in and out</a:t>
            </a:r>
          </a:p>
          <a:p>
            <a:pPr marL="1531620" lvl="3" indent="-342900">
              <a:lnSpc>
                <a:spcPts val="680"/>
              </a:lnSpc>
              <a:buClr>
                <a:schemeClr val="tx2"/>
              </a:buClr>
              <a:buFont typeface="+mj-lt"/>
              <a:buAutoNum type="alphaLcPeriod"/>
            </a:pPr>
            <a:r>
              <a:rPr lang="en-US" sz="1300" dirty="0"/>
              <a:t>Search within</a:t>
            </a:r>
            <a:r>
              <a:rPr lang="en-US" sz="1300" dirty="0">
                <a:solidFill>
                  <a:schemeClr val="tx1">
                    <a:lumMod val="75000"/>
                  </a:schemeClr>
                </a:solidFill>
              </a:rPr>
              <a:t> document</a:t>
            </a:r>
          </a:p>
          <a:p>
            <a:pPr marL="1074420" lvl="2" indent="-342900">
              <a:lnSpc>
                <a:spcPct val="80000"/>
              </a:lnSpc>
              <a:buFont typeface="Calibri" panose="020F0502020204030204" pitchFamily="34" charset="0"/>
              <a:buChar char="—"/>
            </a:pPr>
            <a:r>
              <a:rPr lang="en-US" sz="1300" dirty="0">
                <a:solidFill>
                  <a:schemeClr val="tx1">
                    <a:lumMod val="75000"/>
                  </a:schemeClr>
                </a:solidFill>
              </a:rPr>
              <a:t>Navigate between the pages either by scrolling the mouse, by using the navigation arrows (</a:t>
            </a:r>
            <a:r>
              <a:rPr lang="en-US" sz="1300" dirty="0">
                <a:solidFill>
                  <a:schemeClr val="tx2"/>
                </a:solidFill>
              </a:rPr>
              <a:t>d</a:t>
            </a:r>
            <a:r>
              <a:rPr lang="en-US" sz="1300" dirty="0">
                <a:solidFill>
                  <a:schemeClr val="tx1">
                    <a:lumMod val="75000"/>
                  </a:schemeClr>
                </a:solidFill>
              </a:rPr>
              <a:t>) or the page numbers </a:t>
            </a:r>
            <a:r>
              <a:rPr lang="en-US" sz="1300" dirty="0"/>
              <a:t>(</a:t>
            </a:r>
            <a:r>
              <a:rPr lang="en-US" sz="1300" dirty="0">
                <a:solidFill>
                  <a:schemeClr val="tx2"/>
                </a:solidFill>
              </a:rPr>
              <a:t>e</a:t>
            </a:r>
            <a:r>
              <a:rPr lang="en-US" sz="1300" dirty="0"/>
              <a:t>)</a:t>
            </a:r>
          </a:p>
          <a:p>
            <a:pPr marL="1074420" lvl="2" indent="-342900">
              <a:lnSpc>
                <a:spcPct val="80000"/>
              </a:lnSpc>
              <a:buFont typeface="Calibri" panose="020F0502020204030204" pitchFamily="34" charset="0"/>
              <a:buChar char="—"/>
            </a:pPr>
            <a:r>
              <a:rPr lang="en-US" sz="1300" dirty="0"/>
              <a:t>Navigate between different documents in the Envelope (</a:t>
            </a:r>
            <a:r>
              <a:rPr lang="en-US" sz="1300" dirty="0">
                <a:solidFill>
                  <a:schemeClr val="tx2"/>
                </a:solidFill>
              </a:rPr>
              <a:t>f</a:t>
            </a:r>
            <a:r>
              <a:rPr lang="en-US" sz="1300" dirty="0"/>
              <a:t>). Use the “All Documents” filter to view all documents, or filter by verdict. The document with the blue line indicates the document that appears in the view.</a:t>
            </a:r>
          </a:p>
          <a:p>
            <a:pPr marL="274320" lvl="1" indent="0">
              <a:buNone/>
            </a:pPr>
            <a:r>
              <a:rPr lang="en-US" sz="2000" dirty="0">
                <a:solidFill>
                  <a:schemeClr val="tx2"/>
                </a:solidFill>
              </a:rPr>
              <a:t>21. </a:t>
            </a:r>
            <a:r>
              <a:rPr lang="en-US" sz="2000" dirty="0">
                <a:solidFill>
                  <a:schemeClr val="tx1">
                    <a:lumMod val="75000"/>
                  </a:schemeClr>
                </a:solidFill>
              </a:rPr>
              <a:t>If there is no Quality Issue (QI) identified in a document and/or metadata, click </a:t>
            </a:r>
            <a:r>
              <a:rPr lang="en-US" sz="2000" b="1" dirty="0">
                <a:solidFill>
                  <a:schemeClr val="tx1">
                    <a:lumMod val="75000"/>
                  </a:schemeClr>
                </a:solidFill>
              </a:rPr>
              <a:t>Document Task.</a:t>
            </a:r>
          </a:p>
          <a:p>
            <a:pPr marL="1074420" lvl="2" indent="-342900">
              <a:lnSpc>
                <a:spcPct val="80000"/>
              </a:lnSpc>
              <a:buFont typeface="Calibri" panose="020F0502020204030204" pitchFamily="34" charset="0"/>
              <a:buChar char="—"/>
            </a:pPr>
            <a:endParaRPr lang="en-US" sz="1300" dirty="0">
              <a:solidFill>
                <a:schemeClr val="tx1">
                  <a:lumMod val="75000"/>
                </a:schemeClr>
              </a:solidFill>
            </a:endParaRPr>
          </a:p>
        </p:txBody>
      </p:sp>
      <p:sp>
        <p:nvSpPr>
          <p:cNvPr id="10" name="Text Placeholder 9">
            <a:extLst>
              <a:ext uri="{FF2B5EF4-FFF2-40B4-BE49-F238E27FC236}">
                <a16:creationId xmlns:a16="http://schemas.microsoft.com/office/drawing/2014/main" id="{9E09C15C-0988-4906-8597-08AF58F52176}"/>
              </a:ext>
            </a:extLst>
          </p:cNvPr>
          <p:cNvSpPr>
            <a:spLocks noGrp="1"/>
          </p:cNvSpPr>
          <p:nvPr>
            <p:ph type="body" sz="quarter" idx="13"/>
          </p:nvPr>
        </p:nvSpPr>
        <p:spPr/>
        <p:txBody>
          <a:bodyPr/>
          <a:lstStyle/>
          <a:p>
            <a:r>
              <a:rPr lang="en-US" sz="2600" dirty="0">
                <a:solidFill>
                  <a:srgbClr val="87888D"/>
                </a:solidFill>
                <a:latin typeface="+mn-lt"/>
              </a:rPr>
              <a:t>QC the Document</a:t>
            </a: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endParaRPr lang="en-US" dirty="0">
              <a:latin typeface="+mn-lt"/>
            </a:endParaRPr>
          </a:p>
        </p:txBody>
      </p:sp>
      <p:grpSp>
        <p:nvGrpSpPr>
          <p:cNvPr id="8" name="Group 7" descr="Screenshot showing step 20 including sub steps A-F">
            <a:extLst>
              <a:ext uri="{FF2B5EF4-FFF2-40B4-BE49-F238E27FC236}">
                <a16:creationId xmlns:a16="http://schemas.microsoft.com/office/drawing/2014/main" id="{B678F6D9-5876-9A21-B0D2-448A06915897}"/>
              </a:ext>
            </a:extLst>
          </p:cNvPr>
          <p:cNvGrpSpPr/>
          <p:nvPr/>
        </p:nvGrpSpPr>
        <p:grpSpPr>
          <a:xfrm>
            <a:off x="5099797" y="1486746"/>
            <a:ext cx="6815900" cy="2526748"/>
            <a:chOff x="4153250" y="1347159"/>
            <a:chExt cx="7890901" cy="2805922"/>
          </a:xfrm>
        </p:grpSpPr>
        <p:grpSp>
          <p:nvGrpSpPr>
            <p:cNvPr id="5" name="Group 4">
              <a:extLst>
                <a:ext uri="{FF2B5EF4-FFF2-40B4-BE49-F238E27FC236}">
                  <a16:creationId xmlns:a16="http://schemas.microsoft.com/office/drawing/2014/main" id="{BD328A10-127F-FC56-1599-B70B18273F30}"/>
                </a:ext>
              </a:extLst>
            </p:cNvPr>
            <p:cNvGrpSpPr/>
            <p:nvPr/>
          </p:nvGrpSpPr>
          <p:grpSpPr>
            <a:xfrm>
              <a:off x="4153250" y="1347159"/>
              <a:ext cx="7890901" cy="2555324"/>
              <a:chOff x="4177017" y="1349475"/>
              <a:chExt cx="7890901" cy="2555324"/>
            </a:xfrm>
          </p:grpSpPr>
          <p:grpSp>
            <p:nvGrpSpPr>
              <p:cNvPr id="4" name="Group 3">
                <a:extLst>
                  <a:ext uri="{FF2B5EF4-FFF2-40B4-BE49-F238E27FC236}">
                    <a16:creationId xmlns:a16="http://schemas.microsoft.com/office/drawing/2014/main" id="{85D68D10-CC1D-5621-2D86-987802765A05}"/>
                  </a:ext>
                </a:extLst>
              </p:cNvPr>
              <p:cNvGrpSpPr/>
              <p:nvPr/>
            </p:nvGrpSpPr>
            <p:grpSpPr>
              <a:xfrm>
                <a:off x="4281703" y="2049835"/>
                <a:ext cx="7786215" cy="1854964"/>
                <a:chOff x="4281703" y="2049835"/>
                <a:chExt cx="7786215" cy="1854964"/>
              </a:xfrm>
            </p:grpSpPr>
            <p:pic>
              <p:nvPicPr>
                <p:cNvPr id="2" name="Picture 1">
                  <a:extLst>
                    <a:ext uri="{FF2B5EF4-FFF2-40B4-BE49-F238E27FC236}">
                      <a16:creationId xmlns:a16="http://schemas.microsoft.com/office/drawing/2014/main" id="{378DF6CB-6E58-6146-BF92-802AB2988E27}"/>
                    </a:ext>
                  </a:extLst>
                </p:cNvPr>
                <p:cNvPicPr>
                  <a:picLocks noChangeAspect="1"/>
                </p:cNvPicPr>
                <p:nvPr/>
              </p:nvPicPr>
              <p:blipFill rotWithShape="1">
                <a:blip r:embed="rId3"/>
                <a:srcRect t="35401"/>
                <a:stretch/>
              </p:blipFill>
              <p:spPr>
                <a:xfrm>
                  <a:off x="4281703" y="2650435"/>
                  <a:ext cx="7786215" cy="1254364"/>
                </a:xfrm>
                <a:prstGeom prst="rect">
                  <a:avLst/>
                </a:prstGeom>
              </p:spPr>
            </p:pic>
            <p:pic>
              <p:nvPicPr>
                <p:cNvPr id="3" name="Picture 2">
                  <a:extLst>
                    <a:ext uri="{FF2B5EF4-FFF2-40B4-BE49-F238E27FC236}">
                      <a16:creationId xmlns:a16="http://schemas.microsoft.com/office/drawing/2014/main" id="{5925BDC1-75C9-4BA2-F20C-7775C5A1F7A8}"/>
                    </a:ext>
                  </a:extLst>
                </p:cNvPr>
                <p:cNvPicPr>
                  <a:picLocks noChangeAspect="1"/>
                </p:cNvPicPr>
                <p:nvPr/>
              </p:nvPicPr>
              <p:blipFill rotWithShape="1">
                <a:blip r:embed="rId4"/>
                <a:srcRect t="1" r="3603" b="1476"/>
                <a:stretch/>
              </p:blipFill>
              <p:spPr>
                <a:xfrm>
                  <a:off x="4281703" y="2049835"/>
                  <a:ext cx="7786215" cy="600600"/>
                </a:xfrm>
                <a:prstGeom prst="rect">
                  <a:avLst/>
                </a:prstGeom>
              </p:spPr>
            </p:pic>
          </p:grpSp>
          <p:sp>
            <p:nvSpPr>
              <p:cNvPr id="17" name="Oval 16">
                <a:extLst>
                  <a:ext uri="{FF2B5EF4-FFF2-40B4-BE49-F238E27FC236}">
                    <a16:creationId xmlns:a16="http://schemas.microsoft.com/office/drawing/2014/main" id="{BA9E80F1-07A1-6C45-AC33-3D370DBB7904}"/>
                  </a:ext>
                </a:extLst>
              </p:cNvPr>
              <p:cNvSpPr/>
              <p:nvPr/>
            </p:nvSpPr>
            <p:spPr>
              <a:xfrm>
                <a:off x="4177017" y="134947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20</a:t>
                </a:r>
                <a:endParaRPr lang="en-US" sz="1200" dirty="0"/>
              </a:p>
            </p:txBody>
          </p:sp>
        </p:grpSp>
        <p:sp>
          <p:nvSpPr>
            <p:cNvPr id="41" name="Oval 40">
              <a:extLst>
                <a:ext uri="{FF2B5EF4-FFF2-40B4-BE49-F238E27FC236}">
                  <a16:creationId xmlns:a16="http://schemas.microsoft.com/office/drawing/2014/main" id="{300860D7-E6D0-495F-938E-4FCC756ADBBE}"/>
                </a:ext>
              </a:extLst>
            </p:cNvPr>
            <p:cNvSpPr/>
            <p:nvPr/>
          </p:nvSpPr>
          <p:spPr>
            <a:xfrm>
              <a:off x="11135585" y="3336531"/>
              <a:ext cx="287674" cy="260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a</a:t>
              </a:r>
              <a:endParaRPr lang="en-US" sz="1200" dirty="0"/>
            </a:p>
          </p:txBody>
        </p:sp>
        <p:sp>
          <p:nvSpPr>
            <p:cNvPr id="16" name="Rectangle: Rounded Corners 15">
              <a:extLst>
                <a:ext uri="{FF2B5EF4-FFF2-40B4-BE49-F238E27FC236}">
                  <a16:creationId xmlns:a16="http://schemas.microsoft.com/office/drawing/2014/main" id="{C6E1BBAE-4024-4DAA-9391-D21E82F63C63}"/>
                </a:ext>
              </a:extLst>
            </p:cNvPr>
            <p:cNvSpPr/>
            <p:nvPr/>
          </p:nvSpPr>
          <p:spPr>
            <a:xfrm>
              <a:off x="6409825" y="3298408"/>
              <a:ext cx="287675" cy="3917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CA08F5FD-6ABF-46A1-875F-F98D2212A28C}"/>
                </a:ext>
              </a:extLst>
            </p:cNvPr>
            <p:cNvSpPr/>
            <p:nvPr/>
          </p:nvSpPr>
          <p:spPr>
            <a:xfrm>
              <a:off x="8724899" y="3044515"/>
              <a:ext cx="1120486" cy="21749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E89C63EA-51C5-4BA3-A66F-14AD4B73F122}"/>
                </a:ext>
              </a:extLst>
            </p:cNvPr>
            <p:cNvSpPr/>
            <p:nvPr/>
          </p:nvSpPr>
          <p:spPr>
            <a:xfrm>
              <a:off x="7191137" y="3082191"/>
              <a:ext cx="272302" cy="18493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9BC2165D-D830-4AD6-AF72-2286CA6318A8}"/>
                </a:ext>
              </a:extLst>
            </p:cNvPr>
            <p:cNvSpPr/>
            <p:nvPr/>
          </p:nvSpPr>
          <p:spPr>
            <a:xfrm>
              <a:off x="10719144" y="3061315"/>
              <a:ext cx="397407" cy="2601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B1E1FA58-145F-4599-8B6A-03D5F6419927}"/>
                </a:ext>
              </a:extLst>
            </p:cNvPr>
            <p:cNvSpPr/>
            <p:nvPr/>
          </p:nvSpPr>
          <p:spPr>
            <a:xfrm>
              <a:off x="11135585" y="3062934"/>
              <a:ext cx="287674" cy="2435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2" name="Oval 21">
              <a:extLst>
                <a:ext uri="{FF2B5EF4-FFF2-40B4-BE49-F238E27FC236}">
                  <a16:creationId xmlns:a16="http://schemas.microsoft.com/office/drawing/2014/main" id="{531910EF-BDA6-4C1B-9ECF-F49FF0C1C6E9}"/>
                </a:ext>
              </a:extLst>
            </p:cNvPr>
            <p:cNvSpPr/>
            <p:nvPr/>
          </p:nvSpPr>
          <p:spPr>
            <a:xfrm>
              <a:off x="4853664" y="3892958"/>
              <a:ext cx="287674" cy="260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f</a:t>
              </a:r>
              <a:endParaRPr lang="en-US" sz="1200" dirty="0"/>
            </a:p>
          </p:txBody>
        </p:sp>
        <p:sp>
          <p:nvSpPr>
            <p:cNvPr id="23" name="Oval 22">
              <a:extLst>
                <a:ext uri="{FF2B5EF4-FFF2-40B4-BE49-F238E27FC236}">
                  <a16:creationId xmlns:a16="http://schemas.microsoft.com/office/drawing/2014/main" id="{E05DF652-21D3-4CE6-A790-6B677D675FF0}"/>
                </a:ext>
              </a:extLst>
            </p:cNvPr>
            <p:cNvSpPr/>
            <p:nvPr/>
          </p:nvSpPr>
          <p:spPr>
            <a:xfrm>
              <a:off x="6409826" y="3762896"/>
              <a:ext cx="287674" cy="260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e</a:t>
              </a:r>
              <a:endParaRPr lang="en-US" sz="1200" dirty="0"/>
            </a:p>
          </p:txBody>
        </p:sp>
        <p:sp>
          <p:nvSpPr>
            <p:cNvPr id="24" name="Oval 23">
              <a:extLst>
                <a:ext uri="{FF2B5EF4-FFF2-40B4-BE49-F238E27FC236}">
                  <a16:creationId xmlns:a16="http://schemas.microsoft.com/office/drawing/2014/main" id="{84896876-62C8-473F-99D6-9AC1B27866B0}"/>
                </a:ext>
              </a:extLst>
            </p:cNvPr>
            <p:cNvSpPr/>
            <p:nvPr/>
          </p:nvSpPr>
          <p:spPr>
            <a:xfrm>
              <a:off x="9141305" y="3316404"/>
              <a:ext cx="287674" cy="260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d</a:t>
              </a:r>
              <a:endParaRPr lang="en-US" sz="1200" dirty="0"/>
            </a:p>
          </p:txBody>
        </p:sp>
        <p:sp>
          <p:nvSpPr>
            <p:cNvPr id="25" name="Oval 24">
              <a:extLst>
                <a:ext uri="{FF2B5EF4-FFF2-40B4-BE49-F238E27FC236}">
                  <a16:creationId xmlns:a16="http://schemas.microsoft.com/office/drawing/2014/main" id="{67409093-C000-4E5F-A747-5E07010278CA}"/>
                </a:ext>
              </a:extLst>
            </p:cNvPr>
            <p:cNvSpPr/>
            <p:nvPr/>
          </p:nvSpPr>
          <p:spPr>
            <a:xfrm>
              <a:off x="7198322" y="3308469"/>
              <a:ext cx="287674" cy="260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c</a:t>
              </a:r>
              <a:endParaRPr lang="en-US" sz="1200" dirty="0"/>
            </a:p>
          </p:txBody>
        </p:sp>
        <p:sp>
          <p:nvSpPr>
            <p:cNvPr id="26" name="Oval 25">
              <a:extLst>
                <a:ext uri="{FF2B5EF4-FFF2-40B4-BE49-F238E27FC236}">
                  <a16:creationId xmlns:a16="http://schemas.microsoft.com/office/drawing/2014/main" id="{F2B09C6F-E008-432E-9644-C12314E52382}"/>
                </a:ext>
              </a:extLst>
            </p:cNvPr>
            <p:cNvSpPr/>
            <p:nvPr/>
          </p:nvSpPr>
          <p:spPr>
            <a:xfrm>
              <a:off x="10774010" y="3336531"/>
              <a:ext cx="287674" cy="260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b</a:t>
              </a:r>
              <a:endParaRPr lang="en-US" sz="1200" dirty="0"/>
            </a:p>
          </p:txBody>
        </p:sp>
        <p:sp>
          <p:nvSpPr>
            <p:cNvPr id="27" name="Rectangle: Rounded Corners 26">
              <a:extLst>
                <a:ext uri="{FF2B5EF4-FFF2-40B4-BE49-F238E27FC236}">
                  <a16:creationId xmlns:a16="http://schemas.microsoft.com/office/drawing/2014/main" id="{152A9A9A-112C-4542-8EC5-CCDA199FCF59}"/>
                </a:ext>
              </a:extLst>
            </p:cNvPr>
            <p:cNvSpPr/>
            <p:nvPr/>
          </p:nvSpPr>
          <p:spPr>
            <a:xfrm>
              <a:off x="4305340" y="2933914"/>
              <a:ext cx="1631672" cy="9485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pic>
        <p:nvPicPr>
          <p:cNvPr id="13" name="Picture 12" descr="Screenshot of step 21">
            <a:extLst>
              <a:ext uri="{FF2B5EF4-FFF2-40B4-BE49-F238E27FC236}">
                <a16:creationId xmlns:a16="http://schemas.microsoft.com/office/drawing/2014/main" id="{C6FA26C0-288E-9347-88A0-C67217EE4297}"/>
              </a:ext>
            </a:extLst>
          </p:cNvPr>
          <p:cNvPicPr>
            <a:picLocks noChangeAspect="1"/>
          </p:cNvPicPr>
          <p:nvPr/>
        </p:nvPicPr>
        <p:blipFill>
          <a:blip r:embed="rId5"/>
          <a:stretch>
            <a:fillRect/>
          </a:stretch>
        </p:blipFill>
        <p:spPr>
          <a:xfrm>
            <a:off x="6799654" y="4312034"/>
            <a:ext cx="2857143" cy="1771429"/>
          </a:xfrm>
          <a:prstGeom prst="rect">
            <a:avLst/>
          </a:prstGeom>
          <a:ln>
            <a:noFill/>
          </a:ln>
          <a:effectLst>
            <a:outerShdw blurRad="292100" dist="139700" dir="2700000" algn="tl" rotWithShape="0">
              <a:srgbClr val="333333">
                <a:alpha val="65000"/>
              </a:srgbClr>
            </a:outerShdw>
          </a:effectLst>
        </p:spPr>
      </p:pic>
      <p:sp>
        <p:nvSpPr>
          <p:cNvPr id="14" name="Oval 13">
            <a:extLst>
              <a:ext uri="{FF2B5EF4-FFF2-40B4-BE49-F238E27FC236}">
                <a16:creationId xmlns:a16="http://schemas.microsoft.com/office/drawing/2014/main" id="{4D795FAC-7540-9180-9D45-D96C1D89F368}"/>
              </a:ext>
            </a:extLst>
          </p:cNvPr>
          <p:cNvSpPr/>
          <p:nvPr/>
        </p:nvSpPr>
        <p:spPr>
          <a:xfrm>
            <a:off x="6600552" y="4114782"/>
            <a:ext cx="398204" cy="358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21</a:t>
            </a:r>
            <a:endParaRPr lang="en-US" sz="1200" dirty="0"/>
          </a:p>
        </p:txBody>
      </p:sp>
      <p:sp>
        <p:nvSpPr>
          <p:cNvPr id="15" name="Rectangle: Rounded Corners 14">
            <a:extLst>
              <a:ext uri="{FF2B5EF4-FFF2-40B4-BE49-F238E27FC236}">
                <a16:creationId xmlns:a16="http://schemas.microsoft.com/office/drawing/2014/main" id="{B92C3981-CC13-1BD0-18B1-DA43B88100A1}"/>
              </a:ext>
              <a:ext uri="{C183D7F6-B498-43B3-948B-1728B52AA6E4}">
                <adec:decorative xmlns:adec="http://schemas.microsoft.com/office/drawing/2017/decorative" val="1"/>
              </a:ext>
            </a:extLst>
          </p:cNvPr>
          <p:cNvSpPr/>
          <p:nvPr/>
        </p:nvSpPr>
        <p:spPr>
          <a:xfrm>
            <a:off x="9348366" y="5858723"/>
            <a:ext cx="248483" cy="21934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2167734898"/>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95918" y="1345673"/>
            <a:ext cx="4217486" cy="4126643"/>
          </a:xfrm>
          <a:prstGeom prst="rect">
            <a:avLst/>
          </a:prstGeom>
          <a:noFill/>
        </p:spPr>
        <p:txBody>
          <a:bodyPr wrap="square" rtlCol="0" anchor="t">
            <a:spAutoFit/>
          </a:bodyPr>
          <a:lstStyle/>
          <a:p>
            <a:pPr marL="617220" lvl="1" indent="-342900">
              <a:lnSpc>
                <a:spcPct val="80000"/>
              </a:lnSpc>
              <a:spcBef>
                <a:spcPts val="1200"/>
              </a:spcBef>
              <a:buClr>
                <a:schemeClr val="tx2"/>
              </a:buClr>
              <a:buFont typeface="+mj-lt"/>
              <a:buAutoNum type="arabicPeriod" startAt="22"/>
            </a:pPr>
            <a:r>
              <a:rPr lang="en-US" dirty="0">
                <a:solidFill>
                  <a:schemeClr val="tx1">
                    <a:lumMod val="75000"/>
                  </a:schemeClr>
                </a:solidFill>
              </a:rPr>
              <a:t>In the dialog box, select the </a:t>
            </a:r>
            <a:r>
              <a:rPr lang="en-US" b="1" dirty="0">
                <a:solidFill>
                  <a:schemeClr val="tx1">
                    <a:lumMod val="75000"/>
                  </a:schemeClr>
                </a:solidFill>
              </a:rPr>
              <a:t>Passed </a:t>
            </a:r>
            <a:r>
              <a:rPr lang="en-US" dirty="0">
                <a:solidFill>
                  <a:schemeClr val="tx1">
                    <a:lumMod val="75000"/>
                  </a:schemeClr>
                </a:solidFill>
              </a:rPr>
              <a:t>verdict and click </a:t>
            </a:r>
            <a:r>
              <a:rPr lang="en-US" b="1" dirty="0">
                <a:solidFill>
                  <a:schemeClr val="tx1">
                    <a:lumMod val="75000"/>
                  </a:schemeClr>
                </a:solidFill>
              </a:rPr>
              <a:t>Save</a:t>
            </a:r>
          </a:p>
          <a:p>
            <a:pPr marL="617220" lvl="1" indent="-342900">
              <a:lnSpc>
                <a:spcPct val="80000"/>
              </a:lnSpc>
              <a:spcBef>
                <a:spcPts val="1200"/>
              </a:spcBef>
              <a:buClr>
                <a:schemeClr val="tx2"/>
              </a:buClr>
              <a:buFont typeface="+mj-lt"/>
              <a:buAutoNum type="arabicPeriod" startAt="22"/>
            </a:pPr>
            <a:r>
              <a:rPr lang="en-US" dirty="0">
                <a:solidFill>
                  <a:schemeClr val="tx1">
                    <a:lumMod val="75000"/>
                  </a:schemeClr>
                </a:solidFill>
              </a:rPr>
              <a:t>If using multi-document workflow select the next document in the envelope, and repeat steps 21-22</a:t>
            </a:r>
          </a:p>
          <a:p>
            <a:pPr marL="914400" lvl="1" indent="-342900">
              <a:lnSpc>
                <a:spcPct val="80000"/>
              </a:lnSpc>
              <a:spcBef>
                <a:spcPts val="600"/>
              </a:spcBef>
              <a:buFont typeface="Calibri" panose="020F0502020204030204" pitchFamily="34" charset="0"/>
              <a:buChar char="−"/>
            </a:pPr>
            <a:r>
              <a:rPr lang="en-US" sz="1300" dirty="0">
                <a:solidFill>
                  <a:schemeClr val="tx1">
                    <a:lumMod val="75000"/>
                  </a:schemeClr>
                </a:solidFill>
              </a:rPr>
              <a:t>A grey tick will be displayed next to each document to indicate a verdict has been provided</a:t>
            </a:r>
          </a:p>
          <a:p>
            <a:pPr marL="617220" lvl="1" indent="-342900">
              <a:lnSpc>
                <a:spcPct val="80000"/>
              </a:lnSpc>
              <a:spcBef>
                <a:spcPts val="1200"/>
              </a:spcBef>
              <a:buClr>
                <a:schemeClr val="tx2"/>
              </a:buClr>
              <a:buFont typeface="+mj-lt"/>
              <a:buAutoNum type="arabicPeriod" startAt="25"/>
            </a:pPr>
            <a:r>
              <a:rPr lang="en-US" dirty="0">
                <a:solidFill>
                  <a:schemeClr val="tx1">
                    <a:lumMod val="75000"/>
                  </a:schemeClr>
                </a:solidFill>
              </a:rPr>
              <a:t>Once all documents have been given a verdict, click </a:t>
            </a:r>
            <a:r>
              <a:rPr lang="en-US" b="1" dirty="0">
                <a:solidFill>
                  <a:schemeClr val="tx1">
                    <a:lumMod val="75000"/>
                  </a:schemeClr>
                </a:solidFill>
              </a:rPr>
              <a:t>Complete</a:t>
            </a:r>
            <a:r>
              <a:rPr lang="en-US" dirty="0">
                <a:solidFill>
                  <a:schemeClr val="tx1">
                    <a:lumMod val="75000"/>
                  </a:schemeClr>
                </a:solidFill>
              </a:rPr>
              <a:t> in the task banner. Review the QC Summary, and click </a:t>
            </a:r>
            <a:r>
              <a:rPr lang="en-US" b="1" dirty="0">
                <a:solidFill>
                  <a:schemeClr val="tx1">
                    <a:lumMod val="75000"/>
                  </a:schemeClr>
                </a:solidFill>
              </a:rPr>
              <a:t>Complete</a:t>
            </a:r>
          </a:p>
          <a:p>
            <a:pPr marL="914400" lvl="1" indent="-342900">
              <a:lnSpc>
                <a:spcPct val="80000"/>
              </a:lnSpc>
              <a:spcBef>
                <a:spcPts val="600"/>
              </a:spcBef>
              <a:buFont typeface="Calibri" panose="020F0502020204030204" pitchFamily="34" charset="0"/>
              <a:buChar char="−"/>
            </a:pPr>
            <a:r>
              <a:rPr lang="en-US" sz="1300" dirty="0">
                <a:solidFill>
                  <a:schemeClr val="tx1">
                    <a:lumMod val="75000"/>
                  </a:schemeClr>
                </a:solidFill>
              </a:rPr>
              <a:t>A user will not be able to select Complete until all documents have a verdict</a:t>
            </a:r>
          </a:p>
          <a:p>
            <a:pPr marL="914400" lvl="1" indent="-342900">
              <a:lnSpc>
                <a:spcPct val="80000"/>
              </a:lnSpc>
              <a:spcBef>
                <a:spcPts val="600"/>
              </a:spcBef>
              <a:buFont typeface="Calibri" panose="020F0502020204030204" pitchFamily="34" charset="0"/>
              <a:buChar char="−"/>
            </a:pPr>
            <a:r>
              <a:rPr lang="en-US" sz="1300" dirty="0">
                <a:solidFill>
                  <a:schemeClr val="tx1">
                    <a:lumMod val="75000"/>
                  </a:schemeClr>
                </a:solidFill>
              </a:rPr>
              <a:t>Documents that passed review are now in the </a:t>
            </a:r>
            <a:r>
              <a:rPr lang="en-US" sz="1300" b="1" dirty="0">
                <a:solidFill>
                  <a:schemeClr val="tx1">
                    <a:lumMod val="75000"/>
                  </a:schemeClr>
                </a:solidFill>
              </a:rPr>
              <a:t>Approved</a:t>
            </a:r>
            <a:r>
              <a:rPr lang="en-US" sz="1300" dirty="0">
                <a:solidFill>
                  <a:schemeClr val="tx1">
                    <a:lumMod val="75000"/>
                  </a:schemeClr>
                </a:solidFill>
              </a:rPr>
              <a:t> state</a:t>
            </a:r>
          </a:p>
          <a:p>
            <a:pPr marL="274320" lvl="1">
              <a:lnSpc>
                <a:spcPct val="80000"/>
              </a:lnSpc>
              <a:spcBef>
                <a:spcPts val="1200"/>
              </a:spcBef>
              <a:buClr>
                <a:schemeClr val="tx2"/>
              </a:buClr>
            </a:pPr>
            <a:endParaRPr lang="en-US" dirty="0"/>
          </a:p>
        </p:txBody>
      </p:sp>
      <p:sp>
        <p:nvSpPr>
          <p:cNvPr id="3" name="Text Placeholder 2">
            <a:extLst>
              <a:ext uri="{FF2B5EF4-FFF2-40B4-BE49-F238E27FC236}">
                <a16:creationId xmlns:a16="http://schemas.microsoft.com/office/drawing/2014/main" id="{9389A1BC-A4E5-44FA-91E6-1580B433E4B2}"/>
              </a:ext>
            </a:extLst>
          </p:cNvPr>
          <p:cNvSpPr>
            <a:spLocks noGrp="1"/>
          </p:cNvSpPr>
          <p:nvPr>
            <p:ph type="body" sz="quarter" idx="13"/>
          </p:nvPr>
        </p:nvSpPr>
        <p:spPr/>
        <p:txBody>
          <a:bodyPr/>
          <a:lstStyle/>
          <a:p>
            <a:r>
              <a:rPr lang="en-US" sz="2600" dirty="0">
                <a:solidFill>
                  <a:srgbClr val="87888D"/>
                </a:solidFill>
                <a:latin typeface="+mn-lt"/>
              </a:rPr>
              <a:t>Passed: No Quality Issues</a:t>
            </a: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endParaRPr lang="en-US" sz="2600" dirty="0">
              <a:latin typeface="+mn-lt"/>
            </a:endParaRPr>
          </a:p>
        </p:txBody>
      </p:sp>
      <p:sp>
        <p:nvSpPr>
          <p:cNvPr id="7" name="TextBox 6">
            <a:extLst>
              <a:ext uri="{FF2B5EF4-FFF2-40B4-BE49-F238E27FC236}">
                <a16:creationId xmlns:a16="http://schemas.microsoft.com/office/drawing/2014/main" id="{1C91AA9B-A864-4200-A404-4674C16355C1}"/>
              </a:ext>
            </a:extLst>
          </p:cNvPr>
          <p:cNvSpPr txBox="1"/>
          <p:nvPr/>
        </p:nvSpPr>
        <p:spPr>
          <a:xfrm>
            <a:off x="507470" y="5814758"/>
            <a:ext cx="4864894" cy="762645"/>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t>Learn more about using Multi-Document Workflows at Vault Help: </a:t>
            </a:r>
            <a:r>
              <a:rPr lang="en-US" dirty="0">
                <a:hlinkClick r:id="rId3"/>
              </a:rPr>
              <a:t>Using Multi-Document Workflows</a:t>
            </a:r>
            <a:endParaRPr lang="en-US" dirty="0"/>
          </a:p>
        </p:txBody>
      </p:sp>
      <p:grpSp>
        <p:nvGrpSpPr>
          <p:cNvPr id="9" name="Group 8" descr="Screenshot showing step 22">
            <a:extLst>
              <a:ext uri="{FF2B5EF4-FFF2-40B4-BE49-F238E27FC236}">
                <a16:creationId xmlns:a16="http://schemas.microsoft.com/office/drawing/2014/main" id="{601CBB26-7D6B-097E-F174-14CC2C027C56}"/>
              </a:ext>
            </a:extLst>
          </p:cNvPr>
          <p:cNvGrpSpPr/>
          <p:nvPr/>
        </p:nvGrpSpPr>
        <p:grpSpPr>
          <a:xfrm>
            <a:off x="4416883" y="1358292"/>
            <a:ext cx="3377868" cy="1702013"/>
            <a:chOff x="4416883" y="1358292"/>
            <a:chExt cx="3377868" cy="1702013"/>
          </a:xfrm>
        </p:grpSpPr>
        <p:pic>
          <p:nvPicPr>
            <p:cNvPr id="2" name="Picture 1">
              <a:extLst>
                <a:ext uri="{FF2B5EF4-FFF2-40B4-BE49-F238E27FC236}">
                  <a16:creationId xmlns:a16="http://schemas.microsoft.com/office/drawing/2014/main" id="{A0D38F7F-4DCE-164A-9FB4-72C3B8AEA136}"/>
                </a:ext>
              </a:extLst>
            </p:cNvPr>
            <p:cNvPicPr>
              <a:picLocks noChangeAspect="1"/>
            </p:cNvPicPr>
            <p:nvPr/>
          </p:nvPicPr>
          <p:blipFill rotWithShape="1">
            <a:blip r:embed="rId4"/>
            <a:srcRect t="36207" r="71785"/>
            <a:stretch/>
          </p:blipFill>
          <p:spPr>
            <a:xfrm>
              <a:off x="4877891" y="1415655"/>
              <a:ext cx="2916860" cy="1644650"/>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75A51A73-AF2A-40FD-9529-92B4EA339FD0}"/>
                </a:ext>
              </a:extLst>
            </p:cNvPr>
            <p:cNvSpPr/>
            <p:nvPr/>
          </p:nvSpPr>
          <p:spPr>
            <a:xfrm>
              <a:off x="4416883" y="135829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22</a:t>
              </a:r>
              <a:endParaRPr lang="en-US" sz="1200" dirty="0"/>
            </a:p>
          </p:txBody>
        </p:sp>
        <p:sp>
          <p:nvSpPr>
            <p:cNvPr id="30" name="Rectangle: Rounded Corners 29">
              <a:extLst>
                <a:ext uri="{FF2B5EF4-FFF2-40B4-BE49-F238E27FC236}">
                  <a16:creationId xmlns:a16="http://schemas.microsoft.com/office/drawing/2014/main" id="{A0BF2A65-F7D7-4393-9103-C8F0B3602C4F}"/>
                </a:ext>
              </a:extLst>
            </p:cNvPr>
            <p:cNvSpPr/>
            <p:nvPr/>
          </p:nvSpPr>
          <p:spPr>
            <a:xfrm>
              <a:off x="5152299" y="2084437"/>
              <a:ext cx="1121501" cy="21311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5" name="Group 4" descr="Screenshot showing step 23">
            <a:extLst>
              <a:ext uri="{FF2B5EF4-FFF2-40B4-BE49-F238E27FC236}">
                <a16:creationId xmlns:a16="http://schemas.microsoft.com/office/drawing/2014/main" id="{5F23AC6D-B8E9-7D52-4323-EBA2B203898C}"/>
              </a:ext>
            </a:extLst>
          </p:cNvPr>
          <p:cNvGrpSpPr/>
          <p:nvPr/>
        </p:nvGrpSpPr>
        <p:grpSpPr>
          <a:xfrm>
            <a:off x="7759781" y="1295043"/>
            <a:ext cx="3657371" cy="1670136"/>
            <a:chOff x="7759781" y="1295043"/>
            <a:chExt cx="3657371" cy="1670136"/>
          </a:xfrm>
        </p:grpSpPr>
        <p:pic>
          <p:nvPicPr>
            <p:cNvPr id="13" name="Picture 12">
              <a:extLst>
                <a:ext uri="{FF2B5EF4-FFF2-40B4-BE49-F238E27FC236}">
                  <a16:creationId xmlns:a16="http://schemas.microsoft.com/office/drawing/2014/main" id="{177C3757-7F77-4E06-A95E-582A90820B61}"/>
                </a:ext>
              </a:extLst>
            </p:cNvPr>
            <p:cNvPicPr>
              <a:picLocks noChangeAspect="1"/>
            </p:cNvPicPr>
            <p:nvPr/>
          </p:nvPicPr>
          <p:blipFill>
            <a:blip r:embed="rId5"/>
            <a:stretch>
              <a:fillRect/>
            </a:stretch>
          </p:blipFill>
          <p:spPr>
            <a:xfrm>
              <a:off x="8213642" y="1295043"/>
              <a:ext cx="3203510" cy="1670136"/>
            </a:xfrm>
            <a:prstGeom prst="rect">
              <a:avLst/>
            </a:prstGeom>
            <a:ln>
              <a:noFill/>
            </a:ln>
            <a:effectLst>
              <a:outerShdw blurRad="292100" dist="139700" dir="2700000" algn="tl" rotWithShape="0">
                <a:srgbClr val="333333">
                  <a:alpha val="65000"/>
                </a:srgbClr>
              </a:outerShdw>
            </a:effectLst>
          </p:spPr>
        </p:pic>
        <p:sp>
          <p:nvSpPr>
            <p:cNvPr id="27" name="Oval 26">
              <a:extLst>
                <a:ext uri="{FF2B5EF4-FFF2-40B4-BE49-F238E27FC236}">
                  <a16:creationId xmlns:a16="http://schemas.microsoft.com/office/drawing/2014/main" id="{3D5E7DD1-165F-47E3-B740-29955B315B5A}"/>
                </a:ext>
              </a:extLst>
            </p:cNvPr>
            <p:cNvSpPr/>
            <p:nvPr/>
          </p:nvSpPr>
          <p:spPr>
            <a:xfrm>
              <a:off x="7759781" y="131692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23</a:t>
              </a:r>
              <a:endParaRPr lang="en-US" sz="1200" dirty="0"/>
            </a:p>
          </p:txBody>
        </p:sp>
        <p:sp>
          <p:nvSpPr>
            <p:cNvPr id="31" name="Rectangle: Rounded Corners 30">
              <a:extLst>
                <a:ext uri="{FF2B5EF4-FFF2-40B4-BE49-F238E27FC236}">
                  <a16:creationId xmlns:a16="http://schemas.microsoft.com/office/drawing/2014/main" id="{56C93DE8-A3EE-4B63-95E8-2EB9B706AB1A}"/>
                </a:ext>
              </a:extLst>
            </p:cNvPr>
            <p:cNvSpPr/>
            <p:nvPr/>
          </p:nvSpPr>
          <p:spPr>
            <a:xfrm>
              <a:off x="10911097" y="2655129"/>
              <a:ext cx="403209" cy="26806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8" name="Group 7" descr="Screenshot showing step 25">
            <a:extLst>
              <a:ext uri="{FF2B5EF4-FFF2-40B4-BE49-F238E27FC236}">
                <a16:creationId xmlns:a16="http://schemas.microsoft.com/office/drawing/2014/main" id="{1B41D1D9-D852-7F8D-B2A6-99FC5A85227C}"/>
              </a:ext>
            </a:extLst>
          </p:cNvPr>
          <p:cNvGrpSpPr/>
          <p:nvPr/>
        </p:nvGrpSpPr>
        <p:grpSpPr>
          <a:xfrm>
            <a:off x="4416883" y="3465935"/>
            <a:ext cx="7594248" cy="2361236"/>
            <a:chOff x="4416883" y="3294646"/>
            <a:chExt cx="7594248" cy="2361236"/>
          </a:xfrm>
        </p:grpSpPr>
        <p:pic>
          <p:nvPicPr>
            <p:cNvPr id="24" name="Picture 23">
              <a:extLst>
                <a:ext uri="{FF2B5EF4-FFF2-40B4-BE49-F238E27FC236}">
                  <a16:creationId xmlns:a16="http://schemas.microsoft.com/office/drawing/2014/main" id="{C544FF0F-8329-44C3-8742-B5D4A4446DDA}"/>
                </a:ext>
              </a:extLst>
            </p:cNvPr>
            <p:cNvPicPr>
              <a:picLocks noChangeAspect="1"/>
            </p:cNvPicPr>
            <p:nvPr/>
          </p:nvPicPr>
          <p:blipFill>
            <a:blip r:embed="rId6"/>
            <a:stretch>
              <a:fillRect/>
            </a:stretch>
          </p:blipFill>
          <p:spPr>
            <a:xfrm>
              <a:off x="4877891" y="3294646"/>
              <a:ext cx="7094393" cy="2361236"/>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19C01E60-0F53-417C-BF5E-E8D09039F9D7}"/>
                </a:ext>
              </a:extLst>
            </p:cNvPr>
            <p:cNvSpPr/>
            <p:nvPr/>
          </p:nvSpPr>
          <p:spPr>
            <a:xfrm>
              <a:off x="4416883" y="330336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25</a:t>
              </a:r>
              <a:endParaRPr lang="en-US" sz="1200" dirty="0"/>
            </a:p>
          </p:txBody>
        </p:sp>
        <p:sp>
          <p:nvSpPr>
            <p:cNvPr id="32" name="Rectangle: Rounded Corners 31">
              <a:extLst>
                <a:ext uri="{FF2B5EF4-FFF2-40B4-BE49-F238E27FC236}">
                  <a16:creationId xmlns:a16="http://schemas.microsoft.com/office/drawing/2014/main" id="{FFDB7390-5F76-4669-942F-4B4B41FB0879}"/>
                </a:ext>
              </a:extLst>
            </p:cNvPr>
            <p:cNvSpPr/>
            <p:nvPr/>
          </p:nvSpPr>
          <p:spPr>
            <a:xfrm>
              <a:off x="8220789" y="5286614"/>
              <a:ext cx="708058" cy="28121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6" name="Rectangle: Rounded Corners 31">
              <a:extLst>
                <a:ext uri="{FF2B5EF4-FFF2-40B4-BE49-F238E27FC236}">
                  <a16:creationId xmlns:a16="http://schemas.microsoft.com/office/drawing/2014/main" id="{D6EB247E-0070-DB40-98A3-31A65FB926EB}"/>
                </a:ext>
              </a:extLst>
            </p:cNvPr>
            <p:cNvSpPr/>
            <p:nvPr/>
          </p:nvSpPr>
          <p:spPr>
            <a:xfrm>
              <a:off x="11303073" y="3369532"/>
              <a:ext cx="708058" cy="28121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2441047167"/>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Working with a Quality Issue</a:t>
            </a:r>
          </a:p>
        </p:txBody>
      </p:sp>
    </p:spTree>
    <p:extLst>
      <p:ext uri="{BB962C8B-B14F-4D97-AF65-F5344CB8AC3E}">
        <p14:creationId xmlns:p14="http://schemas.microsoft.com/office/powerpoint/2010/main" val="2903698741"/>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8CBD688-97BD-4419-BAE1-FE49A2731129}"/>
              </a:ext>
            </a:extLst>
          </p:cNvPr>
          <p:cNvSpPr>
            <a:spLocks noGrp="1"/>
          </p:cNvSpPr>
          <p:nvPr>
            <p:ph idx="1"/>
          </p:nvPr>
        </p:nvSpPr>
        <p:spPr>
          <a:xfrm>
            <a:off x="727607" y="1434567"/>
            <a:ext cx="4883890" cy="4875835"/>
          </a:xfrm>
        </p:spPr>
        <p:txBody>
          <a:bodyPr/>
          <a:lstStyle/>
          <a:p>
            <a:pPr marL="0" indent="0">
              <a:buNone/>
            </a:pPr>
            <a:r>
              <a:rPr lang="en-US" sz="1800" b="1" dirty="0">
                <a:solidFill>
                  <a:schemeClr val="tx1">
                    <a:lumMod val="75000"/>
                  </a:schemeClr>
                </a:solidFill>
              </a:rPr>
              <a:t>QC Reviewer Steps:</a:t>
            </a:r>
            <a:endParaRPr lang="en-US" sz="1800" dirty="0"/>
          </a:p>
          <a:p>
            <a:pPr marL="457200" indent="-457200">
              <a:buFont typeface="+mj-lt"/>
              <a:buAutoNum type="arabicPeriod"/>
            </a:pPr>
            <a:r>
              <a:rPr lang="en-US" sz="1800" dirty="0"/>
              <a:t>The </a:t>
            </a:r>
            <a:r>
              <a:rPr lang="en-US" sz="1800" b="1" dirty="0"/>
              <a:t>QC Review and Approval </a:t>
            </a:r>
            <a:r>
              <a:rPr lang="en-US" sz="1800" dirty="0"/>
              <a:t>workflow has been initiated</a:t>
            </a:r>
          </a:p>
          <a:p>
            <a:pPr marL="457200" indent="-457200">
              <a:buFont typeface="+mj-lt"/>
              <a:buAutoNum type="arabicPeriod"/>
            </a:pPr>
            <a:r>
              <a:rPr lang="en-US" sz="1800" dirty="0"/>
              <a:t>Once a Quality Issue is found, select </a:t>
            </a:r>
            <a:r>
              <a:rPr lang="en-US" sz="1800" b="1" dirty="0"/>
              <a:t>+Log Quality Issue </a:t>
            </a:r>
            <a:r>
              <a:rPr lang="en-US" sz="1800" dirty="0"/>
              <a:t>from the ellipses</a:t>
            </a:r>
          </a:p>
          <a:p>
            <a:pPr marL="457200" indent="-457200">
              <a:buFont typeface="+mj-lt"/>
              <a:buAutoNum type="arabicPeriod"/>
            </a:pPr>
            <a:r>
              <a:rPr lang="en-US" sz="1800" dirty="0"/>
              <a:t>Populate the</a:t>
            </a:r>
            <a:r>
              <a:rPr lang="en-US" sz="1800" b="1" dirty="0"/>
              <a:t> Assigned To</a:t>
            </a:r>
            <a:r>
              <a:rPr lang="en-US" sz="1800" dirty="0"/>
              <a:t>, </a:t>
            </a:r>
            <a:r>
              <a:rPr lang="en-US" sz="1800" b="1" dirty="0"/>
              <a:t>QC Issue Type</a:t>
            </a:r>
            <a:r>
              <a:rPr lang="en-US" sz="1800" dirty="0"/>
              <a:t>, </a:t>
            </a:r>
            <a:r>
              <a:rPr lang="en-US" sz="1800" b="1" dirty="0"/>
              <a:t>and QC Issue Comments</a:t>
            </a:r>
            <a:r>
              <a:rPr lang="en-US" sz="1800" dirty="0"/>
              <a:t> fields</a:t>
            </a:r>
          </a:p>
          <a:p>
            <a:pPr lvl="1"/>
            <a:r>
              <a:rPr lang="en-US" sz="1500" b="1" dirty="0"/>
              <a:t>Assigned To </a:t>
            </a:r>
            <a:r>
              <a:rPr lang="en-US" sz="1500" dirty="0"/>
              <a:t>field restricts available assignees to users who have permission to view the document</a:t>
            </a:r>
          </a:p>
          <a:p>
            <a:pPr lvl="1"/>
            <a:r>
              <a:rPr lang="en-US" sz="1500" b="1" dirty="0"/>
              <a:t>Study</a:t>
            </a:r>
            <a:r>
              <a:rPr lang="en-US" sz="1500" dirty="0"/>
              <a:t> and </a:t>
            </a:r>
            <a:r>
              <a:rPr lang="en-US" sz="1500" b="1" dirty="0"/>
              <a:t>Content</a:t>
            </a:r>
            <a:r>
              <a:rPr lang="en-US" sz="1500" dirty="0"/>
              <a:t> fields auto populate based on the document metadata</a:t>
            </a:r>
          </a:p>
          <a:p>
            <a:pPr lvl="1"/>
            <a:r>
              <a:rPr lang="en-US" sz="1500" dirty="0"/>
              <a:t>The </a:t>
            </a:r>
            <a:r>
              <a:rPr lang="en-US" sz="1500" b="1" dirty="0"/>
              <a:t>Due Date </a:t>
            </a:r>
            <a:r>
              <a:rPr lang="en-US" sz="1500" dirty="0"/>
              <a:t>is auto set to 28 calendar days after the QI creation date</a:t>
            </a:r>
          </a:p>
          <a:p>
            <a:pPr marL="457200" indent="-457200">
              <a:buFont typeface="+mj-lt"/>
              <a:buAutoNum type="arabicPeriod"/>
            </a:pPr>
            <a:r>
              <a:rPr lang="en-US" sz="1800" dirty="0"/>
              <a:t>Click </a:t>
            </a:r>
            <a:r>
              <a:rPr lang="en-US" sz="1800" b="1" dirty="0"/>
              <a:t>Save</a:t>
            </a:r>
          </a:p>
          <a:p>
            <a:pPr lvl="1"/>
            <a:r>
              <a:rPr lang="en-US" sz="1500" dirty="0"/>
              <a:t>If there are multiple Quality Issues on the document, click </a:t>
            </a:r>
            <a:r>
              <a:rPr lang="en-US" sz="1500" b="1" dirty="0"/>
              <a:t>Save + Create</a:t>
            </a:r>
          </a:p>
        </p:txBody>
      </p:sp>
      <p:sp>
        <p:nvSpPr>
          <p:cNvPr id="9" name="Text Placeholder 8">
            <a:extLst>
              <a:ext uri="{FF2B5EF4-FFF2-40B4-BE49-F238E27FC236}">
                <a16:creationId xmlns:a16="http://schemas.microsoft.com/office/drawing/2014/main" id="{E737C339-A418-4373-AE26-D056AD8EF385}"/>
              </a:ext>
            </a:extLst>
          </p:cNvPr>
          <p:cNvSpPr>
            <a:spLocks noGrp="1"/>
          </p:cNvSpPr>
          <p:nvPr>
            <p:ph type="body" sz="quarter" idx="13"/>
          </p:nvPr>
        </p:nvSpPr>
        <p:spPr/>
        <p:txBody>
          <a:bodyPr/>
          <a:lstStyle/>
          <a:p>
            <a:r>
              <a:rPr lang="en-US" sz="2600" dirty="0">
                <a:solidFill>
                  <a:srgbClr val="87888D"/>
                </a:solidFill>
              </a:rPr>
              <a:t>Logging a </a:t>
            </a:r>
            <a:r>
              <a:rPr lang="en-US" sz="2600" dirty="0">
                <a:solidFill>
                  <a:srgbClr val="87888D"/>
                </a:solidFill>
                <a:latin typeface="+mn-lt"/>
              </a:rPr>
              <a:t>Quality Issue (QI)</a:t>
            </a: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endParaRPr lang="en-US" sz="2600" dirty="0">
              <a:solidFill>
                <a:srgbClr val="87888D"/>
              </a:solidFill>
              <a:latin typeface="+mn-lt"/>
            </a:endParaRPr>
          </a:p>
        </p:txBody>
      </p:sp>
      <p:grpSp>
        <p:nvGrpSpPr>
          <p:cNvPr id="3" name="Group 2" descr="Screenshot showing step 1">
            <a:extLst>
              <a:ext uri="{FF2B5EF4-FFF2-40B4-BE49-F238E27FC236}">
                <a16:creationId xmlns:a16="http://schemas.microsoft.com/office/drawing/2014/main" id="{E34C4353-6D79-198A-8E11-E892984A3FE6}"/>
              </a:ext>
            </a:extLst>
          </p:cNvPr>
          <p:cNvGrpSpPr/>
          <p:nvPr/>
        </p:nvGrpSpPr>
        <p:grpSpPr>
          <a:xfrm>
            <a:off x="6616869" y="1528211"/>
            <a:ext cx="3951634" cy="1282766"/>
            <a:chOff x="5376448" y="1479277"/>
            <a:chExt cx="3951634" cy="1282766"/>
          </a:xfrm>
        </p:grpSpPr>
        <p:pic>
          <p:nvPicPr>
            <p:cNvPr id="4" name="Picture 3">
              <a:extLst>
                <a:ext uri="{FF2B5EF4-FFF2-40B4-BE49-F238E27FC236}">
                  <a16:creationId xmlns:a16="http://schemas.microsoft.com/office/drawing/2014/main" id="{922ED14B-AB47-3CC8-A4DB-0028FC80CF42}"/>
                </a:ext>
              </a:extLst>
            </p:cNvPr>
            <p:cNvPicPr>
              <a:picLocks noChangeAspect="1"/>
            </p:cNvPicPr>
            <p:nvPr/>
          </p:nvPicPr>
          <p:blipFill>
            <a:blip r:embed="rId3"/>
            <a:stretch>
              <a:fillRect/>
            </a:stretch>
          </p:blipFill>
          <p:spPr>
            <a:xfrm>
              <a:off x="5727064" y="1479277"/>
              <a:ext cx="3601018" cy="1282766"/>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B63AF088-81F8-4B53-AA87-862093F9BF83}"/>
                </a:ext>
              </a:extLst>
            </p:cNvPr>
            <p:cNvSpPr/>
            <p:nvPr/>
          </p:nvSpPr>
          <p:spPr>
            <a:xfrm>
              <a:off x="5376448" y="181027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0" name="Rectangle: Rounded Corners 15">
              <a:extLst>
                <a:ext uri="{FF2B5EF4-FFF2-40B4-BE49-F238E27FC236}">
                  <a16:creationId xmlns:a16="http://schemas.microsoft.com/office/drawing/2014/main" id="{6E53D578-FCD1-4608-B368-C225B1A090FE}"/>
                </a:ext>
              </a:extLst>
            </p:cNvPr>
            <p:cNvSpPr/>
            <p:nvPr/>
          </p:nvSpPr>
          <p:spPr>
            <a:xfrm>
              <a:off x="6041548" y="2177348"/>
              <a:ext cx="2369027" cy="21342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1" name="Group 10" descr="Screenshot showing steps 3 and 4">
            <a:extLst>
              <a:ext uri="{FF2B5EF4-FFF2-40B4-BE49-F238E27FC236}">
                <a16:creationId xmlns:a16="http://schemas.microsoft.com/office/drawing/2014/main" id="{3D580DF0-B6B4-0C5B-53B5-E8676A17D369}"/>
              </a:ext>
            </a:extLst>
          </p:cNvPr>
          <p:cNvGrpSpPr/>
          <p:nvPr/>
        </p:nvGrpSpPr>
        <p:grpSpPr>
          <a:xfrm>
            <a:off x="6047782" y="3116350"/>
            <a:ext cx="5867915" cy="3494630"/>
            <a:chOff x="5886655" y="3011074"/>
            <a:chExt cx="5867915" cy="3494630"/>
          </a:xfrm>
        </p:grpSpPr>
        <p:pic>
          <p:nvPicPr>
            <p:cNvPr id="2" name="Picture 1">
              <a:extLst>
                <a:ext uri="{FF2B5EF4-FFF2-40B4-BE49-F238E27FC236}">
                  <a16:creationId xmlns:a16="http://schemas.microsoft.com/office/drawing/2014/main" id="{59B4800C-AA9A-3FBC-6E95-CACBCDC96410}"/>
                </a:ext>
              </a:extLst>
            </p:cNvPr>
            <p:cNvPicPr>
              <a:picLocks noChangeAspect="1"/>
            </p:cNvPicPr>
            <p:nvPr/>
          </p:nvPicPr>
          <p:blipFill>
            <a:blip r:embed="rId4"/>
            <a:stretch>
              <a:fillRect/>
            </a:stretch>
          </p:blipFill>
          <p:spPr>
            <a:xfrm>
              <a:off x="6357070" y="3152904"/>
              <a:ext cx="5397500" cy="3352800"/>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EC245BB1-8215-46AE-9642-7B825BCCFE3F}"/>
                </a:ext>
              </a:extLst>
            </p:cNvPr>
            <p:cNvSpPr/>
            <p:nvPr/>
          </p:nvSpPr>
          <p:spPr>
            <a:xfrm>
              <a:off x="11134966" y="58442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7" name="Rectangle: Rounded Corners 15">
              <a:extLst>
                <a:ext uri="{FF2B5EF4-FFF2-40B4-BE49-F238E27FC236}">
                  <a16:creationId xmlns:a16="http://schemas.microsoft.com/office/drawing/2014/main" id="{8534E0EC-A614-4B2B-9F3B-022FFBD8BFC3}"/>
                </a:ext>
              </a:extLst>
            </p:cNvPr>
            <p:cNvSpPr/>
            <p:nvPr/>
          </p:nvSpPr>
          <p:spPr>
            <a:xfrm>
              <a:off x="10711542" y="6257715"/>
              <a:ext cx="1043028" cy="24041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5" name="Oval 4">
              <a:extLst>
                <a:ext uri="{FF2B5EF4-FFF2-40B4-BE49-F238E27FC236}">
                  <a16:creationId xmlns:a16="http://schemas.microsoft.com/office/drawing/2014/main" id="{BFA86C4D-271A-9AAB-CA1E-C3FEDF8769D9}"/>
                </a:ext>
              </a:extLst>
            </p:cNvPr>
            <p:cNvSpPr/>
            <p:nvPr/>
          </p:nvSpPr>
          <p:spPr>
            <a:xfrm>
              <a:off x="5886655" y="301107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grpSp>
        <p:nvGrpSpPr>
          <p:cNvPr id="7" name="Group 6" descr="Screenshot showing step 2">
            <a:extLst>
              <a:ext uri="{FF2B5EF4-FFF2-40B4-BE49-F238E27FC236}">
                <a16:creationId xmlns:a16="http://schemas.microsoft.com/office/drawing/2014/main" id="{83DE77F3-81BD-EF51-07E9-42DAF1C190A0}"/>
              </a:ext>
            </a:extLst>
          </p:cNvPr>
          <p:cNvGrpSpPr/>
          <p:nvPr/>
        </p:nvGrpSpPr>
        <p:grpSpPr>
          <a:xfrm>
            <a:off x="9237052" y="2169594"/>
            <a:ext cx="2517518" cy="1304990"/>
            <a:chOff x="9398179" y="1475848"/>
            <a:chExt cx="2517518" cy="1304990"/>
          </a:xfrm>
        </p:grpSpPr>
        <p:pic>
          <p:nvPicPr>
            <p:cNvPr id="10" name="Picture 9">
              <a:extLst>
                <a:ext uri="{FF2B5EF4-FFF2-40B4-BE49-F238E27FC236}">
                  <a16:creationId xmlns:a16="http://schemas.microsoft.com/office/drawing/2014/main" id="{877388D7-52B0-4850-8EC0-1F684A14651A}"/>
                </a:ext>
              </a:extLst>
            </p:cNvPr>
            <p:cNvPicPr>
              <a:picLocks noChangeAspect="1"/>
            </p:cNvPicPr>
            <p:nvPr/>
          </p:nvPicPr>
          <p:blipFill>
            <a:blip r:embed="rId5"/>
            <a:stretch>
              <a:fillRect/>
            </a:stretch>
          </p:blipFill>
          <p:spPr>
            <a:xfrm>
              <a:off x="9543563" y="1573858"/>
              <a:ext cx="2372134" cy="1206980"/>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98CC7E33-8A4D-4E52-A9BF-474106A506DB}"/>
                </a:ext>
              </a:extLst>
            </p:cNvPr>
            <p:cNvSpPr/>
            <p:nvPr/>
          </p:nvSpPr>
          <p:spPr>
            <a:xfrm>
              <a:off x="9398179" y="147584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grpSp>
    </p:spTree>
    <p:extLst>
      <p:ext uri="{BB962C8B-B14F-4D97-AF65-F5344CB8AC3E}">
        <p14:creationId xmlns:p14="http://schemas.microsoft.com/office/powerpoint/2010/main" val="2397010362"/>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BB493-A3EB-4667-9BDB-2AF3F0AC747D}"/>
              </a:ext>
            </a:extLst>
          </p:cNvPr>
          <p:cNvSpPr>
            <a:spLocks noGrp="1"/>
          </p:cNvSpPr>
          <p:nvPr>
            <p:ph idx="1"/>
          </p:nvPr>
        </p:nvSpPr>
        <p:spPr>
          <a:xfrm>
            <a:off x="693747" y="1490494"/>
            <a:ext cx="4665551" cy="5105400"/>
          </a:xfrm>
        </p:spPr>
        <p:txBody>
          <a:bodyPr/>
          <a:lstStyle/>
          <a:p>
            <a:pPr marL="457200" indent="-457200">
              <a:buFont typeface="+mj-lt"/>
              <a:buAutoNum type="arabicPeriod" startAt="5"/>
            </a:pPr>
            <a:r>
              <a:rPr lang="en-US" sz="1800" dirty="0"/>
              <a:t>Return to QC Review task. Click </a:t>
            </a:r>
            <a:r>
              <a:rPr lang="en-US" sz="1800" b="1" dirty="0"/>
              <a:t>Complete</a:t>
            </a:r>
            <a:r>
              <a:rPr lang="en-US" sz="1800" dirty="0"/>
              <a:t> in the task banner</a:t>
            </a:r>
          </a:p>
          <a:p>
            <a:pPr marL="457200" indent="-457200">
              <a:buFont typeface="+mj-lt"/>
              <a:buAutoNum type="arabicPeriod" startAt="5"/>
            </a:pPr>
            <a:r>
              <a:rPr lang="en-US" sz="1800" dirty="0"/>
              <a:t>In the QC Reviewer Verdict dialog, select your verdict as </a:t>
            </a:r>
            <a:r>
              <a:rPr lang="en-US" sz="1800" b="1" dirty="0"/>
              <a:t>Not Passed</a:t>
            </a:r>
            <a:r>
              <a:rPr lang="en-US" sz="1800" dirty="0"/>
              <a:t> and click </a:t>
            </a:r>
            <a:r>
              <a:rPr lang="en-US" sz="1800" b="1" dirty="0"/>
              <a:t>Complete</a:t>
            </a:r>
          </a:p>
          <a:p>
            <a:pPr lvl="1"/>
            <a:r>
              <a:rPr lang="en-US" sz="1500" b="1" dirty="0"/>
              <a:t>Note: </a:t>
            </a:r>
            <a:r>
              <a:rPr lang="en-US" sz="1500" dirty="0"/>
              <a:t>A document cannot be rejected during QC without a Quality Issue being created</a:t>
            </a:r>
          </a:p>
          <a:p>
            <a:pPr lvl="1"/>
            <a:r>
              <a:rPr lang="en-US" sz="1500" b="1" dirty="0"/>
              <a:t>Note:</a:t>
            </a:r>
            <a:r>
              <a:rPr lang="en-US" sz="1500" dirty="0"/>
              <a:t> In the same logic, a document cannot move to the Approved state if it has an Open Quality Issue</a:t>
            </a:r>
            <a:endParaRPr lang="en-US" sz="1800" b="1" dirty="0"/>
          </a:p>
          <a:p>
            <a:pPr marL="457200" indent="-457200">
              <a:buFont typeface="+mj-lt"/>
              <a:buAutoNum type="arabicPeriod" startAt="5"/>
            </a:pPr>
            <a:r>
              <a:rPr lang="en-US" sz="1800" dirty="0"/>
              <a:t>The document is now </a:t>
            </a:r>
            <a:r>
              <a:rPr lang="en-US" sz="1800" b="1" dirty="0"/>
              <a:t>QC Rejected</a:t>
            </a:r>
          </a:p>
          <a:p>
            <a:pPr lvl="1"/>
            <a:r>
              <a:rPr lang="en-US" sz="1500" b="1" dirty="0"/>
              <a:t>Note: </a:t>
            </a:r>
            <a:r>
              <a:rPr lang="en-US" sz="1500" dirty="0"/>
              <a:t>The owner of the workflow will receive an </a:t>
            </a:r>
            <a:r>
              <a:rPr lang="en-US" sz="1500" b="1" dirty="0"/>
              <a:t>email notification </a:t>
            </a:r>
            <a:r>
              <a:rPr lang="en-US" sz="1500" dirty="0"/>
              <a:t>regarding the </a:t>
            </a:r>
            <a:r>
              <a:rPr lang="en-US" sz="1500" b="1" dirty="0"/>
              <a:t>outcome</a:t>
            </a:r>
            <a:r>
              <a:rPr lang="en-US" sz="1500" dirty="0"/>
              <a:t> of the QC Review</a:t>
            </a:r>
          </a:p>
          <a:p>
            <a:pPr lvl="1"/>
            <a:r>
              <a:rPr lang="en-US" sz="1500" b="1" dirty="0"/>
              <a:t>Note: </a:t>
            </a:r>
            <a:r>
              <a:rPr lang="en-US" sz="1500" dirty="0"/>
              <a:t>User in the Assigned To field will receive a </a:t>
            </a:r>
            <a:r>
              <a:rPr lang="en-US" sz="1500" b="1" dirty="0"/>
              <a:t>Quality Issue Task</a:t>
            </a:r>
            <a:r>
              <a:rPr lang="en-US" sz="1500" dirty="0"/>
              <a:t> that must be complete before the document can become </a:t>
            </a:r>
            <a:r>
              <a:rPr lang="en-US" sz="1500" b="1" dirty="0"/>
              <a:t>Approved</a:t>
            </a:r>
          </a:p>
          <a:p>
            <a:pPr marL="457200" indent="-457200">
              <a:buFont typeface="+mj-lt"/>
              <a:buAutoNum type="arabicPeriod" startAt="5"/>
            </a:pPr>
            <a:endParaRPr lang="en-US" dirty="0"/>
          </a:p>
        </p:txBody>
      </p:sp>
      <p:sp>
        <p:nvSpPr>
          <p:cNvPr id="8" name="Text Placeholder 7">
            <a:extLst>
              <a:ext uri="{FF2B5EF4-FFF2-40B4-BE49-F238E27FC236}">
                <a16:creationId xmlns:a16="http://schemas.microsoft.com/office/drawing/2014/main" id="{DB107F77-838D-42FF-AF12-0530E6093D5A}"/>
              </a:ext>
            </a:extLst>
          </p:cNvPr>
          <p:cNvSpPr>
            <a:spLocks noGrp="1"/>
          </p:cNvSpPr>
          <p:nvPr>
            <p:ph type="body" sz="quarter" idx="13"/>
          </p:nvPr>
        </p:nvSpPr>
        <p:spPr/>
        <p:txBody>
          <a:bodyPr/>
          <a:lstStyle/>
          <a:p>
            <a:r>
              <a:rPr lang="en-US" sz="2600" dirty="0">
                <a:solidFill>
                  <a:srgbClr val="87888D"/>
                </a:solidFill>
              </a:rPr>
              <a:t>Rejecting the Document</a:t>
            </a: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p>
        </p:txBody>
      </p:sp>
      <p:grpSp>
        <p:nvGrpSpPr>
          <p:cNvPr id="5" name="Group 4" descr="Screenshot showing step 5">
            <a:extLst>
              <a:ext uri="{FF2B5EF4-FFF2-40B4-BE49-F238E27FC236}">
                <a16:creationId xmlns:a16="http://schemas.microsoft.com/office/drawing/2014/main" id="{AA59D511-51E9-CFA1-FDF8-B4BE660D63AE}"/>
              </a:ext>
            </a:extLst>
          </p:cNvPr>
          <p:cNvGrpSpPr/>
          <p:nvPr/>
        </p:nvGrpSpPr>
        <p:grpSpPr>
          <a:xfrm>
            <a:off x="5356867" y="1631518"/>
            <a:ext cx="6638340" cy="761777"/>
            <a:chOff x="5356867" y="1631518"/>
            <a:chExt cx="6638340" cy="761777"/>
          </a:xfrm>
        </p:grpSpPr>
        <p:pic>
          <p:nvPicPr>
            <p:cNvPr id="12" name="Picture 11">
              <a:extLst>
                <a:ext uri="{FF2B5EF4-FFF2-40B4-BE49-F238E27FC236}">
                  <a16:creationId xmlns:a16="http://schemas.microsoft.com/office/drawing/2014/main" id="{73059DD0-EC6B-BC7A-76FE-BAD4766408D9}"/>
                </a:ext>
              </a:extLst>
            </p:cNvPr>
            <p:cNvPicPr>
              <a:picLocks noChangeAspect="1"/>
            </p:cNvPicPr>
            <p:nvPr/>
          </p:nvPicPr>
          <p:blipFill>
            <a:blip r:embed="rId3"/>
            <a:srcRect/>
            <a:stretch/>
          </p:blipFill>
          <p:spPr>
            <a:xfrm>
              <a:off x="5356867" y="1631518"/>
              <a:ext cx="6638340" cy="761777"/>
            </a:xfrm>
            <a:prstGeom prst="rect">
              <a:avLst/>
            </a:prstGeom>
            <a:ln>
              <a:noFill/>
            </a:ln>
            <a:effectLst>
              <a:outerShdw blurRad="292100" dist="139700" dir="2700000" algn="tl" rotWithShape="0">
                <a:srgbClr val="333333">
                  <a:alpha val="65000"/>
                </a:srgbClr>
              </a:outerShdw>
            </a:effectLst>
          </p:spPr>
        </p:pic>
        <p:sp>
          <p:nvSpPr>
            <p:cNvPr id="18" name="Rectangle: Rounded Corners 15">
              <a:extLst>
                <a:ext uri="{FF2B5EF4-FFF2-40B4-BE49-F238E27FC236}">
                  <a16:creationId xmlns:a16="http://schemas.microsoft.com/office/drawing/2014/main" id="{6ECB42E3-BFFC-4924-8A3B-F1AFFDB589CD}"/>
                </a:ext>
              </a:extLst>
            </p:cNvPr>
            <p:cNvSpPr/>
            <p:nvPr/>
          </p:nvSpPr>
          <p:spPr>
            <a:xfrm>
              <a:off x="11380093" y="1956438"/>
              <a:ext cx="615114" cy="2741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 name="Oval 3">
              <a:extLst>
                <a:ext uri="{FF2B5EF4-FFF2-40B4-BE49-F238E27FC236}">
                  <a16:creationId xmlns:a16="http://schemas.microsoft.com/office/drawing/2014/main" id="{62C1D095-532E-2933-E7DF-8A5542396F91}"/>
                </a:ext>
              </a:extLst>
            </p:cNvPr>
            <p:cNvSpPr/>
            <p:nvPr/>
          </p:nvSpPr>
          <p:spPr>
            <a:xfrm>
              <a:off x="10683887" y="182286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grpSp>
      <p:grpSp>
        <p:nvGrpSpPr>
          <p:cNvPr id="14" name="Group 13" descr="Screenshot showing step 6">
            <a:extLst>
              <a:ext uri="{FF2B5EF4-FFF2-40B4-BE49-F238E27FC236}">
                <a16:creationId xmlns:a16="http://schemas.microsoft.com/office/drawing/2014/main" id="{CDBF7BBC-1AC0-F839-9F56-C31B85E7A7D1}"/>
              </a:ext>
            </a:extLst>
          </p:cNvPr>
          <p:cNvGrpSpPr/>
          <p:nvPr/>
        </p:nvGrpSpPr>
        <p:grpSpPr>
          <a:xfrm>
            <a:off x="5950454" y="2695962"/>
            <a:ext cx="3483254" cy="1776146"/>
            <a:chOff x="5950454" y="2695962"/>
            <a:chExt cx="3483254" cy="1776146"/>
          </a:xfrm>
        </p:grpSpPr>
        <p:grpSp>
          <p:nvGrpSpPr>
            <p:cNvPr id="9" name="Group 8">
              <a:extLst>
                <a:ext uri="{FF2B5EF4-FFF2-40B4-BE49-F238E27FC236}">
                  <a16:creationId xmlns:a16="http://schemas.microsoft.com/office/drawing/2014/main" id="{AED8859E-9E04-8585-654D-D26BC9BBEE1C}"/>
                </a:ext>
              </a:extLst>
            </p:cNvPr>
            <p:cNvGrpSpPr/>
            <p:nvPr/>
          </p:nvGrpSpPr>
          <p:grpSpPr>
            <a:xfrm>
              <a:off x="5950454" y="2695962"/>
              <a:ext cx="3483254" cy="1776146"/>
              <a:chOff x="5950454" y="2695962"/>
              <a:chExt cx="3483254" cy="1776146"/>
            </a:xfrm>
          </p:grpSpPr>
          <p:pic>
            <p:nvPicPr>
              <p:cNvPr id="7" name="Picture 6">
                <a:extLst>
                  <a:ext uri="{FF2B5EF4-FFF2-40B4-BE49-F238E27FC236}">
                    <a16:creationId xmlns:a16="http://schemas.microsoft.com/office/drawing/2014/main" id="{32DC9129-BC66-41C1-AB8F-AC4F4920874E}"/>
                  </a:ext>
                </a:extLst>
              </p:cNvPr>
              <p:cNvPicPr>
                <a:picLocks noChangeAspect="1"/>
              </p:cNvPicPr>
              <p:nvPr/>
            </p:nvPicPr>
            <p:blipFill>
              <a:blip r:embed="rId4"/>
              <a:stretch>
                <a:fillRect/>
              </a:stretch>
            </p:blipFill>
            <p:spPr>
              <a:xfrm>
                <a:off x="5950454" y="2695962"/>
                <a:ext cx="3483254" cy="1776146"/>
              </a:xfrm>
              <a:prstGeom prst="rect">
                <a:avLst/>
              </a:prstGeom>
              <a:ln>
                <a:noFill/>
              </a:ln>
              <a:effectLst>
                <a:outerShdw blurRad="292100" dist="139700" dir="2700000" algn="tl" rotWithShape="0">
                  <a:srgbClr val="333333">
                    <a:alpha val="65000"/>
                  </a:srgbClr>
                </a:outerShdw>
              </a:effectLst>
            </p:spPr>
          </p:pic>
          <p:sp>
            <p:nvSpPr>
              <p:cNvPr id="19" name="Rectangle: Rounded Corners 15">
                <a:extLst>
                  <a:ext uri="{FF2B5EF4-FFF2-40B4-BE49-F238E27FC236}">
                    <a16:creationId xmlns:a16="http://schemas.microsoft.com/office/drawing/2014/main" id="{22FE5796-95C0-46DC-B893-45E848AD82A3}"/>
                  </a:ext>
                </a:extLst>
              </p:cNvPr>
              <p:cNvSpPr/>
              <p:nvPr/>
            </p:nvSpPr>
            <p:spPr>
              <a:xfrm>
                <a:off x="8818594" y="4197924"/>
                <a:ext cx="615114" cy="2741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13" name="Oval 12">
              <a:extLst>
                <a:ext uri="{FF2B5EF4-FFF2-40B4-BE49-F238E27FC236}">
                  <a16:creationId xmlns:a16="http://schemas.microsoft.com/office/drawing/2014/main" id="{B97D84CD-A065-9CD4-9154-38AD8754D0A7}"/>
                </a:ext>
              </a:extLst>
            </p:cNvPr>
            <p:cNvSpPr/>
            <p:nvPr/>
          </p:nvSpPr>
          <p:spPr>
            <a:xfrm>
              <a:off x="8924876" y="331131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grpSp>
      <p:grpSp>
        <p:nvGrpSpPr>
          <p:cNvPr id="20" name="Group 19" descr="Screenshot showing step 7">
            <a:extLst>
              <a:ext uri="{FF2B5EF4-FFF2-40B4-BE49-F238E27FC236}">
                <a16:creationId xmlns:a16="http://schemas.microsoft.com/office/drawing/2014/main" id="{70D093FA-11FD-86FE-3595-D79B48E798D8}"/>
              </a:ext>
            </a:extLst>
          </p:cNvPr>
          <p:cNvGrpSpPr/>
          <p:nvPr/>
        </p:nvGrpSpPr>
        <p:grpSpPr>
          <a:xfrm>
            <a:off x="6363868" y="4953991"/>
            <a:ext cx="4280211" cy="457200"/>
            <a:chOff x="5432858" y="4819591"/>
            <a:chExt cx="4280211" cy="457200"/>
          </a:xfrm>
        </p:grpSpPr>
        <p:pic>
          <p:nvPicPr>
            <p:cNvPr id="11" name="Picture 10">
              <a:extLst>
                <a:ext uri="{FF2B5EF4-FFF2-40B4-BE49-F238E27FC236}">
                  <a16:creationId xmlns:a16="http://schemas.microsoft.com/office/drawing/2014/main" id="{CF77EB11-B68A-4A44-A711-D8F7AFA85FFB}"/>
                </a:ext>
              </a:extLst>
            </p:cNvPr>
            <p:cNvPicPr>
              <a:picLocks noChangeAspect="1"/>
            </p:cNvPicPr>
            <p:nvPr/>
          </p:nvPicPr>
          <p:blipFill>
            <a:blip r:embed="rId5"/>
            <a:stretch>
              <a:fillRect/>
            </a:stretch>
          </p:blipFill>
          <p:spPr>
            <a:xfrm>
              <a:off x="5950454" y="4901513"/>
              <a:ext cx="3762615" cy="293356"/>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B937569F-F1C8-0A4A-3ABA-F56C0B6A5E52}"/>
                </a:ext>
              </a:extLst>
            </p:cNvPr>
            <p:cNvSpPr/>
            <p:nvPr/>
          </p:nvSpPr>
          <p:spPr>
            <a:xfrm>
              <a:off x="5432858" y="481959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p>
          </p:txBody>
        </p:sp>
      </p:grpSp>
    </p:spTree>
    <p:extLst>
      <p:ext uri="{BB962C8B-B14F-4D97-AF65-F5344CB8AC3E}">
        <p14:creationId xmlns:p14="http://schemas.microsoft.com/office/powerpoint/2010/main" val="3598013640"/>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E219649-14BB-4B9C-983E-310E0B41258C}"/>
              </a:ext>
            </a:extLst>
          </p:cNvPr>
          <p:cNvSpPr>
            <a:spLocks noGrp="1"/>
          </p:cNvSpPr>
          <p:nvPr>
            <p:ph idx="1"/>
          </p:nvPr>
        </p:nvSpPr>
        <p:spPr>
          <a:xfrm>
            <a:off x="726857" y="1363916"/>
            <a:ext cx="4128553" cy="5105400"/>
          </a:xfrm>
        </p:spPr>
        <p:txBody>
          <a:bodyPr/>
          <a:lstStyle/>
          <a:p>
            <a:pPr marL="0" indent="0">
              <a:buNone/>
            </a:pPr>
            <a:r>
              <a:rPr lang="en-US" sz="1800" b="1" dirty="0">
                <a:solidFill>
                  <a:schemeClr val="tx1">
                    <a:lumMod val="75000"/>
                  </a:schemeClr>
                </a:solidFill>
              </a:rPr>
              <a:t>Assigned To:</a:t>
            </a:r>
            <a:endParaRPr lang="en-US" sz="1800" dirty="0"/>
          </a:p>
          <a:p>
            <a:pPr marL="457200" indent="-457200">
              <a:buFont typeface="+mj-lt"/>
              <a:buAutoNum type="arabicPeriod" startAt="8"/>
            </a:pPr>
            <a:r>
              <a:rPr lang="en-US" sz="1800" dirty="0"/>
              <a:t>From the Home Tab under </a:t>
            </a:r>
            <a:r>
              <a:rPr lang="en-US" sz="1800" b="1" dirty="0"/>
              <a:t>My Tasks </a:t>
            </a:r>
            <a:r>
              <a:rPr lang="en-US" sz="1800" dirty="0"/>
              <a:t>or via the email link, select the Resolve Quality Issue task hyperlink</a:t>
            </a:r>
          </a:p>
          <a:p>
            <a:pPr marL="457200" indent="-457200">
              <a:buFont typeface="+mj-lt"/>
              <a:buAutoNum type="arabicPeriod" startAt="8"/>
            </a:pPr>
            <a:r>
              <a:rPr lang="en-US" sz="1800" dirty="0"/>
              <a:t>Review the Quality Issue, hover over the Related Document hyperlink and click the      icon to open the document in a new window</a:t>
            </a:r>
          </a:p>
          <a:p>
            <a:pPr marL="0" indent="0">
              <a:buNone/>
            </a:pPr>
            <a:endParaRPr lang="en-US" dirty="0"/>
          </a:p>
        </p:txBody>
      </p:sp>
      <p:sp>
        <p:nvSpPr>
          <p:cNvPr id="12" name="Text Placeholder 11">
            <a:extLst>
              <a:ext uri="{FF2B5EF4-FFF2-40B4-BE49-F238E27FC236}">
                <a16:creationId xmlns:a16="http://schemas.microsoft.com/office/drawing/2014/main" id="{10E2368F-544B-4695-AA71-DAF052DE70CF}"/>
              </a:ext>
            </a:extLst>
          </p:cNvPr>
          <p:cNvSpPr>
            <a:spLocks noGrp="1"/>
          </p:cNvSpPr>
          <p:nvPr>
            <p:ph type="body" sz="quarter" idx="13"/>
          </p:nvPr>
        </p:nvSpPr>
        <p:spPr/>
        <p:txBody>
          <a:bodyPr/>
          <a:lstStyle/>
          <a:p>
            <a:r>
              <a:rPr lang="en-US" sz="2600" dirty="0">
                <a:solidFill>
                  <a:srgbClr val="87888D"/>
                </a:solidFill>
              </a:rPr>
              <a:t>Resolving a Quality Issue</a:t>
            </a: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p>
        </p:txBody>
      </p:sp>
      <p:pic>
        <p:nvPicPr>
          <p:cNvPr id="15" name="Picture 14">
            <a:extLst>
              <a:ext uri="{FF2B5EF4-FFF2-40B4-BE49-F238E27FC236}">
                <a16:creationId xmlns:a16="http://schemas.microsoft.com/office/drawing/2014/main" id="{018A8F3E-FE66-C04B-994C-19EC874D86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77976" y="2943745"/>
            <a:ext cx="240025" cy="285029"/>
          </a:xfrm>
          <a:prstGeom prst="rect">
            <a:avLst/>
          </a:prstGeom>
        </p:spPr>
      </p:pic>
      <p:grpSp>
        <p:nvGrpSpPr>
          <p:cNvPr id="4" name="Group 3" descr="Screenshot showing step 8">
            <a:extLst>
              <a:ext uri="{FF2B5EF4-FFF2-40B4-BE49-F238E27FC236}">
                <a16:creationId xmlns:a16="http://schemas.microsoft.com/office/drawing/2014/main" id="{A0B42C0D-D840-F809-12D2-9451B3428627}"/>
              </a:ext>
            </a:extLst>
          </p:cNvPr>
          <p:cNvGrpSpPr/>
          <p:nvPr/>
        </p:nvGrpSpPr>
        <p:grpSpPr>
          <a:xfrm>
            <a:off x="6196027" y="1717247"/>
            <a:ext cx="3870305" cy="995996"/>
            <a:chOff x="4708540" y="1390619"/>
            <a:chExt cx="3870305" cy="995996"/>
          </a:xfrm>
        </p:grpSpPr>
        <p:pic>
          <p:nvPicPr>
            <p:cNvPr id="3" name="Picture 2">
              <a:extLst>
                <a:ext uri="{FF2B5EF4-FFF2-40B4-BE49-F238E27FC236}">
                  <a16:creationId xmlns:a16="http://schemas.microsoft.com/office/drawing/2014/main" id="{4851B43E-9894-4333-AE00-E74FBEBC65E1}"/>
                </a:ext>
              </a:extLst>
            </p:cNvPr>
            <p:cNvPicPr>
              <a:picLocks noChangeAspect="1"/>
            </p:cNvPicPr>
            <p:nvPr/>
          </p:nvPicPr>
          <p:blipFill>
            <a:blip r:embed="rId4"/>
            <a:stretch>
              <a:fillRect/>
            </a:stretch>
          </p:blipFill>
          <p:spPr>
            <a:xfrm>
              <a:off x="5273682" y="1391512"/>
              <a:ext cx="3305163" cy="995103"/>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19B8052F-1FD9-4252-AD54-31BC157A068B}"/>
                </a:ext>
              </a:extLst>
            </p:cNvPr>
            <p:cNvSpPr/>
            <p:nvPr/>
          </p:nvSpPr>
          <p:spPr>
            <a:xfrm>
              <a:off x="4708540" y="1390619"/>
              <a:ext cx="565142" cy="527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grpSp>
      <p:grpSp>
        <p:nvGrpSpPr>
          <p:cNvPr id="5" name="Group 4" descr="Screenshot showing step 9">
            <a:extLst>
              <a:ext uri="{FF2B5EF4-FFF2-40B4-BE49-F238E27FC236}">
                <a16:creationId xmlns:a16="http://schemas.microsoft.com/office/drawing/2014/main" id="{90F7DAA4-CFB0-7EA2-C8E9-304B0CCDF961}"/>
              </a:ext>
            </a:extLst>
          </p:cNvPr>
          <p:cNvGrpSpPr/>
          <p:nvPr/>
        </p:nvGrpSpPr>
        <p:grpSpPr>
          <a:xfrm>
            <a:off x="4980762" y="2943745"/>
            <a:ext cx="6933437" cy="2286000"/>
            <a:chOff x="4816481" y="2662121"/>
            <a:chExt cx="6933437" cy="2286000"/>
          </a:xfrm>
        </p:grpSpPr>
        <p:pic>
          <p:nvPicPr>
            <p:cNvPr id="2" name="Picture 1">
              <a:extLst>
                <a:ext uri="{FF2B5EF4-FFF2-40B4-BE49-F238E27FC236}">
                  <a16:creationId xmlns:a16="http://schemas.microsoft.com/office/drawing/2014/main" id="{614D6D93-7EF0-36DF-6BF8-EA4CF5250062}"/>
                </a:ext>
              </a:extLst>
            </p:cNvPr>
            <p:cNvPicPr>
              <a:picLocks noChangeAspect="1"/>
            </p:cNvPicPr>
            <p:nvPr/>
          </p:nvPicPr>
          <p:blipFill>
            <a:blip r:embed="rId5"/>
            <a:stretch>
              <a:fillRect/>
            </a:stretch>
          </p:blipFill>
          <p:spPr>
            <a:xfrm>
              <a:off x="5133218" y="2662121"/>
              <a:ext cx="6616700" cy="2286000"/>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26EC5492-EB6E-4597-B559-AB53E649F87A}"/>
                </a:ext>
              </a:extLst>
            </p:cNvPr>
            <p:cNvSpPr/>
            <p:nvPr/>
          </p:nvSpPr>
          <p:spPr>
            <a:xfrm>
              <a:off x="4816481" y="2800350"/>
              <a:ext cx="565143" cy="527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p>
          </p:txBody>
        </p:sp>
        <p:sp>
          <p:nvSpPr>
            <p:cNvPr id="16" name="Rectangle: Rounded Corners 15">
              <a:extLst>
                <a:ext uri="{FF2B5EF4-FFF2-40B4-BE49-F238E27FC236}">
                  <a16:creationId xmlns:a16="http://schemas.microsoft.com/office/drawing/2014/main" id="{E3F60A12-D994-487C-9E4F-E7449FC04FD5}"/>
                </a:ext>
              </a:extLst>
            </p:cNvPr>
            <p:cNvSpPr/>
            <p:nvPr/>
          </p:nvSpPr>
          <p:spPr>
            <a:xfrm>
              <a:off x="9779099" y="3566755"/>
              <a:ext cx="1332014" cy="19073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8" name="Rectangle: Rounded Corners 15">
              <a:extLst>
                <a:ext uri="{FF2B5EF4-FFF2-40B4-BE49-F238E27FC236}">
                  <a16:creationId xmlns:a16="http://schemas.microsoft.com/office/drawing/2014/main" id="{B0170E2A-2E94-4440-9F18-1691EC2791AB}"/>
                </a:ext>
              </a:extLst>
            </p:cNvPr>
            <p:cNvSpPr/>
            <p:nvPr/>
          </p:nvSpPr>
          <p:spPr>
            <a:xfrm>
              <a:off x="10405350" y="3775346"/>
              <a:ext cx="256249" cy="25765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3834777115"/>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84DD0B-1D82-4F0F-AB32-65FA9203581B}"/>
              </a:ext>
            </a:extLst>
          </p:cNvPr>
          <p:cNvSpPr>
            <a:spLocks noGrp="1"/>
          </p:cNvSpPr>
          <p:nvPr>
            <p:ph idx="1"/>
          </p:nvPr>
        </p:nvSpPr>
        <p:spPr>
          <a:xfrm>
            <a:off x="735029" y="1486746"/>
            <a:ext cx="4598361" cy="5105400"/>
          </a:xfrm>
        </p:spPr>
        <p:txBody>
          <a:bodyPr/>
          <a:lstStyle/>
          <a:p>
            <a:pPr marL="457200" indent="-457200">
              <a:buFont typeface="+mj-lt"/>
              <a:buAutoNum type="arabicPeriod" startAt="10"/>
            </a:pPr>
            <a:r>
              <a:rPr lang="en-US" sz="1800" dirty="0"/>
              <a:t>Once the corrected document is retrieved, navigate to the document and click </a:t>
            </a:r>
            <a:r>
              <a:rPr lang="en-US" sz="1800" b="1" dirty="0"/>
              <a:t>Upload New Version</a:t>
            </a:r>
          </a:p>
          <a:p>
            <a:pPr lvl="1"/>
            <a:r>
              <a:rPr lang="en-US" sz="1500" b="1" dirty="0"/>
              <a:t>Note:</a:t>
            </a:r>
            <a:r>
              <a:rPr lang="en-US" sz="1500" dirty="0"/>
              <a:t> New Version option will </a:t>
            </a:r>
            <a:r>
              <a:rPr lang="en-US" sz="1500" b="1" dirty="0"/>
              <a:t>up-version the document and keep the state </a:t>
            </a:r>
            <a:r>
              <a:rPr lang="en-US" sz="1500" dirty="0"/>
              <a:t>of the document unchanged</a:t>
            </a:r>
          </a:p>
          <a:p>
            <a:pPr lvl="1"/>
            <a:r>
              <a:rPr lang="en-US" sz="1500" b="1" dirty="0"/>
              <a:t>Note: </a:t>
            </a:r>
            <a:r>
              <a:rPr lang="en-US" sz="1500" dirty="0"/>
              <a:t>Depending on the QC Reviewer’s notes, you </a:t>
            </a:r>
            <a:r>
              <a:rPr lang="en-US" sz="1500" b="1" dirty="0"/>
              <a:t>may not always need to upload a new version</a:t>
            </a:r>
            <a:r>
              <a:rPr lang="en-US" sz="1500" dirty="0"/>
              <a:t>. This user could also update the metadata or send to another teammate for review</a:t>
            </a:r>
          </a:p>
          <a:p>
            <a:pPr marL="457200" indent="-457200">
              <a:buFont typeface="+mj-lt"/>
              <a:buAutoNum type="arabicPeriod" startAt="10"/>
            </a:pPr>
            <a:r>
              <a:rPr lang="en-US" sz="1800" dirty="0"/>
              <a:t>From Upload New Version window click the         icon to select a file and click </a:t>
            </a:r>
            <a:r>
              <a:rPr lang="en-US" sz="1800" b="1" dirty="0"/>
              <a:t>Upload</a:t>
            </a:r>
          </a:p>
        </p:txBody>
      </p:sp>
      <p:sp>
        <p:nvSpPr>
          <p:cNvPr id="3" name="Text Placeholder 2">
            <a:extLst>
              <a:ext uri="{FF2B5EF4-FFF2-40B4-BE49-F238E27FC236}">
                <a16:creationId xmlns:a16="http://schemas.microsoft.com/office/drawing/2014/main" id="{10A0E77C-54FA-45E9-AA08-31D4D6F5950C}"/>
              </a:ext>
            </a:extLst>
          </p:cNvPr>
          <p:cNvSpPr>
            <a:spLocks noGrp="1"/>
          </p:cNvSpPr>
          <p:nvPr>
            <p:ph type="body" sz="quarter" idx="13"/>
          </p:nvPr>
        </p:nvSpPr>
        <p:spPr/>
        <p:txBody>
          <a:bodyPr/>
          <a:lstStyle/>
          <a:p>
            <a:r>
              <a:rPr lang="en-US" sz="2600" dirty="0">
                <a:solidFill>
                  <a:srgbClr val="87888D"/>
                </a:solidFill>
              </a:rPr>
              <a:t>Resolving a Quality Issue</a:t>
            </a: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p>
        </p:txBody>
      </p:sp>
      <p:pic>
        <p:nvPicPr>
          <p:cNvPr id="13" name="Picture 12">
            <a:extLst>
              <a:ext uri="{FF2B5EF4-FFF2-40B4-BE49-F238E27FC236}">
                <a16:creationId xmlns:a16="http://schemas.microsoft.com/office/drawing/2014/main" id="{5059FA54-B0F8-594D-AA3C-865EE09FAE0B}"/>
              </a:ext>
              <a:ext uri="{C183D7F6-B498-43B3-948B-1728B52AA6E4}">
                <adec:decorative xmlns:adec="http://schemas.microsoft.com/office/drawing/2017/decorative" val="1"/>
              </a:ext>
            </a:extLst>
          </p:cNvPr>
          <p:cNvPicPr>
            <a:picLocks noChangeAspect="1"/>
          </p:cNvPicPr>
          <p:nvPr/>
        </p:nvPicPr>
        <p:blipFill rotWithShape="1">
          <a:blip r:embed="rId3"/>
          <a:srcRect l="4472" t="19259" r="18993" b="23811"/>
          <a:stretch/>
        </p:blipFill>
        <p:spPr>
          <a:xfrm>
            <a:off x="1618048" y="4096436"/>
            <a:ext cx="348712" cy="267754"/>
          </a:xfrm>
          <a:prstGeom prst="rect">
            <a:avLst/>
          </a:prstGeom>
        </p:spPr>
      </p:pic>
      <p:grpSp>
        <p:nvGrpSpPr>
          <p:cNvPr id="19" name="Group 18" descr="Screenshot showing step 10">
            <a:extLst>
              <a:ext uri="{FF2B5EF4-FFF2-40B4-BE49-F238E27FC236}">
                <a16:creationId xmlns:a16="http://schemas.microsoft.com/office/drawing/2014/main" id="{46AD9687-6147-D398-0AC9-948CBCF11785}"/>
              </a:ext>
            </a:extLst>
          </p:cNvPr>
          <p:cNvGrpSpPr/>
          <p:nvPr/>
        </p:nvGrpSpPr>
        <p:grpSpPr>
          <a:xfrm>
            <a:off x="5759457" y="1418278"/>
            <a:ext cx="3303045" cy="1911448"/>
            <a:chOff x="5759457" y="1418278"/>
            <a:chExt cx="3303045" cy="1911448"/>
          </a:xfrm>
        </p:grpSpPr>
        <p:grpSp>
          <p:nvGrpSpPr>
            <p:cNvPr id="4" name="Group 3">
              <a:extLst>
                <a:ext uri="{FF2B5EF4-FFF2-40B4-BE49-F238E27FC236}">
                  <a16:creationId xmlns:a16="http://schemas.microsoft.com/office/drawing/2014/main" id="{E5A371F8-F59F-4B5F-0FCE-A1254E066897}"/>
                </a:ext>
              </a:extLst>
            </p:cNvPr>
            <p:cNvGrpSpPr/>
            <p:nvPr/>
          </p:nvGrpSpPr>
          <p:grpSpPr>
            <a:xfrm>
              <a:off x="6401715" y="1418278"/>
              <a:ext cx="2660787" cy="1911448"/>
              <a:chOff x="6401715" y="1418278"/>
              <a:chExt cx="2660787" cy="1911448"/>
            </a:xfrm>
          </p:grpSpPr>
          <p:pic>
            <p:nvPicPr>
              <p:cNvPr id="7" name="Picture 6">
                <a:extLst>
                  <a:ext uri="{FF2B5EF4-FFF2-40B4-BE49-F238E27FC236}">
                    <a16:creationId xmlns:a16="http://schemas.microsoft.com/office/drawing/2014/main" id="{6C90AEC2-0A2F-4C58-93EE-2E3A06AD3B15}"/>
                  </a:ext>
                </a:extLst>
              </p:cNvPr>
              <p:cNvPicPr>
                <a:picLocks noChangeAspect="1"/>
              </p:cNvPicPr>
              <p:nvPr/>
            </p:nvPicPr>
            <p:blipFill>
              <a:blip r:embed="rId4"/>
              <a:stretch>
                <a:fillRect/>
              </a:stretch>
            </p:blipFill>
            <p:spPr>
              <a:xfrm>
                <a:off x="6401715" y="1418278"/>
                <a:ext cx="2660787" cy="1911448"/>
              </a:xfrm>
              <a:prstGeom prst="rect">
                <a:avLst/>
              </a:prstGeom>
              <a:ln>
                <a:noFill/>
              </a:ln>
              <a:effectLst>
                <a:outerShdw blurRad="292100" dist="139700" dir="2700000" algn="tl" rotWithShape="0">
                  <a:srgbClr val="333333">
                    <a:alpha val="65000"/>
                  </a:srgbClr>
                </a:outerShdw>
              </a:effectLst>
            </p:spPr>
          </p:pic>
          <p:sp>
            <p:nvSpPr>
              <p:cNvPr id="17" name="Rectangle: Rounded Corners 15">
                <a:extLst>
                  <a:ext uri="{FF2B5EF4-FFF2-40B4-BE49-F238E27FC236}">
                    <a16:creationId xmlns:a16="http://schemas.microsoft.com/office/drawing/2014/main" id="{353E639A-8140-4444-9D1C-1E1F5DBE1C66}"/>
                  </a:ext>
                </a:extLst>
              </p:cNvPr>
              <p:cNvSpPr/>
              <p:nvPr/>
            </p:nvSpPr>
            <p:spPr>
              <a:xfrm>
                <a:off x="6786419" y="3077360"/>
                <a:ext cx="1453455" cy="2523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11" name="Oval 10">
              <a:extLst>
                <a:ext uri="{FF2B5EF4-FFF2-40B4-BE49-F238E27FC236}">
                  <a16:creationId xmlns:a16="http://schemas.microsoft.com/office/drawing/2014/main" id="{403C5DC4-4295-88FF-AD35-450E5F0E5EB6}"/>
                </a:ext>
              </a:extLst>
            </p:cNvPr>
            <p:cNvSpPr/>
            <p:nvPr/>
          </p:nvSpPr>
          <p:spPr>
            <a:xfrm>
              <a:off x="5759457" y="1491238"/>
              <a:ext cx="565143" cy="527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10</a:t>
              </a:r>
            </a:p>
          </p:txBody>
        </p:sp>
      </p:grpSp>
      <p:grpSp>
        <p:nvGrpSpPr>
          <p:cNvPr id="15" name="Group 14" descr="Screenshot showing step 11">
            <a:extLst>
              <a:ext uri="{FF2B5EF4-FFF2-40B4-BE49-F238E27FC236}">
                <a16:creationId xmlns:a16="http://schemas.microsoft.com/office/drawing/2014/main" id="{E389E57B-5D5E-757F-47EE-FDDDB349A3B2}"/>
              </a:ext>
            </a:extLst>
          </p:cNvPr>
          <p:cNvGrpSpPr/>
          <p:nvPr/>
        </p:nvGrpSpPr>
        <p:grpSpPr>
          <a:xfrm>
            <a:off x="5748797" y="3636075"/>
            <a:ext cx="3801364" cy="2739325"/>
            <a:chOff x="5748797" y="3636075"/>
            <a:chExt cx="3801364" cy="2739325"/>
          </a:xfrm>
        </p:grpSpPr>
        <p:grpSp>
          <p:nvGrpSpPr>
            <p:cNvPr id="5" name="Group 4">
              <a:extLst>
                <a:ext uri="{FF2B5EF4-FFF2-40B4-BE49-F238E27FC236}">
                  <a16:creationId xmlns:a16="http://schemas.microsoft.com/office/drawing/2014/main" id="{824C89CC-FED7-C1FA-8EA5-AE502C055643}"/>
                </a:ext>
              </a:extLst>
            </p:cNvPr>
            <p:cNvGrpSpPr/>
            <p:nvPr/>
          </p:nvGrpSpPr>
          <p:grpSpPr>
            <a:xfrm>
              <a:off x="6401715" y="3636075"/>
              <a:ext cx="3148446" cy="2739325"/>
              <a:chOff x="6401715" y="3636075"/>
              <a:chExt cx="3148446" cy="2739325"/>
            </a:xfrm>
          </p:grpSpPr>
          <p:pic>
            <p:nvPicPr>
              <p:cNvPr id="8" name="Picture 7">
                <a:extLst>
                  <a:ext uri="{FF2B5EF4-FFF2-40B4-BE49-F238E27FC236}">
                    <a16:creationId xmlns:a16="http://schemas.microsoft.com/office/drawing/2014/main" id="{ACFBE660-0D8A-9844-B6B3-D84003E3F509}"/>
                  </a:ext>
                </a:extLst>
              </p:cNvPr>
              <p:cNvPicPr>
                <a:picLocks noChangeAspect="1"/>
              </p:cNvPicPr>
              <p:nvPr/>
            </p:nvPicPr>
            <p:blipFill>
              <a:blip r:embed="rId5"/>
              <a:stretch>
                <a:fillRect/>
              </a:stretch>
            </p:blipFill>
            <p:spPr>
              <a:xfrm>
                <a:off x="6401715" y="3636075"/>
                <a:ext cx="3148445" cy="2739325"/>
              </a:xfrm>
              <a:prstGeom prst="rect">
                <a:avLst/>
              </a:prstGeom>
              <a:ln>
                <a:noFill/>
              </a:ln>
              <a:effectLst>
                <a:outerShdw blurRad="292100" dist="139700" dir="2700000" algn="tl" rotWithShape="0">
                  <a:srgbClr val="333333">
                    <a:alpha val="65000"/>
                  </a:srgbClr>
                </a:outerShdw>
              </a:effectLst>
            </p:spPr>
          </p:pic>
          <p:sp>
            <p:nvSpPr>
              <p:cNvPr id="21" name="Rectangle: Rounded Corners 15">
                <a:extLst>
                  <a:ext uri="{FF2B5EF4-FFF2-40B4-BE49-F238E27FC236}">
                    <a16:creationId xmlns:a16="http://schemas.microsoft.com/office/drawing/2014/main" id="{5A9153AE-6D86-4851-9BBA-1EED2DFB7286}"/>
                  </a:ext>
                </a:extLst>
              </p:cNvPr>
              <p:cNvSpPr/>
              <p:nvPr/>
            </p:nvSpPr>
            <p:spPr>
              <a:xfrm>
                <a:off x="8867903" y="5989018"/>
                <a:ext cx="682258" cy="3355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4" name="Rectangle: Rounded Corners 15">
                <a:extLst>
                  <a:ext uri="{FF2B5EF4-FFF2-40B4-BE49-F238E27FC236}">
                    <a16:creationId xmlns:a16="http://schemas.microsoft.com/office/drawing/2014/main" id="{4A850D1C-F1D8-EF4B-8C03-0BB1D411F797}"/>
                  </a:ext>
                </a:extLst>
              </p:cNvPr>
              <p:cNvSpPr/>
              <p:nvPr/>
            </p:nvSpPr>
            <p:spPr>
              <a:xfrm>
                <a:off x="9100602" y="4876046"/>
                <a:ext cx="386298" cy="3355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12" name="Oval 11">
              <a:extLst>
                <a:ext uri="{FF2B5EF4-FFF2-40B4-BE49-F238E27FC236}">
                  <a16:creationId xmlns:a16="http://schemas.microsoft.com/office/drawing/2014/main" id="{9BD4AA44-9ECA-0CA9-77B4-8258A3D1583B}"/>
                </a:ext>
              </a:extLst>
            </p:cNvPr>
            <p:cNvSpPr/>
            <p:nvPr/>
          </p:nvSpPr>
          <p:spPr>
            <a:xfrm>
              <a:off x="5748797" y="3703103"/>
              <a:ext cx="565143" cy="527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11</a:t>
              </a:r>
            </a:p>
          </p:txBody>
        </p:sp>
      </p:grpSp>
    </p:spTree>
    <p:extLst>
      <p:ext uri="{BB962C8B-B14F-4D97-AF65-F5344CB8AC3E}">
        <p14:creationId xmlns:p14="http://schemas.microsoft.com/office/powerpoint/2010/main" val="1549537269"/>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Send a Document for QC</a:t>
            </a:r>
          </a:p>
        </p:txBody>
      </p:sp>
      <p:sp>
        <p:nvSpPr>
          <p:cNvPr id="2" name="Text Placeholder 1">
            <a:extLst>
              <a:ext uri="{FF2B5EF4-FFF2-40B4-BE49-F238E27FC236}">
                <a16:creationId xmlns:a16="http://schemas.microsoft.com/office/drawing/2014/main" id="{6B71EEEC-1DE0-49EB-8592-67A59500ED5F}"/>
              </a:ext>
            </a:extLst>
          </p:cNvPr>
          <p:cNvSpPr>
            <a:spLocks noGrp="1"/>
          </p:cNvSpPr>
          <p:nvPr>
            <p:ph type="body" sz="quarter" idx="14"/>
          </p:nvPr>
        </p:nvSpPr>
        <p:spPr/>
        <p:txBody>
          <a:bodyPr/>
          <a:lstStyle/>
          <a:p>
            <a:r>
              <a:rPr lang="en-US" sz="2600" dirty="0">
                <a:solidFill>
                  <a:srgbClr val="87888D"/>
                </a:solidFill>
              </a:rPr>
              <a:t>Resolving a Quality Issue</a:t>
            </a:r>
            <a:endParaRPr lang="en-US" dirty="0"/>
          </a:p>
        </p:txBody>
      </p:sp>
      <p:grpSp>
        <p:nvGrpSpPr>
          <p:cNvPr id="3" name="Group 2" descr="Screenshot showing step 12">
            <a:extLst>
              <a:ext uri="{FF2B5EF4-FFF2-40B4-BE49-F238E27FC236}">
                <a16:creationId xmlns:a16="http://schemas.microsoft.com/office/drawing/2014/main" id="{05315691-D20C-4D69-CDFB-3E057DEC209E}"/>
              </a:ext>
            </a:extLst>
          </p:cNvPr>
          <p:cNvGrpSpPr/>
          <p:nvPr/>
        </p:nvGrpSpPr>
        <p:grpSpPr>
          <a:xfrm>
            <a:off x="5348907" y="1480683"/>
            <a:ext cx="4299861" cy="2135052"/>
            <a:chOff x="5348907" y="1480683"/>
            <a:chExt cx="4299861" cy="2135052"/>
          </a:xfrm>
        </p:grpSpPr>
        <p:sp>
          <p:nvSpPr>
            <p:cNvPr id="7" name="Oval 6">
              <a:extLst>
                <a:ext uri="{FF2B5EF4-FFF2-40B4-BE49-F238E27FC236}">
                  <a16:creationId xmlns:a16="http://schemas.microsoft.com/office/drawing/2014/main" id="{E7FB68C7-AB28-4946-A47B-353F05C0EAA6}"/>
                </a:ext>
              </a:extLst>
            </p:cNvPr>
            <p:cNvSpPr/>
            <p:nvPr/>
          </p:nvSpPr>
          <p:spPr>
            <a:xfrm>
              <a:off x="5348907" y="148068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12</a:t>
              </a:r>
            </a:p>
          </p:txBody>
        </p:sp>
        <p:pic>
          <p:nvPicPr>
            <p:cNvPr id="9" name="Picture 8">
              <a:extLst>
                <a:ext uri="{FF2B5EF4-FFF2-40B4-BE49-F238E27FC236}">
                  <a16:creationId xmlns:a16="http://schemas.microsoft.com/office/drawing/2014/main" id="{9E4E21EA-63C6-428B-8210-556B8396FF06}"/>
                </a:ext>
              </a:extLst>
            </p:cNvPr>
            <p:cNvPicPr>
              <a:picLocks noChangeAspect="1"/>
            </p:cNvPicPr>
            <p:nvPr/>
          </p:nvPicPr>
          <p:blipFill>
            <a:blip r:embed="rId3"/>
            <a:stretch>
              <a:fillRect/>
            </a:stretch>
          </p:blipFill>
          <p:spPr>
            <a:xfrm>
              <a:off x="5838572" y="1488376"/>
              <a:ext cx="3810196" cy="2127359"/>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DCAA5F6F-A6F2-4919-82A5-93674F4B8E74}"/>
                </a:ext>
              </a:extLst>
            </p:cNvPr>
            <p:cNvSpPr/>
            <p:nvPr/>
          </p:nvSpPr>
          <p:spPr>
            <a:xfrm>
              <a:off x="5898860" y="2865886"/>
              <a:ext cx="825619" cy="30762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 name="Group 4" descr="Screenshot showing step 13">
            <a:extLst>
              <a:ext uri="{FF2B5EF4-FFF2-40B4-BE49-F238E27FC236}">
                <a16:creationId xmlns:a16="http://schemas.microsoft.com/office/drawing/2014/main" id="{FE81CCF6-0382-9C5A-FD80-739D8EEAF9EE}"/>
              </a:ext>
            </a:extLst>
          </p:cNvPr>
          <p:cNvGrpSpPr/>
          <p:nvPr/>
        </p:nvGrpSpPr>
        <p:grpSpPr>
          <a:xfrm>
            <a:off x="5324020" y="4085911"/>
            <a:ext cx="2984844" cy="2045947"/>
            <a:chOff x="5324020" y="4085911"/>
            <a:chExt cx="2984844" cy="2045947"/>
          </a:xfrm>
        </p:grpSpPr>
        <p:pic>
          <p:nvPicPr>
            <p:cNvPr id="20" name="Picture 19">
              <a:extLst>
                <a:ext uri="{FF2B5EF4-FFF2-40B4-BE49-F238E27FC236}">
                  <a16:creationId xmlns:a16="http://schemas.microsoft.com/office/drawing/2014/main" id="{84587328-A4A4-46BC-9E5B-BAED4D5E90C6}"/>
                </a:ext>
              </a:extLst>
            </p:cNvPr>
            <p:cNvPicPr>
              <a:picLocks noChangeAspect="1"/>
            </p:cNvPicPr>
            <p:nvPr/>
          </p:nvPicPr>
          <p:blipFill>
            <a:blip r:embed="rId4"/>
            <a:stretch>
              <a:fillRect/>
            </a:stretch>
          </p:blipFill>
          <p:spPr>
            <a:xfrm>
              <a:off x="5838572" y="4085911"/>
              <a:ext cx="2470292" cy="2045947"/>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4FF56188-EC93-46C5-AE2D-40EA290FA54C}"/>
                </a:ext>
              </a:extLst>
            </p:cNvPr>
            <p:cNvSpPr/>
            <p:nvPr/>
          </p:nvSpPr>
          <p:spPr>
            <a:xfrm>
              <a:off x="5324020" y="408679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13</a:t>
              </a:r>
            </a:p>
          </p:txBody>
        </p:sp>
      </p:grpSp>
      <p:sp>
        <p:nvSpPr>
          <p:cNvPr id="8" name="Content Placeholder 1">
            <a:extLst>
              <a:ext uri="{FF2B5EF4-FFF2-40B4-BE49-F238E27FC236}">
                <a16:creationId xmlns:a16="http://schemas.microsoft.com/office/drawing/2014/main" id="{2BD69C51-D53B-D289-CAC0-0B40B893D65D}"/>
              </a:ext>
            </a:extLst>
          </p:cNvPr>
          <p:cNvSpPr txBox="1">
            <a:spLocks/>
          </p:cNvSpPr>
          <p:nvPr/>
        </p:nvSpPr>
        <p:spPr>
          <a:xfrm>
            <a:off x="749962" y="1492421"/>
            <a:ext cx="4328642" cy="5105400"/>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12"/>
            </a:pPr>
            <a:r>
              <a:rPr lang="en-US" sz="1800" dirty="0"/>
              <a:t>From the document Workflow and State Change icon, select </a:t>
            </a:r>
            <a:r>
              <a:rPr lang="en-US" sz="1800" b="1" dirty="0"/>
              <a:t>Send for QC </a:t>
            </a:r>
            <a:r>
              <a:rPr lang="en-US" sz="1800" dirty="0"/>
              <a:t>and click </a:t>
            </a:r>
            <a:r>
              <a:rPr lang="en-US" sz="1800" b="1" dirty="0"/>
              <a:t>Start</a:t>
            </a:r>
            <a:r>
              <a:rPr lang="en-US" sz="1800" dirty="0"/>
              <a:t> from the start dialog</a:t>
            </a:r>
            <a:endParaRPr lang="en-US" sz="1800" b="1" dirty="0"/>
          </a:p>
          <a:p>
            <a:pPr lvl="1"/>
            <a:r>
              <a:rPr lang="en-US" sz="1500" b="1" dirty="0"/>
              <a:t>Note:</a:t>
            </a:r>
            <a:r>
              <a:rPr lang="en-US" sz="1500" dirty="0"/>
              <a:t> This action will route the document for QC again, check </a:t>
            </a:r>
            <a:r>
              <a:rPr lang="en-US" sz="1500" dirty="0">
                <a:hlinkClick r:id="rId5" action="ppaction://hlinksldjump">
                  <a:extLst>
                    <a:ext uri="{A12FA001-AC4F-418D-AE19-62706E023703}">
                      <ahyp:hlinkClr xmlns:ahyp="http://schemas.microsoft.com/office/drawing/2018/hyperlinkcolor" val="tx"/>
                    </a:ext>
                  </a:extLst>
                </a:hlinkClick>
              </a:rPr>
              <a:t>here</a:t>
            </a:r>
            <a:r>
              <a:rPr lang="en-US" sz="1500" dirty="0"/>
              <a:t> for the following steps</a:t>
            </a:r>
          </a:p>
          <a:p>
            <a:pPr lvl="1"/>
            <a:r>
              <a:rPr lang="en-US" sz="1500" b="1" dirty="0"/>
              <a:t>Note: </a:t>
            </a:r>
            <a:r>
              <a:rPr lang="en-US" sz="1500" dirty="0"/>
              <a:t>Depending on the QC Reviewer’s notes, you </a:t>
            </a:r>
            <a:r>
              <a:rPr lang="en-US" sz="1500" b="1" dirty="0"/>
              <a:t>may not always need to upload a new version</a:t>
            </a:r>
            <a:r>
              <a:rPr lang="en-US" sz="1500" dirty="0"/>
              <a:t>. This user could also update the metadata or send to another teammate for review</a:t>
            </a:r>
          </a:p>
          <a:p>
            <a:pPr marL="457200" indent="-457200">
              <a:buFont typeface="+mj-lt"/>
              <a:buAutoNum type="arabicPeriod" startAt="13"/>
            </a:pPr>
            <a:r>
              <a:rPr lang="en-US" sz="1800" dirty="0"/>
              <a:t>From the Quality Control Section of the document, navigate back to the Quality Issue by clicking to the blue hyperlink</a:t>
            </a:r>
            <a:endParaRPr lang="en-US" sz="1800" b="1" dirty="0"/>
          </a:p>
        </p:txBody>
      </p:sp>
    </p:spTree>
    <p:extLst>
      <p:ext uri="{BB962C8B-B14F-4D97-AF65-F5344CB8AC3E}">
        <p14:creationId xmlns:p14="http://schemas.microsoft.com/office/powerpoint/2010/main" val="1737104273"/>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a:xfrm>
            <a:off x="464494" y="314552"/>
            <a:ext cx="11639394" cy="450041"/>
          </a:xfrm>
        </p:spPr>
        <p:txBody>
          <a:bodyPr>
            <a:normAutofit fontScale="90000"/>
          </a:bodyPr>
          <a:lstStyle/>
          <a:p>
            <a:r>
              <a:rPr lang="en-US" dirty="0"/>
              <a:t>Send a Document for QC</a:t>
            </a:r>
          </a:p>
        </p:txBody>
      </p:sp>
      <p:sp>
        <p:nvSpPr>
          <p:cNvPr id="22" name="Text Placeholder 1">
            <a:extLst>
              <a:ext uri="{FF2B5EF4-FFF2-40B4-BE49-F238E27FC236}">
                <a16:creationId xmlns:a16="http://schemas.microsoft.com/office/drawing/2014/main" id="{FA0A2F7B-2667-451A-B380-C1AD46F06BAE}"/>
              </a:ext>
            </a:extLst>
          </p:cNvPr>
          <p:cNvSpPr txBox="1">
            <a:spLocks/>
          </p:cNvSpPr>
          <p:nvPr/>
        </p:nvSpPr>
        <p:spPr>
          <a:xfrm>
            <a:off x="828113" y="749678"/>
            <a:ext cx="10660063"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rPr>
              <a:t>Resolving a Quality Issue</a:t>
            </a:r>
            <a:endParaRPr lang="en-US" dirty="0"/>
          </a:p>
        </p:txBody>
      </p:sp>
      <p:grpSp>
        <p:nvGrpSpPr>
          <p:cNvPr id="2" name="Group 1" descr="Screenshot showing step 15">
            <a:extLst>
              <a:ext uri="{FF2B5EF4-FFF2-40B4-BE49-F238E27FC236}">
                <a16:creationId xmlns:a16="http://schemas.microsoft.com/office/drawing/2014/main" id="{930B15D4-4C5A-5E15-1375-C26ED401FE29}"/>
              </a:ext>
            </a:extLst>
          </p:cNvPr>
          <p:cNvGrpSpPr/>
          <p:nvPr/>
        </p:nvGrpSpPr>
        <p:grpSpPr>
          <a:xfrm>
            <a:off x="4724814" y="1392347"/>
            <a:ext cx="5647342" cy="1238304"/>
            <a:chOff x="4724814" y="1392347"/>
            <a:chExt cx="5647342" cy="1238304"/>
          </a:xfrm>
        </p:grpSpPr>
        <p:pic>
          <p:nvPicPr>
            <p:cNvPr id="5" name="Picture 4">
              <a:extLst>
                <a:ext uri="{FF2B5EF4-FFF2-40B4-BE49-F238E27FC236}">
                  <a16:creationId xmlns:a16="http://schemas.microsoft.com/office/drawing/2014/main" id="{D0F61344-A4AB-4ED5-85B9-5871FBDFD947}"/>
                </a:ext>
              </a:extLst>
            </p:cNvPr>
            <p:cNvPicPr>
              <a:picLocks noChangeAspect="1"/>
            </p:cNvPicPr>
            <p:nvPr/>
          </p:nvPicPr>
          <p:blipFill>
            <a:blip r:embed="rId3"/>
            <a:stretch>
              <a:fillRect/>
            </a:stretch>
          </p:blipFill>
          <p:spPr>
            <a:xfrm>
              <a:off x="5208218" y="1395193"/>
              <a:ext cx="5163938" cy="1235458"/>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E595D7AA-B645-4E5D-8244-65BC7FAC591E}"/>
                </a:ext>
              </a:extLst>
            </p:cNvPr>
            <p:cNvSpPr/>
            <p:nvPr/>
          </p:nvSpPr>
          <p:spPr>
            <a:xfrm>
              <a:off x="4724814" y="139234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14</a:t>
              </a:r>
            </a:p>
          </p:txBody>
        </p:sp>
        <p:sp>
          <p:nvSpPr>
            <p:cNvPr id="17" name="Rectangle: Rounded Corners 15">
              <a:extLst>
                <a:ext uri="{FF2B5EF4-FFF2-40B4-BE49-F238E27FC236}">
                  <a16:creationId xmlns:a16="http://schemas.microsoft.com/office/drawing/2014/main" id="{2C1231C5-3A5C-4B04-B258-B6E8BED57376}"/>
                </a:ext>
              </a:extLst>
            </p:cNvPr>
            <p:cNvSpPr/>
            <p:nvPr/>
          </p:nvSpPr>
          <p:spPr>
            <a:xfrm>
              <a:off x="9814810" y="1731189"/>
              <a:ext cx="557346" cy="26256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0" name="Group 9" descr="Screenshot showing step 15">
            <a:extLst>
              <a:ext uri="{FF2B5EF4-FFF2-40B4-BE49-F238E27FC236}">
                <a16:creationId xmlns:a16="http://schemas.microsoft.com/office/drawing/2014/main" id="{986F40DD-EA37-A787-B8DC-C78C9B25C57D}"/>
              </a:ext>
            </a:extLst>
          </p:cNvPr>
          <p:cNvGrpSpPr/>
          <p:nvPr/>
        </p:nvGrpSpPr>
        <p:grpSpPr>
          <a:xfrm>
            <a:off x="4875516" y="3100864"/>
            <a:ext cx="6649968" cy="2774829"/>
            <a:chOff x="4724814" y="2904095"/>
            <a:chExt cx="6649968" cy="2774829"/>
          </a:xfrm>
        </p:grpSpPr>
        <p:grpSp>
          <p:nvGrpSpPr>
            <p:cNvPr id="7" name="Group 6">
              <a:extLst>
                <a:ext uri="{FF2B5EF4-FFF2-40B4-BE49-F238E27FC236}">
                  <a16:creationId xmlns:a16="http://schemas.microsoft.com/office/drawing/2014/main" id="{3FE38E08-A439-3AE2-01F8-AC9C2D326737}"/>
                </a:ext>
              </a:extLst>
            </p:cNvPr>
            <p:cNvGrpSpPr/>
            <p:nvPr/>
          </p:nvGrpSpPr>
          <p:grpSpPr>
            <a:xfrm>
              <a:off x="4724814" y="2904095"/>
              <a:ext cx="4126951" cy="2774829"/>
              <a:chOff x="4724814" y="2904095"/>
              <a:chExt cx="4126951" cy="2774829"/>
            </a:xfrm>
          </p:grpSpPr>
          <p:pic>
            <p:nvPicPr>
              <p:cNvPr id="8" name="Picture 7">
                <a:extLst>
                  <a:ext uri="{FF2B5EF4-FFF2-40B4-BE49-F238E27FC236}">
                    <a16:creationId xmlns:a16="http://schemas.microsoft.com/office/drawing/2014/main" id="{5B09A5D6-3B03-4531-BE8B-6924ADE494B9}"/>
                  </a:ext>
                </a:extLst>
              </p:cNvPr>
              <p:cNvPicPr>
                <a:picLocks noChangeAspect="1"/>
              </p:cNvPicPr>
              <p:nvPr/>
            </p:nvPicPr>
            <p:blipFill>
              <a:blip r:embed="rId4"/>
              <a:stretch>
                <a:fillRect/>
              </a:stretch>
            </p:blipFill>
            <p:spPr>
              <a:xfrm>
                <a:off x="5208218" y="2904095"/>
                <a:ext cx="3617343" cy="2747041"/>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DF016128-94B8-447D-B57E-9C76A40207E8}"/>
                  </a:ext>
                </a:extLst>
              </p:cNvPr>
              <p:cNvSpPr/>
              <p:nvPr/>
            </p:nvSpPr>
            <p:spPr>
              <a:xfrm>
                <a:off x="4724814" y="291468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15</a:t>
                </a:r>
              </a:p>
            </p:txBody>
          </p:sp>
          <p:sp>
            <p:nvSpPr>
              <p:cNvPr id="23" name="Rectangle: Rounded Corners 15">
                <a:extLst>
                  <a:ext uri="{FF2B5EF4-FFF2-40B4-BE49-F238E27FC236}">
                    <a16:creationId xmlns:a16="http://schemas.microsoft.com/office/drawing/2014/main" id="{F719E120-723C-48F6-988B-20AB7F8B280A}"/>
                  </a:ext>
                </a:extLst>
              </p:cNvPr>
              <p:cNvSpPr/>
              <p:nvPr/>
            </p:nvSpPr>
            <p:spPr>
              <a:xfrm>
                <a:off x="8168128" y="5443694"/>
                <a:ext cx="683637" cy="2352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68924EE-2E1D-63E2-B032-8324922F8A86}"/>
                </a:ext>
              </a:extLst>
            </p:cNvPr>
            <p:cNvPicPr>
              <a:picLocks noChangeAspect="1"/>
            </p:cNvPicPr>
            <p:nvPr/>
          </p:nvPicPr>
          <p:blipFill>
            <a:blip r:embed="rId5"/>
            <a:stretch>
              <a:fillRect/>
            </a:stretch>
          </p:blipFill>
          <p:spPr>
            <a:xfrm>
              <a:off x="7240104" y="3945295"/>
              <a:ext cx="4134678" cy="457200"/>
            </a:xfrm>
            <a:prstGeom prst="rect">
              <a:avLst/>
            </a:prstGeom>
            <a:ln>
              <a:noFill/>
            </a:ln>
            <a:effectLst>
              <a:outerShdw blurRad="292100" dist="139700" dir="2700000" algn="tl" rotWithShape="0">
                <a:srgbClr val="333333">
                  <a:alpha val="65000"/>
                </a:srgbClr>
              </a:outerShdw>
            </a:effectLst>
          </p:spPr>
        </p:pic>
      </p:grpSp>
      <p:sp>
        <p:nvSpPr>
          <p:cNvPr id="13" name="Content Placeholder 1">
            <a:extLst>
              <a:ext uri="{FF2B5EF4-FFF2-40B4-BE49-F238E27FC236}">
                <a16:creationId xmlns:a16="http://schemas.microsoft.com/office/drawing/2014/main" id="{1D35055E-EB8E-26CF-A538-C62A817A5415}"/>
              </a:ext>
            </a:extLst>
          </p:cNvPr>
          <p:cNvSpPr txBox="1">
            <a:spLocks/>
          </p:cNvSpPr>
          <p:nvPr/>
        </p:nvSpPr>
        <p:spPr>
          <a:xfrm>
            <a:off x="637710" y="1438048"/>
            <a:ext cx="4221966" cy="5105400"/>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14"/>
            </a:pPr>
            <a:r>
              <a:rPr lang="en-US" sz="1800" dirty="0"/>
              <a:t>Click </a:t>
            </a:r>
            <a:r>
              <a:rPr lang="en-US" sz="1800" b="1" dirty="0"/>
              <a:t>Complete</a:t>
            </a:r>
            <a:r>
              <a:rPr lang="en-US" sz="1800" dirty="0"/>
              <a:t> in the task bar</a:t>
            </a:r>
          </a:p>
          <a:p>
            <a:pPr marL="457200" indent="-457200">
              <a:buFont typeface="+mj-lt"/>
              <a:buAutoNum type="arabicPeriod" startAt="14"/>
            </a:pPr>
            <a:r>
              <a:rPr lang="en-US" sz="1800" dirty="0"/>
              <a:t>In the Resolve Quality Issue dialog, select </a:t>
            </a:r>
            <a:r>
              <a:rPr lang="en-US" sz="1800" b="1" dirty="0"/>
              <a:t>Resolved</a:t>
            </a:r>
            <a:r>
              <a:rPr lang="en-US" sz="1800" dirty="0"/>
              <a:t> as a verdict and click </a:t>
            </a:r>
            <a:r>
              <a:rPr lang="en-US" sz="1800" b="1" dirty="0"/>
              <a:t>Complete</a:t>
            </a:r>
          </a:p>
          <a:p>
            <a:pPr lvl="1"/>
            <a:r>
              <a:rPr lang="en-US" sz="1500" b="1" dirty="0"/>
              <a:t>Note: </a:t>
            </a:r>
            <a:r>
              <a:rPr lang="en-US" sz="1500" dirty="0"/>
              <a:t>Quality Issue is now </a:t>
            </a:r>
            <a:r>
              <a:rPr lang="en-US" sz="1500" b="1" dirty="0"/>
              <a:t>Closed</a:t>
            </a:r>
          </a:p>
          <a:p>
            <a:pPr lvl="1"/>
            <a:r>
              <a:rPr lang="en-US" sz="1500" b="1" dirty="0"/>
              <a:t>Note:</a:t>
            </a:r>
            <a:r>
              <a:rPr lang="en-US" sz="1500" dirty="0"/>
              <a:t> if </a:t>
            </a:r>
            <a:r>
              <a:rPr lang="en-US" sz="1500" b="1" dirty="0"/>
              <a:t>Unresolvable </a:t>
            </a:r>
            <a:r>
              <a:rPr lang="en-US" sz="1500" dirty="0"/>
              <a:t>or </a:t>
            </a:r>
            <a:r>
              <a:rPr lang="en-US" sz="1500" b="1" dirty="0"/>
              <a:t>Non-issue</a:t>
            </a:r>
            <a:r>
              <a:rPr lang="en-US" sz="1500" dirty="0"/>
              <a:t> selected, the </a:t>
            </a:r>
            <a:r>
              <a:rPr lang="en-US" sz="1500" b="1" dirty="0"/>
              <a:t>Verdict Reason</a:t>
            </a:r>
            <a:r>
              <a:rPr lang="en-US" sz="1500" dirty="0"/>
              <a:t> field will be mandatory</a:t>
            </a:r>
            <a:endParaRPr lang="en-US" sz="1500" b="1" dirty="0"/>
          </a:p>
        </p:txBody>
      </p:sp>
    </p:spTree>
    <p:extLst>
      <p:ext uri="{BB962C8B-B14F-4D97-AF65-F5344CB8AC3E}">
        <p14:creationId xmlns:p14="http://schemas.microsoft.com/office/powerpoint/2010/main" val="63192647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44F20-8E44-7743-ACEE-D74394C19560}"/>
              </a:ext>
            </a:extLst>
          </p:cNvPr>
          <p:cNvSpPr>
            <a:spLocks noGrp="1"/>
          </p:cNvSpPr>
          <p:nvPr>
            <p:ph idx="1"/>
          </p:nvPr>
        </p:nvSpPr>
        <p:spPr>
          <a:xfrm>
            <a:off x="535002" y="1061707"/>
            <a:ext cx="4330444" cy="5068750"/>
          </a:xfrm>
        </p:spPr>
        <p:txBody>
          <a:bodyPr/>
          <a:lstStyle/>
          <a:p>
            <a:pPr marL="457200" indent="-457200">
              <a:buFont typeface="+mj-lt"/>
              <a:buAutoNum type="arabicPeriod"/>
            </a:pPr>
            <a:r>
              <a:rPr lang="en-US" sz="1800" dirty="0"/>
              <a:t>Navigate to the Person’s page and click on </a:t>
            </a:r>
            <a:r>
              <a:rPr lang="en-US" sz="1800" b="1" dirty="0"/>
              <a:t>Contact Information</a:t>
            </a:r>
            <a:r>
              <a:rPr lang="en-US" sz="1800" dirty="0"/>
              <a:t> in the navigation pane.</a:t>
            </a:r>
            <a:endParaRPr lang="en-ES" sz="1800" dirty="0"/>
          </a:p>
          <a:p>
            <a:pPr marL="457200" indent="-457200">
              <a:buFont typeface="+mj-lt"/>
              <a:buAutoNum type="arabicPeriod"/>
            </a:pPr>
            <a:r>
              <a:rPr lang="en-US" sz="1800" dirty="0"/>
              <a:t>Click </a:t>
            </a:r>
            <a:r>
              <a:rPr lang="en-US" sz="1800" b="1" dirty="0"/>
              <a:t>+Create</a:t>
            </a:r>
            <a:r>
              <a:rPr lang="en-US" sz="1800" dirty="0"/>
              <a:t>.</a:t>
            </a:r>
          </a:p>
          <a:p>
            <a:pPr marL="457200" indent="-457200">
              <a:buFont typeface="+mj-lt"/>
              <a:buAutoNum type="arabicPeriod"/>
            </a:pPr>
            <a:r>
              <a:rPr lang="en-US" sz="1800" dirty="0"/>
              <a:t>Select </a:t>
            </a:r>
            <a:r>
              <a:rPr lang="en-US" sz="1800" b="1" dirty="0"/>
              <a:t>Contact Information </a:t>
            </a:r>
            <a:r>
              <a:rPr lang="en-US" sz="1800" dirty="0"/>
              <a:t>as the contact information type.</a:t>
            </a:r>
          </a:p>
          <a:p>
            <a:pPr lvl="1"/>
            <a:r>
              <a:rPr lang="en-US" sz="1300" b="1" dirty="0">
                <a:solidFill>
                  <a:srgbClr val="646569">
                    <a:lumMod val="75000"/>
                  </a:srgbClr>
                </a:solidFill>
              </a:rPr>
              <a:t>Note</a:t>
            </a:r>
            <a:r>
              <a:rPr lang="en-US" sz="1300" dirty="0">
                <a:solidFill>
                  <a:srgbClr val="646569">
                    <a:lumMod val="75000"/>
                  </a:srgbClr>
                </a:solidFill>
              </a:rPr>
              <a:t>: Person Linked Contact Information type should never be manually selected</a:t>
            </a:r>
          </a:p>
          <a:p>
            <a:pPr marL="457200" indent="-457200">
              <a:buFont typeface="+mj-lt"/>
              <a:buAutoNum type="arabicPeriod"/>
            </a:pPr>
            <a:r>
              <a:rPr lang="en-US" sz="1800" dirty="0"/>
              <a:t>Click </a:t>
            </a:r>
            <a:r>
              <a:rPr lang="en-US" sz="1800" b="1" dirty="0"/>
              <a:t>Continue.</a:t>
            </a:r>
          </a:p>
          <a:p>
            <a:pPr marL="457200" indent="-457200">
              <a:buFont typeface="+mj-lt"/>
              <a:buAutoNum type="arabicPeriod" startAt="5"/>
            </a:pPr>
            <a:r>
              <a:rPr lang="en-ES" sz="1800" dirty="0"/>
              <a:t>Populate the </a:t>
            </a:r>
            <a:r>
              <a:rPr lang="en-US" sz="1800" b="1" dirty="0"/>
              <a:t>Type</a:t>
            </a:r>
            <a:r>
              <a:rPr lang="en-US" sz="1800" dirty="0"/>
              <a:t> field and any applicable optional fields.</a:t>
            </a:r>
            <a:endParaRPr lang="en-US" sz="1800" b="1" dirty="0"/>
          </a:p>
          <a:p>
            <a:pPr marL="457200" indent="-457200">
              <a:buFont typeface="+mj-lt"/>
              <a:buAutoNum type="arabicPeriod" startAt="5"/>
            </a:pPr>
            <a:r>
              <a:rPr lang="en-US" sz="1800" dirty="0"/>
              <a:t>Click </a:t>
            </a:r>
            <a:r>
              <a:rPr lang="en-US" sz="1800" b="1" dirty="0"/>
              <a:t>Save.</a:t>
            </a:r>
            <a:endParaRPr lang="en-ES" sz="1800" dirty="0"/>
          </a:p>
          <a:p>
            <a:pPr marL="457200" indent="-457200">
              <a:buFont typeface="+mj-lt"/>
              <a:buAutoNum type="arabicPeriod"/>
            </a:pPr>
            <a:endParaRPr lang="en-ES" sz="1800" dirty="0"/>
          </a:p>
          <a:p>
            <a:pPr marL="0" indent="0">
              <a:buNone/>
            </a:pPr>
            <a:endParaRPr lang="en-ES" sz="2000" dirty="0"/>
          </a:p>
          <a:p>
            <a:pPr marL="0" indent="0">
              <a:buNone/>
            </a:pPr>
            <a:endParaRPr lang="en-ES" sz="2300" dirty="0"/>
          </a:p>
          <a:p>
            <a:pPr marL="0" indent="0">
              <a:buNone/>
            </a:pPr>
            <a:endParaRPr lang="en-ES" b="1" dirty="0"/>
          </a:p>
          <a:p>
            <a:pPr marL="457200" indent="-457200">
              <a:buAutoNum type="arabicParenR"/>
            </a:pPr>
            <a:endParaRPr lang="en-ES" dirty="0"/>
          </a:p>
        </p:txBody>
      </p:sp>
      <p:sp>
        <p:nvSpPr>
          <p:cNvPr id="4" name="Title 3">
            <a:extLst>
              <a:ext uri="{FF2B5EF4-FFF2-40B4-BE49-F238E27FC236}">
                <a16:creationId xmlns:a16="http://schemas.microsoft.com/office/drawing/2014/main" id="{D15351DE-F45E-644E-B6FF-5B26F42484A2}"/>
              </a:ext>
            </a:extLst>
          </p:cNvPr>
          <p:cNvSpPr>
            <a:spLocks noGrp="1"/>
          </p:cNvSpPr>
          <p:nvPr>
            <p:ph type="title"/>
          </p:nvPr>
        </p:nvSpPr>
        <p:spPr/>
        <p:txBody>
          <a:bodyPr/>
          <a:lstStyle/>
          <a:p>
            <a:r>
              <a:rPr lang="en-US" dirty="0">
                <a:cs typeface="Calibri"/>
              </a:rPr>
              <a:t>Create</a:t>
            </a:r>
            <a:r>
              <a:rPr lang="en-US" dirty="0"/>
              <a:t> a Person’s Contact Information</a:t>
            </a:r>
            <a:endParaRPr lang="en-ES" dirty="0"/>
          </a:p>
        </p:txBody>
      </p:sp>
      <p:grpSp>
        <p:nvGrpSpPr>
          <p:cNvPr id="6" name="Group 5" descr="Screenshot showing steps 1 and 2">
            <a:extLst>
              <a:ext uri="{FF2B5EF4-FFF2-40B4-BE49-F238E27FC236}">
                <a16:creationId xmlns:a16="http://schemas.microsoft.com/office/drawing/2014/main" id="{9B7B075C-58EE-DC1A-1169-5205BB0155D0}"/>
              </a:ext>
            </a:extLst>
          </p:cNvPr>
          <p:cNvGrpSpPr/>
          <p:nvPr/>
        </p:nvGrpSpPr>
        <p:grpSpPr>
          <a:xfrm>
            <a:off x="4560938" y="909891"/>
            <a:ext cx="6464585" cy="1487515"/>
            <a:chOff x="4560938" y="909891"/>
            <a:chExt cx="6464585" cy="1487515"/>
          </a:xfrm>
        </p:grpSpPr>
        <p:sp>
          <p:nvSpPr>
            <p:cNvPr id="14" name="Oval 13">
              <a:extLst>
                <a:ext uri="{FF2B5EF4-FFF2-40B4-BE49-F238E27FC236}">
                  <a16:creationId xmlns:a16="http://schemas.microsoft.com/office/drawing/2014/main" id="{395935CD-4662-45B5-9EAA-9C3FC16D3392}"/>
                </a:ext>
              </a:extLst>
            </p:cNvPr>
            <p:cNvSpPr/>
            <p:nvPr/>
          </p:nvSpPr>
          <p:spPr>
            <a:xfrm>
              <a:off x="4560938" y="160127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pic>
          <p:nvPicPr>
            <p:cNvPr id="9" name="Picture 8">
              <a:extLst>
                <a:ext uri="{FF2B5EF4-FFF2-40B4-BE49-F238E27FC236}">
                  <a16:creationId xmlns:a16="http://schemas.microsoft.com/office/drawing/2014/main" id="{B04C0D84-C29D-4A3F-B051-731D571C6A29}"/>
                </a:ext>
              </a:extLst>
            </p:cNvPr>
            <p:cNvPicPr>
              <a:picLocks noChangeAspect="1"/>
            </p:cNvPicPr>
            <p:nvPr/>
          </p:nvPicPr>
          <p:blipFill>
            <a:blip r:embed="rId2"/>
            <a:stretch>
              <a:fillRect/>
            </a:stretch>
          </p:blipFill>
          <p:spPr>
            <a:xfrm>
              <a:off x="5178445" y="909891"/>
              <a:ext cx="5847078" cy="1487515"/>
            </a:xfrm>
            <a:prstGeom prst="rect">
              <a:avLst/>
            </a:prstGeom>
            <a:ln>
              <a:noFill/>
            </a:ln>
            <a:effectLst>
              <a:outerShdw blurRad="292100" dist="139700" dir="2700000" algn="tl" rotWithShape="0">
                <a:srgbClr val="333333">
                  <a:alpha val="65000"/>
                </a:srgbClr>
              </a:outerShdw>
            </a:effectLst>
          </p:spPr>
        </p:pic>
        <p:sp>
          <p:nvSpPr>
            <p:cNvPr id="36" name="Rounded Rectangle 9">
              <a:extLst>
                <a:ext uri="{FF2B5EF4-FFF2-40B4-BE49-F238E27FC236}">
                  <a16:creationId xmlns:a16="http://schemas.microsoft.com/office/drawing/2014/main" id="{56F3B811-F63F-4BF7-8FDD-86F9E79B59FD}"/>
                </a:ext>
              </a:extLst>
            </p:cNvPr>
            <p:cNvSpPr/>
            <p:nvPr/>
          </p:nvSpPr>
          <p:spPr>
            <a:xfrm>
              <a:off x="5186434" y="1920153"/>
              <a:ext cx="1392146" cy="175775"/>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8" name="Oval 37">
              <a:extLst>
                <a:ext uri="{FF2B5EF4-FFF2-40B4-BE49-F238E27FC236}">
                  <a16:creationId xmlns:a16="http://schemas.microsoft.com/office/drawing/2014/main" id="{DC5217F7-94B6-47D7-B3C7-CF761DD3F9E9}"/>
                </a:ext>
              </a:extLst>
            </p:cNvPr>
            <p:cNvSpPr/>
            <p:nvPr/>
          </p:nvSpPr>
          <p:spPr>
            <a:xfrm>
              <a:off x="6891579" y="189039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9" name="Rounded Rectangle 9">
              <a:extLst>
                <a:ext uri="{FF2B5EF4-FFF2-40B4-BE49-F238E27FC236}">
                  <a16:creationId xmlns:a16="http://schemas.microsoft.com/office/drawing/2014/main" id="{2466EE1B-61DD-4DE2-9580-CF42EC45108B}"/>
                </a:ext>
              </a:extLst>
            </p:cNvPr>
            <p:cNvSpPr/>
            <p:nvPr/>
          </p:nvSpPr>
          <p:spPr>
            <a:xfrm>
              <a:off x="7423964" y="1999339"/>
              <a:ext cx="911922" cy="340941"/>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grpSp>
        <p:nvGrpSpPr>
          <p:cNvPr id="3" name="Group 2" descr="Screenshot showing step 5">
            <a:extLst>
              <a:ext uri="{FF2B5EF4-FFF2-40B4-BE49-F238E27FC236}">
                <a16:creationId xmlns:a16="http://schemas.microsoft.com/office/drawing/2014/main" id="{86ED406E-5530-488C-A25A-171467CF90A7}"/>
              </a:ext>
            </a:extLst>
          </p:cNvPr>
          <p:cNvGrpSpPr/>
          <p:nvPr/>
        </p:nvGrpSpPr>
        <p:grpSpPr>
          <a:xfrm>
            <a:off x="7292600" y="3598875"/>
            <a:ext cx="4643920" cy="2734585"/>
            <a:chOff x="7292600" y="3598875"/>
            <a:chExt cx="4643920" cy="2734585"/>
          </a:xfrm>
        </p:grpSpPr>
        <p:pic>
          <p:nvPicPr>
            <p:cNvPr id="7" name="Picture 6" descr="Graphical user interface, application&#10;&#10;Description automatically generated">
              <a:extLst>
                <a:ext uri="{FF2B5EF4-FFF2-40B4-BE49-F238E27FC236}">
                  <a16:creationId xmlns:a16="http://schemas.microsoft.com/office/drawing/2014/main" id="{C5FDEF7B-69D8-D4BF-AA04-BD8A48D0C71C}"/>
                </a:ext>
              </a:extLst>
            </p:cNvPr>
            <p:cNvPicPr>
              <a:picLocks noChangeAspect="1"/>
            </p:cNvPicPr>
            <p:nvPr/>
          </p:nvPicPr>
          <p:blipFill>
            <a:blip r:embed="rId3"/>
            <a:stretch>
              <a:fillRect/>
            </a:stretch>
          </p:blipFill>
          <p:spPr>
            <a:xfrm>
              <a:off x="7554578" y="3598875"/>
              <a:ext cx="4375442" cy="2717217"/>
            </a:xfrm>
            <a:prstGeom prst="rect">
              <a:avLst/>
            </a:prstGeom>
            <a:ln>
              <a:noFill/>
            </a:ln>
            <a:effectLst>
              <a:outerShdw blurRad="292100" dist="139700" dir="2700000" algn="tl" rotWithShape="0">
                <a:srgbClr val="333333">
                  <a:alpha val="65000"/>
                </a:srgbClr>
              </a:outerShdw>
            </a:effectLst>
          </p:spPr>
        </p:pic>
        <p:sp>
          <p:nvSpPr>
            <p:cNvPr id="44" name="Oval 43">
              <a:extLst>
                <a:ext uri="{FF2B5EF4-FFF2-40B4-BE49-F238E27FC236}">
                  <a16:creationId xmlns:a16="http://schemas.microsoft.com/office/drawing/2014/main" id="{D24985B2-237E-4D01-82F0-DF87DF23FCF8}"/>
                </a:ext>
              </a:extLst>
            </p:cNvPr>
            <p:cNvSpPr/>
            <p:nvPr/>
          </p:nvSpPr>
          <p:spPr>
            <a:xfrm>
              <a:off x="7292600" y="436154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46" name="Oval 45">
              <a:extLst>
                <a:ext uri="{FF2B5EF4-FFF2-40B4-BE49-F238E27FC236}">
                  <a16:creationId xmlns:a16="http://schemas.microsoft.com/office/drawing/2014/main" id="{B312BE93-51AF-4829-904A-015C1D7684EA}"/>
                </a:ext>
              </a:extLst>
            </p:cNvPr>
            <p:cNvSpPr/>
            <p:nvPr/>
          </p:nvSpPr>
          <p:spPr>
            <a:xfrm>
              <a:off x="11454689" y="560176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47" name="Rounded Rectangle 9">
              <a:extLst>
                <a:ext uri="{FF2B5EF4-FFF2-40B4-BE49-F238E27FC236}">
                  <a16:creationId xmlns:a16="http://schemas.microsoft.com/office/drawing/2014/main" id="{65D5B264-425F-4709-A5D6-DDD82B66416A}"/>
                </a:ext>
              </a:extLst>
            </p:cNvPr>
            <p:cNvSpPr/>
            <p:nvPr/>
          </p:nvSpPr>
          <p:spPr>
            <a:xfrm>
              <a:off x="11616008" y="6110820"/>
              <a:ext cx="320512" cy="22264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8" name="Rounded Rectangle 9">
              <a:extLst>
                <a:ext uri="{FF2B5EF4-FFF2-40B4-BE49-F238E27FC236}">
                  <a16:creationId xmlns:a16="http://schemas.microsoft.com/office/drawing/2014/main" id="{83549987-7489-4277-80E6-1B2D1CD01D52}"/>
                </a:ext>
              </a:extLst>
            </p:cNvPr>
            <p:cNvSpPr/>
            <p:nvPr/>
          </p:nvSpPr>
          <p:spPr>
            <a:xfrm>
              <a:off x="8147239" y="4551370"/>
              <a:ext cx="2876743" cy="273322"/>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grpSp>
        <p:nvGrpSpPr>
          <p:cNvPr id="5" name="Group 4" descr="Screenshot showing steps 3 and 4">
            <a:extLst>
              <a:ext uri="{FF2B5EF4-FFF2-40B4-BE49-F238E27FC236}">
                <a16:creationId xmlns:a16="http://schemas.microsoft.com/office/drawing/2014/main" id="{EADE8E84-2345-6348-F989-E2926A2194B9}"/>
              </a:ext>
            </a:extLst>
          </p:cNvPr>
          <p:cNvGrpSpPr/>
          <p:nvPr/>
        </p:nvGrpSpPr>
        <p:grpSpPr>
          <a:xfrm>
            <a:off x="4585233" y="2513660"/>
            <a:ext cx="3712672" cy="1244028"/>
            <a:chOff x="4585233" y="2513660"/>
            <a:chExt cx="3712672" cy="1244028"/>
          </a:xfrm>
        </p:grpSpPr>
        <p:sp>
          <p:nvSpPr>
            <p:cNvPr id="20" name="Oval 19">
              <a:extLst>
                <a:ext uri="{FF2B5EF4-FFF2-40B4-BE49-F238E27FC236}">
                  <a16:creationId xmlns:a16="http://schemas.microsoft.com/office/drawing/2014/main" id="{10932915-8EA6-4D18-A6AD-C30207BBA0BF}"/>
                </a:ext>
              </a:extLst>
            </p:cNvPr>
            <p:cNvSpPr/>
            <p:nvPr/>
          </p:nvSpPr>
          <p:spPr>
            <a:xfrm>
              <a:off x="4585233" y="304326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pic>
          <p:nvPicPr>
            <p:cNvPr id="41" name="Picture 40">
              <a:extLst>
                <a:ext uri="{FF2B5EF4-FFF2-40B4-BE49-F238E27FC236}">
                  <a16:creationId xmlns:a16="http://schemas.microsoft.com/office/drawing/2014/main" id="{703FABD5-9E39-43B2-95ED-DAA1A7DAB754}"/>
                </a:ext>
              </a:extLst>
            </p:cNvPr>
            <p:cNvPicPr>
              <a:picLocks noChangeAspect="1"/>
            </p:cNvPicPr>
            <p:nvPr/>
          </p:nvPicPr>
          <p:blipFill>
            <a:blip r:embed="rId4"/>
            <a:stretch>
              <a:fillRect/>
            </a:stretch>
          </p:blipFill>
          <p:spPr>
            <a:xfrm>
              <a:off x="5186434" y="2513660"/>
              <a:ext cx="2650463" cy="1227723"/>
            </a:xfrm>
            <a:prstGeom prst="rect">
              <a:avLst/>
            </a:prstGeom>
            <a:ln>
              <a:noFill/>
            </a:ln>
            <a:effectLst>
              <a:outerShdw blurRad="292100" dist="139700" dir="2700000" algn="tl" rotWithShape="0">
                <a:srgbClr val="333333">
                  <a:alpha val="65000"/>
                </a:srgbClr>
              </a:outerShdw>
            </a:effectLst>
          </p:spPr>
        </p:pic>
        <p:sp>
          <p:nvSpPr>
            <p:cNvPr id="42" name="Rounded Rectangle 9">
              <a:extLst>
                <a:ext uri="{FF2B5EF4-FFF2-40B4-BE49-F238E27FC236}">
                  <a16:creationId xmlns:a16="http://schemas.microsoft.com/office/drawing/2014/main" id="{7D548226-466D-435D-80B2-C9A7DC70C39E}"/>
                </a:ext>
              </a:extLst>
            </p:cNvPr>
            <p:cNvSpPr/>
            <p:nvPr/>
          </p:nvSpPr>
          <p:spPr>
            <a:xfrm>
              <a:off x="5277235" y="3020038"/>
              <a:ext cx="2398692" cy="26537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3" name="Oval 42">
              <a:extLst>
                <a:ext uri="{FF2B5EF4-FFF2-40B4-BE49-F238E27FC236}">
                  <a16:creationId xmlns:a16="http://schemas.microsoft.com/office/drawing/2014/main" id="{2D23AD47-593D-417E-AF03-D879BCDA8B99}"/>
                </a:ext>
              </a:extLst>
            </p:cNvPr>
            <p:cNvSpPr/>
            <p:nvPr/>
          </p:nvSpPr>
          <p:spPr>
            <a:xfrm>
              <a:off x="7836897" y="3355352"/>
              <a:ext cx="461008"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40" name="Rounded Rectangle 9">
              <a:extLst>
                <a:ext uri="{FF2B5EF4-FFF2-40B4-BE49-F238E27FC236}">
                  <a16:creationId xmlns:a16="http://schemas.microsoft.com/office/drawing/2014/main" id="{1893FA1B-59BC-4950-9A62-E68407FF7EEA}"/>
                </a:ext>
              </a:extLst>
            </p:cNvPr>
            <p:cNvSpPr/>
            <p:nvPr/>
          </p:nvSpPr>
          <p:spPr>
            <a:xfrm>
              <a:off x="7195974" y="3431278"/>
              <a:ext cx="572232" cy="285045"/>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spTree>
    <p:extLst>
      <p:ext uri="{BB962C8B-B14F-4D97-AF65-F5344CB8AC3E}">
        <p14:creationId xmlns:p14="http://schemas.microsoft.com/office/powerpoint/2010/main" val="3228208177"/>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Maintaining an Inspection Ready eTMF</a:t>
            </a:r>
          </a:p>
        </p:txBody>
      </p:sp>
      <p:sp>
        <p:nvSpPr>
          <p:cNvPr id="3" name="Subtitle 2"/>
          <p:cNvSpPr>
            <a:spLocks noGrp="1"/>
          </p:cNvSpPr>
          <p:nvPr>
            <p:ph type="subTitle" idx="1"/>
          </p:nvPr>
        </p:nvSpPr>
        <p:spPr/>
        <p:txBody>
          <a:bodyPr/>
          <a:lstStyle/>
          <a:p>
            <a:r>
              <a:rPr lang="en-US" dirty="0"/>
              <a:t>Good Vault Practices</a:t>
            </a:r>
          </a:p>
        </p:txBody>
      </p:sp>
    </p:spTree>
    <p:extLst>
      <p:ext uri="{BB962C8B-B14F-4D97-AF65-F5344CB8AC3E}">
        <p14:creationId xmlns:p14="http://schemas.microsoft.com/office/powerpoint/2010/main" val="2058670157"/>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96275"/>
            <a:ext cx="11639394" cy="1101213"/>
          </a:xfrm>
        </p:spPr>
        <p:txBody>
          <a:bodyPr/>
          <a:lstStyle/>
          <a:p>
            <a:r>
              <a:rPr lang="en-GB" dirty="0"/>
              <a:t>Content Outline</a:t>
            </a:r>
          </a:p>
        </p:txBody>
      </p:sp>
      <p:sp>
        <p:nvSpPr>
          <p:cNvPr id="27" name="Rectangle 26">
            <a:extLst>
              <a:ext uri="{FF2B5EF4-FFF2-40B4-BE49-F238E27FC236}">
                <a16:creationId xmlns:a16="http://schemas.microsoft.com/office/drawing/2014/main" id="{38BB847C-FAE9-473C-AB5F-03D30AFF70E4}"/>
              </a:ext>
            </a:extLst>
          </p:cNvPr>
          <p:cNvSpPr/>
          <p:nvPr/>
        </p:nvSpPr>
        <p:spPr>
          <a:xfrm>
            <a:off x="2123082" y="1000076"/>
            <a:ext cx="7676012" cy="754583"/>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GB" dirty="0">
                <a:solidFill>
                  <a:schemeClr val="tx1">
                    <a:lumMod val="75000"/>
                  </a:schemeClr>
                </a:solidFill>
                <a:hlinkClick r:id="rId2" action="ppaction://hlinksldjump"/>
              </a:rPr>
              <a:t>Introduction to Maintaining an Inspection Ready eTMF</a:t>
            </a:r>
            <a:endParaRPr lang="en-GB" dirty="0">
              <a:solidFill>
                <a:schemeClr val="tx1">
                  <a:lumMod val="75000"/>
                </a:schemeClr>
              </a:solidFill>
            </a:endParaRPr>
          </a:p>
        </p:txBody>
      </p:sp>
      <p:sp>
        <p:nvSpPr>
          <p:cNvPr id="42" name="Rectangle 41">
            <a:extLst>
              <a:ext uri="{FF2B5EF4-FFF2-40B4-BE49-F238E27FC236}">
                <a16:creationId xmlns:a16="http://schemas.microsoft.com/office/drawing/2014/main" id="{A125ECAD-C253-4682-8BFC-07EE3505AAFA}"/>
              </a:ext>
            </a:extLst>
          </p:cNvPr>
          <p:cNvSpPr/>
          <p:nvPr/>
        </p:nvSpPr>
        <p:spPr>
          <a:xfrm>
            <a:off x="2580572" y="944078"/>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sp>
        <p:nvSpPr>
          <p:cNvPr id="31" name="Rectangle 30">
            <a:extLst>
              <a:ext uri="{FF2B5EF4-FFF2-40B4-BE49-F238E27FC236}">
                <a16:creationId xmlns:a16="http://schemas.microsoft.com/office/drawing/2014/main" id="{9189A9CC-000B-4BAE-817F-82EA3C650672}"/>
              </a:ext>
            </a:extLst>
          </p:cNvPr>
          <p:cNvSpPr/>
          <p:nvPr/>
        </p:nvSpPr>
        <p:spPr>
          <a:xfrm>
            <a:off x="2123082" y="2578230"/>
            <a:ext cx="7676012" cy="1572748"/>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endParaRPr lang="en-US" dirty="0">
              <a:solidFill>
                <a:schemeClr val="tx1">
                  <a:lumMod val="75000"/>
                </a:schemeClr>
              </a:solidFill>
            </a:endParaRPr>
          </a:p>
          <a:p>
            <a:pPr>
              <a:buClr>
                <a:schemeClr val="tx2"/>
              </a:buClr>
            </a:pPr>
            <a:endParaRPr lang="en-US" dirty="0">
              <a:solidFill>
                <a:schemeClr val="tx1">
                  <a:lumMod val="75000"/>
                </a:schemeClr>
              </a:solidFill>
            </a:endParaRPr>
          </a:p>
          <a:p>
            <a:pPr marL="285750" indent="-285750">
              <a:buClr>
                <a:schemeClr val="tx2"/>
              </a:buClr>
              <a:buFont typeface="Arial" panose="020B0604020202020204" pitchFamily="34" charset="0"/>
              <a:buChar char="•"/>
            </a:pPr>
            <a:endParaRPr lang="en-US" dirty="0">
              <a:solidFill>
                <a:schemeClr val="tx1">
                  <a:lumMod val="75000"/>
                </a:schemeClr>
              </a:solidFill>
            </a:endParaRPr>
          </a:p>
          <a:p>
            <a:pPr>
              <a:buClr>
                <a:schemeClr val="tx2"/>
              </a:buClr>
            </a:pPr>
            <a:r>
              <a:rPr lang="en-US" dirty="0">
                <a:solidFill>
                  <a:schemeClr val="tx1">
                    <a:lumMod val="75000"/>
                  </a:schemeClr>
                </a:solidFill>
                <a:hlinkClick r:id="rId3" action="ppaction://hlinksldjump"/>
              </a:rPr>
              <a:t>Review Milestone and Expected Document Completeness</a:t>
            </a:r>
            <a:endParaRPr lang="en-US" dirty="0">
              <a:solidFill>
                <a:schemeClr val="tx1">
                  <a:lumMod val="75000"/>
                </a:schemeClr>
              </a:solidFill>
            </a:endParaRPr>
          </a:p>
          <a:p>
            <a:pPr marL="742950" lvl="1" indent="-285750">
              <a:buClr>
                <a:schemeClr val="tx2"/>
              </a:buClr>
              <a:buFont typeface="Arial" panose="020B0604020202020204" pitchFamily="34" charset="0"/>
              <a:buChar char="•"/>
            </a:pPr>
            <a:r>
              <a:rPr lang="en-US" dirty="0">
                <a:solidFill>
                  <a:schemeClr val="tx1"/>
                </a:solidFill>
                <a:hlinkClick r:id="rId4" action="ppaction://hlinksldjump"/>
              </a:rPr>
              <a:t>Use the TMF Homepage to Review the Milestones</a:t>
            </a:r>
            <a:endParaRPr lang="en-US" dirty="0">
              <a:solidFill>
                <a:schemeClr val="tx1"/>
              </a:solidFill>
            </a:endParaRPr>
          </a:p>
          <a:p>
            <a:pPr marL="742950" lvl="1" indent="-285750">
              <a:buClr>
                <a:schemeClr val="tx2"/>
              </a:buClr>
              <a:buFont typeface="Arial" panose="020B0604020202020204" pitchFamily="34" charset="0"/>
              <a:buChar char="•"/>
            </a:pPr>
            <a:r>
              <a:rPr lang="en-US" dirty="0">
                <a:solidFill>
                  <a:schemeClr val="tx1"/>
                </a:solidFill>
                <a:hlinkClick r:id="rId5" action="ppaction://hlinksldjump"/>
              </a:rPr>
              <a:t>Review Expected Documents to Assess Completeness </a:t>
            </a:r>
            <a:endParaRPr lang="en-US" dirty="0">
              <a:solidFill>
                <a:schemeClr val="tx1"/>
              </a:solidFill>
            </a:endParaRPr>
          </a:p>
          <a:p>
            <a:pPr marL="742950" lvl="1" indent="-285750">
              <a:buClr>
                <a:schemeClr val="tx2"/>
              </a:buClr>
              <a:buFont typeface="Arial" panose="020B0604020202020204" pitchFamily="34" charset="0"/>
              <a:buChar char="•"/>
            </a:pPr>
            <a:r>
              <a:rPr lang="en-US" dirty="0">
                <a:solidFill>
                  <a:schemeClr val="tx1"/>
                </a:solidFill>
                <a:hlinkClick r:id="rId6" action="ppaction://hlinksldjump"/>
              </a:rPr>
              <a:t>Create a Document Placeholder</a:t>
            </a:r>
            <a:endParaRPr lang="en-US" dirty="0">
              <a:solidFill>
                <a:schemeClr val="tx1"/>
              </a:solidFill>
            </a:endParaRPr>
          </a:p>
          <a:p>
            <a:pPr marL="742950" lvl="1" indent="-285750">
              <a:buClr>
                <a:schemeClr val="tx2"/>
              </a:buClr>
              <a:buFont typeface="Arial" panose="020B0604020202020204" pitchFamily="34" charset="0"/>
              <a:buChar char="•"/>
            </a:pPr>
            <a:r>
              <a:rPr lang="en-US" dirty="0">
                <a:solidFill>
                  <a:schemeClr val="tx1"/>
                </a:solidFill>
                <a:hlinkClick r:id="rId7" action="ppaction://hlinksldjump"/>
              </a:rPr>
              <a:t>Send a Placeholder for Authoring</a:t>
            </a:r>
            <a:endParaRPr lang="en-US" sz="1100" dirty="0">
              <a:solidFill>
                <a:schemeClr val="tx1">
                  <a:lumMod val="75000"/>
                </a:schemeClr>
              </a:solidFill>
            </a:endParaRPr>
          </a:p>
          <a:p>
            <a:pPr marL="285750" indent="-285750">
              <a:spcBef>
                <a:spcPts val="1600"/>
              </a:spcBef>
              <a:buClr>
                <a:schemeClr val="tx2"/>
              </a:buClr>
              <a:buFont typeface="Arial" panose="020B0604020202020204" pitchFamily="34" charset="0"/>
              <a:buChar char="•"/>
            </a:pPr>
            <a:endParaRPr lang="en-US" sz="1100" dirty="0">
              <a:solidFill>
                <a:schemeClr val="tx1">
                  <a:lumMod val="75000"/>
                </a:schemeClr>
              </a:solidFill>
            </a:endParaRPr>
          </a:p>
          <a:p>
            <a:pPr marL="285750" indent="-285750">
              <a:spcBef>
                <a:spcPts val="1600"/>
              </a:spcBef>
              <a:buClr>
                <a:schemeClr val="tx2"/>
              </a:buClr>
              <a:buFont typeface="Arial" panose="020B0604020202020204" pitchFamily="34" charset="0"/>
              <a:buChar char="•"/>
            </a:pPr>
            <a:endParaRPr lang="en-GB" dirty="0">
              <a:solidFill>
                <a:schemeClr val="tx1">
                  <a:lumMod val="75000"/>
                </a:schemeClr>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580572" y="2927076"/>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3</a:t>
            </a:r>
          </a:p>
        </p:txBody>
      </p:sp>
      <p:sp>
        <p:nvSpPr>
          <p:cNvPr id="36" name="Rectangle 35">
            <a:extLst>
              <a:ext uri="{FF2B5EF4-FFF2-40B4-BE49-F238E27FC236}">
                <a16:creationId xmlns:a16="http://schemas.microsoft.com/office/drawing/2014/main" id="{CB541FA0-B51D-4B55-9307-08918A75F6EA}"/>
              </a:ext>
            </a:extLst>
          </p:cNvPr>
          <p:cNvSpPr/>
          <p:nvPr/>
        </p:nvSpPr>
        <p:spPr>
          <a:xfrm>
            <a:off x="2123082" y="4185778"/>
            <a:ext cx="7676012" cy="758952"/>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GB" dirty="0">
                <a:solidFill>
                  <a:schemeClr val="tx1">
                    <a:lumMod val="75000"/>
                  </a:schemeClr>
                </a:solidFill>
                <a:hlinkClick r:id="rId8" action="ppaction://hlinksldjump"/>
              </a:rPr>
              <a:t>How to Perform Document Post-Approval Reviews</a:t>
            </a:r>
            <a:endParaRPr lang="en-GB" dirty="0">
              <a:solidFill>
                <a:schemeClr val="tx1">
                  <a:lumMod val="75000"/>
                </a:schemeClr>
              </a:solidFill>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580572" y="4121865"/>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4</a:t>
            </a:r>
          </a:p>
        </p:txBody>
      </p:sp>
      <p:sp>
        <p:nvSpPr>
          <p:cNvPr id="43" name="Rectangle 42">
            <a:extLst>
              <a:ext uri="{FF2B5EF4-FFF2-40B4-BE49-F238E27FC236}">
                <a16:creationId xmlns:a16="http://schemas.microsoft.com/office/drawing/2014/main" id="{74120BD0-F086-43E1-94EE-B41EB2EC861D}"/>
              </a:ext>
            </a:extLst>
          </p:cNvPr>
          <p:cNvSpPr/>
          <p:nvPr/>
        </p:nvSpPr>
        <p:spPr>
          <a:xfrm>
            <a:off x="2123082" y="4979530"/>
            <a:ext cx="7676012" cy="758952"/>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GB" dirty="0">
                <a:solidFill>
                  <a:schemeClr val="tx1">
                    <a:lumMod val="75000"/>
                  </a:schemeClr>
                </a:solidFill>
                <a:hlinkClick r:id="rId9" action="ppaction://hlinksldjump"/>
              </a:rPr>
              <a:t>Completing Inspection Readiness Milestones</a:t>
            </a:r>
            <a:endParaRPr lang="en-GB" dirty="0">
              <a:solidFill>
                <a:schemeClr val="tx1">
                  <a:lumMod val="75000"/>
                </a:schemeClr>
              </a:solidFill>
            </a:endParaRPr>
          </a:p>
        </p:txBody>
      </p:sp>
      <p:sp>
        <p:nvSpPr>
          <p:cNvPr id="44" name="Rectangle 43">
            <a:extLst>
              <a:ext uri="{FF2B5EF4-FFF2-40B4-BE49-F238E27FC236}">
                <a16:creationId xmlns:a16="http://schemas.microsoft.com/office/drawing/2014/main" id="{27D87B81-61D6-475B-9080-C46EE736AB50}"/>
              </a:ext>
            </a:extLst>
          </p:cNvPr>
          <p:cNvSpPr/>
          <p:nvPr/>
        </p:nvSpPr>
        <p:spPr>
          <a:xfrm>
            <a:off x="2580572" y="4927341"/>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5</a:t>
            </a:r>
          </a:p>
        </p:txBody>
      </p:sp>
      <p:sp>
        <p:nvSpPr>
          <p:cNvPr id="2" name="Rectangle 1">
            <a:extLst>
              <a:ext uri="{FF2B5EF4-FFF2-40B4-BE49-F238E27FC236}">
                <a16:creationId xmlns:a16="http://schemas.microsoft.com/office/drawing/2014/main" id="{BB6B79F4-ADC0-5DB5-7AC2-26F9FECCCDAB}"/>
              </a:ext>
            </a:extLst>
          </p:cNvPr>
          <p:cNvSpPr/>
          <p:nvPr/>
        </p:nvSpPr>
        <p:spPr>
          <a:xfrm>
            <a:off x="2123082" y="1789153"/>
            <a:ext cx="7676012" cy="754583"/>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GB" dirty="0">
                <a:solidFill>
                  <a:schemeClr val="tx1">
                    <a:lumMod val="75000"/>
                  </a:schemeClr>
                </a:solidFill>
                <a:hlinkClick r:id="rId10" action="ppaction://hlinksldjump"/>
              </a:rPr>
              <a:t>Planning and Starting Inspection Readiness Milestones</a:t>
            </a:r>
            <a:endParaRPr lang="en-GB" dirty="0">
              <a:solidFill>
                <a:schemeClr val="tx1">
                  <a:lumMod val="75000"/>
                </a:schemeClr>
              </a:solidFill>
            </a:endParaRPr>
          </a:p>
        </p:txBody>
      </p:sp>
      <p:sp>
        <p:nvSpPr>
          <p:cNvPr id="4" name="Rectangle 3">
            <a:extLst>
              <a:ext uri="{FF2B5EF4-FFF2-40B4-BE49-F238E27FC236}">
                <a16:creationId xmlns:a16="http://schemas.microsoft.com/office/drawing/2014/main" id="{F4DCFECB-40A5-18F9-7F69-91283A7A256D}"/>
              </a:ext>
            </a:extLst>
          </p:cNvPr>
          <p:cNvSpPr/>
          <p:nvPr/>
        </p:nvSpPr>
        <p:spPr>
          <a:xfrm>
            <a:off x="2580572" y="1727293"/>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sp>
        <p:nvSpPr>
          <p:cNvPr id="5" name="Rectangle 4">
            <a:extLst>
              <a:ext uri="{FF2B5EF4-FFF2-40B4-BE49-F238E27FC236}">
                <a16:creationId xmlns:a16="http://schemas.microsoft.com/office/drawing/2014/main" id="{B787EDDD-F3A4-28EC-613B-458E9F21225D}"/>
              </a:ext>
            </a:extLst>
          </p:cNvPr>
          <p:cNvSpPr/>
          <p:nvPr/>
        </p:nvSpPr>
        <p:spPr>
          <a:xfrm>
            <a:off x="2123082" y="5773282"/>
            <a:ext cx="7676012" cy="758952"/>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GB" dirty="0">
                <a:solidFill>
                  <a:schemeClr val="tx1">
                    <a:lumMod val="75000"/>
                  </a:schemeClr>
                </a:solidFill>
                <a:hlinkClick r:id="rId11" action="ppaction://hlinksldjump"/>
              </a:rPr>
              <a:t>How to Monitor Metrics and Key Performance Indicators (KPIs)</a:t>
            </a:r>
            <a:endParaRPr lang="en-GB" dirty="0">
              <a:solidFill>
                <a:schemeClr val="tx1">
                  <a:lumMod val="75000"/>
                </a:schemeClr>
              </a:solidFill>
            </a:endParaRPr>
          </a:p>
        </p:txBody>
      </p:sp>
      <p:sp>
        <p:nvSpPr>
          <p:cNvPr id="6" name="Rectangle 5">
            <a:extLst>
              <a:ext uri="{FF2B5EF4-FFF2-40B4-BE49-F238E27FC236}">
                <a16:creationId xmlns:a16="http://schemas.microsoft.com/office/drawing/2014/main" id="{058CCCBE-A5C8-D07C-A278-E89063D825DD}"/>
              </a:ext>
            </a:extLst>
          </p:cNvPr>
          <p:cNvSpPr/>
          <p:nvPr/>
        </p:nvSpPr>
        <p:spPr>
          <a:xfrm>
            <a:off x="2580572" y="5715230"/>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6</a:t>
            </a:r>
          </a:p>
        </p:txBody>
      </p:sp>
    </p:spTree>
    <p:extLst>
      <p:ext uri="{BB962C8B-B14F-4D97-AF65-F5344CB8AC3E}">
        <p14:creationId xmlns:p14="http://schemas.microsoft.com/office/powerpoint/2010/main" val="460358760"/>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Tools for Maintaining </a:t>
            </a:r>
          </a:p>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an Inspection Ready eTMF</a:t>
            </a:r>
          </a:p>
        </p:txBody>
      </p:sp>
      <p:grpSp>
        <p:nvGrpSpPr>
          <p:cNvPr id="10" name="Group 9" descr="TMF Homepage:&#10;&#10;The TMF Homepage provides users with key metrics relating to their TMF health. It provides a single location to obtain Study specific actionable insights that highlight high priority, at risk, or overdue items in the TMF.&#13;&#10;&#13;&#10;Users can check the homepage for information on the timeliness, quality, and completeness of documents filed &#13;&#10;in the TMF.&#13;&#10;">
            <a:extLst>
              <a:ext uri="{FF2B5EF4-FFF2-40B4-BE49-F238E27FC236}">
                <a16:creationId xmlns:a16="http://schemas.microsoft.com/office/drawing/2014/main" id="{9F09236F-6F43-41CE-9DAA-2FBA2E6F93BC}"/>
              </a:ext>
            </a:extLst>
          </p:cNvPr>
          <p:cNvGrpSpPr/>
          <p:nvPr/>
        </p:nvGrpSpPr>
        <p:grpSpPr>
          <a:xfrm>
            <a:off x="407691" y="1261431"/>
            <a:ext cx="2269986" cy="5179900"/>
            <a:chOff x="477792" y="1012504"/>
            <a:chExt cx="2269986" cy="5377662"/>
          </a:xfrm>
        </p:grpSpPr>
        <p:sp>
          <p:nvSpPr>
            <p:cNvPr id="11" name="Round Single Corner Rectangle 35">
              <a:extLst>
                <a:ext uri="{FF2B5EF4-FFF2-40B4-BE49-F238E27FC236}">
                  <a16:creationId xmlns:a16="http://schemas.microsoft.com/office/drawing/2014/main" id="{5D451D03-6FA6-4A23-AC45-521E3811FBD4}"/>
                </a:ext>
              </a:extLst>
            </p:cNvPr>
            <p:cNvSpPr/>
            <p:nvPr/>
          </p:nvSpPr>
          <p:spPr>
            <a:xfrm rot="10800000">
              <a:off x="503852" y="1350858"/>
              <a:ext cx="2138200" cy="5039308"/>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13" name="TextBox 12">
              <a:extLst>
                <a:ext uri="{FF2B5EF4-FFF2-40B4-BE49-F238E27FC236}">
                  <a16:creationId xmlns:a16="http://schemas.microsoft.com/office/drawing/2014/main" id="{7AD39B68-B3CE-4D49-A89D-E965C9047796}"/>
                </a:ext>
              </a:extLst>
            </p:cNvPr>
            <p:cNvSpPr txBox="1"/>
            <p:nvPr/>
          </p:nvSpPr>
          <p:spPr>
            <a:xfrm>
              <a:off x="477792" y="1728084"/>
              <a:ext cx="2269986" cy="426723"/>
            </a:xfrm>
            <a:prstGeom prst="rect">
              <a:avLst/>
            </a:prstGeom>
            <a:noFill/>
          </p:spPr>
          <p:txBody>
            <a:bodyPr wrap="square" rtlCol="0">
              <a:spAutoFit/>
            </a:bodyPr>
            <a:lstStyle/>
            <a:p>
              <a:pPr algn="ctr"/>
              <a:r>
                <a:rPr lang="en-US" sz="2000" b="1" dirty="0">
                  <a:solidFill>
                    <a:schemeClr val="tx1">
                      <a:lumMod val="75000"/>
                    </a:schemeClr>
                  </a:solidFill>
                </a:rPr>
                <a:t>TMF Homepage</a:t>
              </a:r>
            </a:p>
          </p:txBody>
        </p:sp>
        <p:sp>
          <p:nvSpPr>
            <p:cNvPr id="14" name="Oval 13">
              <a:extLst>
                <a:ext uri="{FF2B5EF4-FFF2-40B4-BE49-F238E27FC236}">
                  <a16:creationId xmlns:a16="http://schemas.microsoft.com/office/drawing/2014/main" id="{5B0F146B-72D8-4A55-8D57-E52EA91D86C3}"/>
                </a:ext>
              </a:extLst>
            </p:cNvPr>
            <p:cNvSpPr>
              <a:spLocks noChangeAspect="1"/>
            </p:cNvSpPr>
            <p:nvPr/>
          </p:nvSpPr>
          <p:spPr>
            <a:xfrm>
              <a:off x="1242057" y="1012504"/>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sp>
          <p:nvSpPr>
            <p:cNvPr id="15" name="TextBox 14">
              <a:extLst>
                <a:ext uri="{FF2B5EF4-FFF2-40B4-BE49-F238E27FC236}">
                  <a16:creationId xmlns:a16="http://schemas.microsoft.com/office/drawing/2014/main" id="{4CB78685-9EC9-4B8C-967D-7069F6D9D2A1}"/>
                </a:ext>
              </a:extLst>
            </p:cNvPr>
            <p:cNvSpPr txBox="1"/>
            <p:nvPr/>
          </p:nvSpPr>
          <p:spPr>
            <a:xfrm>
              <a:off x="493530" y="2541329"/>
              <a:ext cx="2220431" cy="295424"/>
            </a:xfrm>
            <a:prstGeom prst="rect">
              <a:avLst/>
            </a:prstGeom>
            <a:noFill/>
          </p:spPr>
          <p:txBody>
            <a:bodyPr wrap="square" rtlCol="0">
              <a:spAutoFit/>
            </a:bodyPr>
            <a:lstStyle/>
            <a:p>
              <a:pPr marL="231775" indent="-231775">
                <a:buFont typeface="Arial" panose="020B0604020202020204" pitchFamily="34" charset="0"/>
                <a:buChar char="•"/>
              </a:pPr>
              <a:endParaRPr lang="en-US" sz="1200" dirty="0">
                <a:solidFill>
                  <a:schemeClr val="tx1">
                    <a:lumMod val="75000"/>
                  </a:schemeClr>
                </a:solidFill>
              </a:endParaRPr>
            </a:p>
          </p:txBody>
        </p:sp>
      </p:grpSp>
      <p:grpSp>
        <p:nvGrpSpPr>
          <p:cNvPr id="17" name="Group 16" descr="Reports and dashboards:&#10;&#10;Vault Clinical is delivered with eTMF reports and dashboards that focus on TMF Completeness, Quality, and Timeliness. &#13;&#10;&#13;&#10;Vault reporting can provide information on future forecasting of milestones, historical data, and custom operational metrics. &#13;&#10;&#13;&#10;Identified KPIs should be used to guide the creation of custom fields, reports, and dashboards.&#13;&#10;">
            <a:extLst>
              <a:ext uri="{FF2B5EF4-FFF2-40B4-BE49-F238E27FC236}">
                <a16:creationId xmlns:a16="http://schemas.microsoft.com/office/drawing/2014/main" id="{75957654-465F-4D1E-B63B-3AC2B50672D6}"/>
              </a:ext>
            </a:extLst>
          </p:cNvPr>
          <p:cNvGrpSpPr/>
          <p:nvPr/>
        </p:nvGrpSpPr>
        <p:grpSpPr>
          <a:xfrm>
            <a:off x="9425280" y="1288321"/>
            <a:ext cx="2506534" cy="5153008"/>
            <a:chOff x="2695108" y="1436102"/>
            <a:chExt cx="2259900" cy="4594363"/>
          </a:xfrm>
        </p:grpSpPr>
        <p:grpSp>
          <p:nvGrpSpPr>
            <p:cNvPr id="18" name="Group 17">
              <a:extLst>
                <a:ext uri="{FF2B5EF4-FFF2-40B4-BE49-F238E27FC236}">
                  <a16:creationId xmlns:a16="http://schemas.microsoft.com/office/drawing/2014/main" id="{901B0743-0F5E-415D-AE45-046789AEBBC6}"/>
                </a:ext>
              </a:extLst>
            </p:cNvPr>
            <p:cNvGrpSpPr/>
            <p:nvPr/>
          </p:nvGrpSpPr>
          <p:grpSpPr>
            <a:xfrm>
              <a:off x="2695108" y="1675918"/>
              <a:ext cx="2259900" cy="4354547"/>
              <a:chOff x="2651430" y="1343725"/>
              <a:chExt cx="2259900" cy="5046439"/>
            </a:xfrm>
          </p:grpSpPr>
          <p:sp>
            <p:nvSpPr>
              <p:cNvPr id="19" name="Round Single Corner Rectangle 35">
                <a:extLst>
                  <a:ext uri="{FF2B5EF4-FFF2-40B4-BE49-F238E27FC236}">
                    <a16:creationId xmlns:a16="http://schemas.microsoft.com/office/drawing/2014/main" id="{80858D9A-1399-45A3-BB34-3CFE7F2547C7}"/>
                  </a:ext>
                </a:extLst>
              </p:cNvPr>
              <p:cNvSpPr/>
              <p:nvPr/>
            </p:nvSpPr>
            <p:spPr>
              <a:xfrm rot="10800000">
                <a:off x="2701162" y="1343725"/>
                <a:ext cx="2118634" cy="504643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21" name="TextBox 20">
                <a:extLst>
                  <a:ext uri="{FF2B5EF4-FFF2-40B4-BE49-F238E27FC236}">
                    <a16:creationId xmlns:a16="http://schemas.microsoft.com/office/drawing/2014/main" id="{168FF750-5403-45A2-BA78-915FE2D3BB4F}"/>
                  </a:ext>
                </a:extLst>
              </p:cNvPr>
              <p:cNvSpPr txBox="1"/>
              <p:nvPr/>
            </p:nvSpPr>
            <p:spPr>
              <a:xfrm>
                <a:off x="2690899" y="1661845"/>
                <a:ext cx="2220431" cy="750193"/>
              </a:xfrm>
              <a:prstGeom prst="rect">
                <a:avLst/>
              </a:prstGeom>
              <a:noFill/>
            </p:spPr>
            <p:txBody>
              <a:bodyPr wrap="square" rtlCol="0">
                <a:spAutoFit/>
              </a:bodyPr>
              <a:lstStyle/>
              <a:p>
                <a:pPr algn="ctr"/>
                <a:r>
                  <a:rPr lang="en-US" sz="2000" b="1" dirty="0">
                    <a:solidFill>
                      <a:schemeClr val="tx1">
                        <a:lumMod val="75000"/>
                      </a:schemeClr>
                    </a:solidFill>
                  </a:rPr>
                  <a:t>Reports and Dashboards</a:t>
                </a:r>
              </a:p>
            </p:txBody>
          </p:sp>
          <p:sp>
            <p:nvSpPr>
              <p:cNvPr id="23" name="TextBox 22">
                <a:extLst>
                  <a:ext uri="{FF2B5EF4-FFF2-40B4-BE49-F238E27FC236}">
                    <a16:creationId xmlns:a16="http://schemas.microsoft.com/office/drawing/2014/main" id="{8B83C159-821C-4320-9457-C32A0B9E884F}"/>
                  </a:ext>
                </a:extLst>
              </p:cNvPr>
              <p:cNvSpPr txBox="1"/>
              <p:nvPr/>
            </p:nvSpPr>
            <p:spPr>
              <a:xfrm>
                <a:off x="2651430" y="2542352"/>
                <a:ext cx="2203137" cy="293935"/>
              </a:xfrm>
              <a:prstGeom prst="rect">
                <a:avLst/>
              </a:prstGeom>
              <a:noFill/>
            </p:spPr>
            <p:txBody>
              <a:bodyPr wrap="square" rtlCol="0">
                <a:spAutoFit/>
              </a:bodyPr>
              <a:lstStyle/>
              <a:p>
                <a:pPr marL="285750" indent="-285750">
                  <a:buFont typeface="Arial" panose="020B0604020202020204" pitchFamily="34" charset="0"/>
                  <a:buChar char="•"/>
                </a:pPr>
                <a:endParaRPr lang="en-US" sz="1200" dirty="0">
                  <a:solidFill>
                    <a:schemeClr val="tx1">
                      <a:lumMod val="75000"/>
                    </a:schemeClr>
                  </a:solidFill>
                </a:endParaRPr>
              </a:p>
            </p:txBody>
          </p:sp>
        </p:grpSp>
        <p:grpSp>
          <p:nvGrpSpPr>
            <p:cNvPr id="60" name="Group 59">
              <a:extLst>
                <a:ext uri="{FF2B5EF4-FFF2-40B4-BE49-F238E27FC236}">
                  <a16:creationId xmlns:a16="http://schemas.microsoft.com/office/drawing/2014/main" id="{20CDC944-7825-4647-AF8F-43A1878BFD52}"/>
                </a:ext>
              </a:extLst>
            </p:cNvPr>
            <p:cNvGrpSpPr>
              <a:grpSpLocks noChangeAspect="1"/>
            </p:cNvGrpSpPr>
            <p:nvPr/>
          </p:nvGrpSpPr>
          <p:grpSpPr bwMode="auto">
            <a:xfrm>
              <a:off x="3652133" y="1436102"/>
              <a:ext cx="357692" cy="520683"/>
              <a:chOff x="5189" y="601"/>
              <a:chExt cx="959" cy="1396"/>
            </a:xfrm>
            <a:solidFill>
              <a:schemeClr val="bg1"/>
            </a:solidFill>
          </p:grpSpPr>
          <p:sp>
            <p:nvSpPr>
              <p:cNvPr id="61" name="Freeform 5">
                <a:extLst>
                  <a:ext uri="{FF2B5EF4-FFF2-40B4-BE49-F238E27FC236}">
                    <a16:creationId xmlns:a16="http://schemas.microsoft.com/office/drawing/2014/main" id="{B29E169E-CCF2-4B5B-B61B-7644BFCD8D6D}"/>
                  </a:ext>
                </a:extLst>
              </p:cNvPr>
              <p:cNvSpPr>
                <a:spLocks noEditPoints="1"/>
              </p:cNvSpPr>
              <p:nvPr/>
            </p:nvSpPr>
            <p:spPr bwMode="auto">
              <a:xfrm>
                <a:off x="5467" y="601"/>
                <a:ext cx="531" cy="508"/>
              </a:xfrm>
              <a:custGeom>
                <a:avLst/>
                <a:gdLst>
                  <a:gd name="T0" fmla="*/ 73 w 145"/>
                  <a:gd name="T1" fmla="*/ 3 h 138"/>
                  <a:gd name="T2" fmla="*/ 136 w 145"/>
                  <a:gd name="T3" fmla="*/ 51 h 138"/>
                  <a:gd name="T4" fmla="*/ 94 w 145"/>
                  <a:gd name="T5" fmla="*/ 128 h 138"/>
                  <a:gd name="T6" fmla="*/ 12 w 145"/>
                  <a:gd name="T7" fmla="*/ 88 h 138"/>
                  <a:gd name="T8" fmla="*/ 57 w 145"/>
                  <a:gd name="T9" fmla="*/ 6 h 138"/>
                  <a:gd name="T10" fmla="*/ 73 w 145"/>
                  <a:gd name="T11" fmla="*/ 3 h 138"/>
                  <a:gd name="T12" fmla="*/ 73 w 145"/>
                  <a:gd name="T13" fmla="*/ 123 h 138"/>
                  <a:gd name="T14" fmla="*/ 90 w 145"/>
                  <a:gd name="T15" fmla="*/ 121 h 138"/>
                  <a:gd name="T16" fmla="*/ 129 w 145"/>
                  <a:gd name="T17" fmla="*/ 52 h 138"/>
                  <a:gd name="T18" fmla="*/ 46 w 145"/>
                  <a:gd name="T19" fmla="*/ 18 h 138"/>
                  <a:gd name="T20" fmla="*/ 18 w 145"/>
                  <a:gd name="T21" fmla="*/ 79 h 138"/>
                  <a:gd name="T22" fmla="*/ 73 w 145"/>
                  <a:gd name="T23" fmla="*/ 1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38">
                    <a:moveTo>
                      <a:pt x="73" y="3"/>
                    </a:moveTo>
                    <a:cubicBezTo>
                      <a:pt x="103" y="3"/>
                      <a:pt x="129" y="23"/>
                      <a:pt x="136" y="51"/>
                    </a:cubicBezTo>
                    <a:cubicBezTo>
                      <a:pt x="145" y="84"/>
                      <a:pt x="126" y="117"/>
                      <a:pt x="94" y="128"/>
                    </a:cubicBezTo>
                    <a:cubicBezTo>
                      <a:pt x="60" y="138"/>
                      <a:pt x="24" y="121"/>
                      <a:pt x="12" y="88"/>
                    </a:cubicBezTo>
                    <a:cubicBezTo>
                      <a:pt x="0" y="53"/>
                      <a:pt x="21" y="15"/>
                      <a:pt x="57" y="6"/>
                    </a:cubicBezTo>
                    <a:cubicBezTo>
                      <a:pt x="62" y="4"/>
                      <a:pt x="68" y="3"/>
                      <a:pt x="73" y="3"/>
                    </a:cubicBezTo>
                    <a:close/>
                    <a:moveTo>
                      <a:pt x="73" y="123"/>
                    </a:moveTo>
                    <a:cubicBezTo>
                      <a:pt x="79" y="123"/>
                      <a:pt x="84" y="122"/>
                      <a:pt x="90" y="121"/>
                    </a:cubicBezTo>
                    <a:cubicBezTo>
                      <a:pt x="119" y="113"/>
                      <a:pt x="137" y="82"/>
                      <a:pt x="129" y="52"/>
                    </a:cubicBezTo>
                    <a:cubicBezTo>
                      <a:pt x="119" y="17"/>
                      <a:pt x="79" y="0"/>
                      <a:pt x="46" y="18"/>
                    </a:cubicBezTo>
                    <a:cubicBezTo>
                      <a:pt x="24" y="30"/>
                      <a:pt x="12" y="55"/>
                      <a:pt x="18" y="79"/>
                    </a:cubicBezTo>
                    <a:cubicBezTo>
                      <a:pt x="24" y="105"/>
                      <a:pt x="47" y="123"/>
                      <a:pt x="73"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2" name="Freeform 6">
                <a:extLst>
                  <a:ext uri="{FF2B5EF4-FFF2-40B4-BE49-F238E27FC236}">
                    <a16:creationId xmlns:a16="http://schemas.microsoft.com/office/drawing/2014/main" id="{95DCF292-7F19-43A2-AA4C-6E66E732BA8E}"/>
                  </a:ext>
                </a:extLst>
              </p:cNvPr>
              <p:cNvSpPr>
                <a:spLocks noEditPoints="1"/>
              </p:cNvSpPr>
              <p:nvPr/>
            </p:nvSpPr>
            <p:spPr bwMode="auto">
              <a:xfrm>
                <a:off x="5478" y="1493"/>
                <a:ext cx="527" cy="504"/>
              </a:xfrm>
              <a:custGeom>
                <a:avLst/>
                <a:gdLst>
                  <a:gd name="T0" fmla="*/ 71 w 144"/>
                  <a:gd name="T1" fmla="*/ 135 h 137"/>
                  <a:gd name="T2" fmla="*/ 7 w 144"/>
                  <a:gd name="T3" fmla="*/ 86 h 137"/>
                  <a:gd name="T4" fmla="*/ 49 w 144"/>
                  <a:gd name="T5" fmla="*/ 12 h 137"/>
                  <a:gd name="T6" fmla="*/ 132 w 144"/>
                  <a:gd name="T7" fmla="*/ 51 h 137"/>
                  <a:gd name="T8" fmla="*/ 87 w 144"/>
                  <a:gd name="T9" fmla="*/ 133 h 137"/>
                  <a:gd name="T10" fmla="*/ 71 w 144"/>
                  <a:gd name="T11" fmla="*/ 135 h 137"/>
                  <a:gd name="T12" fmla="*/ 70 w 144"/>
                  <a:gd name="T13" fmla="*/ 16 h 137"/>
                  <a:gd name="T14" fmla="*/ 63 w 144"/>
                  <a:gd name="T15" fmla="*/ 16 h 137"/>
                  <a:gd name="T16" fmla="*/ 54 w 144"/>
                  <a:gd name="T17" fmla="*/ 18 h 137"/>
                  <a:gd name="T18" fmla="*/ 16 w 144"/>
                  <a:gd name="T19" fmla="*/ 86 h 137"/>
                  <a:gd name="T20" fmla="*/ 93 w 144"/>
                  <a:gd name="T21" fmla="*/ 123 h 137"/>
                  <a:gd name="T22" fmla="*/ 126 w 144"/>
                  <a:gd name="T23" fmla="*/ 60 h 137"/>
                  <a:gd name="T24" fmla="*/ 70 w 144"/>
                  <a:gd name="T25" fmla="*/ 1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37">
                    <a:moveTo>
                      <a:pt x="71" y="135"/>
                    </a:moveTo>
                    <a:cubicBezTo>
                      <a:pt x="41" y="136"/>
                      <a:pt x="14" y="115"/>
                      <a:pt x="7" y="86"/>
                    </a:cubicBezTo>
                    <a:cubicBezTo>
                      <a:pt x="0" y="54"/>
                      <a:pt x="18" y="23"/>
                      <a:pt x="49" y="12"/>
                    </a:cubicBezTo>
                    <a:cubicBezTo>
                      <a:pt x="83" y="0"/>
                      <a:pt x="120" y="18"/>
                      <a:pt x="132" y="51"/>
                    </a:cubicBezTo>
                    <a:cubicBezTo>
                      <a:pt x="144" y="86"/>
                      <a:pt x="123" y="124"/>
                      <a:pt x="87" y="133"/>
                    </a:cubicBezTo>
                    <a:cubicBezTo>
                      <a:pt x="82" y="135"/>
                      <a:pt x="76" y="136"/>
                      <a:pt x="71" y="135"/>
                    </a:cubicBezTo>
                    <a:close/>
                    <a:moveTo>
                      <a:pt x="70" y="16"/>
                    </a:moveTo>
                    <a:cubicBezTo>
                      <a:pt x="68" y="16"/>
                      <a:pt x="66" y="16"/>
                      <a:pt x="63" y="16"/>
                    </a:cubicBezTo>
                    <a:cubicBezTo>
                      <a:pt x="60" y="17"/>
                      <a:pt x="57" y="17"/>
                      <a:pt x="54" y="18"/>
                    </a:cubicBezTo>
                    <a:cubicBezTo>
                      <a:pt x="25" y="26"/>
                      <a:pt x="7" y="57"/>
                      <a:pt x="16" y="86"/>
                    </a:cubicBezTo>
                    <a:cubicBezTo>
                      <a:pt x="25" y="120"/>
                      <a:pt x="62" y="137"/>
                      <a:pt x="93" y="123"/>
                    </a:cubicBezTo>
                    <a:cubicBezTo>
                      <a:pt x="117" y="113"/>
                      <a:pt x="132" y="87"/>
                      <a:pt x="126" y="60"/>
                    </a:cubicBezTo>
                    <a:cubicBezTo>
                      <a:pt x="121" y="34"/>
                      <a:pt x="97" y="16"/>
                      <a:pt x="7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5" name="Freeform 9">
                <a:extLst>
                  <a:ext uri="{FF2B5EF4-FFF2-40B4-BE49-F238E27FC236}">
                    <a16:creationId xmlns:a16="http://schemas.microsoft.com/office/drawing/2014/main" id="{10844833-A369-4D2E-A3B9-CED4D6609AC4}"/>
                  </a:ext>
                </a:extLst>
              </p:cNvPr>
              <p:cNvSpPr>
                <a:spLocks/>
              </p:cNvSpPr>
              <p:nvPr/>
            </p:nvSpPr>
            <p:spPr bwMode="auto">
              <a:xfrm>
                <a:off x="5976" y="1540"/>
                <a:ext cx="172" cy="170"/>
              </a:xfrm>
              <a:custGeom>
                <a:avLst/>
                <a:gdLst>
                  <a:gd name="T0" fmla="*/ 32 w 47"/>
                  <a:gd name="T1" fmla="*/ 0 h 46"/>
                  <a:gd name="T2" fmla="*/ 47 w 47"/>
                  <a:gd name="T3" fmla="*/ 4 h 46"/>
                  <a:gd name="T4" fmla="*/ 4 w 47"/>
                  <a:gd name="T5" fmla="*/ 46 h 46"/>
                  <a:gd name="T6" fmla="*/ 0 w 47"/>
                  <a:gd name="T7" fmla="*/ 31 h 46"/>
                  <a:gd name="T8" fmla="*/ 17 w 47"/>
                  <a:gd name="T9" fmla="*/ 17 h 46"/>
                  <a:gd name="T10" fmla="*/ 32 w 47"/>
                  <a:gd name="T11" fmla="*/ 0 h 46"/>
                </a:gdLst>
                <a:ahLst/>
                <a:cxnLst>
                  <a:cxn ang="0">
                    <a:pos x="T0" y="T1"/>
                  </a:cxn>
                  <a:cxn ang="0">
                    <a:pos x="T2" y="T3"/>
                  </a:cxn>
                  <a:cxn ang="0">
                    <a:pos x="T4" y="T5"/>
                  </a:cxn>
                  <a:cxn ang="0">
                    <a:pos x="T6" y="T7"/>
                  </a:cxn>
                  <a:cxn ang="0">
                    <a:pos x="T8" y="T9"/>
                  </a:cxn>
                  <a:cxn ang="0">
                    <a:pos x="T10" y="T11"/>
                  </a:cxn>
                </a:cxnLst>
                <a:rect l="0" t="0" r="r" b="b"/>
                <a:pathLst>
                  <a:path w="47" h="46">
                    <a:moveTo>
                      <a:pt x="32" y="0"/>
                    </a:moveTo>
                    <a:cubicBezTo>
                      <a:pt x="37" y="1"/>
                      <a:pt x="42" y="2"/>
                      <a:pt x="47" y="4"/>
                    </a:cubicBezTo>
                    <a:cubicBezTo>
                      <a:pt x="36" y="21"/>
                      <a:pt x="22" y="35"/>
                      <a:pt x="4" y="46"/>
                    </a:cubicBezTo>
                    <a:cubicBezTo>
                      <a:pt x="3" y="41"/>
                      <a:pt x="1" y="36"/>
                      <a:pt x="0" y="31"/>
                    </a:cubicBezTo>
                    <a:cubicBezTo>
                      <a:pt x="6" y="26"/>
                      <a:pt x="12" y="22"/>
                      <a:pt x="17" y="17"/>
                    </a:cubicBezTo>
                    <a:cubicBezTo>
                      <a:pt x="22" y="11"/>
                      <a:pt x="27" y="6"/>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6" name="Freeform 10">
                <a:extLst>
                  <a:ext uri="{FF2B5EF4-FFF2-40B4-BE49-F238E27FC236}">
                    <a16:creationId xmlns:a16="http://schemas.microsoft.com/office/drawing/2014/main" id="{17A14064-9C89-4435-89BD-9BDFE1945044}"/>
                  </a:ext>
                </a:extLst>
              </p:cNvPr>
              <p:cNvSpPr>
                <a:spLocks/>
              </p:cNvSpPr>
              <p:nvPr/>
            </p:nvSpPr>
            <p:spPr bwMode="auto">
              <a:xfrm>
                <a:off x="5324" y="1537"/>
                <a:ext cx="176" cy="173"/>
              </a:xfrm>
              <a:custGeom>
                <a:avLst/>
                <a:gdLst>
                  <a:gd name="T0" fmla="*/ 0 w 48"/>
                  <a:gd name="T1" fmla="*/ 5 h 47"/>
                  <a:gd name="T2" fmla="*/ 16 w 48"/>
                  <a:gd name="T3" fmla="*/ 0 h 47"/>
                  <a:gd name="T4" fmla="*/ 48 w 48"/>
                  <a:gd name="T5" fmla="*/ 32 h 47"/>
                  <a:gd name="T6" fmla="*/ 43 w 48"/>
                  <a:gd name="T7" fmla="*/ 47 h 47"/>
                  <a:gd name="T8" fmla="*/ 0 w 48"/>
                  <a:gd name="T9" fmla="*/ 5 h 47"/>
                </a:gdLst>
                <a:ahLst/>
                <a:cxnLst>
                  <a:cxn ang="0">
                    <a:pos x="T0" y="T1"/>
                  </a:cxn>
                  <a:cxn ang="0">
                    <a:pos x="T2" y="T3"/>
                  </a:cxn>
                  <a:cxn ang="0">
                    <a:pos x="T4" y="T5"/>
                  </a:cxn>
                  <a:cxn ang="0">
                    <a:pos x="T6" y="T7"/>
                  </a:cxn>
                  <a:cxn ang="0">
                    <a:pos x="T8" y="T9"/>
                  </a:cxn>
                </a:cxnLst>
                <a:rect l="0" t="0" r="r" b="b"/>
                <a:pathLst>
                  <a:path w="48" h="47">
                    <a:moveTo>
                      <a:pt x="0" y="5"/>
                    </a:moveTo>
                    <a:cubicBezTo>
                      <a:pt x="6" y="3"/>
                      <a:pt x="11" y="2"/>
                      <a:pt x="16" y="0"/>
                    </a:cubicBezTo>
                    <a:cubicBezTo>
                      <a:pt x="24" y="13"/>
                      <a:pt x="35" y="23"/>
                      <a:pt x="48" y="32"/>
                    </a:cubicBezTo>
                    <a:cubicBezTo>
                      <a:pt x="46" y="37"/>
                      <a:pt x="44" y="42"/>
                      <a:pt x="43" y="47"/>
                    </a:cubicBezTo>
                    <a:cubicBezTo>
                      <a:pt x="25" y="36"/>
                      <a:pt x="11" y="2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8" name="Freeform 12">
                <a:extLst>
                  <a:ext uri="{FF2B5EF4-FFF2-40B4-BE49-F238E27FC236}">
                    <a16:creationId xmlns:a16="http://schemas.microsoft.com/office/drawing/2014/main" id="{4A7F58DB-B84A-42C3-B321-5F565166906D}"/>
                  </a:ext>
                </a:extLst>
              </p:cNvPr>
              <p:cNvSpPr>
                <a:spLocks/>
              </p:cNvSpPr>
              <p:nvPr/>
            </p:nvSpPr>
            <p:spPr bwMode="auto">
              <a:xfrm>
                <a:off x="5328" y="896"/>
                <a:ext cx="172" cy="169"/>
              </a:xfrm>
              <a:custGeom>
                <a:avLst/>
                <a:gdLst>
                  <a:gd name="T0" fmla="*/ 0 w 47"/>
                  <a:gd name="T1" fmla="*/ 41 h 46"/>
                  <a:gd name="T2" fmla="*/ 42 w 47"/>
                  <a:gd name="T3" fmla="*/ 0 h 46"/>
                  <a:gd name="T4" fmla="*/ 47 w 47"/>
                  <a:gd name="T5" fmla="*/ 15 h 46"/>
                  <a:gd name="T6" fmla="*/ 16 w 47"/>
                  <a:gd name="T7" fmla="*/ 46 h 46"/>
                  <a:gd name="T8" fmla="*/ 0 w 47"/>
                  <a:gd name="T9" fmla="*/ 41 h 46"/>
                </a:gdLst>
                <a:ahLst/>
                <a:cxnLst>
                  <a:cxn ang="0">
                    <a:pos x="T0" y="T1"/>
                  </a:cxn>
                  <a:cxn ang="0">
                    <a:pos x="T2" y="T3"/>
                  </a:cxn>
                  <a:cxn ang="0">
                    <a:pos x="T4" y="T5"/>
                  </a:cxn>
                  <a:cxn ang="0">
                    <a:pos x="T6" y="T7"/>
                  </a:cxn>
                  <a:cxn ang="0">
                    <a:pos x="T8" y="T9"/>
                  </a:cxn>
                </a:cxnLst>
                <a:rect l="0" t="0" r="r" b="b"/>
                <a:pathLst>
                  <a:path w="47" h="46">
                    <a:moveTo>
                      <a:pt x="0" y="41"/>
                    </a:moveTo>
                    <a:cubicBezTo>
                      <a:pt x="11" y="24"/>
                      <a:pt x="25" y="11"/>
                      <a:pt x="42" y="0"/>
                    </a:cubicBezTo>
                    <a:cubicBezTo>
                      <a:pt x="43" y="5"/>
                      <a:pt x="45" y="10"/>
                      <a:pt x="47" y="15"/>
                    </a:cubicBezTo>
                    <a:cubicBezTo>
                      <a:pt x="35" y="23"/>
                      <a:pt x="24" y="34"/>
                      <a:pt x="16" y="46"/>
                    </a:cubicBezTo>
                    <a:cubicBezTo>
                      <a:pt x="10" y="44"/>
                      <a:pt x="5" y="43"/>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9" name="Freeform 13">
                <a:extLst>
                  <a:ext uri="{FF2B5EF4-FFF2-40B4-BE49-F238E27FC236}">
                    <a16:creationId xmlns:a16="http://schemas.microsoft.com/office/drawing/2014/main" id="{F8CFAEBC-DE6F-4E1C-BB3C-EF9D23F11BB1}"/>
                  </a:ext>
                </a:extLst>
              </p:cNvPr>
              <p:cNvSpPr>
                <a:spLocks/>
              </p:cNvSpPr>
              <p:nvPr/>
            </p:nvSpPr>
            <p:spPr bwMode="auto">
              <a:xfrm>
                <a:off x="5602" y="1758"/>
                <a:ext cx="260" cy="92"/>
              </a:xfrm>
              <a:custGeom>
                <a:avLst/>
                <a:gdLst>
                  <a:gd name="T0" fmla="*/ 0 w 71"/>
                  <a:gd name="T1" fmla="*/ 24 h 25"/>
                  <a:gd name="T2" fmla="*/ 27 w 71"/>
                  <a:gd name="T3" fmla="*/ 1 h 25"/>
                  <a:gd name="T4" fmla="*/ 36 w 71"/>
                  <a:gd name="T5" fmla="*/ 7 h 25"/>
                  <a:gd name="T6" fmla="*/ 46 w 71"/>
                  <a:gd name="T7" fmla="*/ 0 h 25"/>
                  <a:gd name="T8" fmla="*/ 71 w 71"/>
                  <a:gd name="T9" fmla="*/ 23 h 25"/>
                  <a:gd name="T10" fmla="*/ 71 w 71"/>
                  <a:gd name="T11" fmla="*/ 24 h 25"/>
                  <a:gd name="T12" fmla="*/ 1 w 71"/>
                  <a:gd name="T13" fmla="*/ 25 h 25"/>
                  <a:gd name="T14" fmla="*/ 0 w 7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5">
                    <a:moveTo>
                      <a:pt x="0" y="24"/>
                    </a:moveTo>
                    <a:cubicBezTo>
                      <a:pt x="9" y="16"/>
                      <a:pt x="18" y="9"/>
                      <a:pt x="27" y="1"/>
                    </a:cubicBezTo>
                    <a:cubicBezTo>
                      <a:pt x="30" y="3"/>
                      <a:pt x="33" y="5"/>
                      <a:pt x="36" y="7"/>
                    </a:cubicBezTo>
                    <a:cubicBezTo>
                      <a:pt x="39" y="5"/>
                      <a:pt x="43" y="3"/>
                      <a:pt x="46" y="0"/>
                    </a:cubicBezTo>
                    <a:cubicBezTo>
                      <a:pt x="54" y="8"/>
                      <a:pt x="63" y="16"/>
                      <a:pt x="71" y="23"/>
                    </a:cubicBezTo>
                    <a:cubicBezTo>
                      <a:pt x="71" y="24"/>
                      <a:pt x="71" y="24"/>
                      <a:pt x="71" y="24"/>
                    </a:cubicBezTo>
                    <a:cubicBezTo>
                      <a:pt x="47" y="24"/>
                      <a:pt x="24" y="25"/>
                      <a:pt x="1" y="25"/>
                    </a:cubicBezTo>
                    <a:cubicBezTo>
                      <a:pt x="0" y="24"/>
                      <a:pt x="0" y="24"/>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0" name="Freeform 14">
                <a:extLst>
                  <a:ext uri="{FF2B5EF4-FFF2-40B4-BE49-F238E27FC236}">
                    <a16:creationId xmlns:a16="http://schemas.microsoft.com/office/drawing/2014/main" id="{A982557A-C0F2-400A-AF66-0C385411BC83}"/>
                  </a:ext>
                </a:extLst>
              </p:cNvPr>
              <p:cNvSpPr>
                <a:spLocks/>
              </p:cNvSpPr>
              <p:nvPr/>
            </p:nvSpPr>
            <p:spPr bwMode="auto">
              <a:xfrm>
                <a:off x="5610" y="1677"/>
                <a:ext cx="252" cy="88"/>
              </a:xfrm>
              <a:custGeom>
                <a:avLst/>
                <a:gdLst>
                  <a:gd name="T0" fmla="*/ 69 w 69"/>
                  <a:gd name="T1" fmla="*/ 0 h 24"/>
                  <a:gd name="T2" fmla="*/ 34 w 69"/>
                  <a:gd name="T3" fmla="*/ 24 h 24"/>
                  <a:gd name="T4" fmla="*/ 0 w 69"/>
                  <a:gd name="T5" fmla="*/ 0 h 24"/>
                  <a:gd name="T6" fmla="*/ 1 w 69"/>
                  <a:gd name="T7" fmla="*/ 0 h 24"/>
                  <a:gd name="T8" fmla="*/ 69 w 69"/>
                  <a:gd name="T9" fmla="*/ 0 h 24"/>
                </a:gdLst>
                <a:ahLst/>
                <a:cxnLst>
                  <a:cxn ang="0">
                    <a:pos x="T0" y="T1"/>
                  </a:cxn>
                  <a:cxn ang="0">
                    <a:pos x="T2" y="T3"/>
                  </a:cxn>
                  <a:cxn ang="0">
                    <a:pos x="T4" y="T5"/>
                  </a:cxn>
                  <a:cxn ang="0">
                    <a:pos x="T6" y="T7"/>
                  </a:cxn>
                  <a:cxn ang="0">
                    <a:pos x="T8" y="T9"/>
                  </a:cxn>
                </a:cxnLst>
                <a:rect l="0" t="0" r="r" b="b"/>
                <a:pathLst>
                  <a:path w="69" h="24">
                    <a:moveTo>
                      <a:pt x="69" y="0"/>
                    </a:moveTo>
                    <a:cubicBezTo>
                      <a:pt x="57" y="8"/>
                      <a:pt x="46" y="16"/>
                      <a:pt x="34" y="24"/>
                    </a:cubicBezTo>
                    <a:cubicBezTo>
                      <a:pt x="23" y="16"/>
                      <a:pt x="12" y="8"/>
                      <a:pt x="0" y="0"/>
                    </a:cubicBezTo>
                    <a:cubicBezTo>
                      <a:pt x="1" y="0"/>
                      <a:pt x="1" y="0"/>
                      <a:pt x="1" y="0"/>
                    </a:cubicBezTo>
                    <a:cubicBezTo>
                      <a:pt x="23" y="0"/>
                      <a:pt x="46"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1" name="Freeform 15">
                <a:extLst>
                  <a:ext uri="{FF2B5EF4-FFF2-40B4-BE49-F238E27FC236}">
                    <a16:creationId xmlns:a16="http://schemas.microsoft.com/office/drawing/2014/main" id="{AC3F82E6-B891-4A97-AA33-122D25314CE4}"/>
                  </a:ext>
                </a:extLst>
              </p:cNvPr>
              <p:cNvSpPr>
                <a:spLocks/>
              </p:cNvSpPr>
              <p:nvPr/>
            </p:nvSpPr>
            <p:spPr bwMode="auto">
              <a:xfrm>
                <a:off x="5588" y="1684"/>
                <a:ext cx="99" cy="155"/>
              </a:xfrm>
              <a:custGeom>
                <a:avLst/>
                <a:gdLst>
                  <a:gd name="T0" fmla="*/ 27 w 27"/>
                  <a:gd name="T1" fmla="*/ 18 h 42"/>
                  <a:gd name="T2" fmla="*/ 0 w 27"/>
                  <a:gd name="T3" fmla="*/ 42 h 42"/>
                  <a:gd name="T4" fmla="*/ 1 w 27"/>
                  <a:gd name="T5" fmla="*/ 0 h 42"/>
                  <a:gd name="T6" fmla="*/ 27 w 27"/>
                  <a:gd name="T7" fmla="*/ 18 h 42"/>
                </a:gdLst>
                <a:ahLst/>
                <a:cxnLst>
                  <a:cxn ang="0">
                    <a:pos x="T0" y="T1"/>
                  </a:cxn>
                  <a:cxn ang="0">
                    <a:pos x="T2" y="T3"/>
                  </a:cxn>
                  <a:cxn ang="0">
                    <a:pos x="T4" y="T5"/>
                  </a:cxn>
                  <a:cxn ang="0">
                    <a:pos x="T6" y="T7"/>
                  </a:cxn>
                </a:cxnLst>
                <a:rect l="0" t="0" r="r" b="b"/>
                <a:pathLst>
                  <a:path w="27" h="42">
                    <a:moveTo>
                      <a:pt x="27" y="18"/>
                    </a:moveTo>
                    <a:cubicBezTo>
                      <a:pt x="18" y="26"/>
                      <a:pt x="9" y="34"/>
                      <a:pt x="0" y="42"/>
                    </a:cubicBezTo>
                    <a:cubicBezTo>
                      <a:pt x="1" y="28"/>
                      <a:pt x="1" y="14"/>
                      <a:pt x="1" y="0"/>
                    </a:cubicBezTo>
                    <a:cubicBezTo>
                      <a:pt x="10" y="7"/>
                      <a:pt x="18" y="12"/>
                      <a:pt x="2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2" name="Freeform 16">
                <a:extLst>
                  <a:ext uri="{FF2B5EF4-FFF2-40B4-BE49-F238E27FC236}">
                    <a16:creationId xmlns:a16="http://schemas.microsoft.com/office/drawing/2014/main" id="{F28A1933-919A-4BC4-9E3C-73EE54D28FCE}"/>
                  </a:ext>
                </a:extLst>
              </p:cNvPr>
              <p:cNvSpPr>
                <a:spLocks/>
              </p:cNvSpPr>
              <p:nvPr/>
            </p:nvSpPr>
            <p:spPr bwMode="auto">
              <a:xfrm>
                <a:off x="5785" y="1680"/>
                <a:ext cx="96" cy="155"/>
              </a:xfrm>
              <a:custGeom>
                <a:avLst/>
                <a:gdLst>
                  <a:gd name="T0" fmla="*/ 26 w 26"/>
                  <a:gd name="T1" fmla="*/ 0 h 42"/>
                  <a:gd name="T2" fmla="*/ 25 w 26"/>
                  <a:gd name="T3" fmla="*/ 42 h 42"/>
                  <a:gd name="T4" fmla="*/ 0 w 26"/>
                  <a:gd name="T5" fmla="*/ 19 h 42"/>
                  <a:gd name="T6" fmla="*/ 26 w 26"/>
                  <a:gd name="T7" fmla="*/ 0 h 42"/>
                </a:gdLst>
                <a:ahLst/>
                <a:cxnLst>
                  <a:cxn ang="0">
                    <a:pos x="T0" y="T1"/>
                  </a:cxn>
                  <a:cxn ang="0">
                    <a:pos x="T2" y="T3"/>
                  </a:cxn>
                  <a:cxn ang="0">
                    <a:pos x="T4" y="T5"/>
                  </a:cxn>
                  <a:cxn ang="0">
                    <a:pos x="T6" y="T7"/>
                  </a:cxn>
                </a:cxnLst>
                <a:rect l="0" t="0" r="r" b="b"/>
                <a:pathLst>
                  <a:path w="26" h="42">
                    <a:moveTo>
                      <a:pt x="26" y="0"/>
                    </a:moveTo>
                    <a:cubicBezTo>
                      <a:pt x="26" y="14"/>
                      <a:pt x="25" y="28"/>
                      <a:pt x="25" y="42"/>
                    </a:cubicBezTo>
                    <a:cubicBezTo>
                      <a:pt x="16" y="34"/>
                      <a:pt x="8" y="26"/>
                      <a:pt x="0" y="19"/>
                    </a:cubicBezTo>
                    <a:cubicBezTo>
                      <a:pt x="9" y="13"/>
                      <a:pt x="17" y="7"/>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3" name="Freeform 17">
                <a:extLst>
                  <a:ext uri="{FF2B5EF4-FFF2-40B4-BE49-F238E27FC236}">
                    <a16:creationId xmlns:a16="http://schemas.microsoft.com/office/drawing/2014/main" id="{AC9A9B12-F49C-403D-9E4E-772229682249}"/>
                  </a:ext>
                </a:extLst>
              </p:cNvPr>
              <p:cNvSpPr>
                <a:spLocks noEditPoints="1"/>
              </p:cNvSpPr>
              <p:nvPr/>
            </p:nvSpPr>
            <p:spPr bwMode="auto">
              <a:xfrm>
                <a:off x="5189" y="1154"/>
                <a:ext cx="175" cy="291"/>
              </a:xfrm>
              <a:custGeom>
                <a:avLst/>
                <a:gdLst>
                  <a:gd name="T0" fmla="*/ 48 w 48"/>
                  <a:gd name="T1" fmla="*/ 40 h 79"/>
                  <a:gd name="T2" fmla="*/ 48 w 48"/>
                  <a:gd name="T3" fmla="*/ 72 h 79"/>
                  <a:gd name="T4" fmla="*/ 40 w 48"/>
                  <a:gd name="T5" fmla="*/ 79 h 79"/>
                  <a:gd name="T6" fmla="*/ 8 w 48"/>
                  <a:gd name="T7" fmla="*/ 79 h 79"/>
                  <a:gd name="T8" fmla="*/ 5 w 48"/>
                  <a:gd name="T9" fmla="*/ 79 h 79"/>
                  <a:gd name="T10" fmla="*/ 0 w 48"/>
                  <a:gd name="T11" fmla="*/ 74 h 79"/>
                  <a:gd name="T12" fmla="*/ 0 w 48"/>
                  <a:gd name="T13" fmla="*/ 70 h 79"/>
                  <a:gd name="T14" fmla="*/ 0 w 48"/>
                  <a:gd name="T15" fmla="*/ 10 h 79"/>
                  <a:gd name="T16" fmla="*/ 0 w 48"/>
                  <a:gd name="T17" fmla="*/ 8 h 79"/>
                  <a:gd name="T18" fmla="*/ 7 w 48"/>
                  <a:gd name="T19" fmla="*/ 1 h 79"/>
                  <a:gd name="T20" fmla="*/ 41 w 48"/>
                  <a:gd name="T21" fmla="*/ 1 h 79"/>
                  <a:gd name="T22" fmla="*/ 48 w 48"/>
                  <a:gd name="T23" fmla="*/ 8 h 79"/>
                  <a:gd name="T24" fmla="*/ 48 w 48"/>
                  <a:gd name="T25" fmla="*/ 40 h 79"/>
                  <a:gd name="T26" fmla="*/ 4 w 48"/>
                  <a:gd name="T27" fmla="*/ 67 h 79"/>
                  <a:gd name="T28" fmla="*/ 44 w 48"/>
                  <a:gd name="T29" fmla="*/ 67 h 79"/>
                  <a:gd name="T30" fmla="*/ 43 w 48"/>
                  <a:gd name="T31" fmla="*/ 10 h 79"/>
                  <a:gd name="T32" fmla="*/ 4 w 48"/>
                  <a:gd name="T33" fmla="*/ 10 h 79"/>
                  <a:gd name="T34" fmla="*/ 4 w 48"/>
                  <a:gd name="T35" fmla="*/ 67 h 79"/>
                  <a:gd name="T36" fmla="*/ 24 w 48"/>
                  <a:gd name="T37" fmla="*/ 71 h 79"/>
                  <a:gd name="T38" fmla="*/ 21 w 48"/>
                  <a:gd name="T39" fmla="*/ 73 h 79"/>
                  <a:gd name="T40" fmla="*/ 24 w 48"/>
                  <a:gd name="T41" fmla="*/ 76 h 79"/>
                  <a:gd name="T42" fmla="*/ 27 w 48"/>
                  <a:gd name="T43" fmla="*/ 73 h 79"/>
                  <a:gd name="T44" fmla="*/ 24 w 48"/>
                  <a:gd name="T45"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79">
                    <a:moveTo>
                      <a:pt x="48" y="40"/>
                    </a:moveTo>
                    <a:cubicBezTo>
                      <a:pt x="48" y="50"/>
                      <a:pt x="47" y="61"/>
                      <a:pt x="48" y="72"/>
                    </a:cubicBezTo>
                    <a:cubicBezTo>
                      <a:pt x="48" y="76"/>
                      <a:pt x="45" y="79"/>
                      <a:pt x="40" y="79"/>
                    </a:cubicBezTo>
                    <a:cubicBezTo>
                      <a:pt x="29" y="79"/>
                      <a:pt x="18" y="79"/>
                      <a:pt x="8" y="79"/>
                    </a:cubicBezTo>
                    <a:cubicBezTo>
                      <a:pt x="7" y="79"/>
                      <a:pt x="6" y="79"/>
                      <a:pt x="5" y="79"/>
                    </a:cubicBezTo>
                    <a:cubicBezTo>
                      <a:pt x="3" y="79"/>
                      <a:pt x="1" y="77"/>
                      <a:pt x="0" y="74"/>
                    </a:cubicBezTo>
                    <a:cubicBezTo>
                      <a:pt x="0" y="73"/>
                      <a:pt x="0" y="72"/>
                      <a:pt x="0" y="70"/>
                    </a:cubicBezTo>
                    <a:cubicBezTo>
                      <a:pt x="0" y="50"/>
                      <a:pt x="0" y="30"/>
                      <a:pt x="0" y="10"/>
                    </a:cubicBezTo>
                    <a:cubicBezTo>
                      <a:pt x="0" y="9"/>
                      <a:pt x="0" y="8"/>
                      <a:pt x="0" y="8"/>
                    </a:cubicBezTo>
                    <a:cubicBezTo>
                      <a:pt x="0" y="3"/>
                      <a:pt x="3" y="1"/>
                      <a:pt x="7" y="1"/>
                    </a:cubicBezTo>
                    <a:cubicBezTo>
                      <a:pt x="18" y="0"/>
                      <a:pt x="30" y="0"/>
                      <a:pt x="41" y="1"/>
                    </a:cubicBezTo>
                    <a:cubicBezTo>
                      <a:pt x="45" y="1"/>
                      <a:pt x="48" y="3"/>
                      <a:pt x="48" y="8"/>
                    </a:cubicBezTo>
                    <a:cubicBezTo>
                      <a:pt x="48" y="18"/>
                      <a:pt x="48" y="29"/>
                      <a:pt x="48" y="40"/>
                    </a:cubicBezTo>
                    <a:close/>
                    <a:moveTo>
                      <a:pt x="4" y="67"/>
                    </a:moveTo>
                    <a:cubicBezTo>
                      <a:pt x="17" y="67"/>
                      <a:pt x="31" y="67"/>
                      <a:pt x="44" y="67"/>
                    </a:cubicBezTo>
                    <a:cubicBezTo>
                      <a:pt x="44" y="62"/>
                      <a:pt x="44" y="12"/>
                      <a:pt x="43" y="10"/>
                    </a:cubicBezTo>
                    <a:cubicBezTo>
                      <a:pt x="30" y="10"/>
                      <a:pt x="17" y="10"/>
                      <a:pt x="4" y="10"/>
                    </a:cubicBezTo>
                    <a:cubicBezTo>
                      <a:pt x="4" y="29"/>
                      <a:pt x="4" y="48"/>
                      <a:pt x="4" y="67"/>
                    </a:cubicBezTo>
                    <a:close/>
                    <a:moveTo>
                      <a:pt x="24" y="71"/>
                    </a:moveTo>
                    <a:cubicBezTo>
                      <a:pt x="22" y="71"/>
                      <a:pt x="21" y="72"/>
                      <a:pt x="21" y="73"/>
                    </a:cubicBezTo>
                    <a:cubicBezTo>
                      <a:pt x="21" y="75"/>
                      <a:pt x="22" y="76"/>
                      <a:pt x="24" y="76"/>
                    </a:cubicBezTo>
                    <a:cubicBezTo>
                      <a:pt x="25" y="76"/>
                      <a:pt x="27" y="75"/>
                      <a:pt x="27" y="73"/>
                    </a:cubicBezTo>
                    <a:cubicBezTo>
                      <a:pt x="27" y="72"/>
                      <a:pt x="25" y="71"/>
                      <a:pt x="2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6" name="Freeform 20">
                <a:extLst>
                  <a:ext uri="{FF2B5EF4-FFF2-40B4-BE49-F238E27FC236}">
                    <a16:creationId xmlns:a16="http://schemas.microsoft.com/office/drawing/2014/main" id="{A8D865A2-5E3D-4D0A-8E5A-F7B52F708FE2}"/>
                  </a:ext>
                </a:extLst>
              </p:cNvPr>
              <p:cNvSpPr>
                <a:spLocks/>
              </p:cNvSpPr>
              <p:nvPr/>
            </p:nvSpPr>
            <p:spPr bwMode="auto">
              <a:xfrm>
                <a:off x="5730" y="686"/>
                <a:ext cx="154" cy="261"/>
              </a:xfrm>
              <a:custGeom>
                <a:avLst/>
                <a:gdLst>
                  <a:gd name="T0" fmla="*/ 11 w 42"/>
                  <a:gd name="T1" fmla="*/ 31 h 71"/>
                  <a:gd name="T2" fmla="*/ 11 w 42"/>
                  <a:gd name="T3" fmla="*/ 31 h 71"/>
                  <a:gd name="T4" fmla="*/ 11 w 42"/>
                  <a:gd name="T5" fmla="*/ 32 h 71"/>
                  <a:gd name="T6" fmla="*/ 11 w 42"/>
                  <a:gd name="T7" fmla="*/ 32 h 71"/>
                  <a:gd name="T8" fmla="*/ 11 w 42"/>
                  <a:gd name="T9" fmla="*/ 32 h 71"/>
                  <a:gd name="T10" fmla="*/ 10 w 42"/>
                  <a:gd name="T11" fmla="*/ 33 h 71"/>
                  <a:gd name="T12" fmla="*/ 10 w 42"/>
                  <a:gd name="T13" fmla="*/ 33 h 71"/>
                  <a:gd name="T14" fmla="*/ 10 w 42"/>
                  <a:gd name="T15" fmla="*/ 33 h 71"/>
                  <a:gd name="T16" fmla="*/ 10 w 42"/>
                  <a:gd name="T17" fmla="*/ 34 h 71"/>
                  <a:gd name="T18" fmla="*/ 9 w 42"/>
                  <a:gd name="T19" fmla="*/ 37 h 71"/>
                  <a:gd name="T20" fmla="*/ 8 w 42"/>
                  <a:gd name="T21" fmla="*/ 39 h 71"/>
                  <a:gd name="T22" fmla="*/ 7 w 42"/>
                  <a:gd name="T23" fmla="*/ 39 h 71"/>
                  <a:gd name="T24" fmla="*/ 3 w 42"/>
                  <a:gd name="T25" fmla="*/ 48 h 71"/>
                  <a:gd name="T26" fmla="*/ 4 w 42"/>
                  <a:gd name="T27" fmla="*/ 48 h 71"/>
                  <a:gd name="T28" fmla="*/ 4 w 42"/>
                  <a:gd name="T29" fmla="*/ 49 h 71"/>
                  <a:gd name="T30" fmla="*/ 4 w 42"/>
                  <a:gd name="T31" fmla="*/ 49 h 71"/>
                  <a:gd name="T32" fmla="*/ 5 w 42"/>
                  <a:gd name="T33" fmla="*/ 49 h 71"/>
                  <a:gd name="T34" fmla="*/ 6 w 42"/>
                  <a:gd name="T35" fmla="*/ 50 h 71"/>
                  <a:gd name="T36" fmla="*/ 7 w 42"/>
                  <a:gd name="T37" fmla="*/ 50 h 71"/>
                  <a:gd name="T38" fmla="*/ 15 w 42"/>
                  <a:gd name="T39" fmla="*/ 54 h 71"/>
                  <a:gd name="T40" fmla="*/ 20 w 42"/>
                  <a:gd name="T41" fmla="*/ 56 h 71"/>
                  <a:gd name="T42" fmla="*/ 22 w 42"/>
                  <a:gd name="T43" fmla="*/ 59 h 71"/>
                  <a:gd name="T44" fmla="*/ 23 w 42"/>
                  <a:gd name="T45" fmla="*/ 61 h 71"/>
                  <a:gd name="T46" fmla="*/ 25 w 42"/>
                  <a:gd name="T47" fmla="*/ 70 h 71"/>
                  <a:gd name="T48" fmla="*/ 25 w 42"/>
                  <a:gd name="T49" fmla="*/ 71 h 71"/>
                  <a:gd name="T50" fmla="*/ 41 w 42"/>
                  <a:gd name="T51" fmla="*/ 71 h 71"/>
                  <a:gd name="T52" fmla="*/ 34 w 42"/>
                  <a:gd name="T53" fmla="*/ 49 h 71"/>
                  <a:gd name="T54" fmla="*/ 22 w 42"/>
                  <a:gd name="T55" fmla="*/ 44 h 71"/>
                  <a:gd name="T56" fmla="*/ 19 w 42"/>
                  <a:gd name="T57" fmla="*/ 40 h 71"/>
                  <a:gd name="T58" fmla="*/ 24 w 42"/>
                  <a:gd name="T59" fmla="*/ 30 h 71"/>
                  <a:gd name="T60" fmla="*/ 27 w 42"/>
                  <a:gd name="T61" fmla="*/ 26 h 71"/>
                  <a:gd name="T62" fmla="*/ 25 w 42"/>
                  <a:gd name="T63" fmla="*/ 21 h 71"/>
                  <a:gd name="T64" fmla="*/ 26 w 42"/>
                  <a:gd name="T65" fmla="*/ 19 h 71"/>
                  <a:gd name="T66" fmla="*/ 22 w 42"/>
                  <a:gd name="T67" fmla="*/ 6 h 71"/>
                  <a:gd name="T68" fmla="*/ 18 w 42"/>
                  <a:gd name="T69" fmla="*/ 2 h 71"/>
                  <a:gd name="T70" fmla="*/ 11 w 42"/>
                  <a:gd name="T71" fmla="*/ 1 h 71"/>
                  <a:gd name="T72" fmla="*/ 8 w 42"/>
                  <a:gd name="T73" fmla="*/ 1 h 71"/>
                  <a:gd name="T74" fmla="*/ 4 w 42"/>
                  <a:gd name="T75" fmla="*/ 3 h 71"/>
                  <a:gd name="T76" fmla="*/ 1 w 42"/>
                  <a:gd name="T77" fmla="*/ 6 h 71"/>
                  <a:gd name="T78" fmla="*/ 0 w 42"/>
                  <a:gd name="T79" fmla="*/ 7 h 71"/>
                  <a:gd name="T80" fmla="*/ 0 w 42"/>
                  <a:gd name="T81" fmla="*/ 7 h 71"/>
                  <a:gd name="T82" fmla="*/ 3 w 42"/>
                  <a:gd name="T83" fmla="*/ 9 h 71"/>
                  <a:gd name="T84" fmla="*/ 4 w 42"/>
                  <a:gd name="T85" fmla="*/ 11 h 71"/>
                  <a:gd name="T86" fmla="*/ 5 w 42"/>
                  <a:gd name="T87" fmla="*/ 11 h 71"/>
                  <a:gd name="T88" fmla="*/ 8 w 42"/>
                  <a:gd name="T89" fmla="*/ 13 h 71"/>
                  <a:gd name="T90" fmla="*/ 8 w 42"/>
                  <a:gd name="T91" fmla="*/ 14 h 71"/>
                  <a:gd name="T92" fmla="*/ 9 w 42"/>
                  <a:gd name="T93" fmla="*/ 17 h 71"/>
                  <a:gd name="T94" fmla="*/ 9 w 42"/>
                  <a:gd name="T95" fmla="*/ 26 h 71"/>
                  <a:gd name="T96" fmla="*/ 10 w 42"/>
                  <a:gd name="T97" fmla="*/ 26 h 71"/>
                  <a:gd name="T98" fmla="*/ 10 w 42"/>
                  <a:gd name="T99" fmla="*/ 27 h 71"/>
                  <a:gd name="T100" fmla="*/ 10 w 42"/>
                  <a:gd name="T101" fmla="*/ 27 h 71"/>
                  <a:gd name="T102" fmla="*/ 10 w 42"/>
                  <a:gd name="T103" fmla="*/ 27 h 71"/>
                  <a:gd name="T104" fmla="*/ 10 w 42"/>
                  <a:gd name="T105" fmla="*/ 28 h 71"/>
                  <a:gd name="T106" fmla="*/ 10 w 42"/>
                  <a:gd name="T107" fmla="*/ 28 h 71"/>
                  <a:gd name="T108" fmla="*/ 11 w 42"/>
                  <a:gd name="T109" fmla="*/ 28 h 71"/>
                  <a:gd name="T110" fmla="*/ 11 w 42"/>
                  <a:gd name="T111" fmla="*/ 29 h 71"/>
                  <a:gd name="T112" fmla="*/ 11 w 42"/>
                  <a:gd name="T113" fmla="*/ 29 h 71"/>
                  <a:gd name="T114" fmla="*/ 11 w 42"/>
                  <a:gd name="T115" fmla="*/ 29 h 71"/>
                  <a:gd name="T116" fmla="*/ 11 w 42"/>
                  <a:gd name="T117" fmla="*/ 30 h 71"/>
                  <a:gd name="T118" fmla="*/ 11 w 42"/>
                  <a:gd name="T119" fmla="*/ 30 h 71"/>
                  <a:gd name="T120" fmla="*/ 11 w 42"/>
                  <a:gd name="T121" fmla="*/ 30 h 71"/>
                  <a:gd name="T122" fmla="*/ 11 w 42"/>
                  <a:gd name="T123"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71">
                    <a:moveTo>
                      <a:pt x="11" y="31"/>
                    </a:moveTo>
                    <a:cubicBezTo>
                      <a:pt x="11" y="31"/>
                      <a:pt x="11" y="31"/>
                      <a:pt x="11" y="31"/>
                    </a:cubicBezTo>
                    <a:cubicBezTo>
                      <a:pt x="11" y="31"/>
                      <a:pt x="11" y="32"/>
                      <a:pt x="11" y="32"/>
                    </a:cubicBezTo>
                    <a:cubicBezTo>
                      <a:pt x="11" y="32"/>
                      <a:pt x="11" y="32"/>
                      <a:pt x="11" y="32"/>
                    </a:cubicBezTo>
                    <a:cubicBezTo>
                      <a:pt x="11" y="32"/>
                      <a:pt x="11" y="32"/>
                      <a:pt x="11" y="32"/>
                    </a:cubicBezTo>
                    <a:cubicBezTo>
                      <a:pt x="10" y="32"/>
                      <a:pt x="10" y="32"/>
                      <a:pt x="10" y="33"/>
                    </a:cubicBezTo>
                    <a:cubicBezTo>
                      <a:pt x="10" y="33"/>
                      <a:pt x="10" y="33"/>
                      <a:pt x="10" y="33"/>
                    </a:cubicBezTo>
                    <a:cubicBezTo>
                      <a:pt x="10" y="33"/>
                      <a:pt x="10" y="33"/>
                      <a:pt x="10" y="33"/>
                    </a:cubicBezTo>
                    <a:cubicBezTo>
                      <a:pt x="10" y="33"/>
                      <a:pt x="10" y="34"/>
                      <a:pt x="10" y="34"/>
                    </a:cubicBezTo>
                    <a:cubicBezTo>
                      <a:pt x="10" y="35"/>
                      <a:pt x="9" y="36"/>
                      <a:pt x="9" y="37"/>
                    </a:cubicBezTo>
                    <a:cubicBezTo>
                      <a:pt x="9" y="38"/>
                      <a:pt x="8" y="38"/>
                      <a:pt x="8" y="39"/>
                    </a:cubicBezTo>
                    <a:cubicBezTo>
                      <a:pt x="8" y="39"/>
                      <a:pt x="8" y="39"/>
                      <a:pt x="7" y="39"/>
                    </a:cubicBezTo>
                    <a:cubicBezTo>
                      <a:pt x="7" y="42"/>
                      <a:pt x="6" y="45"/>
                      <a:pt x="3" y="48"/>
                    </a:cubicBezTo>
                    <a:cubicBezTo>
                      <a:pt x="4" y="48"/>
                      <a:pt x="4" y="48"/>
                      <a:pt x="4" y="48"/>
                    </a:cubicBezTo>
                    <a:cubicBezTo>
                      <a:pt x="4" y="48"/>
                      <a:pt x="4" y="49"/>
                      <a:pt x="4" y="49"/>
                    </a:cubicBezTo>
                    <a:cubicBezTo>
                      <a:pt x="4" y="49"/>
                      <a:pt x="4" y="49"/>
                      <a:pt x="4" y="49"/>
                    </a:cubicBezTo>
                    <a:cubicBezTo>
                      <a:pt x="4" y="49"/>
                      <a:pt x="5" y="49"/>
                      <a:pt x="5" y="49"/>
                    </a:cubicBezTo>
                    <a:cubicBezTo>
                      <a:pt x="5" y="49"/>
                      <a:pt x="6" y="49"/>
                      <a:pt x="6" y="50"/>
                    </a:cubicBezTo>
                    <a:cubicBezTo>
                      <a:pt x="6" y="50"/>
                      <a:pt x="7" y="50"/>
                      <a:pt x="7" y="50"/>
                    </a:cubicBezTo>
                    <a:cubicBezTo>
                      <a:pt x="9" y="51"/>
                      <a:pt x="12" y="53"/>
                      <a:pt x="15" y="54"/>
                    </a:cubicBezTo>
                    <a:cubicBezTo>
                      <a:pt x="17" y="55"/>
                      <a:pt x="19" y="55"/>
                      <a:pt x="20" y="56"/>
                    </a:cubicBezTo>
                    <a:cubicBezTo>
                      <a:pt x="21" y="57"/>
                      <a:pt x="21" y="58"/>
                      <a:pt x="22" y="59"/>
                    </a:cubicBezTo>
                    <a:cubicBezTo>
                      <a:pt x="23" y="59"/>
                      <a:pt x="23" y="60"/>
                      <a:pt x="23" y="61"/>
                    </a:cubicBezTo>
                    <a:cubicBezTo>
                      <a:pt x="24" y="64"/>
                      <a:pt x="25" y="67"/>
                      <a:pt x="25" y="70"/>
                    </a:cubicBezTo>
                    <a:cubicBezTo>
                      <a:pt x="25" y="71"/>
                      <a:pt x="25" y="71"/>
                      <a:pt x="25" y="71"/>
                    </a:cubicBezTo>
                    <a:cubicBezTo>
                      <a:pt x="41" y="71"/>
                      <a:pt x="41" y="71"/>
                      <a:pt x="41" y="71"/>
                    </a:cubicBezTo>
                    <a:cubicBezTo>
                      <a:pt x="41" y="58"/>
                      <a:pt x="42" y="52"/>
                      <a:pt x="34" y="49"/>
                    </a:cubicBezTo>
                    <a:cubicBezTo>
                      <a:pt x="26" y="46"/>
                      <a:pt x="22" y="44"/>
                      <a:pt x="22" y="44"/>
                    </a:cubicBezTo>
                    <a:cubicBezTo>
                      <a:pt x="22" y="44"/>
                      <a:pt x="20" y="42"/>
                      <a:pt x="19" y="40"/>
                    </a:cubicBezTo>
                    <a:cubicBezTo>
                      <a:pt x="22" y="37"/>
                      <a:pt x="23" y="34"/>
                      <a:pt x="24" y="30"/>
                    </a:cubicBezTo>
                    <a:cubicBezTo>
                      <a:pt x="25" y="30"/>
                      <a:pt x="26" y="29"/>
                      <a:pt x="27" y="26"/>
                    </a:cubicBezTo>
                    <a:cubicBezTo>
                      <a:pt x="28" y="21"/>
                      <a:pt x="26" y="20"/>
                      <a:pt x="25" y="21"/>
                    </a:cubicBezTo>
                    <a:cubicBezTo>
                      <a:pt x="25" y="20"/>
                      <a:pt x="26" y="19"/>
                      <a:pt x="26" y="19"/>
                    </a:cubicBezTo>
                    <a:cubicBezTo>
                      <a:pt x="28" y="6"/>
                      <a:pt x="22" y="6"/>
                      <a:pt x="22" y="6"/>
                    </a:cubicBezTo>
                    <a:cubicBezTo>
                      <a:pt x="22" y="6"/>
                      <a:pt x="21" y="4"/>
                      <a:pt x="18" y="2"/>
                    </a:cubicBezTo>
                    <a:cubicBezTo>
                      <a:pt x="16" y="1"/>
                      <a:pt x="14" y="0"/>
                      <a:pt x="11" y="1"/>
                    </a:cubicBezTo>
                    <a:cubicBezTo>
                      <a:pt x="9" y="1"/>
                      <a:pt x="8" y="1"/>
                      <a:pt x="8" y="1"/>
                    </a:cubicBezTo>
                    <a:cubicBezTo>
                      <a:pt x="6" y="2"/>
                      <a:pt x="5" y="2"/>
                      <a:pt x="4" y="3"/>
                    </a:cubicBezTo>
                    <a:cubicBezTo>
                      <a:pt x="3" y="4"/>
                      <a:pt x="2" y="5"/>
                      <a:pt x="1" y="6"/>
                    </a:cubicBezTo>
                    <a:cubicBezTo>
                      <a:pt x="0" y="6"/>
                      <a:pt x="0" y="7"/>
                      <a:pt x="0" y="7"/>
                    </a:cubicBezTo>
                    <a:cubicBezTo>
                      <a:pt x="0" y="7"/>
                      <a:pt x="0" y="7"/>
                      <a:pt x="0" y="7"/>
                    </a:cubicBezTo>
                    <a:cubicBezTo>
                      <a:pt x="1" y="8"/>
                      <a:pt x="2" y="9"/>
                      <a:pt x="3" y="9"/>
                    </a:cubicBezTo>
                    <a:cubicBezTo>
                      <a:pt x="4" y="10"/>
                      <a:pt x="4" y="10"/>
                      <a:pt x="4" y="11"/>
                    </a:cubicBezTo>
                    <a:cubicBezTo>
                      <a:pt x="4" y="11"/>
                      <a:pt x="5" y="11"/>
                      <a:pt x="5" y="11"/>
                    </a:cubicBezTo>
                    <a:cubicBezTo>
                      <a:pt x="6" y="11"/>
                      <a:pt x="7" y="12"/>
                      <a:pt x="8" y="13"/>
                    </a:cubicBezTo>
                    <a:cubicBezTo>
                      <a:pt x="8" y="13"/>
                      <a:pt x="8" y="14"/>
                      <a:pt x="8" y="14"/>
                    </a:cubicBezTo>
                    <a:cubicBezTo>
                      <a:pt x="9" y="15"/>
                      <a:pt x="9" y="16"/>
                      <a:pt x="9" y="17"/>
                    </a:cubicBezTo>
                    <a:cubicBezTo>
                      <a:pt x="10" y="19"/>
                      <a:pt x="10" y="22"/>
                      <a:pt x="9" y="26"/>
                    </a:cubicBezTo>
                    <a:cubicBezTo>
                      <a:pt x="9" y="26"/>
                      <a:pt x="10" y="26"/>
                      <a:pt x="10" y="26"/>
                    </a:cubicBezTo>
                    <a:cubicBezTo>
                      <a:pt x="10" y="27"/>
                      <a:pt x="10" y="27"/>
                      <a:pt x="10" y="27"/>
                    </a:cubicBezTo>
                    <a:cubicBezTo>
                      <a:pt x="10" y="27"/>
                      <a:pt x="10" y="27"/>
                      <a:pt x="10" y="27"/>
                    </a:cubicBezTo>
                    <a:cubicBezTo>
                      <a:pt x="10" y="27"/>
                      <a:pt x="10" y="27"/>
                      <a:pt x="10" y="27"/>
                    </a:cubicBezTo>
                    <a:cubicBezTo>
                      <a:pt x="10" y="27"/>
                      <a:pt x="10" y="28"/>
                      <a:pt x="10" y="28"/>
                    </a:cubicBezTo>
                    <a:cubicBezTo>
                      <a:pt x="10" y="28"/>
                      <a:pt x="10" y="28"/>
                      <a:pt x="10" y="28"/>
                    </a:cubicBezTo>
                    <a:cubicBezTo>
                      <a:pt x="10" y="28"/>
                      <a:pt x="11" y="28"/>
                      <a:pt x="11" y="28"/>
                    </a:cubicBezTo>
                    <a:cubicBezTo>
                      <a:pt x="11" y="28"/>
                      <a:pt x="11" y="29"/>
                      <a:pt x="11" y="29"/>
                    </a:cubicBezTo>
                    <a:cubicBezTo>
                      <a:pt x="11" y="29"/>
                      <a:pt x="11" y="29"/>
                      <a:pt x="11" y="29"/>
                    </a:cubicBezTo>
                    <a:cubicBezTo>
                      <a:pt x="11" y="29"/>
                      <a:pt x="11" y="29"/>
                      <a:pt x="11" y="29"/>
                    </a:cubicBezTo>
                    <a:cubicBezTo>
                      <a:pt x="11" y="30"/>
                      <a:pt x="11" y="30"/>
                      <a:pt x="11" y="30"/>
                    </a:cubicBezTo>
                    <a:cubicBezTo>
                      <a:pt x="11" y="30"/>
                      <a:pt x="11" y="30"/>
                      <a:pt x="11" y="30"/>
                    </a:cubicBezTo>
                    <a:cubicBezTo>
                      <a:pt x="11" y="30"/>
                      <a:pt x="11" y="30"/>
                      <a:pt x="11" y="30"/>
                    </a:cubicBezTo>
                    <a:cubicBezTo>
                      <a:pt x="11" y="31"/>
                      <a:pt x="11" y="31"/>
                      <a:pt x="1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8" name="Freeform 22">
                <a:extLst>
                  <a:ext uri="{FF2B5EF4-FFF2-40B4-BE49-F238E27FC236}">
                    <a16:creationId xmlns:a16="http://schemas.microsoft.com/office/drawing/2014/main" id="{1D57214E-289D-4DEE-936B-869FF3A54943}"/>
                  </a:ext>
                </a:extLst>
              </p:cNvPr>
              <p:cNvSpPr>
                <a:spLocks/>
              </p:cNvSpPr>
              <p:nvPr/>
            </p:nvSpPr>
            <p:spPr bwMode="auto">
              <a:xfrm>
                <a:off x="5752" y="7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9" name="Freeform 23">
                <a:extLst>
                  <a:ext uri="{FF2B5EF4-FFF2-40B4-BE49-F238E27FC236}">
                    <a16:creationId xmlns:a16="http://schemas.microsoft.com/office/drawing/2014/main" id="{868E66B6-3082-41E6-AAC8-7B8A3DE0266B}"/>
                  </a:ext>
                </a:extLst>
              </p:cNvPr>
              <p:cNvSpPr>
                <a:spLocks/>
              </p:cNvSpPr>
              <p:nvPr/>
            </p:nvSpPr>
            <p:spPr bwMode="auto">
              <a:xfrm>
                <a:off x="5650" y="7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80" name="Freeform 24">
                <a:extLst>
                  <a:ext uri="{FF2B5EF4-FFF2-40B4-BE49-F238E27FC236}">
                    <a16:creationId xmlns:a16="http://schemas.microsoft.com/office/drawing/2014/main" id="{62D63A16-F956-478A-8D20-6E45897009F8}"/>
                  </a:ext>
                </a:extLst>
              </p:cNvPr>
              <p:cNvSpPr>
                <a:spLocks/>
              </p:cNvSpPr>
              <p:nvPr/>
            </p:nvSpPr>
            <p:spPr bwMode="auto">
              <a:xfrm>
                <a:off x="5650" y="78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grpSp>
      </p:grpSp>
      <p:grpSp>
        <p:nvGrpSpPr>
          <p:cNvPr id="3" name="Group 2" descr="Routine TMF QC:&#10;&#10;Initial QC of the document is performed manually at the time of upload/ creation by the document owner.&#13;&#10;&#13;&#10;Pre-Approval QC is performed via a document workflow. Once the QC is complete, the document is Approved. Most issues are discovered during this QC.&#13;&#10;&#13;&#10;Post-Approval QC is performed via a document workflow. It is done on all, or a subset, of Approved documents.&#13;&#10;">
            <a:extLst>
              <a:ext uri="{FF2B5EF4-FFF2-40B4-BE49-F238E27FC236}">
                <a16:creationId xmlns:a16="http://schemas.microsoft.com/office/drawing/2014/main" id="{7CDE89D4-4E4B-4538-AC9F-3E9DFA9FAADB}"/>
              </a:ext>
            </a:extLst>
          </p:cNvPr>
          <p:cNvGrpSpPr/>
          <p:nvPr/>
        </p:nvGrpSpPr>
        <p:grpSpPr>
          <a:xfrm>
            <a:off x="7018537" y="1578169"/>
            <a:ext cx="2430131" cy="4863162"/>
            <a:chOff x="4978973" y="1343730"/>
            <a:chExt cx="2463097" cy="5043681"/>
          </a:xfrm>
        </p:grpSpPr>
        <p:sp>
          <p:nvSpPr>
            <p:cNvPr id="4" name="Round Single Corner Rectangle 35">
              <a:extLst>
                <a:ext uri="{FF2B5EF4-FFF2-40B4-BE49-F238E27FC236}">
                  <a16:creationId xmlns:a16="http://schemas.microsoft.com/office/drawing/2014/main" id="{7E8C668D-3EFA-4CC6-BDEF-1EA2CDC5548E}"/>
                </a:ext>
              </a:extLst>
            </p:cNvPr>
            <p:cNvSpPr/>
            <p:nvPr/>
          </p:nvSpPr>
          <p:spPr>
            <a:xfrm rot="10800000">
              <a:off x="5140696" y="1343730"/>
              <a:ext cx="2221263" cy="504368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6" name="TextBox 5">
              <a:extLst>
                <a:ext uri="{FF2B5EF4-FFF2-40B4-BE49-F238E27FC236}">
                  <a16:creationId xmlns:a16="http://schemas.microsoft.com/office/drawing/2014/main" id="{BD48C97B-F0F0-4349-A07C-03E3154CC895}"/>
                </a:ext>
              </a:extLst>
            </p:cNvPr>
            <p:cNvSpPr txBox="1"/>
            <p:nvPr/>
          </p:nvSpPr>
          <p:spPr>
            <a:xfrm>
              <a:off x="4978973" y="1787399"/>
              <a:ext cx="2454478" cy="414962"/>
            </a:xfrm>
            <a:prstGeom prst="rect">
              <a:avLst/>
            </a:prstGeom>
            <a:noFill/>
          </p:spPr>
          <p:txBody>
            <a:bodyPr wrap="square" rtlCol="0">
              <a:spAutoFit/>
            </a:bodyPr>
            <a:lstStyle/>
            <a:p>
              <a:pPr algn="ctr"/>
              <a:r>
                <a:rPr lang="en-US" sz="2000" b="1" dirty="0">
                  <a:solidFill>
                    <a:schemeClr val="tx1">
                      <a:lumMod val="75000"/>
                    </a:schemeClr>
                  </a:solidFill>
                </a:rPr>
                <a:t>Routine TMF QC</a:t>
              </a:r>
            </a:p>
          </p:txBody>
        </p:sp>
        <p:sp>
          <p:nvSpPr>
            <p:cNvPr id="8" name="TextBox 7">
              <a:extLst>
                <a:ext uri="{FF2B5EF4-FFF2-40B4-BE49-F238E27FC236}">
                  <a16:creationId xmlns:a16="http://schemas.microsoft.com/office/drawing/2014/main" id="{47592108-03BC-43C2-A8B4-8BF136194EB5}"/>
                </a:ext>
              </a:extLst>
            </p:cNvPr>
            <p:cNvSpPr txBox="1"/>
            <p:nvPr/>
          </p:nvSpPr>
          <p:spPr>
            <a:xfrm>
              <a:off x="5152658" y="2697275"/>
              <a:ext cx="2289412" cy="557418"/>
            </a:xfrm>
            <a:prstGeom prst="rect">
              <a:avLst/>
            </a:prstGeom>
            <a:noFill/>
          </p:spPr>
          <p:txBody>
            <a:bodyPr wrap="square" rtlCol="0">
              <a:spAutoFit/>
            </a:bodyPr>
            <a:lstStyle/>
            <a:p>
              <a:br>
                <a:rPr lang="en-US" sz="1600" dirty="0">
                  <a:solidFill>
                    <a:schemeClr val="tx1">
                      <a:lumMod val="75000"/>
                    </a:schemeClr>
                  </a:solidFill>
                </a:rPr>
              </a:br>
              <a:endParaRPr lang="en-US" sz="1200" dirty="0">
                <a:solidFill>
                  <a:schemeClr val="tx1">
                    <a:lumMod val="75000"/>
                  </a:schemeClr>
                </a:solidFill>
              </a:endParaRPr>
            </a:p>
          </p:txBody>
        </p:sp>
      </p:grpSp>
      <p:grpSp>
        <p:nvGrpSpPr>
          <p:cNvPr id="33" name="Group 32" descr="TMF viewer:&#10;&#10;The TMF Viewer provides eTMF users a way to display documents in the context of  the TMF Reference Model hierarchy.&#13;&#10;&#13;&#10;Regulatory inspectors use the TMF Viewer during inspections to search for and review documents&#13;&#10;&#13;&#10;Learn more about Using the TMF Viewer by visiting Vault Help&#13;&#10;">
            <a:extLst>
              <a:ext uri="{FF2B5EF4-FFF2-40B4-BE49-F238E27FC236}">
                <a16:creationId xmlns:a16="http://schemas.microsoft.com/office/drawing/2014/main" id="{035B8BDD-A7A3-4B2E-9DF0-6EF73B366955}"/>
              </a:ext>
            </a:extLst>
          </p:cNvPr>
          <p:cNvGrpSpPr/>
          <p:nvPr/>
        </p:nvGrpSpPr>
        <p:grpSpPr>
          <a:xfrm>
            <a:off x="2605485" y="1253231"/>
            <a:ext cx="2269986" cy="5188099"/>
            <a:chOff x="9455645" y="1020304"/>
            <a:chExt cx="2269986" cy="5374572"/>
          </a:xfrm>
        </p:grpSpPr>
        <p:grpSp>
          <p:nvGrpSpPr>
            <p:cNvPr id="32" name="Group 31">
              <a:extLst>
                <a:ext uri="{FF2B5EF4-FFF2-40B4-BE49-F238E27FC236}">
                  <a16:creationId xmlns:a16="http://schemas.microsoft.com/office/drawing/2014/main" id="{56894DD8-565F-49B2-9D35-EA8AED48E71B}"/>
                </a:ext>
              </a:extLst>
            </p:cNvPr>
            <p:cNvGrpSpPr/>
            <p:nvPr/>
          </p:nvGrpSpPr>
          <p:grpSpPr>
            <a:xfrm>
              <a:off x="9455645" y="1351197"/>
              <a:ext cx="2269986" cy="5043679"/>
              <a:chOff x="9455645" y="1351197"/>
              <a:chExt cx="2269986" cy="5043679"/>
            </a:xfrm>
          </p:grpSpPr>
          <p:grpSp>
            <p:nvGrpSpPr>
              <p:cNvPr id="38" name="Group 37">
                <a:extLst>
                  <a:ext uri="{FF2B5EF4-FFF2-40B4-BE49-F238E27FC236}">
                    <a16:creationId xmlns:a16="http://schemas.microsoft.com/office/drawing/2014/main" id="{24A416DC-3731-4787-9158-70E0146DC9DC}"/>
                  </a:ext>
                </a:extLst>
              </p:cNvPr>
              <p:cNvGrpSpPr/>
              <p:nvPr/>
            </p:nvGrpSpPr>
            <p:grpSpPr>
              <a:xfrm>
                <a:off x="9455645" y="1351197"/>
                <a:ext cx="2269986" cy="5043679"/>
                <a:chOff x="9473574" y="1351197"/>
                <a:chExt cx="2269986" cy="5043679"/>
              </a:xfrm>
            </p:grpSpPr>
            <p:sp>
              <p:nvSpPr>
                <p:cNvPr id="39" name="Round Single Corner Rectangle 35">
                  <a:extLst>
                    <a:ext uri="{FF2B5EF4-FFF2-40B4-BE49-F238E27FC236}">
                      <a16:creationId xmlns:a16="http://schemas.microsoft.com/office/drawing/2014/main" id="{ED9FA387-FE80-4FAD-8A05-768E8912ED45}"/>
                    </a:ext>
                  </a:extLst>
                </p:cNvPr>
                <p:cNvSpPr/>
                <p:nvPr/>
              </p:nvSpPr>
              <p:spPr>
                <a:xfrm rot="10800000">
                  <a:off x="9537607" y="1351197"/>
                  <a:ext cx="2116642" cy="504367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42" name="TextBox 41">
                  <a:extLst>
                    <a:ext uri="{FF2B5EF4-FFF2-40B4-BE49-F238E27FC236}">
                      <a16:creationId xmlns:a16="http://schemas.microsoft.com/office/drawing/2014/main" id="{F399B4D6-FA4E-4E2B-9140-AF9526BF8F14}"/>
                    </a:ext>
                  </a:extLst>
                </p:cNvPr>
                <p:cNvSpPr txBox="1"/>
                <p:nvPr/>
              </p:nvSpPr>
              <p:spPr>
                <a:xfrm>
                  <a:off x="9473574" y="1758851"/>
                  <a:ext cx="2269986" cy="425786"/>
                </a:xfrm>
                <a:prstGeom prst="rect">
                  <a:avLst/>
                </a:prstGeom>
                <a:noFill/>
              </p:spPr>
              <p:txBody>
                <a:bodyPr wrap="square" rtlCol="0">
                  <a:spAutoFit/>
                </a:bodyPr>
                <a:lstStyle/>
                <a:p>
                  <a:pPr algn="ctr"/>
                  <a:r>
                    <a:rPr lang="en-US" sz="2000" b="1" dirty="0">
                      <a:solidFill>
                        <a:schemeClr val="tx1">
                          <a:lumMod val="75000"/>
                        </a:schemeClr>
                      </a:solidFill>
                    </a:rPr>
                    <a:t>TMF Viewer</a:t>
                  </a:r>
                </a:p>
              </p:txBody>
            </p:sp>
          </p:grpSp>
          <p:sp>
            <p:nvSpPr>
              <p:cNvPr id="99" name="TextBox 98">
                <a:extLst>
                  <a:ext uri="{FF2B5EF4-FFF2-40B4-BE49-F238E27FC236}">
                    <a16:creationId xmlns:a16="http://schemas.microsoft.com/office/drawing/2014/main" id="{18B9066A-393D-4ACA-9963-450ED2153E70}"/>
                  </a:ext>
                </a:extLst>
              </p:cNvPr>
              <p:cNvSpPr txBox="1"/>
              <p:nvPr/>
            </p:nvSpPr>
            <p:spPr>
              <a:xfrm>
                <a:off x="9532382" y="2675129"/>
                <a:ext cx="2099653" cy="327528"/>
              </a:xfrm>
              <a:prstGeom prst="rect">
                <a:avLst/>
              </a:prstGeom>
              <a:noFill/>
            </p:spPr>
            <p:txBody>
              <a:bodyPr wrap="square" rtlCol="0">
                <a:spAutoFit/>
              </a:bodyPr>
              <a:lstStyle/>
              <a:p>
                <a:endParaRPr lang="en-US" sz="1400" dirty="0">
                  <a:solidFill>
                    <a:schemeClr val="tx1">
                      <a:lumMod val="75000"/>
                    </a:schemeClr>
                  </a:solidFill>
                </a:endParaRPr>
              </a:p>
            </p:txBody>
          </p:sp>
        </p:grpSp>
        <p:sp>
          <p:nvSpPr>
            <p:cNvPr id="81" name="Oval 80">
              <a:extLst>
                <a:ext uri="{FF2B5EF4-FFF2-40B4-BE49-F238E27FC236}">
                  <a16:creationId xmlns:a16="http://schemas.microsoft.com/office/drawing/2014/main" id="{16396773-FA86-4EEA-86E3-1C27D72E0006}"/>
                </a:ext>
              </a:extLst>
            </p:cNvPr>
            <p:cNvSpPr>
              <a:spLocks noChangeAspect="1"/>
            </p:cNvSpPr>
            <p:nvPr/>
          </p:nvSpPr>
          <p:spPr>
            <a:xfrm>
              <a:off x="10243577" y="1020304"/>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grpSp>
      <p:sp>
        <p:nvSpPr>
          <p:cNvPr id="97" name="TextBox 96">
            <a:extLst>
              <a:ext uri="{FF2B5EF4-FFF2-40B4-BE49-F238E27FC236}">
                <a16:creationId xmlns:a16="http://schemas.microsoft.com/office/drawing/2014/main" id="{E0718698-4861-4189-A56E-63179C035F70}"/>
              </a:ext>
            </a:extLst>
          </p:cNvPr>
          <p:cNvSpPr txBox="1"/>
          <p:nvPr/>
        </p:nvSpPr>
        <p:spPr>
          <a:xfrm>
            <a:off x="9569770" y="2543503"/>
            <a:ext cx="2289412" cy="3539430"/>
          </a:xfrm>
          <a:prstGeom prst="rect">
            <a:avLst/>
          </a:prstGeom>
          <a:noFill/>
        </p:spPr>
        <p:txBody>
          <a:bodyPr wrap="square" rtlCol="0">
            <a:spAutoFit/>
          </a:bodyPr>
          <a:lstStyle/>
          <a:p>
            <a:r>
              <a:rPr lang="en-US" sz="1400" dirty="0">
                <a:solidFill>
                  <a:schemeClr val="tx1">
                    <a:lumMod val="75000"/>
                  </a:schemeClr>
                </a:solidFill>
              </a:rPr>
              <a:t>Vault Clinical is delivered with eTMF reports and dashboards that focus on TMF Completeness, Quality, and Timeliness. </a:t>
            </a:r>
          </a:p>
          <a:p>
            <a:endParaRPr lang="en-US" sz="1400" dirty="0">
              <a:solidFill>
                <a:schemeClr val="tx1">
                  <a:lumMod val="75000"/>
                </a:schemeClr>
              </a:solidFill>
            </a:endParaRPr>
          </a:p>
          <a:p>
            <a:r>
              <a:rPr lang="en-US" sz="1400" dirty="0">
                <a:solidFill>
                  <a:schemeClr val="tx1">
                    <a:lumMod val="75000"/>
                  </a:schemeClr>
                </a:solidFill>
              </a:rPr>
              <a:t>Vault reporting can provide information on future forecasting of milestones, historical data, and custom operational metrics. </a:t>
            </a:r>
          </a:p>
          <a:p>
            <a:endParaRPr lang="en-US" sz="1400" dirty="0">
              <a:solidFill>
                <a:schemeClr val="tx1">
                  <a:lumMod val="75000"/>
                </a:schemeClr>
              </a:solidFill>
            </a:endParaRPr>
          </a:p>
          <a:p>
            <a:r>
              <a:rPr lang="en-US" sz="1400" dirty="0">
                <a:solidFill>
                  <a:schemeClr val="tx1">
                    <a:lumMod val="75000"/>
                  </a:schemeClr>
                </a:solidFill>
              </a:rPr>
              <a:t>Identified KPIs should be used to guide the creation of custom fields, reports, and dashboards.</a:t>
            </a:r>
          </a:p>
        </p:txBody>
      </p:sp>
      <p:sp>
        <p:nvSpPr>
          <p:cNvPr id="101" name="Oval 100">
            <a:extLst>
              <a:ext uri="{FF2B5EF4-FFF2-40B4-BE49-F238E27FC236}">
                <a16:creationId xmlns:a16="http://schemas.microsoft.com/office/drawing/2014/main" id="{399FDE38-3841-460A-A78C-B51B39958E62}"/>
              </a:ext>
              <a:ext uri="{C183D7F6-B498-43B3-948B-1728B52AA6E4}">
                <adec:decorative xmlns:adec="http://schemas.microsoft.com/office/drawing/2017/decorative" val="1"/>
              </a:ext>
            </a:extLst>
          </p:cNvPr>
          <p:cNvSpPr>
            <a:spLocks noChangeAspect="1"/>
          </p:cNvSpPr>
          <p:nvPr/>
        </p:nvSpPr>
        <p:spPr>
          <a:xfrm>
            <a:off x="7908288" y="1291304"/>
            <a:ext cx="645427" cy="60572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sp>
        <p:nvSpPr>
          <p:cNvPr id="82" name="TextBox 81">
            <a:extLst>
              <a:ext uri="{FF2B5EF4-FFF2-40B4-BE49-F238E27FC236}">
                <a16:creationId xmlns:a16="http://schemas.microsoft.com/office/drawing/2014/main" id="{991DCAE9-AF73-4595-95AE-CA8A07F5258F}"/>
              </a:ext>
            </a:extLst>
          </p:cNvPr>
          <p:cNvSpPr txBox="1"/>
          <p:nvPr/>
        </p:nvSpPr>
        <p:spPr>
          <a:xfrm>
            <a:off x="529525" y="2429299"/>
            <a:ext cx="2176459" cy="3539430"/>
          </a:xfrm>
          <a:prstGeom prst="rect">
            <a:avLst/>
          </a:prstGeom>
          <a:noFill/>
        </p:spPr>
        <p:txBody>
          <a:bodyPr wrap="square" rtlCol="0">
            <a:spAutoFit/>
          </a:bodyPr>
          <a:lstStyle/>
          <a:p>
            <a:r>
              <a:rPr lang="en-US" sz="1400" dirty="0">
                <a:solidFill>
                  <a:schemeClr val="tx1">
                    <a:lumMod val="75000"/>
                  </a:schemeClr>
                </a:solidFill>
              </a:rPr>
              <a:t>The TMF Homepage provides users with key metrics relating to their TMF health. It provides a single location to obtain Study specific actionable insights that highlight high priority, at risk, or overdue items in the TMF.</a:t>
            </a:r>
          </a:p>
          <a:p>
            <a:endParaRPr lang="en-US" sz="1400" dirty="0">
              <a:solidFill>
                <a:schemeClr val="tx1">
                  <a:lumMod val="75000"/>
                </a:schemeClr>
              </a:solidFill>
            </a:endParaRPr>
          </a:p>
          <a:p>
            <a:r>
              <a:rPr lang="en-US" sz="1400" dirty="0">
                <a:solidFill>
                  <a:schemeClr val="tx1">
                    <a:lumMod val="75000"/>
                  </a:schemeClr>
                </a:solidFill>
              </a:rPr>
              <a:t>Users can check the homepage for information on the timeliness, quality, and completeness of documents filed </a:t>
            </a:r>
          </a:p>
          <a:p>
            <a:r>
              <a:rPr lang="en-US" sz="1400" dirty="0">
                <a:solidFill>
                  <a:schemeClr val="tx1">
                    <a:lumMod val="75000"/>
                  </a:schemeClr>
                </a:solidFill>
              </a:rPr>
              <a:t>in the TMF.</a:t>
            </a:r>
          </a:p>
        </p:txBody>
      </p:sp>
      <p:grpSp>
        <p:nvGrpSpPr>
          <p:cNvPr id="2" name="Group 1" descr="Milestones &amp; expected documents:&#10;&#10;Milestones are aligned with inspection readiness and time points in a clinical trial. They are used for planning, tracking, and completing the activities on time.&#13;&#10; &#13;&#10;Expected Documents can be used to measure TMF Completeness by planning for documents the study teams expect to collect during a clinical trial.&#13;&#10;&#13;&#10;Vault allows “Plan as you Go” to maintain the TMF in the inspection ready state.&#13;&#10;">
            <a:extLst>
              <a:ext uri="{FF2B5EF4-FFF2-40B4-BE49-F238E27FC236}">
                <a16:creationId xmlns:a16="http://schemas.microsoft.com/office/drawing/2014/main" id="{D98BB721-F1BD-4502-9FDD-A417E98A3A6B}"/>
              </a:ext>
              <a:ext uri="{C183D7F6-B498-43B3-948B-1728B52AA6E4}">
                <adec:decorative xmlns:adec="http://schemas.microsoft.com/office/drawing/2017/decorative" val="0"/>
              </a:ext>
            </a:extLst>
          </p:cNvPr>
          <p:cNvGrpSpPr/>
          <p:nvPr/>
        </p:nvGrpSpPr>
        <p:grpSpPr>
          <a:xfrm>
            <a:off x="4776518" y="1273579"/>
            <a:ext cx="2454478" cy="5167753"/>
            <a:chOff x="4806546" y="1391647"/>
            <a:chExt cx="2454478" cy="5167753"/>
          </a:xfrm>
        </p:grpSpPr>
        <p:grpSp>
          <p:nvGrpSpPr>
            <p:cNvPr id="25" name="Group 24">
              <a:extLst>
                <a:ext uri="{FF2B5EF4-FFF2-40B4-BE49-F238E27FC236}">
                  <a16:creationId xmlns:a16="http://schemas.microsoft.com/office/drawing/2014/main" id="{160822F8-D950-45E7-BCB0-29E04793B24E}"/>
                </a:ext>
              </a:extLst>
            </p:cNvPr>
            <p:cNvGrpSpPr/>
            <p:nvPr/>
          </p:nvGrpSpPr>
          <p:grpSpPr>
            <a:xfrm>
              <a:off x="4806546" y="1391647"/>
              <a:ext cx="2454478" cy="5167752"/>
              <a:chOff x="4762868" y="1018258"/>
              <a:chExt cx="2454478" cy="5506516"/>
            </a:xfrm>
          </p:grpSpPr>
          <p:sp>
            <p:nvSpPr>
              <p:cNvPr id="26" name="Round Single Corner Rectangle 35">
                <a:extLst>
                  <a:ext uri="{FF2B5EF4-FFF2-40B4-BE49-F238E27FC236}">
                    <a16:creationId xmlns:a16="http://schemas.microsoft.com/office/drawing/2014/main" id="{FAEBEC64-BE56-40DC-B325-33AE45FEF384}"/>
                  </a:ext>
                </a:extLst>
              </p:cNvPr>
              <p:cNvSpPr/>
              <p:nvPr/>
            </p:nvSpPr>
            <p:spPr>
              <a:xfrm rot="10800000">
                <a:off x="4877707" y="1340968"/>
                <a:ext cx="2209571" cy="5183806"/>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chemeClr val="tx1">
                      <a:lumMod val="75000"/>
                    </a:schemeClr>
                  </a:solidFill>
                  <a:latin typeface="Calibri"/>
                  <a:ea typeface="ＭＳ Ｐゴシック" charset="0"/>
                  <a:cs typeface="ＭＳ Ｐゴシック" charset="0"/>
                </a:endParaRPr>
              </a:p>
            </p:txBody>
          </p:sp>
          <p:sp>
            <p:nvSpPr>
              <p:cNvPr id="28" name="TextBox 27">
                <a:extLst>
                  <a:ext uri="{FF2B5EF4-FFF2-40B4-BE49-F238E27FC236}">
                    <a16:creationId xmlns:a16="http://schemas.microsoft.com/office/drawing/2014/main" id="{C6338576-8C4A-4A23-B411-C5FD14A68747}"/>
                  </a:ext>
                </a:extLst>
              </p:cNvPr>
              <p:cNvSpPr txBox="1"/>
              <p:nvPr/>
            </p:nvSpPr>
            <p:spPr>
              <a:xfrm>
                <a:off x="4762868" y="1656721"/>
                <a:ext cx="2454478" cy="426339"/>
              </a:xfrm>
              <a:prstGeom prst="rect">
                <a:avLst/>
              </a:prstGeom>
              <a:noFill/>
            </p:spPr>
            <p:txBody>
              <a:bodyPr wrap="square" rtlCol="0">
                <a:spAutoFit/>
              </a:bodyPr>
              <a:lstStyle/>
              <a:p>
                <a:pPr algn="ctr"/>
                <a:endParaRPr lang="en-US" sz="2000" b="1">
                  <a:solidFill>
                    <a:schemeClr val="tx1">
                      <a:lumMod val="75000"/>
                    </a:schemeClr>
                  </a:solidFill>
                </a:endParaRPr>
              </a:p>
            </p:txBody>
          </p:sp>
          <p:sp>
            <p:nvSpPr>
              <p:cNvPr id="29" name="Oval 28">
                <a:extLst>
                  <a:ext uri="{FF2B5EF4-FFF2-40B4-BE49-F238E27FC236}">
                    <a16:creationId xmlns:a16="http://schemas.microsoft.com/office/drawing/2014/main" id="{4B579402-70DB-4F31-95E0-2B503AA96632}"/>
                  </a:ext>
                </a:extLst>
              </p:cNvPr>
              <p:cNvSpPr>
                <a:spLocks noChangeAspect="1"/>
              </p:cNvSpPr>
              <p:nvPr/>
            </p:nvSpPr>
            <p:spPr>
              <a:xfrm>
                <a:off x="5686388" y="1018258"/>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75000"/>
                    </a:schemeClr>
                  </a:solidFill>
                  <a:latin typeface="Arial Black" panose="020B0A04020102020204" pitchFamily="34" charset="0"/>
                </a:endParaRPr>
              </a:p>
            </p:txBody>
          </p:sp>
          <p:sp>
            <p:nvSpPr>
              <p:cNvPr id="30" name="TextBox 29">
                <a:extLst>
                  <a:ext uri="{FF2B5EF4-FFF2-40B4-BE49-F238E27FC236}">
                    <a16:creationId xmlns:a16="http://schemas.microsoft.com/office/drawing/2014/main" id="{54B08CA9-399F-4C94-98B0-F8BBD3FF68B2}"/>
                  </a:ext>
                </a:extLst>
              </p:cNvPr>
              <p:cNvSpPr txBox="1"/>
              <p:nvPr/>
            </p:nvSpPr>
            <p:spPr>
              <a:xfrm>
                <a:off x="4914082" y="2544426"/>
                <a:ext cx="2203137" cy="295157"/>
              </a:xfrm>
              <a:prstGeom prst="rect">
                <a:avLst/>
              </a:prstGeom>
              <a:noFill/>
            </p:spPr>
            <p:txBody>
              <a:bodyPr wrap="square" rtlCol="0">
                <a:spAutoFit/>
              </a:bodyPr>
              <a:lstStyle/>
              <a:p>
                <a:pPr marL="742950" lvl="1" indent="-285750">
                  <a:buFont typeface="Arial" panose="020B0604020202020204" pitchFamily="34" charset="0"/>
                  <a:buChar char="•"/>
                </a:pPr>
                <a:endParaRPr lang="en-US" sz="1200">
                  <a:solidFill>
                    <a:schemeClr val="tx1">
                      <a:lumMod val="75000"/>
                    </a:schemeClr>
                  </a:solidFill>
                </a:endParaRPr>
              </a:p>
            </p:txBody>
          </p:sp>
        </p:grpSp>
        <p:sp>
          <p:nvSpPr>
            <p:cNvPr id="84" name="TextBox 83">
              <a:extLst>
                <a:ext uri="{FF2B5EF4-FFF2-40B4-BE49-F238E27FC236}">
                  <a16:creationId xmlns:a16="http://schemas.microsoft.com/office/drawing/2014/main" id="{3C6E598F-9897-49E4-ADF6-1C8D020DD9A0}"/>
                </a:ext>
              </a:extLst>
            </p:cNvPr>
            <p:cNvSpPr txBox="1"/>
            <p:nvPr/>
          </p:nvSpPr>
          <p:spPr>
            <a:xfrm>
              <a:off x="4861965" y="1889230"/>
              <a:ext cx="2391165" cy="1015663"/>
            </a:xfrm>
            <a:prstGeom prst="rect">
              <a:avLst/>
            </a:prstGeom>
            <a:noFill/>
          </p:spPr>
          <p:txBody>
            <a:bodyPr wrap="square" rtlCol="0">
              <a:spAutoFit/>
            </a:bodyPr>
            <a:lstStyle/>
            <a:p>
              <a:pPr algn="ctr"/>
              <a:r>
                <a:rPr lang="en-US" sz="2000" b="1">
                  <a:solidFill>
                    <a:schemeClr val="tx1">
                      <a:lumMod val="75000"/>
                    </a:schemeClr>
                  </a:solidFill>
                </a:rPr>
                <a:t>Milestones &amp; Expected Documents</a:t>
              </a:r>
            </a:p>
          </p:txBody>
        </p:sp>
        <p:sp>
          <p:nvSpPr>
            <p:cNvPr id="88" name="TextBox 87">
              <a:extLst>
                <a:ext uri="{FF2B5EF4-FFF2-40B4-BE49-F238E27FC236}">
                  <a16:creationId xmlns:a16="http://schemas.microsoft.com/office/drawing/2014/main" id="{E15446A0-DFD0-4F15-A986-084EFDD52576}"/>
                </a:ext>
              </a:extLst>
            </p:cNvPr>
            <p:cNvSpPr txBox="1"/>
            <p:nvPr/>
          </p:nvSpPr>
          <p:spPr>
            <a:xfrm>
              <a:off x="4908732" y="2804526"/>
              <a:ext cx="2289412" cy="3754874"/>
            </a:xfrm>
            <a:prstGeom prst="rect">
              <a:avLst/>
            </a:prstGeom>
            <a:noFill/>
          </p:spPr>
          <p:txBody>
            <a:bodyPr wrap="square" rtlCol="0">
              <a:spAutoFit/>
            </a:bodyPr>
            <a:lstStyle/>
            <a:p>
              <a:r>
                <a:rPr lang="en-US" sz="1400" dirty="0">
                  <a:solidFill>
                    <a:schemeClr val="tx1">
                      <a:lumMod val="75000"/>
                    </a:schemeClr>
                  </a:solidFill>
                </a:rPr>
                <a:t>Milestones are aligned with inspection readiness and time points in a clinical trial. They are used for planning, tracking, and completing the activities on time.</a:t>
              </a:r>
            </a:p>
            <a:p>
              <a:r>
                <a:rPr lang="en-US" sz="1400" dirty="0">
                  <a:solidFill>
                    <a:schemeClr val="tx1">
                      <a:lumMod val="75000"/>
                    </a:schemeClr>
                  </a:solidFill>
                </a:rPr>
                <a:t> </a:t>
              </a:r>
            </a:p>
            <a:p>
              <a:r>
                <a:rPr lang="en-US" sz="1400" dirty="0">
                  <a:solidFill>
                    <a:schemeClr val="tx1">
                      <a:lumMod val="75000"/>
                    </a:schemeClr>
                  </a:solidFill>
                </a:rPr>
                <a:t>Expected Documents can be used to measure TMF Completeness by planning for documents the study teams expect to collect during a clinical trial.</a:t>
              </a:r>
            </a:p>
            <a:p>
              <a:endParaRPr lang="en-US" sz="1400" dirty="0">
                <a:solidFill>
                  <a:schemeClr val="tx1">
                    <a:lumMod val="75000"/>
                  </a:schemeClr>
                </a:solidFill>
              </a:endParaRPr>
            </a:p>
            <a:p>
              <a:r>
                <a:rPr lang="en-US" sz="1400" dirty="0">
                  <a:solidFill>
                    <a:schemeClr val="tx1">
                      <a:lumMod val="75000"/>
                    </a:schemeClr>
                  </a:solidFill>
                </a:rPr>
                <a:t>Vault allows “Plan as you Go” to maintain the TMF in the inspection ready state.</a:t>
              </a:r>
            </a:p>
          </p:txBody>
        </p:sp>
        <p:grpSp>
          <p:nvGrpSpPr>
            <p:cNvPr id="89" name="Group 332">
              <a:extLst>
                <a:ext uri="{FF2B5EF4-FFF2-40B4-BE49-F238E27FC236}">
                  <a16:creationId xmlns:a16="http://schemas.microsoft.com/office/drawing/2014/main" id="{5AFA87A4-93E9-4C43-8B10-E3E466F2957B}"/>
                </a:ext>
              </a:extLst>
            </p:cNvPr>
            <p:cNvGrpSpPr>
              <a:grpSpLocks noChangeAspect="1"/>
            </p:cNvGrpSpPr>
            <p:nvPr/>
          </p:nvGrpSpPr>
          <p:grpSpPr bwMode="auto">
            <a:xfrm>
              <a:off x="5809973" y="1454208"/>
              <a:ext cx="475437" cy="475437"/>
              <a:chOff x="4930" y="2689"/>
              <a:chExt cx="350" cy="350"/>
            </a:xfrm>
            <a:solidFill>
              <a:schemeClr val="bg1"/>
            </a:solidFill>
          </p:grpSpPr>
          <p:sp>
            <p:nvSpPr>
              <p:cNvPr id="92" name="Freeform 333">
                <a:extLst>
                  <a:ext uri="{FF2B5EF4-FFF2-40B4-BE49-F238E27FC236}">
                    <a16:creationId xmlns:a16="http://schemas.microsoft.com/office/drawing/2014/main" id="{25A92516-EC71-4C2D-810E-2E3AD7327BB2}"/>
                  </a:ext>
                </a:extLst>
              </p:cNvPr>
              <p:cNvSpPr>
                <a:spLocks/>
              </p:cNvSpPr>
              <p:nvPr/>
            </p:nvSpPr>
            <p:spPr bwMode="auto">
              <a:xfrm>
                <a:off x="4930" y="2689"/>
                <a:ext cx="350" cy="350"/>
              </a:xfrm>
              <a:custGeom>
                <a:avLst/>
                <a:gdLst>
                  <a:gd name="T0" fmla="*/ 213 w 246"/>
                  <a:gd name="T1" fmla="*/ 75 h 246"/>
                  <a:gd name="T2" fmla="*/ 227 w 246"/>
                  <a:gd name="T3" fmla="*/ 61 h 246"/>
                  <a:gd name="T4" fmla="*/ 245 w 246"/>
                  <a:gd name="T5" fmla="*/ 109 h 246"/>
                  <a:gd name="T6" fmla="*/ 246 w 246"/>
                  <a:gd name="T7" fmla="*/ 134 h 246"/>
                  <a:gd name="T8" fmla="*/ 230 w 246"/>
                  <a:gd name="T9" fmla="*/ 185 h 246"/>
                  <a:gd name="T10" fmla="*/ 153 w 246"/>
                  <a:gd name="T11" fmla="*/ 242 h 246"/>
                  <a:gd name="T12" fmla="*/ 119 w 246"/>
                  <a:gd name="T13" fmla="*/ 246 h 246"/>
                  <a:gd name="T14" fmla="*/ 48 w 246"/>
                  <a:gd name="T15" fmla="*/ 219 h 246"/>
                  <a:gd name="T16" fmla="*/ 7 w 246"/>
                  <a:gd name="T17" fmla="*/ 161 h 246"/>
                  <a:gd name="T18" fmla="*/ 2 w 246"/>
                  <a:gd name="T19" fmla="*/ 134 h 246"/>
                  <a:gd name="T20" fmla="*/ 28 w 246"/>
                  <a:gd name="T21" fmla="*/ 50 h 246"/>
                  <a:gd name="T22" fmla="*/ 94 w 246"/>
                  <a:gd name="T23" fmla="*/ 8 h 246"/>
                  <a:gd name="T24" fmla="*/ 188 w 246"/>
                  <a:gd name="T25" fmla="*/ 22 h 246"/>
                  <a:gd name="T26" fmla="*/ 189 w 246"/>
                  <a:gd name="T27" fmla="*/ 23 h 246"/>
                  <a:gd name="T28" fmla="*/ 189 w 246"/>
                  <a:gd name="T29" fmla="*/ 23 h 246"/>
                  <a:gd name="T30" fmla="*/ 175 w 246"/>
                  <a:gd name="T31" fmla="*/ 37 h 246"/>
                  <a:gd name="T32" fmla="*/ 172 w 246"/>
                  <a:gd name="T33" fmla="*/ 36 h 246"/>
                  <a:gd name="T34" fmla="*/ 139 w 246"/>
                  <a:gd name="T35" fmla="*/ 25 h 246"/>
                  <a:gd name="T36" fmla="*/ 58 w 246"/>
                  <a:gd name="T37" fmla="*/ 47 h 246"/>
                  <a:gd name="T38" fmla="*/ 24 w 246"/>
                  <a:gd name="T39" fmla="*/ 104 h 246"/>
                  <a:gd name="T40" fmla="*/ 22 w 246"/>
                  <a:gd name="T41" fmla="*/ 132 h 246"/>
                  <a:gd name="T42" fmla="*/ 46 w 246"/>
                  <a:gd name="T43" fmla="*/ 191 h 246"/>
                  <a:gd name="T44" fmla="*/ 131 w 246"/>
                  <a:gd name="T45" fmla="*/ 226 h 246"/>
                  <a:gd name="T46" fmla="*/ 189 w 246"/>
                  <a:gd name="T47" fmla="*/ 204 h 246"/>
                  <a:gd name="T48" fmla="*/ 223 w 246"/>
                  <a:gd name="T49" fmla="*/ 151 h 246"/>
                  <a:gd name="T50" fmla="*/ 226 w 246"/>
                  <a:gd name="T51" fmla="*/ 120 h 246"/>
                  <a:gd name="T52" fmla="*/ 214 w 246"/>
                  <a:gd name="T53" fmla="*/ 76 h 246"/>
                  <a:gd name="T54" fmla="*/ 213 w 246"/>
                  <a:gd name="T55" fmla="*/ 7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46">
                    <a:moveTo>
                      <a:pt x="213" y="75"/>
                    </a:moveTo>
                    <a:cubicBezTo>
                      <a:pt x="227" y="61"/>
                      <a:pt x="227" y="61"/>
                      <a:pt x="227" y="61"/>
                    </a:cubicBezTo>
                    <a:cubicBezTo>
                      <a:pt x="237" y="75"/>
                      <a:pt x="243" y="92"/>
                      <a:pt x="245" y="109"/>
                    </a:cubicBezTo>
                    <a:cubicBezTo>
                      <a:pt x="246" y="118"/>
                      <a:pt x="246" y="126"/>
                      <a:pt x="246" y="134"/>
                    </a:cubicBezTo>
                    <a:cubicBezTo>
                      <a:pt x="244" y="152"/>
                      <a:pt x="239" y="169"/>
                      <a:pt x="230" y="185"/>
                    </a:cubicBezTo>
                    <a:cubicBezTo>
                      <a:pt x="212" y="215"/>
                      <a:pt x="187" y="234"/>
                      <a:pt x="153" y="242"/>
                    </a:cubicBezTo>
                    <a:cubicBezTo>
                      <a:pt x="142" y="245"/>
                      <a:pt x="131" y="246"/>
                      <a:pt x="119" y="246"/>
                    </a:cubicBezTo>
                    <a:cubicBezTo>
                      <a:pt x="93" y="245"/>
                      <a:pt x="68" y="236"/>
                      <a:pt x="48" y="219"/>
                    </a:cubicBezTo>
                    <a:cubicBezTo>
                      <a:pt x="29" y="204"/>
                      <a:pt x="15" y="184"/>
                      <a:pt x="7" y="161"/>
                    </a:cubicBezTo>
                    <a:cubicBezTo>
                      <a:pt x="5" y="152"/>
                      <a:pt x="3" y="143"/>
                      <a:pt x="2" y="134"/>
                    </a:cubicBezTo>
                    <a:cubicBezTo>
                      <a:pt x="0" y="103"/>
                      <a:pt x="9" y="75"/>
                      <a:pt x="28" y="50"/>
                    </a:cubicBezTo>
                    <a:cubicBezTo>
                      <a:pt x="45" y="29"/>
                      <a:pt x="68" y="15"/>
                      <a:pt x="94" y="8"/>
                    </a:cubicBezTo>
                    <a:cubicBezTo>
                      <a:pt x="126" y="0"/>
                      <a:pt x="160" y="5"/>
                      <a:pt x="188" y="22"/>
                    </a:cubicBezTo>
                    <a:cubicBezTo>
                      <a:pt x="188" y="23"/>
                      <a:pt x="188" y="23"/>
                      <a:pt x="189" y="23"/>
                    </a:cubicBezTo>
                    <a:cubicBezTo>
                      <a:pt x="189" y="23"/>
                      <a:pt x="189" y="23"/>
                      <a:pt x="189" y="23"/>
                    </a:cubicBezTo>
                    <a:cubicBezTo>
                      <a:pt x="175" y="37"/>
                      <a:pt x="175" y="37"/>
                      <a:pt x="175" y="37"/>
                    </a:cubicBezTo>
                    <a:cubicBezTo>
                      <a:pt x="172" y="36"/>
                      <a:pt x="172" y="36"/>
                      <a:pt x="172" y="36"/>
                    </a:cubicBezTo>
                    <a:cubicBezTo>
                      <a:pt x="161" y="30"/>
                      <a:pt x="150" y="26"/>
                      <a:pt x="139" y="25"/>
                    </a:cubicBezTo>
                    <a:cubicBezTo>
                      <a:pt x="109" y="21"/>
                      <a:pt x="82" y="28"/>
                      <a:pt x="58" y="47"/>
                    </a:cubicBezTo>
                    <a:cubicBezTo>
                      <a:pt x="41" y="62"/>
                      <a:pt x="28" y="82"/>
                      <a:pt x="24" y="104"/>
                    </a:cubicBezTo>
                    <a:cubicBezTo>
                      <a:pt x="22" y="113"/>
                      <a:pt x="21" y="123"/>
                      <a:pt x="22" y="132"/>
                    </a:cubicBezTo>
                    <a:cubicBezTo>
                      <a:pt x="23" y="154"/>
                      <a:pt x="31" y="174"/>
                      <a:pt x="46" y="191"/>
                    </a:cubicBezTo>
                    <a:cubicBezTo>
                      <a:pt x="67" y="215"/>
                      <a:pt x="99" y="229"/>
                      <a:pt x="131" y="226"/>
                    </a:cubicBezTo>
                    <a:cubicBezTo>
                      <a:pt x="152" y="225"/>
                      <a:pt x="172" y="217"/>
                      <a:pt x="189" y="204"/>
                    </a:cubicBezTo>
                    <a:cubicBezTo>
                      <a:pt x="206" y="190"/>
                      <a:pt x="218" y="172"/>
                      <a:pt x="223" y="151"/>
                    </a:cubicBezTo>
                    <a:cubicBezTo>
                      <a:pt x="226" y="141"/>
                      <a:pt x="227" y="130"/>
                      <a:pt x="226" y="120"/>
                    </a:cubicBezTo>
                    <a:cubicBezTo>
                      <a:pt x="226" y="105"/>
                      <a:pt x="221" y="90"/>
                      <a:pt x="214" y="76"/>
                    </a:cubicBezTo>
                    <a:cubicBezTo>
                      <a:pt x="214" y="76"/>
                      <a:pt x="213" y="75"/>
                      <a:pt x="213" y="7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schemeClr>
                  </a:solidFill>
                </a:endParaRPr>
              </a:p>
            </p:txBody>
          </p:sp>
          <p:sp>
            <p:nvSpPr>
              <p:cNvPr id="93" name="Freeform 334">
                <a:extLst>
                  <a:ext uri="{FF2B5EF4-FFF2-40B4-BE49-F238E27FC236}">
                    <a16:creationId xmlns:a16="http://schemas.microsoft.com/office/drawing/2014/main" id="{B381E305-7161-4926-9C94-EF2708291170}"/>
                  </a:ext>
                </a:extLst>
              </p:cNvPr>
              <p:cNvSpPr>
                <a:spLocks/>
              </p:cNvSpPr>
              <p:nvPr/>
            </p:nvSpPr>
            <p:spPr bwMode="auto">
              <a:xfrm>
                <a:off x="5000" y="2762"/>
                <a:ext cx="209" cy="214"/>
              </a:xfrm>
              <a:custGeom>
                <a:avLst/>
                <a:gdLst>
                  <a:gd name="T0" fmla="*/ 110 w 147"/>
                  <a:gd name="T1" fmla="*/ 13 h 151"/>
                  <a:gd name="T2" fmla="*/ 97 w 147"/>
                  <a:gd name="T3" fmla="*/ 27 h 151"/>
                  <a:gd name="T4" fmla="*/ 95 w 147"/>
                  <a:gd name="T5" fmla="*/ 26 h 151"/>
                  <a:gd name="T6" fmla="*/ 68 w 147"/>
                  <a:gd name="T7" fmla="*/ 22 h 151"/>
                  <a:gd name="T8" fmla="*/ 21 w 147"/>
                  <a:gd name="T9" fmla="*/ 64 h 151"/>
                  <a:gd name="T10" fmla="*/ 36 w 147"/>
                  <a:gd name="T11" fmla="*/ 111 h 151"/>
                  <a:gd name="T12" fmla="*/ 65 w 147"/>
                  <a:gd name="T13" fmla="*/ 126 h 151"/>
                  <a:gd name="T14" fmla="*/ 108 w 147"/>
                  <a:gd name="T15" fmla="*/ 114 h 151"/>
                  <a:gd name="T16" fmla="*/ 122 w 147"/>
                  <a:gd name="T17" fmla="*/ 54 h 151"/>
                  <a:gd name="T18" fmla="*/ 121 w 147"/>
                  <a:gd name="T19" fmla="*/ 51 h 151"/>
                  <a:gd name="T20" fmla="*/ 121 w 147"/>
                  <a:gd name="T21" fmla="*/ 51 h 151"/>
                  <a:gd name="T22" fmla="*/ 135 w 147"/>
                  <a:gd name="T23" fmla="*/ 37 h 151"/>
                  <a:gd name="T24" fmla="*/ 136 w 147"/>
                  <a:gd name="T25" fmla="*/ 39 h 151"/>
                  <a:gd name="T26" fmla="*/ 145 w 147"/>
                  <a:gd name="T27" fmla="*/ 67 h 151"/>
                  <a:gd name="T28" fmla="*/ 124 w 147"/>
                  <a:gd name="T29" fmla="*/ 125 h 151"/>
                  <a:gd name="T30" fmla="*/ 85 w 147"/>
                  <a:gd name="T31" fmla="*/ 145 h 151"/>
                  <a:gd name="T32" fmla="*/ 3 w 147"/>
                  <a:gd name="T33" fmla="*/ 94 h 151"/>
                  <a:gd name="T34" fmla="*/ 1 w 147"/>
                  <a:gd name="T35" fmla="*/ 67 h 151"/>
                  <a:gd name="T36" fmla="*/ 56 w 147"/>
                  <a:gd name="T37" fmla="*/ 5 h 151"/>
                  <a:gd name="T38" fmla="*/ 110 w 147"/>
                  <a:gd name="T39" fmla="*/ 12 h 151"/>
                  <a:gd name="T40" fmla="*/ 110 w 147"/>
                  <a:gd name="T41"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51">
                    <a:moveTo>
                      <a:pt x="110" y="13"/>
                    </a:moveTo>
                    <a:cubicBezTo>
                      <a:pt x="97" y="27"/>
                      <a:pt x="97" y="27"/>
                      <a:pt x="97" y="27"/>
                    </a:cubicBezTo>
                    <a:cubicBezTo>
                      <a:pt x="96" y="27"/>
                      <a:pt x="95" y="27"/>
                      <a:pt x="95" y="26"/>
                    </a:cubicBezTo>
                    <a:cubicBezTo>
                      <a:pt x="87" y="23"/>
                      <a:pt x="77" y="21"/>
                      <a:pt x="68" y="22"/>
                    </a:cubicBezTo>
                    <a:cubicBezTo>
                      <a:pt x="45" y="24"/>
                      <a:pt x="25" y="41"/>
                      <a:pt x="21" y="64"/>
                    </a:cubicBezTo>
                    <a:cubicBezTo>
                      <a:pt x="17" y="82"/>
                      <a:pt x="22" y="98"/>
                      <a:pt x="36" y="111"/>
                    </a:cubicBezTo>
                    <a:cubicBezTo>
                      <a:pt x="44" y="119"/>
                      <a:pt x="54" y="125"/>
                      <a:pt x="65" y="126"/>
                    </a:cubicBezTo>
                    <a:cubicBezTo>
                      <a:pt x="80" y="128"/>
                      <a:pt x="96" y="124"/>
                      <a:pt x="108" y="114"/>
                    </a:cubicBezTo>
                    <a:cubicBezTo>
                      <a:pt x="125" y="99"/>
                      <a:pt x="131" y="75"/>
                      <a:pt x="122" y="54"/>
                    </a:cubicBezTo>
                    <a:cubicBezTo>
                      <a:pt x="121" y="53"/>
                      <a:pt x="121" y="52"/>
                      <a:pt x="121" y="51"/>
                    </a:cubicBezTo>
                    <a:cubicBezTo>
                      <a:pt x="121" y="51"/>
                      <a:pt x="121" y="51"/>
                      <a:pt x="121" y="51"/>
                    </a:cubicBezTo>
                    <a:cubicBezTo>
                      <a:pt x="135" y="37"/>
                      <a:pt x="135" y="37"/>
                      <a:pt x="135" y="37"/>
                    </a:cubicBezTo>
                    <a:cubicBezTo>
                      <a:pt x="135" y="38"/>
                      <a:pt x="136" y="38"/>
                      <a:pt x="136" y="39"/>
                    </a:cubicBezTo>
                    <a:cubicBezTo>
                      <a:pt x="141" y="47"/>
                      <a:pt x="144" y="57"/>
                      <a:pt x="145" y="67"/>
                    </a:cubicBezTo>
                    <a:cubicBezTo>
                      <a:pt x="147" y="89"/>
                      <a:pt x="140" y="109"/>
                      <a:pt x="124" y="125"/>
                    </a:cubicBezTo>
                    <a:cubicBezTo>
                      <a:pt x="114" y="135"/>
                      <a:pt x="100" y="143"/>
                      <a:pt x="85" y="145"/>
                    </a:cubicBezTo>
                    <a:cubicBezTo>
                      <a:pt x="49" y="151"/>
                      <a:pt x="14" y="129"/>
                      <a:pt x="3" y="94"/>
                    </a:cubicBezTo>
                    <a:cubicBezTo>
                      <a:pt x="1" y="85"/>
                      <a:pt x="0" y="76"/>
                      <a:pt x="1" y="67"/>
                    </a:cubicBezTo>
                    <a:cubicBezTo>
                      <a:pt x="4" y="37"/>
                      <a:pt x="26" y="12"/>
                      <a:pt x="56" y="5"/>
                    </a:cubicBezTo>
                    <a:cubicBezTo>
                      <a:pt x="74" y="0"/>
                      <a:pt x="93" y="3"/>
                      <a:pt x="110" y="12"/>
                    </a:cubicBezTo>
                    <a:cubicBezTo>
                      <a:pt x="110" y="13"/>
                      <a:pt x="110" y="13"/>
                      <a:pt x="110"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schemeClr>
                  </a:solidFill>
                </a:endParaRPr>
              </a:p>
            </p:txBody>
          </p:sp>
          <p:sp>
            <p:nvSpPr>
              <p:cNvPr id="94" name="Freeform 335">
                <a:extLst>
                  <a:ext uri="{FF2B5EF4-FFF2-40B4-BE49-F238E27FC236}">
                    <a16:creationId xmlns:a16="http://schemas.microsoft.com/office/drawing/2014/main" id="{7659F334-0CAC-4D47-9341-89C9076CE521}"/>
                  </a:ext>
                </a:extLst>
              </p:cNvPr>
              <p:cNvSpPr>
                <a:spLocks/>
              </p:cNvSpPr>
              <p:nvPr/>
            </p:nvSpPr>
            <p:spPr bwMode="auto">
              <a:xfrm>
                <a:off x="5068" y="2700"/>
                <a:ext cx="203" cy="202"/>
              </a:xfrm>
              <a:custGeom>
                <a:avLst/>
                <a:gdLst>
                  <a:gd name="T0" fmla="*/ 143 w 143"/>
                  <a:gd name="T1" fmla="*/ 23 h 142"/>
                  <a:gd name="T2" fmla="*/ 100 w 143"/>
                  <a:gd name="T3" fmla="*/ 64 h 142"/>
                  <a:gd name="T4" fmla="*/ 86 w 143"/>
                  <a:gd name="T5" fmla="*/ 64 h 142"/>
                  <a:gd name="T6" fmla="*/ 45 w 143"/>
                  <a:gd name="T7" fmla="*/ 106 h 142"/>
                  <a:gd name="T8" fmla="*/ 46 w 143"/>
                  <a:gd name="T9" fmla="*/ 125 h 142"/>
                  <a:gd name="T10" fmla="*/ 37 w 143"/>
                  <a:gd name="T11" fmla="*/ 136 h 142"/>
                  <a:gd name="T12" fmla="*/ 9 w 143"/>
                  <a:gd name="T13" fmla="*/ 133 h 142"/>
                  <a:gd name="T14" fmla="*/ 8 w 143"/>
                  <a:gd name="T15" fmla="*/ 102 h 142"/>
                  <a:gd name="T16" fmla="*/ 19 w 143"/>
                  <a:gd name="T17" fmla="*/ 95 h 142"/>
                  <a:gd name="T18" fmla="*/ 37 w 143"/>
                  <a:gd name="T19" fmla="*/ 98 h 142"/>
                  <a:gd name="T20" fmla="*/ 78 w 143"/>
                  <a:gd name="T21" fmla="*/ 56 h 142"/>
                  <a:gd name="T22" fmla="*/ 78 w 143"/>
                  <a:gd name="T23" fmla="*/ 43 h 142"/>
                  <a:gd name="T24" fmla="*/ 121 w 143"/>
                  <a:gd name="T25" fmla="*/ 0 h 142"/>
                  <a:gd name="T26" fmla="*/ 121 w 143"/>
                  <a:gd name="T27" fmla="*/ 22 h 142"/>
                  <a:gd name="T28" fmla="*/ 142 w 143"/>
                  <a:gd name="T29" fmla="*/ 22 h 142"/>
                  <a:gd name="T30" fmla="*/ 143 w 143"/>
                  <a:gd name="T31" fmla="*/ 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42">
                    <a:moveTo>
                      <a:pt x="143" y="23"/>
                    </a:moveTo>
                    <a:cubicBezTo>
                      <a:pt x="100" y="64"/>
                      <a:pt x="100" y="64"/>
                      <a:pt x="100" y="64"/>
                    </a:cubicBezTo>
                    <a:cubicBezTo>
                      <a:pt x="86" y="64"/>
                      <a:pt x="86" y="64"/>
                      <a:pt x="86" y="64"/>
                    </a:cubicBezTo>
                    <a:cubicBezTo>
                      <a:pt x="45" y="106"/>
                      <a:pt x="45" y="106"/>
                      <a:pt x="45" y="106"/>
                    </a:cubicBezTo>
                    <a:cubicBezTo>
                      <a:pt x="48" y="111"/>
                      <a:pt x="49" y="118"/>
                      <a:pt x="46" y="125"/>
                    </a:cubicBezTo>
                    <a:cubicBezTo>
                      <a:pt x="45" y="129"/>
                      <a:pt x="41" y="133"/>
                      <a:pt x="37" y="136"/>
                    </a:cubicBezTo>
                    <a:cubicBezTo>
                      <a:pt x="28" y="142"/>
                      <a:pt x="17" y="140"/>
                      <a:pt x="9" y="133"/>
                    </a:cubicBezTo>
                    <a:cubicBezTo>
                      <a:pt x="0" y="125"/>
                      <a:pt x="0" y="110"/>
                      <a:pt x="8" y="102"/>
                    </a:cubicBezTo>
                    <a:cubicBezTo>
                      <a:pt x="11" y="99"/>
                      <a:pt x="15" y="96"/>
                      <a:pt x="19" y="95"/>
                    </a:cubicBezTo>
                    <a:cubicBezTo>
                      <a:pt x="25" y="94"/>
                      <a:pt x="31" y="95"/>
                      <a:pt x="37" y="98"/>
                    </a:cubicBezTo>
                    <a:cubicBezTo>
                      <a:pt x="78" y="56"/>
                      <a:pt x="78" y="56"/>
                      <a:pt x="78" y="56"/>
                    </a:cubicBezTo>
                    <a:cubicBezTo>
                      <a:pt x="78" y="43"/>
                      <a:pt x="78" y="43"/>
                      <a:pt x="78" y="43"/>
                    </a:cubicBezTo>
                    <a:cubicBezTo>
                      <a:pt x="121" y="0"/>
                      <a:pt x="121" y="0"/>
                      <a:pt x="121" y="0"/>
                    </a:cubicBezTo>
                    <a:cubicBezTo>
                      <a:pt x="121" y="22"/>
                      <a:pt x="121" y="22"/>
                      <a:pt x="121" y="22"/>
                    </a:cubicBezTo>
                    <a:cubicBezTo>
                      <a:pt x="142" y="22"/>
                      <a:pt x="142" y="22"/>
                      <a:pt x="142" y="22"/>
                    </a:cubicBezTo>
                    <a:lnTo>
                      <a:pt x="143"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schemeClr>
                  </a:solidFill>
                </a:endParaRPr>
              </a:p>
            </p:txBody>
          </p:sp>
        </p:grpSp>
      </p:grpSp>
      <p:sp>
        <p:nvSpPr>
          <p:cNvPr id="16" name="Rectangle 15" descr="TMF viewer:&#10;&#10;The TMF Viewer provides eTMF users a way to display documents in the context of  the TMF Reference Model hierarchy.&#13;&#10;&#13;&#10;Regulatory inspectors use the TMF Viewer during inspections to search for and review documents&#13;&#10;&#13;&#10;Learn more about Using the TMF Viewer by visiting Vault Help&#13;&#10;">
            <a:extLst>
              <a:ext uri="{FF2B5EF4-FFF2-40B4-BE49-F238E27FC236}">
                <a16:creationId xmlns:a16="http://schemas.microsoft.com/office/drawing/2014/main" id="{21206B2F-8787-4288-8629-229F8AA2BCBA}"/>
              </a:ext>
            </a:extLst>
          </p:cNvPr>
          <p:cNvSpPr/>
          <p:nvPr/>
        </p:nvSpPr>
        <p:spPr>
          <a:xfrm>
            <a:off x="2734082" y="2393698"/>
            <a:ext cx="2024893" cy="3754874"/>
          </a:xfrm>
          <a:prstGeom prst="rect">
            <a:avLst/>
          </a:prstGeom>
        </p:spPr>
        <p:txBody>
          <a:bodyPr wrap="square">
            <a:spAutoFit/>
          </a:bodyPr>
          <a:lstStyle/>
          <a:p>
            <a:r>
              <a:rPr lang="en-US" sz="1400" dirty="0">
                <a:solidFill>
                  <a:schemeClr val="tx1">
                    <a:lumMod val="75000"/>
                  </a:schemeClr>
                </a:solidFill>
              </a:rPr>
              <a:t>The TMF Viewer provides eTMF users a way to display documents in the context of  the TMF Reference Model hierarchy.</a:t>
            </a:r>
          </a:p>
          <a:p>
            <a:endParaRPr lang="en-US" sz="1400" dirty="0">
              <a:solidFill>
                <a:schemeClr val="tx1">
                  <a:lumMod val="75000"/>
                </a:schemeClr>
              </a:solidFill>
            </a:endParaRPr>
          </a:p>
          <a:p>
            <a:r>
              <a:rPr lang="en-US" sz="1400" dirty="0">
                <a:solidFill>
                  <a:schemeClr val="tx1">
                    <a:lumMod val="75000"/>
                  </a:schemeClr>
                </a:solidFill>
              </a:rPr>
              <a:t>Regulatory inspectors use the TMF Viewer during inspections to search for and review documents</a:t>
            </a:r>
          </a:p>
          <a:p>
            <a:endParaRPr lang="en-US" sz="1400" dirty="0">
              <a:solidFill>
                <a:schemeClr val="tx1">
                  <a:lumMod val="75000"/>
                </a:schemeClr>
              </a:solidFill>
            </a:endParaRPr>
          </a:p>
          <a:p>
            <a:r>
              <a:rPr lang="en-US" sz="1400" dirty="0">
                <a:solidFill>
                  <a:schemeClr val="tx1">
                    <a:lumMod val="75000"/>
                  </a:schemeClr>
                </a:solidFill>
              </a:rPr>
              <a:t>Learn more about </a:t>
            </a:r>
            <a:r>
              <a:rPr lang="en-US" sz="1400" dirty="0">
                <a:solidFill>
                  <a:schemeClr val="tx1">
                    <a:lumMod val="75000"/>
                  </a:schemeClr>
                </a:solidFill>
                <a:hlinkClick r:id="rId3"/>
              </a:rPr>
              <a:t>Using the TMF Viewer</a:t>
            </a:r>
            <a:r>
              <a:rPr lang="en-US" sz="1400" dirty="0">
                <a:solidFill>
                  <a:schemeClr val="tx1">
                    <a:lumMod val="75000"/>
                  </a:schemeClr>
                </a:solidFill>
              </a:rPr>
              <a:t> by visiting Vault Help</a:t>
            </a:r>
          </a:p>
          <a:p>
            <a:endParaRPr lang="en-US" sz="1400" b="0" i="0" dirty="0">
              <a:solidFill>
                <a:schemeClr val="tx1">
                  <a:lumMod val="75000"/>
                </a:schemeClr>
              </a:solidFill>
              <a:effectLst/>
              <a:latin typeface="Arial" panose="020B0604020202020204" pitchFamily="34" charset="0"/>
            </a:endParaRPr>
          </a:p>
        </p:txBody>
      </p:sp>
      <p:pic>
        <p:nvPicPr>
          <p:cNvPr id="34" name="Graphic 33">
            <a:extLst>
              <a:ext uri="{FF2B5EF4-FFF2-40B4-BE49-F238E27FC236}">
                <a16:creationId xmlns:a16="http://schemas.microsoft.com/office/drawing/2014/main" id="{3E68E06D-C69D-4273-B1A6-ED9C5C7659C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6702" y="1258482"/>
            <a:ext cx="579255" cy="579255"/>
          </a:xfrm>
          <a:prstGeom prst="rect">
            <a:avLst/>
          </a:prstGeom>
        </p:spPr>
      </p:pic>
      <p:pic>
        <p:nvPicPr>
          <p:cNvPr id="37" name="Graphic 36" descr="Glasses">
            <a:extLst>
              <a:ext uri="{FF2B5EF4-FFF2-40B4-BE49-F238E27FC236}">
                <a16:creationId xmlns:a16="http://schemas.microsoft.com/office/drawing/2014/main" id="{817E157A-CE16-4CEF-8B65-34CD110B28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9457" y="1351082"/>
            <a:ext cx="465175" cy="467055"/>
          </a:xfrm>
          <a:prstGeom prst="rect">
            <a:avLst/>
          </a:prstGeom>
        </p:spPr>
      </p:pic>
      <p:pic>
        <p:nvPicPr>
          <p:cNvPr id="43" name="Graphic 42" descr="Checklist RTL">
            <a:extLst>
              <a:ext uri="{FF2B5EF4-FFF2-40B4-BE49-F238E27FC236}">
                <a16:creationId xmlns:a16="http://schemas.microsoft.com/office/drawing/2014/main" id="{13F0FD68-01FE-4F53-8A87-6703C0AC7A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85174" y="1333155"/>
            <a:ext cx="516890" cy="516890"/>
          </a:xfrm>
          <a:prstGeom prst="rect">
            <a:avLst/>
          </a:prstGeom>
        </p:spPr>
      </p:pic>
      <p:sp>
        <p:nvSpPr>
          <p:cNvPr id="44" name="Rectangle 43">
            <a:extLst>
              <a:ext uri="{FF2B5EF4-FFF2-40B4-BE49-F238E27FC236}">
                <a16:creationId xmlns:a16="http://schemas.microsoft.com/office/drawing/2014/main" id="{90B8D334-921F-4C12-9586-FFC48D8CD531}"/>
              </a:ext>
            </a:extLst>
          </p:cNvPr>
          <p:cNvSpPr/>
          <p:nvPr/>
        </p:nvSpPr>
        <p:spPr>
          <a:xfrm>
            <a:off x="7208037" y="2429299"/>
            <a:ext cx="2210453" cy="3970318"/>
          </a:xfrm>
          <a:prstGeom prst="rect">
            <a:avLst/>
          </a:prstGeom>
        </p:spPr>
        <p:txBody>
          <a:bodyPr wrap="square">
            <a:spAutoFit/>
          </a:bodyPr>
          <a:lstStyle/>
          <a:p>
            <a:r>
              <a:rPr lang="en-US" sz="1400" b="1" dirty="0">
                <a:solidFill>
                  <a:schemeClr val="tx1">
                    <a:lumMod val="75000"/>
                  </a:schemeClr>
                </a:solidFill>
              </a:rPr>
              <a:t>Initial QC </a:t>
            </a:r>
            <a:r>
              <a:rPr lang="en-US" sz="1400" dirty="0">
                <a:solidFill>
                  <a:schemeClr val="tx1">
                    <a:lumMod val="75000"/>
                  </a:schemeClr>
                </a:solidFill>
              </a:rPr>
              <a:t>of the document is performed manually at the time of upload/ creation by the document owner.</a:t>
            </a:r>
          </a:p>
          <a:p>
            <a:endParaRPr lang="en-US" sz="1400" dirty="0">
              <a:solidFill>
                <a:schemeClr val="tx1">
                  <a:lumMod val="75000"/>
                </a:schemeClr>
              </a:solidFill>
            </a:endParaRPr>
          </a:p>
          <a:p>
            <a:r>
              <a:rPr lang="en-US" sz="1400" b="1" dirty="0">
                <a:solidFill>
                  <a:schemeClr val="tx1">
                    <a:lumMod val="75000"/>
                  </a:schemeClr>
                </a:solidFill>
              </a:rPr>
              <a:t>Pre-Approval QC </a:t>
            </a:r>
            <a:r>
              <a:rPr lang="en-US" sz="1400" dirty="0">
                <a:solidFill>
                  <a:schemeClr val="tx1">
                    <a:lumMod val="75000"/>
                  </a:schemeClr>
                </a:solidFill>
              </a:rPr>
              <a:t>is performed via a document workflow. Once the QC is complete, the document is Approved. Most issues are discovered during this QC.</a:t>
            </a:r>
          </a:p>
          <a:p>
            <a:endParaRPr lang="en-US" sz="1400" dirty="0">
              <a:solidFill>
                <a:schemeClr val="tx1">
                  <a:lumMod val="75000"/>
                </a:schemeClr>
              </a:solidFill>
            </a:endParaRPr>
          </a:p>
          <a:p>
            <a:r>
              <a:rPr lang="en-US" sz="1400" b="1" dirty="0">
                <a:solidFill>
                  <a:schemeClr val="tx1">
                    <a:lumMod val="75000"/>
                  </a:schemeClr>
                </a:solidFill>
              </a:rPr>
              <a:t>Post-Approval QC </a:t>
            </a:r>
            <a:r>
              <a:rPr lang="en-US" sz="1400" dirty="0">
                <a:solidFill>
                  <a:schemeClr val="tx1">
                    <a:lumMod val="75000"/>
                  </a:schemeClr>
                </a:solidFill>
              </a:rPr>
              <a:t>is performed via a document workflow. It is done on all, or a subset, of Approved documents.</a:t>
            </a:r>
            <a:endParaRPr lang="en-US" sz="1400" dirty="0"/>
          </a:p>
        </p:txBody>
      </p:sp>
      <p:sp>
        <p:nvSpPr>
          <p:cNvPr id="83" name="Oval 82">
            <a:extLst>
              <a:ext uri="{FF2B5EF4-FFF2-40B4-BE49-F238E27FC236}">
                <a16:creationId xmlns:a16="http://schemas.microsoft.com/office/drawing/2014/main" id="{7B514802-CF05-4E66-85B3-E1C6EBC2409C}"/>
              </a:ext>
              <a:ext uri="{C183D7F6-B498-43B3-948B-1728B52AA6E4}">
                <adec:decorative xmlns:adec="http://schemas.microsoft.com/office/drawing/2017/decorative" val="1"/>
              </a:ext>
            </a:extLst>
          </p:cNvPr>
          <p:cNvSpPr>
            <a:spLocks noChangeAspect="1"/>
          </p:cNvSpPr>
          <p:nvPr/>
        </p:nvSpPr>
        <p:spPr>
          <a:xfrm>
            <a:off x="10248190" y="1261431"/>
            <a:ext cx="645427" cy="60572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pic>
        <p:nvPicPr>
          <p:cNvPr id="47" name="Graphic 46" descr="Bar graph with upward trend">
            <a:extLst>
              <a:ext uri="{FF2B5EF4-FFF2-40B4-BE49-F238E27FC236}">
                <a16:creationId xmlns:a16="http://schemas.microsoft.com/office/drawing/2014/main" id="{9E743316-5AF9-47F3-95C6-F2E6A3B681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17677" y="1311908"/>
            <a:ext cx="522621" cy="522621"/>
          </a:xfrm>
          <a:prstGeom prst="rect">
            <a:avLst/>
          </a:prstGeom>
        </p:spPr>
      </p:pic>
    </p:spTree>
    <p:extLst>
      <p:ext uri="{BB962C8B-B14F-4D97-AF65-F5344CB8AC3E}">
        <p14:creationId xmlns:p14="http://schemas.microsoft.com/office/powerpoint/2010/main" val="296890768"/>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4989-C7AF-42C2-9190-98426DD52888}"/>
              </a:ext>
            </a:extLst>
          </p:cNvPr>
          <p:cNvSpPr>
            <a:spLocks noGrp="1"/>
          </p:cNvSpPr>
          <p:nvPr>
            <p:ph type="title"/>
          </p:nvPr>
        </p:nvSpPr>
        <p:spPr>
          <a:xfrm>
            <a:off x="276303" y="105319"/>
            <a:ext cx="11639394" cy="970525"/>
          </a:xfrm>
        </p:spPr>
        <p:txBody>
          <a:bodyPr/>
          <a:lstStyle/>
          <a:p>
            <a:r>
              <a:rPr lang="en-US" dirty="0"/>
              <a:t>Key Considerations</a:t>
            </a:r>
          </a:p>
        </p:txBody>
      </p:sp>
      <p:graphicFrame>
        <p:nvGraphicFramePr>
          <p:cNvPr id="4" name="Diagram 3" descr="Inspection Readiness is a State of Being&#13;&#10;&#9;Define a business process, with procedures in place, to assure that the TMF is always in the inspection ready state (e.g. routine QC checks, Study milestone reviews, etc.). Follow these principles:&#13;&#10;&#9;&#9;Active TMF management integrates clinical trial processes and TMF processes&#13;&#10;&#9;&#9;Assume that inspection is tomorrow &#13;&#10;&#9;&#9;Ensure TMF plan is in place and being followed to resolve identified issues&#13;&#10;&#9;Identify who is responsible for activities, and when these activities should occur&#13;&#10;Real Time Monitoring and Actionable Reporting &#13;&#10;&#9;Clinical and TMF-specific KPIs should be evaluated together and monitored in real-time. &#13;&#10;&#9;&#9;For example, if Data Base Lock was delayed several weeks, its IR-specific milestone for the documents would also be delayed&#13;&#10;&#9;KPIs should be recognized by functional teams and drive accountability and compliance&#13;&#10;&#9;&#9;Reports and dashboards need to provide an actionable level of detail&#13;&#10;&#9;&#9;Established business process should require a timely review of the reports&#13;&#10;&#9;&#9;Identify who is responsible for activities, and when these activities should occur&#13;&#10;&#9;&#9;Ensure that metrics goals support and align with overall organizational goals and  are achievable&#13;&#10;&#9;&#9;Retrain users on reporting and dashboard capabilities as TMF metrics help identify trending issues&#13;&#10;">
            <a:extLst>
              <a:ext uri="{FF2B5EF4-FFF2-40B4-BE49-F238E27FC236}">
                <a16:creationId xmlns:a16="http://schemas.microsoft.com/office/drawing/2014/main" id="{2EB06DBB-24CD-49C0-A443-38F9E6DCC26E}"/>
              </a:ext>
            </a:extLst>
          </p:cNvPr>
          <p:cNvGraphicFramePr/>
          <p:nvPr>
            <p:extLst>
              <p:ext uri="{D42A27DB-BD31-4B8C-83A1-F6EECF244321}">
                <p14:modId xmlns:p14="http://schemas.microsoft.com/office/powerpoint/2010/main" val="2081982541"/>
              </p:ext>
            </p:extLst>
          </p:nvPr>
        </p:nvGraphicFramePr>
        <p:xfrm>
          <a:off x="1283913" y="1075844"/>
          <a:ext cx="9390709" cy="5022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5743825"/>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KPIs Drive Business Processes&#10;•Quality – measure of whether document content, metadata, and indexing are complete and accurate. Ensures confidence in the documented processes and data. The Quality Issues in Vault allow you to perform quality checks, create and assign tasks, and track and report on their resolutions&#10;•Timeliness – indication of whether documents are available when expected or needed, and of how long documents take to finalize. Ensures that accurate decisions can be made based on close to real-time information. The Timeliness widget on the TMF Homepage in Vault displays the timeliness of document approval as a pie chart with two calculated values as defined by your process&#10;•Completeness – extent to which a TMF/eTMF contains all documents that are expected at the current point in the study,  including event driven changes (i.e. protocol amendment or study milestones), and at the end of the trial. Ensures GCP compliance and allows authorities to reconstruct the trial. Using Expected Document Lists alongside Milestones in Vault enables milestone-based TMF planning and completeness management&#10;">
            <a:extLst>
              <a:ext uri="{FF2B5EF4-FFF2-40B4-BE49-F238E27FC236}">
                <a16:creationId xmlns:a16="http://schemas.microsoft.com/office/drawing/2014/main" id="{2EB06DBB-24CD-49C0-A443-38F9E6DCC26E}"/>
              </a:ext>
            </a:extLst>
          </p:cNvPr>
          <p:cNvGraphicFramePr/>
          <p:nvPr>
            <p:extLst>
              <p:ext uri="{D42A27DB-BD31-4B8C-83A1-F6EECF244321}">
                <p14:modId xmlns:p14="http://schemas.microsoft.com/office/powerpoint/2010/main" val="3425619575"/>
              </p:ext>
            </p:extLst>
          </p:nvPr>
        </p:nvGraphicFramePr>
        <p:xfrm>
          <a:off x="1101031" y="1277313"/>
          <a:ext cx="9766259" cy="3942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D06B6BF5-F3AB-9B3A-9D6D-EFFD9BE77FAB}"/>
              </a:ext>
            </a:extLst>
          </p:cNvPr>
          <p:cNvSpPr>
            <a:spLocks noGrp="1"/>
          </p:cNvSpPr>
          <p:nvPr>
            <p:ph type="title"/>
          </p:nvPr>
        </p:nvSpPr>
        <p:spPr>
          <a:xfrm>
            <a:off x="276303" y="105319"/>
            <a:ext cx="11639394" cy="970525"/>
          </a:xfrm>
        </p:spPr>
        <p:txBody>
          <a:bodyPr/>
          <a:lstStyle/>
          <a:p>
            <a:r>
              <a:rPr lang="en-US" dirty="0"/>
              <a:t>Key Considerations</a:t>
            </a:r>
          </a:p>
        </p:txBody>
      </p:sp>
    </p:spTree>
    <p:extLst>
      <p:ext uri="{BB962C8B-B14F-4D97-AF65-F5344CB8AC3E}">
        <p14:creationId xmlns:p14="http://schemas.microsoft.com/office/powerpoint/2010/main" val="3593104813"/>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1019498366"/>
              </p:ext>
            </p:extLst>
          </p:nvPr>
        </p:nvGraphicFramePr>
        <p:xfrm>
          <a:off x="363416" y="1033512"/>
          <a:ext cx="11465168" cy="5242560"/>
        </p:xfrm>
        <a:graphic>
          <a:graphicData uri="http://schemas.openxmlformats.org/drawingml/2006/table">
            <a:tbl>
              <a:tblPr firstRow="1" bandRow="1">
                <a:tableStyleId>{F5AB1C69-6EDB-4FF4-983F-18BD219EF322}</a:tableStyleId>
              </a:tblPr>
              <a:tblGrid>
                <a:gridCol w="2866292">
                  <a:extLst>
                    <a:ext uri="{9D8B030D-6E8A-4147-A177-3AD203B41FA5}">
                      <a16:colId xmlns:a16="http://schemas.microsoft.com/office/drawing/2014/main" val="728793516"/>
                    </a:ext>
                  </a:extLst>
                </a:gridCol>
                <a:gridCol w="2866292">
                  <a:extLst>
                    <a:ext uri="{9D8B030D-6E8A-4147-A177-3AD203B41FA5}">
                      <a16:colId xmlns:a16="http://schemas.microsoft.com/office/drawing/2014/main" val="2823087772"/>
                    </a:ext>
                  </a:extLst>
                </a:gridCol>
                <a:gridCol w="2866292">
                  <a:extLst>
                    <a:ext uri="{9D8B030D-6E8A-4147-A177-3AD203B41FA5}">
                      <a16:colId xmlns:a16="http://schemas.microsoft.com/office/drawing/2014/main" val="2831004810"/>
                    </a:ext>
                  </a:extLst>
                </a:gridCol>
                <a:gridCol w="2866292">
                  <a:extLst>
                    <a:ext uri="{9D8B030D-6E8A-4147-A177-3AD203B41FA5}">
                      <a16:colId xmlns:a16="http://schemas.microsoft.com/office/drawing/2014/main" val="4136624070"/>
                    </a:ext>
                  </a:extLst>
                </a:gridCol>
              </a:tblGrid>
              <a:tr h="27992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Best Practice Guidance</a:t>
                      </a:r>
                    </a:p>
                  </a:txBody>
                  <a:tcPr marL="87187" marR="87187"/>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lt1"/>
                        </a:solidFill>
                        <a:latin typeface="+mn-lt"/>
                        <a:ea typeface="+mn-ea"/>
                        <a:cs typeface="+mn-cs"/>
                      </a:endParaRPr>
                    </a:p>
                  </a:txBody>
                  <a:tcPr marL="87187" marR="87187"/>
                </a:tc>
                <a:extLst>
                  <a:ext uri="{0D108BD9-81ED-4DB2-BD59-A6C34878D82A}">
                    <a16:rowId xmlns:a16="http://schemas.microsoft.com/office/drawing/2014/main" val="2333310750"/>
                  </a:ext>
                </a:extLst>
              </a:tr>
              <a:tr h="559855">
                <a:tc>
                  <a:txBody>
                    <a:bodyPr/>
                    <a:lstStyle/>
                    <a:p>
                      <a:pPr algn="ctr"/>
                      <a:r>
                        <a:rPr lang="en-US" sz="1400" b="1" kern="1200" dirty="0">
                          <a:solidFill>
                            <a:schemeClr val="lt1"/>
                          </a:solidFill>
                          <a:latin typeface="+mn-lt"/>
                          <a:ea typeface="+mn-ea"/>
                          <a:cs typeface="+mn-cs"/>
                        </a:rPr>
                        <a:t>Define Organizationally the Process for Quality Reviews</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Define the Process for and Identifying and Resolving Issues </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Apply a Risk Based Approach to  Evaluate eTMF Processes and Inspection Readiness</a:t>
                      </a:r>
                    </a:p>
                  </a:txBody>
                  <a:tcPr marL="92875" marR="92875" anchor="ctr">
                    <a:solidFill>
                      <a:srgbClr val="4F86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latin typeface="+mn-lt"/>
                          <a:ea typeface="+mn-ea"/>
                          <a:cs typeface="+mn-cs"/>
                        </a:rPr>
                        <a:t>Complete Inspection Readiness Checks at pre-defined Time Points</a:t>
                      </a:r>
                    </a:p>
                  </a:txBody>
                  <a:tcPr marL="92875" marR="92875" anchor="ctr">
                    <a:solidFill>
                      <a:srgbClr val="4F86A0"/>
                    </a:solidFill>
                  </a:tcPr>
                </a:tc>
                <a:extLst>
                  <a:ext uri="{0D108BD9-81ED-4DB2-BD59-A6C34878D82A}">
                    <a16:rowId xmlns:a16="http://schemas.microsoft.com/office/drawing/2014/main" val="1369341206"/>
                  </a:ext>
                </a:extLst>
              </a:tr>
              <a:tr h="349909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lumMod val="75000"/>
                            </a:schemeClr>
                          </a:solidFill>
                          <a:latin typeface="+mn-lt"/>
                          <a:ea typeface="+mn-ea"/>
                          <a:cs typeface="+mn-cs"/>
                        </a:rPr>
                        <a:t>Quality reviews ensure that the content is correct, complete and performed on an agreed regular cadence: </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lumMod val="75000"/>
                            </a:schemeClr>
                          </a:solidFill>
                          <a:latin typeface="+mn-lt"/>
                          <a:ea typeface="+mn-ea"/>
                          <a:cs typeface="+mn-cs"/>
                        </a:rPr>
                        <a:t>Initial QC </a:t>
                      </a:r>
                      <a:r>
                        <a:rPr lang="en-US" sz="1400" kern="1200" dirty="0">
                          <a:solidFill>
                            <a:schemeClr val="tx1">
                              <a:lumMod val="75000"/>
                            </a:schemeClr>
                          </a:solidFill>
                          <a:latin typeface="+mn-lt"/>
                          <a:ea typeface="+mn-ea"/>
                          <a:cs typeface="+mn-cs"/>
                        </a:rPr>
                        <a:t>should be the responsibility of each end user during document upload or creation</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lumMod val="75000"/>
                            </a:schemeClr>
                          </a:solidFill>
                          <a:latin typeface="+mn-lt"/>
                          <a:ea typeface="+mn-ea"/>
                          <a:cs typeface="+mn-cs"/>
                        </a:rPr>
                        <a:t>Pre-Approval QC </a:t>
                      </a:r>
                      <a:r>
                        <a:rPr lang="en-US" sz="1400" kern="1200" dirty="0">
                          <a:solidFill>
                            <a:schemeClr val="tx1">
                              <a:lumMod val="75000"/>
                            </a:schemeClr>
                          </a:solidFill>
                          <a:latin typeface="+mn-lt"/>
                          <a:ea typeface="+mn-ea"/>
                          <a:cs typeface="+mn-cs"/>
                        </a:rPr>
                        <a:t>is a review by another team member on document content, quality, and filing accuracy</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lumMod val="75000"/>
                            </a:schemeClr>
                          </a:solidFill>
                          <a:latin typeface="+mn-lt"/>
                          <a:ea typeface="+mn-ea"/>
                          <a:cs typeface="+mn-cs"/>
                        </a:rPr>
                        <a:t>Post Approval QC </a:t>
                      </a:r>
                      <a:r>
                        <a:rPr lang="en-US" sz="1400" kern="1200" dirty="0">
                          <a:solidFill>
                            <a:schemeClr val="tx1">
                              <a:lumMod val="75000"/>
                            </a:schemeClr>
                          </a:solidFill>
                          <a:latin typeface="+mn-lt"/>
                          <a:ea typeface="+mn-ea"/>
                          <a:cs typeface="+mn-cs"/>
                        </a:rPr>
                        <a:t>is a review by another team member on document content, quality, and filing accuracy in context of other study-related documents and events</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Log Quality Issues for erroneous documents and route them to team members for resolution</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Consider allowing QC teams to make corrections of self-evident errors in metadata and content </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Ensure all revisions are completed within a specified timeframe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Develop business processes for issue resolution, </a:t>
                      </a:r>
                      <a:r>
                        <a:rPr kumimoji="0" lang="en-US" sz="1400" b="0" i="0" u="none" strike="noStrike" kern="1200" cap="none" spc="0" normalizeH="0" baseline="0" noProof="0" dirty="0">
                          <a:ln>
                            <a:noFill/>
                          </a:ln>
                          <a:solidFill>
                            <a:schemeClr val="tx1">
                              <a:lumMod val="75000"/>
                            </a:schemeClr>
                          </a:solidFill>
                          <a:effectLst/>
                          <a:uLnTx/>
                          <a:uFillTx/>
                          <a:latin typeface="+mn-lt"/>
                          <a:ea typeface="+mn-ea"/>
                          <a:cs typeface="+mn-cs"/>
                        </a:rPr>
                        <a:t>root cause analysis, and </a:t>
                      </a:r>
                      <a:r>
                        <a:rPr lang="en-US" sz="1400" dirty="0">
                          <a:solidFill>
                            <a:schemeClr val="tx1">
                              <a:lumMod val="75000"/>
                            </a:schemeClr>
                          </a:solidFill>
                        </a:rPr>
                        <a:t>corrective actions, with clear definitions of ownership across the organization</a:t>
                      </a:r>
                      <a:endParaRPr kumimoji="0" lang="en-US" sz="1400" b="0" i="0" u="none" strike="noStrike" kern="1200" cap="none" spc="0" normalizeH="0" baseline="0" noProof="0" dirty="0">
                        <a:ln>
                          <a:noFill/>
                        </a:ln>
                        <a:solidFill>
                          <a:schemeClr val="tx1">
                            <a:lumMod val="75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tx1">
                            <a:lumMod val="75000"/>
                          </a:schemeClr>
                        </a:solidFill>
                        <a:effectLst/>
                        <a:uLnTx/>
                        <a:uFillTx/>
                        <a:latin typeface="+mn-lt"/>
                        <a:ea typeface="+mn-ea"/>
                        <a:cs typeface="+mn-cs"/>
                      </a:endParaRPr>
                    </a:p>
                  </a:txBody>
                  <a:tcPr marL="87187" marR="87187"/>
                </a:tc>
                <a:tc>
                  <a:txBody>
                    <a:bodyPr/>
                    <a:lstStyle/>
                    <a:p>
                      <a:pPr marL="171450" indent="-171450" rtl="0">
                        <a:buFont typeface="Arial" panose="020B0604020202020204" pitchFamily="34" charset="0"/>
                        <a:buChar char="•"/>
                      </a:pPr>
                      <a:r>
                        <a:rPr lang="en-US" sz="1400" b="0" i="0" kern="1200" dirty="0">
                          <a:solidFill>
                            <a:schemeClr val="tx1">
                              <a:lumMod val="75000"/>
                            </a:schemeClr>
                          </a:solidFill>
                          <a:effectLst/>
                          <a:latin typeface="+mn-lt"/>
                          <a:ea typeface="+mn-ea"/>
                          <a:cs typeface="+mn-cs"/>
                        </a:rPr>
                        <a:t>Review a percentage of documents, or key/ core documents </a:t>
                      </a:r>
                      <a:r>
                        <a:rPr lang="en-US" sz="1400" kern="1200" dirty="0">
                          <a:solidFill>
                            <a:schemeClr val="tx1">
                              <a:lumMod val="75000"/>
                            </a:schemeClr>
                          </a:solidFill>
                          <a:effectLst/>
                          <a:latin typeface="+mn-lt"/>
                          <a:ea typeface="+mn-ea"/>
                          <a:cs typeface="+mn-cs"/>
                        </a:rPr>
                        <a:t>that demonstrate a  potential risk</a:t>
                      </a:r>
                    </a:p>
                    <a:p>
                      <a:pPr marL="171450" indent="-171450" rtl="0">
                        <a:buFont typeface="Arial" panose="020B0604020202020204" pitchFamily="34" charset="0"/>
                        <a:buChar char="•"/>
                      </a:pPr>
                      <a:endParaRPr lang="en-US" sz="1400" kern="1200" dirty="0">
                        <a:solidFill>
                          <a:schemeClr val="tx1">
                            <a:lumMod val="75000"/>
                          </a:schemeClr>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Identify which processes are higher risk. </a:t>
                      </a:r>
                      <a:r>
                        <a:rPr lang="en-US" sz="1400" i="1" dirty="0">
                          <a:solidFill>
                            <a:schemeClr val="tx1">
                              <a:lumMod val="75000"/>
                            </a:schemeClr>
                          </a:solidFill>
                        </a:rPr>
                        <a:t>For example</a:t>
                      </a:r>
                      <a:r>
                        <a:rPr lang="en-US" sz="1400" dirty="0">
                          <a:solidFill>
                            <a:schemeClr val="tx1">
                              <a:lumMod val="75000"/>
                            </a:schemeClr>
                          </a:solidFill>
                        </a:rPr>
                        <a:t>, 100% QC Checks might be required for: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IP Greenlight documents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Countries with more complex regulatory processes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Sites with a high number of screening failures or protocol deviations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Document types commonly examined by inspectors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75000"/>
                            </a:schemeClr>
                          </a:solidFill>
                        </a:rPr>
                        <a:t>Content that affects patient safety</a:t>
                      </a:r>
                      <a:endParaRPr lang="en-US" sz="1400" u="none" dirty="0">
                        <a:solidFill>
                          <a:schemeClr val="tx1">
                            <a:lumMod val="75000"/>
                          </a:schemeClr>
                        </a:solidFill>
                      </a:endParaRPr>
                    </a:p>
                  </a:txBody>
                  <a:tcPr marL="92875" marR="92875"/>
                </a:tc>
                <a:tc>
                  <a:txBody>
                    <a:bodyPr/>
                    <a:lstStyle/>
                    <a:p>
                      <a:pPr marL="171450"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Perform Inspection Readiness Checks quarterly, or as defined by business process and captured in the TMF Plan</a:t>
                      </a:r>
                    </a:p>
                    <a:p>
                      <a:pPr marL="171450" indent="-171450">
                        <a:buFont typeface="Arial" panose="020B0604020202020204" pitchFamily="34" charset="0"/>
                        <a:buChar char="•"/>
                      </a:pPr>
                      <a:endParaRPr lang="en-US" sz="1400" b="0" i="0" kern="1200" dirty="0">
                        <a:solidFill>
                          <a:schemeClr val="tx1">
                            <a:lumMod val="75000"/>
                          </a:schemeClr>
                        </a:solidFill>
                        <a:effectLst/>
                        <a:latin typeface="+mn-lt"/>
                        <a:ea typeface="+mn-ea"/>
                        <a:cs typeface="+mn-cs"/>
                      </a:endParaRPr>
                    </a:p>
                    <a:p>
                      <a:pPr marL="171450"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Review documents that were uploaded or approved within a defined timeframe</a:t>
                      </a:r>
                    </a:p>
                    <a:p>
                      <a:pPr marL="0" indent="0">
                        <a:buFont typeface="Arial" panose="020B0604020202020204" pitchFamily="34" charset="0"/>
                        <a:buNone/>
                      </a:pPr>
                      <a:endParaRPr lang="en-US" sz="1400" b="1" i="0" kern="1200" dirty="0">
                        <a:solidFill>
                          <a:schemeClr val="tx1">
                            <a:lumMod val="75000"/>
                          </a:schemeClr>
                        </a:solidFill>
                        <a:effectLst/>
                        <a:latin typeface="+mn-lt"/>
                        <a:ea typeface="+mn-ea"/>
                        <a:cs typeface="+mn-cs"/>
                      </a:endParaRPr>
                    </a:p>
                    <a:p>
                      <a:pPr marL="171450"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Approaches to selecting documents for an Inspection Readiness Review</a:t>
                      </a:r>
                    </a:p>
                    <a:p>
                      <a:pPr marL="628650" lvl="1"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All documents</a:t>
                      </a:r>
                    </a:p>
                    <a:p>
                      <a:pPr marL="628650" lvl="1"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A percentage of total documents</a:t>
                      </a:r>
                    </a:p>
                    <a:p>
                      <a:pPr marL="628650" lvl="1"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Key/ core documents</a:t>
                      </a:r>
                    </a:p>
                    <a:p>
                      <a:pPr marL="628650" lvl="1"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Related documents</a:t>
                      </a:r>
                    </a:p>
                    <a:p>
                      <a:pPr marL="628650" lvl="1" indent="-171450">
                        <a:buFont typeface="Arial" panose="020B0604020202020204" pitchFamily="34" charset="0"/>
                        <a:buChar char="•"/>
                      </a:pPr>
                      <a:r>
                        <a:rPr lang="en-US" sz="1400" b="0" i="0" kern="1200" dirty="0">
                          <a:solidFill>
                            <a:schemeClr val="tx1">
                              <a:lumMod val="75000"/>
                            </a:schemeClr>
                          </a:solidFill>
                          <a:effectLst/>
                          <a:latin typeface="+mn-lt"/>
                          <a:ea typeface="+mn-ea"/>
                          <a:cs typeface="+mn-cs"/>
                        </a:rPr>
                        <a:t>Risk Based Approach</a:t>
                      </a:r>
                      <a:endParaRPr lang="en-US" sz="1400" b="1" i="0" kern="1200" dirty="0">
                        <a:solidFill>
                          <a:schemeClr val="tx1">
                            <a:lumMod val="75000"/>
                          </a:schemeClr>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u="none" dirty="0">
                        <a:solidFill>
                          <a:schemeClr val="tx1">
                            <a:lumMod val="75000"/>
                          </a:schemeClr>
                        </a:solidFill>
                      </a:endParaRPr>
                    </a:p>
                  </a:txBody>
                  <a:tcPr marL="92875" marR="92875"/>
                </a:tc>
                <a:extLst>
                  <a:ext uri="{0D108BD9-81ED-4DB2-BD59-A6C34878D82A}">
                    <a16:rowId xmlns:a16="http://schemas.microsoft.com/office/drawing/2014/main" val="1503635792"/>
                  </a:ext>
                </a:extLst>
              </a:tr>
            </a:tbl>
          </a:graphicData>
        </a:graphic>
      </p:graphicFrame>
      <p:sp>
        <p:nvSpPr>
          <p:cNvPr id="3" name="Text Placeholder 2">
            <a:extLst>
              <a:ext uri="{FF2B5EF4-FFF2-40B4-BE49-F238E27FC236}">
                <a16:creationId xmlns:a16="http://schemas.microsoft.com/office/drawing/2014/main" id="{B6E0882B-A21B-441D-BBDA-FD16FAEB23DC}"/>
              </a:ext>
            </a:extLst>
          </p:cNvPr>
          <p:cNvSpPr>
            <a:spLocks noGrp="1"/>
          </p:cNvSpPr>
          <p:nvPr>
            <p:ph type="body" sz="quarter" idx="13"/>
          </p:nvPr>
        </p:nvSpPr>
        <p:spPr>
          <a:xfrm>
            <a:off x="276303" y="581928"/>
            <a:ext cx="11639394" cy="579664"/>
          </a:xfrm>
        </p:spPr>
        <p:txBody>
          <a:bodyPr/>
          <a:lstStyle/>
          <a:p>
            <a:r>
              <a:rPr lang="en-US" dirty="0"/>
              <a:t>Maintaining an Inspection Ready eTMF</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96275"/>
            <a:ext cx="11639394" cy="680693"/>
          </a:xfrm>
        </p:spPr>
        <p:txBody>
          <a:bodyPr>
            <a:normAutofit fontScale="90000"/>
          </a:bodyPr>
          <a:lstStyle/>
          <a:p>
            <a:r>
              <a:rPr lang="en-US" dirty="0"/>
              <a:t>Best Practices</a:t>
            </a:r>
          </a:p>
        </p:txBody>
      </p:sp>
    </p:spTree>
    <p:extLst>
      <p:ext uri="{BB962C8B-B14F-4D97-AF65-F5344CB8AC3E}">
        <p14:creationId xmlns:p14="http://schemas.microsoft.com/office/powerpoint/2010/main" val="1584561229"/>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789889" y="1859063"/>
            <a:ext cx="9144000" cy="2387600"/>
          </a:xfrm>
        </p:spPr>
        <p:txBody>
          <a:bodyPr/>
          <a:lstStyle/>
          <a:p>
            <a:r>
              <a:rPr lang="en-US" dirty="0"/>
              <a:t>Planning and Starting Inspection Readiness Milestones</a:t>
            </a:r>
          </a:p>
        </p:txBody>
      </p:sp>
    </p:spTree>
    <p:extLst>
      <p:ext uri="{BB962C8B-B14F-4D97-AF65-F5344CB8AC3E}">
        <p14:creationId xmlns:p14="http://schemas.microsoft.com/office/powerpoint/2010/main" val="2715587572"/>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276303" y="101574"/>
            <a:ext cx="11639394" cy="10695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Planning and Starting Inspection Readiness Milestones</a:t>
            </a:r>
          </a:p>
        </p:txBody>
      </p:sp>
      <p:pic>
        <p:nvPicPr>
          <p:cNvPr id="34" name="Graphic 33" descr="House">
            <a:extLst>
              <a:ext uri="{FF2B5EF4-FFF2-40B4-BE49-F238E27FC236}">
                <a16:creationId xmlns:a16="http://schemas.microsoft.com/office/drawing/2014/main" id="{3E68E06D-C69D-4273-B1A6-ED9C5C7659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481" y="1385262"/>
            <a:ext cx="579255" cy="579255"/>
          </a:xfrm>
          <a:prstGeom prst="rect">
            <a:avLst/>
          </a:prstGeom>
        </p:spPr>
      </p:pic>
      <p:pic>
        <p:nvPicPr>
          <p:cNvPr id="37" name="Graphic 36" descr="Glasses">
            <a:extLst>
              <a:ext uri="{FF2B5EF4-FFF2-40B4-BE49-F238E27FC236}">
                <a16:creationId xmlns:a16="http://schemas.microsoft.com/office/drawing/2014/main" id="{817E157A-CE16-4CEF-8B65-34CD110B28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2656" y="1479742"/>
            <a:ext cx="465175" cy="465175"/>
          </a:xfrm>
          <a:prstGeom prst="rect">
            <a:avLst/>
          </a:prstGeom>
        </p:spPr>
      </p:pic>
      <p:sp>
        <p:nvSpPr>
          <p:cNvPr id="74" name="Content Placeholder 2">
            <a:extLst>
              <a:ext uri="{FF2B5EF4-FFF2-40B4-BE49-F238E27FC236}">
                <a16:creationId xmlns:a16="http://schemas.microsoft.com/office/drawing/2014/main" id="{F32FA8E1-4B5F-4449-A308-E615CF5B3900}"/>
              </a:ext>
            </a:extLst>
          </p:cNvPr>
          <p:cNvSpPr txBox="1">
            <a:spLocks/>
          </p:cNvSpPr>
          <p:nvPr/>
        </p:nvSpPr>
        <p:spPr>
          <a:xfrm>
            <a:off x="1040621" y="1482434"/>
            <a:ext cx="10110758" cy="5105400"/>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Study Manager Manuel learned his first site is now activated and has enrolled its first subject. Study Manager Manuel needs to record the start date and update the planned finish date of the milestone.</a:t>
            </a:r>
            <a:endParaRPr lang="en-US" i="1" dirty="0"/>
          </a:p>
          <a:p>
            <a:pPr lvl="1"/>
            <a:r>
              <a:rPr lang="en-US" i="1" dirty="0"/>
              <a:t>How can Manuel record the start date of the milestone?</a:t>
            </a:r>
          </a:p>
          <a:p>
            <a:pPr lvl="1"/>
            <a:r>
              <a:rPr lang="en-US" i="1" dirty="0"/>
              <a:t>How can Manual update the planned finish date of the milestone?</a:t>
            </a:r>
          </a:p>
        </p:txBody>
      </p:sp>
      <p:sp>
        <p:nvSpPr>
          <p:cNvPr id="75" name="Text Placeholder 3">
            <a:extLst>
              <a:ext uri="{FF2B5EF4-FFF2-40B4-BE49-F238E27FC236}">
                <a16:creationId xmlns:a16="http://schemas.microsoft.com/office/drawing/2014/main" id="{9D175646-0647-45FF-BCFA-D79022C0102C}"/>
              </a:ext>
            </a:extLst>
          </p:cNvPr>
          <p:cNvSpPr txBox="1">
            <a:spLocks/>
          </p:cNvSpPr>
          <p:nvPr/>
        </p:nvSpPr>
        <p:spPr>
          <a:xfrm>
            <a:off x="189674" y="956918"/>
            <a:ext cx="11639394" cy="57966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cs typeface="Calibri"/>
              </a:rPr>
              <a:t>Use Cases and Roles</a:t>
            </a:r>
          </a:p>
        </p:txBody>
      </p:sp>
    </p:spTree>
    <p:extLst>
      <p:ext uri="{BB962C8B-B14F-4D97-AF65-F5344CB8AC3E}">
        <p14:creationId xmlns:p14="http://schemas.microsoft.com/office/powerpoint/2010/main" val="3862829059"/>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2BFA-500C-E19F-AADE-5BC5DF355A7A}"/>
              </a:ext>
            </a:extLst>
          </p:cNvPr>
          <p:cNvSpPr>
            <a:spLocks noGrp="1"/>
          </p:cNvSpPr>
          <p:nvPr>
            <p:ph type="title"/>
          </p:nvPr>
        </p:nvSpPr>
        <p:spPr/>
        <p:txBody>
          <a:bodyPr>
            <a:normAutofit fontScale="90000"/>
          </a:bodyPr>
          <a:lstStyle/>
          <a:p>
            <a:r>
              <a:rPr lang="en-US" dirty="0"/>
              <a:t>Planning and Starting Inspection Readiness Milestones</a:t>
            </a:r>
          </a:p>
        </p:txBody>
      </p:sp>
      <p:sp>
        <p:nvSpPr>
          <p:cNvPr id="4" name="TextBox 3">
            <a:extLst>
              <a:ext uri="{FF2B5EF4-FFF2-40B4-BE49-F238E27FC236}">
                <a16:creationId xmlns:a16="http://schemas.microsoft.com/office/drawing/2014/main" id="{3EB053D3-B7FE-F89E-57F6-B351D4B10523}"/>
              </a:ext>
            </a:extLst>
          </p:cNvPr>
          <p:cNvSpPr txBox="1"/>
          <p:nvPr/>
        </p:nvSpPr>
        <p:spPr>
          <a:xfrm>
            <a:off x="425387" y="1048771"/>
            <a:ext cx="4927506" cy="3980449"/>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sz="2000" dirty="0">
                <a:solidFill>
                  <a:schemeClr val="tx1">
                    <a:lumMod val="75000"/>
                  </a:schemeClr>
                </a:solidFill>
              </a:rPr>
              <a:t>From the Study, expand the </a:t>
            </a:r>
            <a:r>
              <a:rPr lang="en-US" sz="2000" b="1" dirty="0">
                <a:solidFill>
                  <a:schemeClr val="tx1">
                    <a:lumMod val="75000"/>
                  </a:schemeClr>
                </a:solidFill>
              </a:rPr>
              <a:t>Milestones </a:t>
            </a:r>
            <a:r>
              <a:rPr lang="en-US" sz="2000" dirty="0">
                <a:solidFill>
                  <a:schemeClr val="tx1">
                    <a:lumMod val="75000"/>
                  </a:schemeClr>
                </a:solidFill>
              </a:rPr>
              <a:t>section</a:t>
            </a:r>
          </a:p>
          <a:p>
            <a:pPr marL="617220" lvl="1" indent="-342900">
              <a:lnSpc>
                <a:spcPct val="80000"/>
              </a:lnSpc>
              <a:spcBef>
                <a:spcPts val="1200"/>
              </a:spcBef>
              <a:buClr>
                <a:schemeClr val="tx2"/>
              </a:buClr>
              <a:buFont typeface="+mj-lt"/>
              <a:buAutoNum type="arabicPeriod"/>
            </a:pPr>
            <a:r>
              <a:rPr lang="en-US" sz="2000" dirty="0">
                <a:solidFill>
                  <a:schemeClr val="tx1">
                    <a:lumMod val="75000"/>
                  </a:schemeClr>
                </a:solidFill>
              </a:rPr>
              <a:t>Click on the ellipses on the IR milestone and select </a:t>
            </a:r>
            <a:r>
              <a:rPr lang="en-US" sz="2000" b="1" dirty="0">
                <a:solidFill>
                  <a:schemeClr val="tx1">
                    <a:lumMod val="75000"/>
                  </a:schemeClr>
                </a:solidFill>
              </a:rPr>
              <a:t>Start.</a:t>
            </a:r>
            <a:r>
              <a:rPr lang="en-US" sz="2000" dirty="0">
                <a:solidFill>
                  <a:schemeClr val="tx1">
                    <a:lumMod val="75000"/>
                  </a:schemeClr>
                </a:solidFill>
              </a:rPr>
              <a:t> </a:t>
            </a:r>
          </a:p>
          <a:p>
            <a:pPr marL="617220" lvl="1" indent="-342900">
              <a:lnSpc>
                <a:spcPct val="80000"/>
              </a:lnSpc>
              <a:spcBef>
                <a:spcPts val="1200"/>
              </a:spcBef>
              <a:buClr>
                <a:schemeClr val="tx2"/>
              </a:buClr>
              <a:buFont typeface="+mj-lt"/>
              <a:buAutoNum type="arabicPeriod"/>
            </a:pPr>
            <a:r>
              <a:rPr lang="en-US" sz="2000" dirty="0">
                <a:solidFill>
                  <a:schemeClr val="tx1">
                    <a:lumMod val="75000"/>
                  </a:schemeClr>
                </a:solidFill>
              </a:rPr>
              <a:t>Select a </a:t>
            </a:r>
            <a:r>
              <a:rPr lang="en-US" sz="2000" b="1" dirty="0">
                <a:solidFill>
                  <a:schemeClr val="tx1">
                    <a:lumMod val="75000"/>
                  </a:schemeClr>
                </a:solidFill>
              </a:rPr>
              <a:t>Date</a:t>
            </a:r>
            <a:r>
              <a:rPr lang="en-US" sz="2000" dirty="0">
                <a:solidFill>
                  <a:schemeClr val="tx1">
                    <a:lumMod val="75000"/>
                  </a:schemeClr>
                </a:solidFill>
              </a:rPr>
              <a:t> in the calendar for the </a:t>
            </a:r>
            <a:r>
              <a:rPr lang="en-US" sz="2000" b="1" dirty="0">
                <a:solidFill>
                  <a:schemeClr val="tx1">
                    <a:lumMod val="75000"/>
                  </a:schemeClr>
                </a:solidFill>
              </a:rPr>
              <a:t>Actual Start Date.</a:t>
            </a:r>
            <a:r>
              <a:rPr lang="en-US" sz="2000" dirty="0">
                <a:solidFill>
                  <a:schemeClr val="tx1">
                    <a:lumMod val="75000"/>
                  </a:schemeClr>
                </a:solidFill>
              </a:rPr>
              <a:t> Select a </a:t>
            </a:r>
            <a:r>
              <a:rPr lang="en-US" sz="2000" b="1" dirty="0">
                <a:solidFill>
                  <a:schemeClr val="tx1">
                    <a:lumMod val="75000"/>
                  </a:schemeClr>
                </a:solidFill>
              </a:rPr>
              <a:t>Date </a:t>
            </a:r>
            <a:r>
              <a:rPr lang="en-US" sz="2000" dirty="0">
                <a:solidFill>
                  <a:schemeClr val="tx1">
                    <a:lumMod val="75000"/>
                  </a:schemeClr>
                </a:solidFill>
              </a:rPr>
              <a:t>in calendar for the </a:t>
            </a:r>
            <a:r>
              <a:rPr lang="en-US" sz="2000" b="1" dirty="0">
                <a:solidFill>
                  <a:schemeClr val="tx1">
                    <a:lumMod val="75000"/>
                  </a:schemeClr>
                </a:solidFill>
              </a:rPr>
              <a:t>Planned Finish Date</a:t>
            </a:r>
            <a:r>
              <a:rPr lang="en-US" sz="2000" dirty="0">
                <a:solidFill>
                  <a:schemeClr val="tx1">
                    <a:lumMod val="75000"/>
                  </a:schemeClr>
                </a:solidFill>
              </a:rPr>
              <a:t> to update the date. </a:t>
            </a:r>
          </a:p>
          <a:p>
            <a:pPr marL="617220" lvl="1" indent="-342900">
              <a:lnSpc>
                <a:spcPct val="80000"/>
              </a:lnSpc>
              <a:spcBef>
                <a:spcPts val="1200"/>
              </a:spcBef>
              <a:buClr>
                <a:schemeClr val="tx2"/>
              </a:buClr>
              <a:buFont typeface="+mj-lt"/>
              <a:buAutoNum type="arabicPeriod"/>
            </a:pPr>
            <a:r>
              <a:rPr lang="en-US" sz="2000" dirty="0">
                <a:solidFill>
                  <a:schemeClr val="tx1">
                    <a:lumMod val="75000"/>
                  </a:schemeClr>
                </a:solidFill>
              </a:rPr>
              <a:t>Click </a:t>
            </a:r>
            <a:r>
              <a:rPr lang="en-US" sz="2000" b="1" dirty="0">
                <a:solidFill>
                  <a:schemeClr val="tx1">
                    <a:lumMod val="75000"/>
                  </a:schemeClr>
                </a:solidFill>
              </a:rPr>
              <a:t>Start. </a:t>
            </a:r>
            <a:endParaRPr lang="en-US" sz="2000" dirty="0">
              <a:solidFill>
                <a:schemeClr val="tx1">
                  <a:lumMod val="75000"/>
                </a:schemeClr>
              </a:solidFill>
            </a:endParaRPr>
          </a:p>
          <a:p>
            <a:pPr marL="617220" lvl="1" indent="-342900">
              <a:lnSpc>
                <a:spcPct val="80000"/>
              </a:lnSpc>
              <a:spcBef>
                <a:spcPts val="1200"/>
              </a:spcBef>
              <a:buClr>
                <a:schemeClr val="tx2"/>
              </a:buClr>
              <a:buFont typeface="+mj-lt"/>
              <a:buAutoNum type="arabicPeriod"/>
            </a:pPr>
            <a:r>
              <a:rPr lang="en-US" sz="2000" dirty="0">
                <a:solidFill>
                  <a:schemeClr val="tx1">
                    <a:lumMod val="75000"/>
                  </a:schemeClr>
                </a:solidFill>
              </a:rPr>
              <a:t>The </a:t>
            </a:r>
            <a:r>
              <a:rPr lang="en-US" sz="2000" b="1" dirty="0">
                <a:solidFill>
                  <a:schemeClr val="tx1">
                    <a:lumMod val="75000"/>
                  </a:schemeClr>
                </a:solidFill>
              </a:rPr>
              <a:t>Actual Start Date </a:t>
            </a:r>
            <a:r>
              <a:rPr lang="en-US" sz="2000" dirty="0">
                <a:solidFill>
                  <a:schemeClr val="tx1">
                    <a:lumMod val="75000"/>
                  </a:schemeClr>
                </a:solidFill>
              </a:rPr>
              <a:t>and </a:t>
            </a:r>
            <a:r>
              <a:rPr lang="en-US" sz="2000" b="1" dirty="0">
                <a:solidFill>
                  <a:schemeClr val="tx1">
                    <a:lumMod val="75000"/>
                  </a:schemeClr>
                </a:solidFill>
              </a:rPr>
              <a:t>Planned Finish Date</a:t>
            </a:r>
            <a:r>
              <a:rPr lang="en-US" sz="2000" dirty="0">
                <a:solidFill>
                  <a:schemeClr val="tx1">
                    <a:lumMod val="75000"/>
                  </a:schemeClr>
                </a:solidFill>
              </a:rPr>
              <a:t> will be populated, and the milestone is started. </a:t>
            </a:r>
            <a:endParaRPr lang="en-US" sz="2000" b="1" dirty="0">
              <a:solidFill>
                <a:schemeClr val="tx1">
                  <a:lumMod val="75000"/>
                </a:schemeClr>
              </a:solidFill>
            </a:endParaRPr>
          </a:p>
          <a:p>
            <a:pPr marL="617220" lvl="1" indent="-342900">
              <a:lnSpc>
                <a:spcPct val="80000"/>
              </a:lnSpc>
              <a:spcBef>
                <a:spcPts val="1200"/>
              </a:spcBef>
              <a:buClr>
                <a:schemeClr val="tx2"/>
              </a:buClr>
              <a:buFont typeface="+mj-lt"/>
              <a:buAutoNum type="arabicPeriod"/>
            </a:pPr>
            <a:endParaRPr lang="en-US" sz="1300" dirty="0">
              <a:solidFill>
                <a:schemeClr val="tx1">
                  <a:lumMod val="75000"/>
                </a:schemeClr>
              </a:solidFill>
            </a:endParaRPr>
          </a:p>
        </p:txBody>
      </p:sp>
      <p:grpSp>
        <p:nvGrpSpPr>
          <p:cNvPr id="5" name="Group 4" descr="Screenshot showing step 5">
            <a:extLst>
              <a:ext uri="{FF2B5EF4-FFF2-40B4-BE49-F238E27FC236}">
                <a16:creationId xmlns:a16="http://schemas.microsoft.com/office/drawing/2014/main" id="{F9C3DBE3-6310-64FC-6C09-F5FA0D04B9E5}"/>
              </a:ext>
            </a:extLst>
          </p:cNvPr>
          <p:cNvGrpSpPr/>
          <p:nvPr/>
        </p:nvGrpSpPr>
        <p:grpSpPr>
          <a:xfrm>
            <a:off x="2176685" y="5180975"/>
            <a:ext cx="9432819" cy="1201745"/>
            <a:chOff x="2176685" y="5180975"/>
            <a:chExt cx="9432819" cy="1201745"/>
          </a:xfrm>
        </p:grpSpPr>
        <p:pic>
          <p:nvPicPr>
            <p:cNvPr id="6" name="Picture 4">
              <a:extLst>
                <a:ext uri="{FF2B5EF4-FFF2-40B4-BE49-F238E27FC236}">
                  <a16:creationId xmlns:a16="http://schemas.microsoft.com/office/drawing/2014/main" id="{F65D9137-0346-DE75-6BBA-764AB1F93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121"/>
            <a:stretch/>
          </p:blipFill>
          <p:spPr bwMode="auto">
            <a:xfrm>
              <a:off x="2176685" y="5180975"/>
              <a:ext cx="9432819" cy="892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C3533B9-2DDB-9B74-5025-87B7865F4B82}"/>
                </a:ext>
              </a:extLst>
            </p:cNvPr>
            <p:cNvGrpSpPr/>
            <p:nvPr/>
          </p:nvGrpSpPr>
          <p:grpSpPr>
            <a:xfrm>
              <a:off x="9814424" y="5904536"/>
              <a:ext cx="1444989" cy="478184"/>
              <a:chOff x="7897252" y="4691528"/>
              <a:chExt cx="1444989" cy="478184"/>
            </a:xfrm>
          </p:grpSpPr>
          <p:sp>
            <p:nvSpPr>
              <p:cNvPr id="8" name="Oval 7">
                <a:extLst>
                  <a:ext uri="{FF2B5EF4-FFF2-40B4-BE49-F238E27FC236}">
                    <a16:creationId xmlns:a16="http://schemas.microsoft.com/office/drawing/2014/main" id="{17EA5324-4DDE-CB84-65DD-D8CDE30C7B18}"/>
                  </a:ext>
                </a:extLst>
              </p:cNvPr>
              <p:cNvSpPr/>
              <p:nvPr/>
            </p:nvSpPr>
            <p:spPr>
              <a:xfrm>
                <a:off x="7897252" y="4771646"/>
                <a:ext cx="47809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5</a:t>
                </a:r>
              </a:p>
            </p:txBody>
          </p:sp>
          <p:sp>
            <p:nvSpPr>
              <p:cNvPr id="9" name="Rectangle: Rounded Corners 22">
                <a:extLst>
                  <a:ext uri="{FF2B5EF4-FFF2-40B4-BE49-F238E27FC236}">
                    <a16:creationId xmlns:a16="http://schemas.microsoft.com/office/drawing/2014/main" id="{47F060E8-EDDD-A32C-94BF-0527FC3259FA}"/>
                  </a:ext>
                </a:extLst>
              </p:cNvPr>
              <p:cNvSpPr/>
              <p:nvPr/>
            </p:nvSpPr>
            <p:spPr>
              <a:xfrm>
                <a:off x="8450315" y="4691528"/>
                <a:ext cx="891926" cy="1692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grpSp>
        <p:nvGrpSpPr>
          <p:cNvPr id="10" name="Group 9" descr="Screenshot showing steps 3 and 4">
            <a:extLst>
              <a:ext uri="{FF2B5EF4-FFF2-40B4-BE49-F238E27FC236}">
                <a16:creationId xmlns:a16="http://schemas.microsoft.com/office/drawing/2014/main" id="{4F567DB3-D4B5-959A-9344-3810104C8CAD}"/>
              </a:ext>
            </a:extLst>
          </p:cNvPr>
          <p:cNvGrpSpPr/>
          <p:nvPr/>
        </p:nvGrpSpPr>
        <p:grpSpPr>
          <a:xfrm>
            <a:off x="5935810" y="2225433"/>
            <a:ext cx="3545068" cy="2677995"/>
            <a:chOff x="5888286" y="3146315"/>
            <a:chExt cx="3545068" cy="2677995"/>
          </a:xfrm>
        </p:grpSpPr>
        <p:pic>
          <p:nvPicPr>
            <p:cNvPr id="11" name="Picture 10">
              <a:extLst>
                <a:ext uri="{FF2B5EF4-FFF2-40B4-BE49-F238E27FC236}">
                  <a16:creationId xmlns:a16="http://schemas.microsoft.com/office/drawing/2014/main" id="{9B59AAEA-D8A2-64E2-41A3-EC9CE8C8C707}"/>
                </a:ext>
              </a:extLst>
            </p:cNvPr>
            <p:cNvPicPr>
              <a:picLocks noChangeAspect="1"/>
            </p:cNvPicPr>
            <p:nvPr/>
          </p:nvPicPr>
          <p:blipFill>
            <a:blip r:embed="rId3"/>
            <a:stretch>
              <a:fillRect/>
            </a:stretch>
          </p:blipFill>
          <p:spPr>
            <a:xfrm>
              <a:off x="5888286" y="3146315"/>
              <a:ext cx="2316714" cy="1542780"/>
            </a:xfrm>
            <a:prstGeom prst="rect">
              <a:avLst/>
            </a:prstGeom>
            <a:ln>
              <a:noFill/>
            </a:ln>
            <a:effectLst>
              <a:outerShdw blurRad="292100" dist="139700" dir="2700000" algn="tl" rotWithShape="0">
                <a:srgbClr val="333333">
                  <a:alpha val="65000"/>
                </a:srgbClr>
              </a:outerShdw>
            </a:effectLst>
          </p:spPr>
        </p:pic>
        <p:sp>
          <p:nvSpPr>
            <p:cNvPr id="12" name="Oval 11">
              <a:extLst>
                <a:ext uri="{FF2B5EF4-FFF2-40B4-BE49-F238E27FC236}">
                  <a16:creationId xmlns:a16="http://schemas.microsoft.com/office/drawing/2014/main" id="{30CB2D40-3A53-79D1-7882-77EC8A67FE4E}"/>
                </a:ext>
              </a:extLst>
            </p:cNvPr>
            <p:cNvSpPr/>
            <p:nvPr/>
          </p:nvSpPr>
          <p:spPr>
            <a:xfrm>
              <a:off x="6788381" y="355996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3</a:t>
              </a:r>
            </a:p>
          </p:txBody>
        </p:sp>
        <p:sp>
          <p:nvSpPr>
            <p:cNvPr id="13" name="Rectangle: Rounded Corners 28">
              <a:extLst>
                <a:ext uri="{FF2B5EF4-FFF2-40B4-BE49-F238E27FC236}">
                  <a16:creationId xmlns:a16="http://schemas.microsoft.com/office/drawing/2014/main" id="{16BBEF47-EF38-2A87-B737-EC85045FF3EB}"/>
                </a:ext>
              </a:extLst>
            </p:cNvPr>
            <p:cNvSpPr/>
            <p:nvPr/>
          </p:nvSpPr>
          <p:spPr>
            <a:xfrm>
              <a:off x="5978128" y="3831144"/>
              <a:ext cx="802879" cy="1268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4" name="Rectangle: Rounded Corners 29">
              <a:extLst>
                <a:ext uri="{FF2B5EF4-FFF2-40B4-BE49-F238E27FC236}">
                  <a16:creationId xmlns:a16="http://schemas.microsoft.com/office/drawing/2014/main" id="{09D14FAF-06A6-8629-AE8F-FB0DADD8D7A2}"/>
                </a:ext>
              </a:extLst>
            </p:cNvPr>
            <p:cNvSpPr/>
            <p:nvPr/>
          </p:nvSpPr>
          <p:spPr>
            <a:xfrm>
              <a:off x="7313425" y="5355145"/>
              <a:ext cx="790814" cy="1238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5" name="Picture 14">
              <a:extLst>
                <a:ext uri="{FF2B5EF4-FFF2-40B4-BE49-F238E27FC236}">
                  <a16:creationId xmlns:a16="http://schemas.microsoft.com/office/drawing/2014/main" id="{287D5E30-FD13-6998-DD10-817C45368187}"/>
                </a:ext>
              </a:extLst>
            </p:cNvPr>
            <p:cNvPicPr>
              <a:picLocks noChangeAspect="1"/>
            </p:cNvPicPr>
            <p:nvPr/>
          </p:nvPicPr>
          <p:blipFill>
            <a:blip r:embed="rId4"/>
            <a:stretch>
              <a:fillRect/>
            </a:stretch>
          </p:blipFill>
          <p:spPr>
            <a:xfrm>
              <a:off x="7208925" y="4245840"/>
              <a:ext cx="2224429" cy="1578470"/>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76C567EB-3474-61BC-12D1-9205C74FEDCB}"/>
                </a:ext>
              </a:extLst>
            </p:cNvPr>
            <p:cNvSpPr/>
            <p:nvPr/>
          </p:nvSpPr>
          <p:spPr>
            <a:xfrm>
              <a:off x="8772979" y="509465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4</a:t>
              </a:r>
            </a:p>
          </p:txBody>
        </p:sp>
        <p:sp>
          <p:nvSpPr>
            <p:cNvPr id="17" name="Rectangle: Rounded Corners 32">
              <a:extLst>
                <a:ext uri="{FF2B5EF4-FFF2-40B4-BE49-F238E27FC236}">
                  <a16:creationId xmlns:a16="http://schemas.microsoft.com/office/drawing/2014/main" id="{2DF9BD9F-64D3-650D-0913-A17A15856F31}"/>
                </a:ext>
              </a:extLst>
            </p:cNvPr>
            <p:cNvSpPr/>
            <p:nvPr/>
          </p:nvSpPr>
          <p:spPr>
            <a:xfrm>
              <a:off x="7313425" y="5311777"/>
              <a:ext cx="728541" cy="1240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8" name="Group 17" descr="Screenshot showing steps 1 and 2">
            <a:extLst>
              <a:ext uri="{FF2B5EF4-FFF2-40B4-BE49-F238E27FC236}">
                <a16:creationId xmlns:a16="http://schemas.microsoft.com/office/drawing/2014/main" id="{4AD577DC-6E47-AADA-2A5C-CA82EEDBA7E7}"/>
              </a:ext>
            </a:extLst>
          </p:cNvPr>
          <p:cNvGrpSpPr/>
          <p:nvPr/>
        </p:nvGrpSpPr>
        <p:grpSpPr>
          <a:xfrm>
            <a:off x="8368663" y="969142"/>
            <a:ext cx="3417605" cy="2055177"/>
            <a:chOff x="8643925" y="771121"/>
            <a:chExt cx="3417605" cy="2055177"/>
          </a:xfrm>
        </p:grpSpPr>
        <p:grpSp>
          <p:nvGrpSpPr>
            <p:cNvPr id="19" name="Group 18">
              <a:extLst>
                <a:ext uri="{FF2B5EF4-FFF2-40B4-BE49-F238E27FC236}">
                  <a16:creationId xmlns:a16="http://schemas.microsoft.com/office/drawing/2014/main" id="{9C491501-9BC5-FB14-CD0E-CA93C7EE70AB}"/>
                </a:ext>
              </a:extLst>
            </p:cNvPr>
            <p:cNvGrpSpPr/>
            <p:nvPr/>
          </p:nvGrpSpPr>
          <p:grpSpPr>
            <a:xfrm>
              <a:off x="8643925" y="771121"/>
              <a:ext cx="3417605" cy="2055177"/>
              <a:chOff x="5759674" y="883581"/>
              <a:chExt cx="3417605" cy="2055177"/>
            </a:xfrm>
          </p:grpSpPr>
          <p:pic>
            <p:nvPicPr>
              <p:cNvPr id="21" name="Picture 2">
                <a:extLst>
                  <a:ext uri="{FF2B5EF4-FFF2-40B4-BE49-F238E27FC236}">
                    <a16:creationId xmlns:a16="http://schemas.microsoft.com/office/drawing/2014/main" id="{B742955B-ACE0-02B8-72B4-D9CDA968B0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583"/>
              <a:stretch/>
            </p:blipFill>
            <p:spPr bwMode="auto">
              <a:xfrm>
                <a:off x="5768648" y="985806"/>
                <a:ext cx="3408631" cy="1952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Rectangle: Rounded Corners 15">
                <a:extLst>
                  <a:ext uri="{FF2B5EF4-FFF2-40B4-BE49-F238E27FC236}">
                    <a16:creationId xmlns:a16="http://schemas.microsoft.com/office/drawing/2014/main" id="{18153609-2FB6-9B46-DD19-81D6080A543A}"/>
                  </a:ext>
                </a:extLst>
              </p:cNvPr>
              <p:cNvSpPr/>
              <p:nvPr/>
            </p:nvSpPr>
            <p:spPr>
              <a:xfrm>
                <a:off x="7801900" y="1653791"/>
                <a:ext cx="294968" cy="21007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3" name="Oval 22">
                <a:extLst>
                  <a:ext uri="{FF2B5EF4-FFF2-40B4-BE49-F238E27FC236}">
                    <a16:creationId xmlns:a16="http://schemas.microsoft.com/office/drawing/2014/main" id="{5F5A8BBB-D546-207A-983E-DAE979EB3603}"/>
                  </a:ext>
                </a:extLst>
              </p:cNvPr>
              <p:cNvSpPr/>
              <p:nvPr/>
            </p:nvSpPr>
            <p:spPr>
              <a:xfrm>
                <a:off x="6708214" y="883581"/>
                <a:ext cx="461008" cy="407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a:t>
                </a:r>
              </a:p>
            </p:txBody>
          </p:sp>
          <p:sp>
            <p:nvSpPr>
              <p:cNvPr id="24" name="Oval 23">
                <a:extLst>
                  <a:ext uri="{FF2B5EF4-FFF2-40B4-BE49-F238E27FC236}">
                    <a16:creationId xmlns:a16="http://schemas.microsoft.com/office/drawing/2014/main" id="{216B12EC-7C9B-4EB8-513C-0FE3615C1DC2}"/>
                  </a:ext>
                </a:extLst>
              </p:cNvPr>
              <p:cNvSpPr/>
              <p:nvPr/>
            </p:nvSpPr>
            <p:spPr>
              <a:xfrm>
                <a:off x="8183439" y="157430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a:t>
                </a:r>
              </a:p>
            </p:txBody>
          </p:sp>
          <p:sp>
            <p:nvSpPr>
              <p:cNvPr id="25" name="Rectangle: Rounded Corners 16">
                <a:extLst>
                  <a:ext uri="{FF2B5EF4-FFF2-40B4-BE49-F238E27FC236}">
                    <a16:creationId xmlns:a16="http://schemas.microsoft.com/office/drawing/2014/main" id="{001D28BE-0042-2477-7ACE-F79F1842945F}"/>
                  </a:ext>
                </a:extLst>
              </p:cNvPr>
              <p:cNvSpPr/>
              <p:nvPr/>
            </p:nvSpPr>
            <p:spPr>
              <a:xfrm>
                <a:off x="5759674" y="963210"/>
                <a:ext cx="888598" cy="25568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20" name="Rectangle: Rounded Corners 35">
              <a:extLst>
                <a:ext uri="{FF2B5EF4-FFF2-40B4-BE49-F238E27FC236}">
                  <a16:creationId xmlns:a16="http://schemas.microsoft.com/office/drawing/2014/main" id="{69A3AF1F-2A3D-4F3C-397E-BA4D67A3B407}"/>
                </a:ext>
              </a:extLst>
            </p:cNvPr>
            <p:cNvSpPr/>
            <p:nvPr/>
          </p:nvSpPr>
          <p:spPr>
            <a:xfrm>
              <a:off x="10736828" y="1975260"/>
              <a:ext cx="516191" cy="1514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26" name="Rectangle: Rounded Corners 37">
            <a:extLst>
              <a:ext uri="{FF2B5EF4-FFF2-40B4-BE49-F238E27FC236}">
                <a16:creationId xmlns:a16="http://schemas.microsoft.com/office/drawing/2014/main" id="{3BCB50C8-4EE2-1933-80DF-71637DB934F6}"/>
              </a:ext>
              <a:ext uri="{C183D7F6-B498-43B3-948B-1728B52AA6E4}">
                <adec:decorative xmlns:adec="http://schemas.microsoft.com/office/drawing/2017/decorative" val="1"/>
              </a:ext>
            </a:extLst>
          </p:cNvPr>
          <p:cNvSpPr/>
          <p:nvPr/>
        </p:nvSpPr>
        <p:spPr>
          <a:xfrm>
            <a:off x="9190327" y="4639636"/>
            <a:ext cx="268429" cy="15471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663472161"/>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789889" y="1859063"/>
            <a:ext cx="9144000" cy="2387600"/>
          </a:xfrm>
        </p:spPr>
        <p:txBody>
          <a:bodyPr/>
          <a:lstStyle/>
          <a:p>
            <a:r>
              <a:rPr lang="en-US" dirty="0"/>
              <a:t>Review Milestone and Expected Documents Completeness</a:t>
            </a:r>
          </a:p>
        </p:txBody>
      </p:sp>
    </p:spTree>
    <p:extLst>
      <p:ext uri="{BB962C8B-B14F-4D97-AF65-F5344CB8AC3E}">
        <p14:creationId xmlns:p14="http://schemas.microsoft.com/office/powerpoint/2010/main" val="828247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shot showing step 2">
            <a:extLst>
              <a:ext uri="{FF2B5EF4-FFF2-40B4-BE49-F238E27FC236}">
                <a16:creationId xmlns:a16="http://schemas.microsoft.com/office/drawing/2014/main" id="{DE5325DA-C52F-C9AB-4435-DCFA4FAF8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986" y="786792"/>
            <a:ext cx="2244435" cy="16620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B88472-DE7E-4173-BF3F-FEFAFB2614EA}"/>
              </a:ext>
            </a:extLst>
          </p:cNvPr>
          <p:cNvSpPr>
            <a:spLocks noGrp="1"/>
          </p:cNvSpPr>
          <p:nvPr>
            <p:ph type="title"/>
          </p:nvPr>
        </p:nvSpPr>
        <p:spPr/>
        <p:txBody>
          <a:bodyPr/>
          <a:lstStyle/>
          <a:p>
            <a:r>
              <a:rPr lang="en-US"/>
              <a:t>Create a Product</a:t>
            </a:r>
          </a:p>
        </p:txBody>
      </p:sp>
      <p:sp>
        <p:nvSpPr>
          <p:cNvPr id="3" name="Content Placeholder 2">
            <a:extLst>
              <a:ext uri="{FF2B5EF4-FFF2-40B4-BE49-F238E27FC236}">
                <a16:creationId xmlns:a16="http://schemas.microsoft.com/office/drawing/2014/main" id="{558C31CA-D767-43F2-AC9C-62AFE7580493}"/>
              </a:ext>
            </a:extLst>
          </p:cNvPr>
          <p:cNvSpPr>
            <a:spLocks noGrp="1"/>
          </p:cNvSpPr>
          <p:nvPr>
            <p:ph idx="1"/>
          </p:nvPr>
        </p:nvSpPr>
        <p:spPr>
          <a:xfrm>
            <a:off x="826623" y="1066800"/>
            <a:ext cx="4479085" cy="5410200"/>
          </a:xfrm>
        </p:spPr>
        <p:txBody>
          <a:bodyPr/>
          <a:lstStyle/>
          <a:p>
            <a:pPr marL="457200" indent="-457200">
              <a:buFont typeface="+mj-lt"/>
              <a:buAutoNum type="arabicPeriod"/>
            </a:pPr>
            <a:r>
              <a:rPr lang="en-US" sz="1800" dirty="0"/>
              <a:t>Navigate to the </a:t>
            </a:r>
            <a:r>
              <a:rPr lang="en-US" sz="1800" b="1" dirty="0"/>
              <a:t>Admin</a:t>
            </a:r>
            <a:r>
              <a:rPr lang="en-US" sz="1800" dirty="0"/>
              <a:t> area of Vault.</a:t>
            </a:r>
          </a:p>
          <a:p>
            <a:pPr marL="457200" indent="-457200">
              <a:buFont typeface="+mj-lt"/>
              <a:buAutoNum type="arabicPeriod"/>
            </a:pPr>
            <a:r>
              <a:rPr lang="en-US" sz="1800" dirty="0"/>
              <a:t>In </a:t>
            </a:r>
            <a:r>
              <a:rPr lang="en-US" sz="1800" b="1" dirty="0"/>
              <a:t>Business Admin</a:t>
            </a:r>
            <a:r>
              <a:rPr lang="en-US" sz="1800" dirty="0"/>
              <a:t> tab, click in the Component field and select </a:t>
            </a:r>
            <a:r>
              <a:rPr lang="en-US" sz="1800" b="1" dirty="0"/>
              <a:t>Products </a:t>
            </a:r>
            <a:endParaRPr lang="en-US" sz="1300" b="1" dirty="0"/>
          </a:p>
          <a:p>
            <a:pPr marL="342900" lvl="0" indent="-342900">
              <a:spcBef>
                <a:spcPts val="1200"/>
              </a:spcBef>
              <a:buClr>
                <a:srgbClr val="FF9E16"/>
              </a:buClr>
              <a:buFontTx/>
              <a:buAutoNum type="arabicPeriod"/>
            </a:pPr>
            <a:r>
              <a:rPr lang="en-US" sz="1800" dirty="0">
                <a:solidFill>
                  <a:srgbClr val="646569">
                    <a:lumMod val="75000"/>
                  </a:srgbClr>
                </a:solidFill>
              </a:rPr>
              <a:t>Verify that the Product </a:t>
            </a:r>
            <a:r>
              <a:rPr lang="en-US" sz="1800" b="1" dirty="0">
                <a:solidFill>
                  <a:srgbClr val="646569">
                    <a:lumMod val="75000"/>
                  </a:srgbClr>
                </a:solidFill>
              </a:rPr>
              <a:t>does not </a:t>
            </a:r>
            <a:r>
              <a:rPr lang="en-US" sz="1800" dirty="0">
                <a:solidFill>
                  <a:srgbClr val="646569">
                    <a:lumMod val="75000"/>
                  </a:srgbClr>
                </a:solidFill>
              </a:rPr>
              <a:t>exist</a:t>
            </a:r>
            <a:r>
              <a:rPr lang="en-US" sz="1800" b="1" dirty="0">
                <a:solidFill>
                  <a:srgbClr val="646569">
                    <a:lumMod val="75000"/>
                  </a:srgbClr>
                </a:solidFill>
              </a:rPr>
              <a:t> </a:t>
            </a:r>
            <a:r>
              <a:rPr lang="en-US" sz="1800" dirty="0">
                <a:solidFill>
                  <a:srgbClr val="646569">
                    <a:lumMod val="75000"/>
                  </a:srgbClr>
                </a:solidFill>
              </a:rPr>
              <a:t>already in Vault by </a:t>
            </a:r>
            <a:r>
              <a:rPr lang="en-US" sz="1800" b="1" dirty="0">
                <a:solidFill>
                  <a:srgbClr val="646569">
                    <a:lumMod val="75000"/>
                  </a:srgbClr>
                </a:solidFill>
              </a:rPr>
              <a:t>searching</a:t>
            </a:r>
            <a:r>
              <a:rPr lang="en-US" sz="1800" dirty="0">
                <a:solidFill>
                  <a:srgbClr val="646569">
                    <a:lumMod val="75000"/>
                  </a:srgbClr>
                </a:solidFill>
              </a:rPr>
              <a:t> for the product.</a:t>
            </a:r>
          </a:p>
          <a:p>
            <a:pPr lvl="1"/>
            <a:r>
              <a:rPr lang="en-US" sz="1300" b="1" dirty="0">
                <a:solidFill>
                  <a:srgbClr val="646569">
                    <a:lumMod val="75000"/>
                  </a:srgbClr>
                </a:solidFill>
              </a:rPr>
              <a:t>Note</a:t>
            </a:r>
            <a:r>
              <a:rPr lang="en-US" sz="1300" dirty="0">
                <a:solidFill>
                  <a:srgbClr val="646569">
                    <a:lumMod val="75000"/>
                  </a:srgbClr>
                </a:solidFill>
              </a:rPr>
              <a:t>: the ‘Views’ section on the left-hand side may default to ‘Recent Products’ or ‘Favorites’. Ensure ‘All Products’ is selected when performing a search.</a:t>
            </a:r>
          </a:p>
          <a:p>
            <a:pPr marL="342900" lvl="0" indent="-342900">
              <a:spcBef>
                <a:spcPts val="1200"/>
              </a:spcBef>
              <a:buClr>
                <a:srgbClr val="FF9E16"/>
              </a:buClr>
              <a:buFontTx/>
              <a:buAutoNum type="arabicPeriod"/>
            </a:pPr>
            <a:r>
              <a:rPr lang="en-US" sz="1800" dirty="0">
                <a:solidFill>
                  <a:srgbClr val="646569">
                    <a:lumMod val="75000"/>
                  </a:srgbClr>
                </a:solidFill>
              </a:rPr>
              <a:t>Once it is confirmed that the product does not already exist, click </a:t>
            </a:r>
            <a:r>
              <a:rPr lang="en-US" sz="1800" b="1" dirty="0">
                <a:solidFill>
                  <a:srgbClr val="646569">
                    <a:lumMod val="75000"/>
                  </a:srgbClr>
                </a:solidFill>
              </a:rPr>
              <a:t>+Create</a:t>
            </a:r>
            <a:r>
              <a:rPr lang="en-ES" sz="1800" dirty="0">
                <a:solidFill>
                  <a:srgbClr val="646569">
                    <a:lumMod val="75000"/>
                  </a:srgbClr>
                </a:solidFill>
              </a:rPr>
              <a:t>. </a:t>
            </a:r>
            <a:endParaRPr lang="en-US" sz="1800" dirty="0">
              <a:solidFill>
                <a:srgbClr val="646569">
                  <a:lumMod val="75000"/>
                </a:srgbClr>
              </a:solidFill>
            </a:endParaRPr>
          </a:p>
        </p:txBody>
      </p:sp>
      <p:sp>
        <p:nvSpPr>
          <p:cNvPr id="9" name="Oval 8">
            <a:extLst>
              <a:ext uri="{FF2B5EF4-FFF2-40B4-BE49-F238E27FC236}">
                <a16:creationId xmlns:a16="http://schemas.microsoft.com/office/drawing/2014/main" id="{80DE6DB5-3DB7-451E-8D4D-BB9E31CE63A1}"/>
              </a:ext>
            </a:extLst>
          </p:cNvPr>
          <p:cNvSpPr/>
          <p:nvPr/>
        </p:nvSpPr>
        <p:spPr>
          <a:xfrm>
            <a:off x="5265118" y="96697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1" name="Oval 10">
            <a:extLst>
              <a:ext uri="{FF2B5EF4-FFF2-40B4-BE49-F238E27FC236}">
                <a16:creationId xmlns:a16="http://schemas.microsoft.com/office/drawing/2014/main" id="{634EBDE3-78A4-4E0C-931F-034E202C522C}"/>
              </a:ext>
            </a:extLst>
          </p:cNvPr>
          <p:cNvSpPr/>
          <p:nvPr/>
        </p:nvSpPr>
        <p:spPr>
          <a:xfrm>
            <a:off x="5305708" y="444115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12" name="Oval 11">
            <a:extLst>
              <a:ext uri="{FF2B5EF4-FFF2-40B4-BE49-F238E27FC236}">
                <a16:creationId xmlns:a16="http://schemas.microsoft.com/office/drawing/2014/main" id="{C984111D-71CB-48F2-8A6B-068A362E9687}"/>
              </a:ext>
            </a:extLst>
          </p:cNvPr>
          <p:cNvSpPr/>
          <p:nvPr/>
        </p:nvSpPr>
        <p:spPr>
          <a:xfrm>
            <a:off x="8009498" y="98391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pic>
        <p:nvPicPr>
          <p:cNvPr id="20" name="Picture 19" descr="Screenshot showing step 1">
            <a:extLst>
              <a:ext uri="{FF2B5EF4-FFF2-40B4-BE49-F238E27FC236}">
                <a16:creationId xmlns:a16="http://schemas.microsoft.com/office/drawing/2014/main" id="{7648CD39-1874-448B-AA73-5311A6A04234}"/>
              </a:ext>
            </a:extLst>
          </p:cNvPr>
          <p:cNvPicPr>
            <a:picLocks noChangeAspect="1"/>
          </p:cNvPicPr>
          <p:nvPr/>
        </p:nvPicPr>
        <p:blipFill>
          <a:blip r:embed="rId4"/>
          <a:stretch>
            <a:fillRect/>
          </a:stretch>
        </p:blipFill>
        <p:spPr>
          <a:xfrm>
            <a:off x="5903496" y="956505"/>
            <a:ext cx="1778091" cy="850944"/>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0D03FDB5-B2FF-4C51-A76C-B13B5E6414AB}"/>
              </a:ext>
              <a:ext uri="{C183D7F6-B498-43B3-948B-1728B52AA6E4}">
                <adec:decorative xmlns:adec="http://schemas.microsoft.com/office/drawing/2017/decorative" val="1"/>
              </a:ext>
            </a:extLst>
          </p:cNvPr>
          <p:cNvSpPr/>
          <p:nvPr/>
        </p:nvSpPr>
        <p:spPr>
          <a:xfrm>
            <a:off x="7191910" y="1444284"/>
            <a:ext cx="489677" cy="3631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10F71C1-E49B-4384-9B0D-C6C828E8DE5B}"/>
              </a:ext>
              <a:ext uri="{C183D7F6-B498-43B3-948B-1728B52AA6E4}">
                <adec:decorative xmlns:adec="http://schemas.microsoft.com/office/drawing/2017/decorative" val="1"/>
              </a:ext>
            </a:extLst>
          </p:cNvPr>
          <p:cNvSpPr/>
          <p:nvPr/>
        </p:nvSpPr>
        <p:spPr>
          <a:xfrm>
            <a:off x="8621374" y="1430980"/>
            <a:ext cx="715656" cy="1948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0E37F8C-BF71-4196-B2E2-1FE7294FF45C}"/>
              </a:ext>
              <a:ext uri="{C183D7F6-B498-43B3-948B-1728B52AA6E4}">
                <adec:decorative xmlns:adec="http://schemas.microsoft.com/office/drawing/2017/decorative" val="1"/>
              </a:ext>
            </a:extLst>
          </p:cNvPr>
          <p:cNvSpPr/>
          <p:nvPr/>
        </p:nvSpPr>
        <p:spPr>
          <a:xfrm>
            <a:off x="8621374" y="2253924"/>
            <a:ext cx="734059" cy="1948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E265F74B-0E4A-4D94-8B45-0DDEFBCC6F20}"/>
              </a:ext>
              <a:ext uri="{C183D7F6-B498-43B3-948B-1728B52AA6E4}">
                <adec:decorative xmlns:adec="http://schemas.microsoft.com/office/drawing/2017/decorative" val="1"/>
              </a:ext>
            </a:extLst>
          </p:cNvPr>
          <p:cNvSpPr/>
          <p:nvPr/>
        </p:nvSpPr>
        <p:spPr>
          <a:xfrm>
            <a:off x="8567986" y="748532"/>
            <a:ext cx="1176217" cy="43104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6" name="Picture 25" descr="Screenshot showing step 3">
            <a:extLst>
              <a:ext uri="{FF2B5EF4-FFF2-40B4-BE49-F238E27FC236}">
                <a16:creationId xmlns:a16="http://schemas.microsoft.com/office/drawing/2014/main" id="{212C2DFF-0174-4AC6-9204-B23AFCCC89C2}"/>
              </a:ext>
            </a:extLst>
          </p:cNvPr>
          <p:cNvPicPr>
            <a:picLocks noChangeAspect="1"/>
          </p:cNvPicPr>
          <p:nvPr/>
        </p:nvPicPr>
        <p:blipFill>
          <a:blip r:embed="rId5"/>
          <a:stretch>
            <a:fillRect/>
          </a:stretch>
        </p:blipFill>
        <p:spPr>
          <a:xfrm>
            <a:off x="5856028" y="2597738"/>
            <a:ext cx="5423916" cy="1555830"/>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3BF912E6-A29C-4ADD-A4CF-4EF3372D6717}"/>
              </a:ext>
            </a:extLst>
          </p:cNvPr>
          <p:cNvSpPr/>
          <p:nvPr/>
        </p:nvSpPr>
        <p:spPr>
          <a:xfrm>
            <a:off x="5265118" y="222864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35" name="Rectangle: Rounded Corners 34">
            <a:extLst>
              <a:ext uri="{FF2B5EF4-FFF2-40B4-BE49-F238E27FC236}">
                <a16:creationId xmlns:a16="http://schemas.microsoft.com/office/drawing/2014/main" id="{E6FED05E-7BEA-43D1-856E-F131C62C5753}"/>
              </a:ext>
              <a:ext uri="{C183D7F6-B498-43B3-948B-1728B52AA6E4}">
                <adec:decorative xmlns:adec="http://schemas.microsoft.com/office/drawing/2017/decorative" val="1"/>
              </a:ext>
            </a:extLst>
          </p:cNvPr>
          <p:cNvSpPr/>
          <p:nvPr/>
        </p:nvSpPr>
        <p:spPr>
          <a:xfrm>
            <a:off x="7325268" y="2569101"/>
            <a:ext cx="3954675" cy="43104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37" name="Picture 36" descr="Screenshot showing step 4">
            <a:extLst>
              <a:ext uri="{FF2B5EF4-FFF2-40B4-BE49-F238E27FC236}">
                <a16:creationId xmlns:a16="http://schemas.microsoft.com/office/drawing/2014/main" id="{CDDAE0AC-4180-4602-B9E3-E2A2E1666C28}"/>
              </a:ext>
            </a:extLst>
          </p:cNvPr>
          <p:cNvPicPr>
            <a:picLocks noChangeAspect="1"/>
          </p:cNvPicPr>
          <p:nvPr/>
        </p:nvPicPr>
        <p:blipFill>
          <a:blip r:embed="rId6"/>
          <a:stretch>
            <a:fillRect/>
          </a:stretch>
        </p:blipFill>
        <p:spPr>
          <a:xfrm>
            <a:off x="5856028" y="4494795"/>
            <a:ext cx="3308520" cy="1085906"/>
          </a:xfrm>
          <a:prstGeom prst="rect">
            <a:avLst/>
          </a:prstGeom>
          <a:ln>
            <a:noFill/>
          </a:ln>
          <a:effectLst>
            <a:outerShdw blurRad="292100" dist="139700" dir="2700000" algn="tl" rotWithShape="0">
              <a:srgbClr val="333333">
                <a:alpha val="65000"/>
              </a:srgbClr>
            </a:outerShdw>
          </a:effectLst>
        </p:spPr>
      </p:pic>
      <p:sp>
        <p:nvSpPr>
          <p:cNvPr id="40" name="Rectangle: Rounded Corners 39">
            <a:extLst>
              <a:ext uri="{FF2B5EF4-FFF2-40B4-BE49-F238E27FC236}">
                <a16:creationId xmlns:a16="http://schemas.microsoft.com/office/drawing/2014/main" id="{3FF6E339-231B-45CB-91A9-308C6A3116CA}"/>
              </a:ext>
              <a:ext uri="{C183D7F6-B498-43B3-948B-1728B52AA6E4}">
                <adec:decorative xmlns:adec="http://schemas.microsoft.com/office/drawing/2017/decorative" val="1"/>
              </a:ext>
            </a:extLst>
          </p:cNvPr>
          <p:cNvSpPr/>
          <p:nvPr/>
        </p:nvSpPr>
        <p:spPr>
          <a:xfrm>
            <a:off x="5903496" y="4839222"/>
            <a:ext cx="887722"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3828317212"/>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4989-C7AF-42C2-9190-98426DD52888}"/>
              </a:ext>
            </a:extLst>
          </p:cNvPr>
          <p:cNvSpPr>
            <a:spLocks noGrp="1"/>
          </p:cNvSpPr>
          <p:nvPr>
            <p:ph type="title"/>
          </p:nvPr>
        </p:nvSpPr>
        <p:spPr>
          <a:xfrm>
            <a:off x="159571" y="-46397"/>
            <a:ext cx="11639394" cy="970525"/>
          </a:xfrm>
        </p:spPr>
        <p:txBody>
          <a:bodyPr/>
          <a:lstStyle/>
          <a:p>
            <a:r>
              <a:rPr lang="en-US" dirty="0"/>
              <a:t>Key Considerations</a:t>
            </a:r>
          </a:p>
        </p:txBody>
      </p:sp>
      <p:graphicFrame>
        <p:nvGraphicFramePr>
          <p:cNvPr id="4" name="Diagram 3" descr="•Placeholders and Completeness&#10;•Placeholders will skew the completeness of your EDLs as they identify as an “In Progress Document”. While creating a placeholder and sending for Authoring is an effective tool for tracking tasks on missing documents, it is important to be mindful of any placeholders that may exist.&#10;•As part of monitoring your completeness, a Flash Report should be created to track any placeholders that exist and are not tied to a task, i.e. are in the “In Progress state”.&#10;•These placeholders should be evaluated for deletion or be sent to a user for upload. Placeholders should be used to complement a good business practice of timely uploading and using your Expected Document List to identify outstanding documents.&#10;">
            <a:extLst>
              <a:ext uri="{FF2B5EF4-FFF2-40B4-BE49-F238E27FC236}">
                <a16:creationId xmlns:a16="http://schemas.microsoft.com/office/drawing/2014/main" id="{2EB06DBB-24CD-49C0-A443-38F9E6DCC26E}"/>
              </a:ext>
            </a:extLst>
          </p:cNvPr>
          <p:cNvGraphicFramePr/>
          <p:nvPr>
            <p:extLst>
              <p:ext uri="{D42A27DB-BD31-4B8C-83A1-F6EECF244321}">
                <p14:modId xmlns:p14="http://schemas.microsoft.com/office/powerpoint/2010/main" val="110272556"/>
              </p:ext>
            </p:extLst>
          </p:nvPr>
        </p:nvGraphicFramePr>
        <p:xfrm>
          <a:off x="1101031" y="1277313"/>
          <a:ext cx="9766259" cy="3942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289041"/>
      </p:ext>
    </p:extLst>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2010007336"/>
              </p:ext>
            </p:extLst>
          </p:nvPr>
        </p:nvGraphicFramePr>
        <p:xfrm>
          <a:off x="363415" y="1033512"/>
          <a:ext cx="11399094" cy="4309119"/>
        </p:xfrm>
        <a:graphic>
          <a:graphicData uri="http://schemas.openxmlformats.org/drawingml/2006/table">
            <a:tbl>
              <a:tblPr firstRow="1" bandRow="1">
                <a:tableStyleId>{F5AB1C69-6EDB-4FF4-983F-18BD219EF322}</a:tableStyleId>
              </a:tblPr>
              <a:tblGrid>
                <a:gridCol w="3799698">
                  <a:extLst>
                    <a:ext uri="{9D8B030D-6E8A-4147-A177-3AD203B41FA5}">
                      <a16:colId xmlns:a16="http://schemas.microsoft.com/office/drawing/2014/main" val="728793516"/>
                    </a:ext>
                  </a:extLst>
                </a:gridCol>
                <a:gridCol w="3799698">
                  <a:extLst>
                    <a:ext uri="{9D8B030D-6E8A-4147-A177-3AD203B41FA5}">
                      <a16:colId xmlns:a16="http://schemas.microsoft.com/office/drawing/2014/main" val="2823087772"/>
                    </a:ext>
                  </a:extLst>
                </a:gridCol>
                <a:gridCol w="3799698">
                  <a:extLst>
                    <a:ext uri="{9D8B030D-6E8A-4147-A177-3AD203B41FA5}">
                      <a16:colId xmlns:a16="http://schemas.microsoft.com/office/drawing/2014/main" val="2831004810"/>
                    </a:ext>
                  </a:extLst>
                </a:gridCol>
              </a:tblGrid>
              <a:tr h="35366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Best Practice Guidance</a:t>
                      </a:r>
                    </a:p>
                  </a:txBody>
                  <a:tcPr marL="87187" marR="87187"/>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3310750"/>
                  </a:ext>
                </a:extLst>
              </a:tr>
              <a:tr h="559970">
                <a:tc>
                  <a:txBody>
                    <a:bodyPr/>
                    <a:lstStyle/>
                    <a:p>
                      <a:pPr algn="ctr"/>
                      <a:r>
                        <a:rPr lang="en-US" sz="1600" b="1" kern="1200" dirty="0">
                          <a:solidFill>
                            <a:schemeClr val="lt1"/>
                          </a:solidFill>
                          <a:latin typeface="+mn-lt"/>
                          <a:ea typeface="+mn-ea"/>
                          <a:cs typeface="+mn-cs"/>
                        </a:rPr>
                        <a:t>EDL Completeness </a:t>
                      </a:r>
                    </a:p>
                  </a:txBody>
                  <a:tcPr marL="87187" marR="87187" anchor="ctr">
                    <a:solidFill>
                      <a:srgbClr val="4F86A0"/>
                    </a:solidFill>
                  </a:tcPr>
                </a:tc>
                <a:tc>
                  <a:txBody>
                    <a:bodyPr/>
                    <a:lstStyle/>
                    <a:p>
                      <a:pPr algn="ctr"/>
                      <a:r>
                        <a:rPr lang="en-US" sz="1600" b="1" kern="1200" dirty="0">
                          <a:solidFill>
                            <a:schemeClr val="lt1"/>
                          </a:solidFill>
                          <a:latin typeface="+mn-lt"/>
                          <a:ea typeface="+mn-ea"/>
                          <a:cs typeface="+mn-cs"/>
                        </a:rPr>
                        <a:t>Review outstanding placeholders </a:t>
                      </a:r>
                    </a:p>
                  </a:txBody>
                  <a:tcPr marL="87187" marR="87187" anchor="ctr">
                    <a:solidFill>
                      <a:srgbClr val="4F86A0"/>
                    </a:solidFill>
                  </a:tcPr>
                </a:tc>
                <a:tc>
                  <a:txBody>
                    <a:bodyPr/>
                    <a:lstStyle/>
                    <a:p>
                      <a:pPr algn="ctr"/>
                      <a:r>
                        <a:rPr lang="en-US" sz="1600" b="1" kern="1200" dirty="0">
                          <a:solidFill>
                            <a:schemeClr val="lt1"/>
                          </a:solidFill>
                          <a:latin typeface="+mn-lt"/>
                          <a:ea typeface="+mn-ea"/>
                          <a:cs typeface="+mn-cs"/>
                        </a:rPr>
                        <a:t>Placeholder Ownership </a:t>
                      </a:r>
                    </a:p>
                  </a:txBody>
                  <a:tcPr marL="92875" marR="92875" anchor="ctr">
                    <a:solidFill>
                      <a:srgbClr val="4F86A0"/>
                    </a:solidFill>
                  </a:tcPr>
                </a:tc>
                <a:extLst>
                  <a:ext uri="{0D108BD9-81ED-4DB2-BD59-A6C34878D82A}">
                    <a16:rowId xmlns:a16="http://schemas.microsoft.com/office/drawing/2014/main" val="1369341206"/>
                  </a:ext>
                </a:extLst>
              </a:tr>
              <a:tr h="3383389">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lumMod val="75000"/>
                            </a:schemeClr>
                          </a:solidFill>
                          <a:latin typeface="+mn-lt"/>
                          <a:ea typeface="+mn-ea"/>
                          <a:cs typeface="+mn-cs"/>
                        </a:rPr>
                        <a:t>Review matched documents for EDL completeness to ensure that placeholders are not skewing “In Progress” expected documents or causing unnecessary overcount (when more documents are matched to an expected document than are expected).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lumMod val="7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lumMod val="75000"/>
                            </a:schemeClr>
                          </a:solidFill>
                          <a:latin typeface="+mn-lt"/>
                          <a:ea typeface="+mn-ea"/>
                          <a:cs typeface="+mn-cs"/>
                        </a:rPr>
                        <a:t>With the functionality of Synchronizing #Expected and </a:t>
                      </a:r>
                      <a:r>
                        <a:rPr lang="en-US" sz="1600" kern="1200" dirty="0" err="1">
                          <a:solidFill>
                            <a:schemeClr val="tx1">
                              <a:lumMod val="75000"/>
                            </a:schemeClr>
                          </a:solidFill>
                          <a:latin typeface="+mn-lt"/>
                          <a:ea typeface="+mn-ea"/>
                          <a:cs typeface="+mn-cs"/>
                        </a:rPr>
                        <a:t>Requiredness</a:t>
                      </a:r>
                      <a:r>
                        <a:rPr lang="en-US" sz="1600" kern="1200" dirty="0">
                          <a:solidFill>
                            <a:schemeClr val="tx1">
                              <a:lumMod val="75000"/>
                            </a:schemeClr>
                          </a:solidFill>
                          <a:latin typeface="+mn-lt"/>
                          <a:ea typeface="+mn-ea"/>
                          <a:cs typeface="+mn-cs"/>
                        </a:rPr>
                        <a:t> (admin enabled) when the </a:t>
                      </a:r>
                      <a:r>
                        <a:rPr lang="en-US" sz="1600" kern="1200" dirty="0" err="1">
                          <a:solidFill>
                            <a:schemeClr val="tx1">
                              <a:lumMod val="75000"/>
                            </a:schemeClr>
                          </a:solidFill>
                          <a:latin typeface="+mn-lt"/>
                          <a:ea typeface="+mn-ea"/>
                          <a:cs typeface="+mn-cs"/>
                        </a:rPr>
                        <a:t>requiredness</a:t>
                      </a:r>
                      <a:r>
                        <a:rPr lang="en-US" sz="1600" kern="1200" dirty="0">
                          <a:solidFill>
                            <a:schemeClr val="tx1">
                              <a:lumMod val="75000"/>
                            </a:schemeClr>
                          </a:solidFill>
                          <a:latin typeface="+mn-lt"/>
                          <a:ea typeface="+mn-ea"/>
                          <a:cs typeface="+mn-cs"/>
                        </a:rPr>
                        <a:t> is updated the number of expected will also be updated accordingly.</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A process should be in place to ensure that unnecessary place holders are evaluated and deleted on an ongoing basis.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endParaRPr>
                    </a:p>
                  </a:txBody>
                  <a:tcPr marL="87187" marR="87187"/>
                </a:tc>
                <a:tc>
                  <a:txBody>
                    <a:bodyPr/>
                    <a:lstStyle/>
                    <a:p>
                      <a:pPr marL="171450" indent="-171450" rtl="0">
                        <a:buFont typeface="Arial" panose="020B0604020202020204" pitchFamily="34" charset="0"/>
                        <a:buChar char="•"/>
                      </a:pPr>
                      <a:r>
                        <a:rPr lang="en-US" sz="1600" b="0" i="0" u="none" kern="1200" dirty="0">
                          <a:solidFill>
                            <a:schemeClr val="tx1">
                              <a:lumMod val="75000"/>
                            </a:schemeClr>
                          </a:solidFill>
                          <a:effectLst/>
                          <a:latin typeface="+mn-lt"/>
                          <a:ea typeface="+mn-ea"/>
                          <a:cs typeface="+mn-cs"/>
                        </a:rPr>
                        <a:t>A process should be in place for managing placeholders that are created by and/or sent on a workflow to users who no longer work in Vault. </a:t>
                      </a:r>
                      <a:endParaRPr lang="en-US" sz="1600" u="none" dirty="0">
                        <a:solidFill>
                          <a:schemeClr val="tx1">
                            <a:lumMod val="75000"/>
                          </a:schemeClr>
                        </a:solidFill>
                      </a:endParaRPr>
                    </a:p>
                  </a:txBody>
                  <a:tcPr marL="92875" marR="92875"/>
                </a:tc>
                <a:extLst>
                  <a:ext uri="{0D108BD9-81ED-4DB2-BD59-A6C34878D82A}">
                    <a16:rowId xmlns:a16="http://schemas.microsoft.com/office/drawing/2014/main" val="1503635792"/>
                  </a:ext>
                </a:extLst>
              </a:tr>
            </a:tbl>
          </a:graphicData>
        </a:graphic>
      </p:graphicFrame>
      <p:sp>
        <p:nvSpPr>
          <p:cNvPr id="3" name="Text Placeholder 2">
            <a:extLst>
              <a:ext uri="{FF2B5EF4-FFF2-40B4-BE49-F238E27FC236}">
                <a16:creationId xmlns:a16="http://schemas.microsoft.com/office/drawing/2014/main" id="{B6E0882B-A21B-441D-BBDA-FD16FAEB23DC}"/>
              </a:ext>
            </a:extLst>
          </p:cNvPr>
          <p:cNvSpPr>
            <a:spLocks noGrp="1"/>
          </p:cNvSpPr>
          <p:nvPr>
            <p:ph type="body" sz="quarter" idx="13"/>
          </p:nvPr>
        </p:nvSpPr>
        <p:spPr>
          <a:xfrm>
            <a:off x="276303" y="581928"/>
            <a:ext cx="11639394" cy="579664"/>
          </a:xfrm>
        </p:spPr>
        <p:txBody>
          <a:bodyPr/>
          <a:lstStyle/>
          <a:p>
            <a:r>
              <a:rPr lang="en-US" dirty="0"/>
              <a:t>Managing Placeholders for Inspection Readiness</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96275"/>
            <a:ext cx="11639394" cy="680693"/>
          </a:xfrm>
        </p:spPr>
        <p:txBody>
          <a:bodyPr>
            <a:normAutofit fontScale="90000"/>
          </a:bodyPr>
          <a:lstStyle/>
          <a:p>
            <a:r>
              <a:rPr lang="en-US" dirty="0"/>
              <a:t>Best Practices</a:t>
            </a:r>
          </a:p>
        </p:txBody>
      </p:sp>
    </p:spTree>
    <p:extLst>
      <p:ext uri="{BB962C8B-B14F-4D97-AF65-F5344CB8AC3E}">
        <p14:creationId xmlns:p14="http://schemas.microsoft.com/office/powerpoint/2010/main" val="2670517287"/>
      </p:ext>
    </p:extLst>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276303" y="270732"/>
            <a:ext cx="11639394" cy="10695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Review Milestone and Expected Document Completeness</a:t>
            </a:r>
          </a:p>
          <a:p>
            <a:pPr marL="0" marR="0" lvl="0" indent="0" algn="ctr" defTabSz="914400" rtl="0" eaLnBrk="1" fontAlgn="auto" latinLnBrk="0" hangingPunct="1">
              <a:lnSpc>
                <a:spcPct val="7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pic>
        <p:nvPicPr>
          <p:cNvPr id="34" name="Graphic 33" descr="House">
            <a:extLst>
              <a:ext uri="{FF2B5EF4-FFF2-40B4-BE49-F238E27FC236}">
                <a16:creationId xmlns:a16="http://schemas.microsoft.com/office/drawing/2014/main" id="{3E68E06D-C69D-4273-B1A6-ED9C5C7659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481" y="1385262"/>
            <a:ext cx="579255" cy="579255"/>
          </a:xfrm>
          <a:prstGeom prst="rect">
            <a:avLst/>
          </a:prstGeom>
        </p:spPr>
      </p:pic>
      <p:pic>
        <p:nvPicPr>
          <p:cNvPr id="37" name="Graphic 36" descr="Glasses">
            <a:extLst>
              <a:ext uri="{FF2B5EF4-FFF2-40B4-BE49-F238E27FC236}">
                <a16:creationId xmlns:a16="http://schemas.microsoft.com/office/drawing/2014/main" id="{817E157A-CE16-4CEF-8B65-34CD110B28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2656" y="1479742"/>
            <a:ext cx="465175" cy="465175"/>
          </a:xfrm>
          <a:prstGeom prst="rect">
            <a:avLst/>
          </a:prstGeom>
        </p:spPr>
      </p:pic>
      <p:sp>
        <p:nvSpPr>
          <p:cNvPr id="74" name="Content Placeholder 2">
            <a:extLst>
              <a:ext uri="{FF2B5EF4-FFF2-40B4-BE49-F238E27FC236}">
                <a16:creationId xmlns:a16="http://schemas.microsoft.com/office/drawing/2014/main" id="{F32FA8E1-4B5F-4449-A308-E615CF5B3900}"/>
              </a:ext>
            </a:extLst>
          </p:cNvPr>
          <p:cNvSpPr txBox="1">
            <a:spLocks/>
          </p:cNvSpPr>
          <p:nvPr/>
        </p:nvSpPr>
        <p:spPr>
          <a:xfrm>
            <a:off x="1040621" y="1482434"/>
            <a:ext cx="10110758" cy="5105400"/>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Now that the IR milestone has been started, Study Manager Manuel needs to ensure that all the documents are present, and the Expected Documents accurately reflect the truth of the trial before the planned finish date of the milestone.</a:t>
            </a:r>
          </a:p>
          <a:p>
            <a:pPr lvl="1"/>
            <a:r>
              <a:rPr lang="en-US" i="1" dirty="0"/>
              <a:t>How can Manuel find out the planned finish date of the milestone to ensure it is completed in a timely manner?</a:t>
            </a:r>
          </a:p>
          <a:p>
            <a:pPr lvl="1"/>
            <a:r>
              <a:rPr lang="en-US" i="1" dirty="0"/>
              <a:t>How can Manuel verify completeness of the IR – First Site Initiated milestone?</a:t>
            </a:r>
          </a:p>
          <a:p>
            <a:pPr lvl="1"/>
            <a:r>
              <a:rPr lang="en-US" i="1" dirty="0"/>
              <a:t>How can Manuel notify the responsible person that documents are not in the final state or missing?</a:t>
            </a:r>
          </a:p>
        </p:txBody>
      </p:sp>
      <p:sp>
        <p:nvSpPr>
          <p:cNvPr id="75" name="Text Placeholder 3">
            <a:extLst>
              <a:ext uri="{FF2B5EF4-FFF2-40B4-BE49-F238E27FC236}">
                <a16:creationId xmlns:a16="http://schemas.microsoft.com/office/drawing/2014/main" id="{9D175646-0647-45FF-BCFA-D79022C0102C}"/>
              </a:ext>
            </a:extLst>
          </p:cNvPr>
          <p:cNvSpPr txBox="1">
            <a:spLocks/>
          </p:cNvSpPr>
          <p:nvPr/>
        </p:nvSpPr>
        <p:spPr>
          <a:xfrm>
            <a:off x="189674" y="956918"/>
            <a:ext cx="11639394" cy="57966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cs typeface="Calibri"/>
              </a:rPr>
              <a:t>Use Cases and Roles</a:t>
            </a:r>
          </a:p>
        </p:txBody>
      </p:sp>
    </p:spTree>
    <p:extLst>
      <p:ext uri="{BB962C8B-B14F-4D97-AF65-F5344CB8AC3E}">
        <p14:creationId xmlns:p14="http://schemas.microsoft.com/office/powerpoint/2010/main" val="2076002016"/>
      </p:ext>
    </p:extLst>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normAutofit fontScale="90000"/>
          </a:bodyPr>
          <a:lstStyle/>
          <a:p>
            <a:r>
              <a:rPr lang="en-US" dirty="0"/>
              <a:t>Use TMF Homepage to Assess Milestone Completeness</a:t>
            </a:r>
          </a:p>
        </p:txBody>
      </p:sp>
      <p:sp>
        <p:nvSpPr>
          <p:cNvPr id="3" name="Content Placeholder 2">
            <a:extLst>
              <a:ext uri="{FF2B5EF4-FFF2-40B4-BE49-F238E27FC236}">
                <a16:creationId xmlns:a16="http://schemas.microsoft.com/office/drawing/2014/main" id="{8D8A8C08-5915-431F-970F-8B3BA3720E9E}"/>
              </a:ext>
            </a:extLst>
          </p:cNvPr>
          <p:cNvSpPr>
            <a:spLocks noGrp="1"/>
          </p:cNvSpPr>
          <p:nvPr>
            <p:ph idx="1"/>
          </p:nvPr>
        </p:nvSpPr>
        <p:spPr>
          <a:xfrm>
            <a:off x="610040" y="1172047"/>
            <a:ext cx="4300305" cy="5410200"/>
          </a:xfrm>
        </p:spPr>
        <p:txBody>
          <a:bodyPr/>
          <a:lstStyle/>
          <a:p>
            <a:pPr marL="457200" indent="-457200">
              <a:buFont typeface="+mj-lt"/>
              <a:buAutoNum type="arabicPeriod"/>
            </a:pPr>
            <a:r>
              <a:rPr lang="en-US" sz="2000" dirty="0"/>
              <a:t>Click the </a:t>
            </a:r>
            <a:r>
              <a:rPr lang="en-US" sz="2000" b="1" dirty="0"/>
              <a:t>TMF Homepage </a:t>
            </a:r>
            <a:r>
              <a:rPr lang="en-US" sz="2000" dirty="0"/>
              <a:t>tab and select your Study </a:t>
            </a:r>
          </a:p>
          <a:p>
            <a:pPr marL="457200" indent="-457200">
              <a:buFont typeface="+mj-lt"/>
              <a:buAutoNum type="arabicPeriod"/>
            </a:pPr>
            <a:r>
              <a:rPr lang="en-US" sz="2000" dirty="0"/>
              <a:t>Find the </a:t>
            </a:r>
            <a:r>
              <a:rPr lang="en-US" sz="2000" b="1" dirty="0"/>
              <a:t>IR – First Study Site Initiated </a:t>
            </a:r>
            <a:r>
              <a:rPr lang="en-US" sz="2000" dirty="0"/>
              <a:t>milestone in the Upcoming Milestone section and note the </a:t>
            </a:r>
            <a:r>
              <a:rPr lang="en-US" sz="2000" b="1" dirty="0"/>
              <a:t>Planned Finish Date </a:t>
            </a:r>
            <a:r>
              <a:rPr lang="en-US" sz="2000" dirty="0"/>
              <a:t>of the milestone</a:t>
            </a:r>
            <a:endParaRPr lang="en-US" sz="2000" b="1" dirty="0"/>
          </a:p>
          <a:p>
            <a:pPr marL="457200" indent="-457200">
              <a:buFont typeface="+mj-lt"/>
              <a:buAutoNum type="arabicPeriod"/>
            </a:pPr>
            <a:r>
              <a:rPr lang="en-US" sz="2000" dirty="0"/>
              <a:t>Hover over the </a:t>
            </a:r>
            <a:r>
              <a:rPr lang="en-US" sz="2000" b="1" dirty="0"/>
              <a:t>Harvey ball </a:t>
            </a:r>
            <a:r>
              <a:rPr lang="en-US" sz="2000" dirty="0"/>
              <a:t>in the Completeness column  to show details of the completeness of the milestone</a:t>
            </a:r>
          </a:p>
          <a:p>
            <a:pPr marL="0" indent="0">
              <a:buNone/>
            </a:pPr>
            <a:r>
              <a:rPr lang="en-US" sz="1400" b="1" dirty="0"/>
              <a:t>Note</a:t>
            </a:r>
            <a:r>
              <a:rPr lang="en-US" sz="1400" dirty="0"/>
              <a:t>: Milestone lifecycle states are determined by actions users take on the milestone (ex: entering an Actual Start Date moves the milestone to the Started lifecycle state) . More details on managing IR milestones are covered in the GVP</a:t>
            </a:r>
            <a:r>
              <a:rPr lang="en-US" sz="1400" i="1" dirty="0"/>
              <a:t> Closing Out &amp; Archiving Your Trial in Vault</a:t>
            </a:r>
            <a:r>
              <a:rPr lang="en-US" sz="1400" dirty="0"/>
              <a:t>.  </a:t>
            </a:r>
          </a:p>
          <a:p>
            <a:pPr marL="0" indent="0">
              <a:buNone/>
            </a:pPr>
            <a:endParaRPr lang="en-US" b="1" dirty="0"/>
          </a:p>
          <a:p>
            <a:pPr marL="457200" indent="-457200">
              <a:buFont typeface="+mj-lt"/>
              <a:buAutoNum type="arabicPeriod"/>
            </a:pPr>
            <a:endParaRPr lang="en-US" sz="2000" dirty="0"/>
          </a:p>
        </p:txBody>
      </p:sp>
      <p:grpSp>
        <p:nvGrpSpPr>
          <p:cNvPr id="47" name="Group 46" descr="Screenshot showing step 3">
            <a:extLst>
              <a:ext uri="{FF2B5EF4-FFF2-40B4-BE49-F238E27FC236}">
                <a16:creationId xmlns:a16="http://schemas.microsoft.com/office/drawing/2014/main" id="{DD170838-9BD5-4DC5-98FF-FB3CB53A76A7}"/>
              </a:ext>
            </a:extLst>
          </p:cNvPr>
          <p:cNvGrpSpPr/>
          <p:nvPr/>
        </p:nvGrpSpPr>
        <p:grpSpPr>
          <a:xfrm>
            <a:off x="5424479" y="4379096"/>
            <a:ext cx="6099486" cy="2030529"/>
            <a:chOff x="5424479" y="4379096"/>
            <a:chExt cx="6099486" cy="2030529"/>
          </a:xfrm>
        </p:grpSpPr>
        <p:sp>
          <p:nvSpPr>
            <p:cNvPr id="41" name="Oval 40">
              <a:extLst>
                <a:ext uri="{FF2B5EF4-FFF2-40B4-BE49-F238E27FC236}">
                  <a16:creationId xmlns:a16="http://schemas.microsoft.com/office/drawing/2014/main" id="{4A1A82F3-4ED7-4683-9C66-F112CE6CCC7C}"/>
                </a:ext>
              </a:extLst>
            </p:cNvPr>
            <p:cNvSpPr/>
            <p:nvPr/>
          </p:nvSpPr>
          <p:spPr>
            <a:xfrm>
              <a:off x="5424479" y="4948499"/>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a:t>
              </a:r>
            </a:p>
          </p:txBody>
        </p:sp>
        <p:pic>
          <p:nvPicPr>
            <p:cNvPr id="44" name="Picture 43">
              <a:extLst>
                <a:ext uri="{FF2B5EF4-FFF2-40B4-BE49-F238E27FC236}">
                  <a16:creationId xmlns:a16="http://schemas.microsoft.com/office/drawing/2014/main" id="{C1AA5F37-95AB-4D22-B033-B2E1247A9D2E}"/>
                </a:ext>
              </a:extLst>
            </p:cNvPr>
            <p:cNvPicPr>
              <a:picLocks noChangeAspect="1"/>
            </p:cNvPicPr>
            <p:nvPr/>
          </p:nvPicPr>
          <p:blipFill>
            <a:blip r:embed="rId3"/>
            <a:stretch>
              <a:fillRect/>
            </a:stretch>
          </p:blipFill>
          <p:spPr>
            <a:xfrm>
              <a:off x="6066919" y="4379096"/>
              <a:ext cx="5457046" cy="2030529"/>
            </a:xfrm>
            <a:prstGeom prst="rect">
              <a:avLst/>
            </a:prstGeom>
            <a:ln>
              <a:noFill/>
            </a:ln>
            <a:effectLst>
              <a:outerShdw blurRad="292100" dist="139700" dir="2700000" algn="tl" rotWithShape="0">
                <a:srgbClr val="333333">
                  <a:alpha val="65000"/>
                </a:srgbClr>
              </a:outerShdw>
            </a:effectLst>
          </p:spPr>
        </p:pic>
        <p:sp>
          <p:nvSpPr>
            <p:cNvPr id="45" name="Rectangle: Rounded Corners 44">
              <a:extLst>
                <a:ext uri="{FF2B5EF4-FFF2-40B4-BE49-F238E27FC236}">
                  <a16:creationId xmlns:a16="http://schemas.microsoft.com/office/drawing/2014/main" id="{8836A9FE-4A43-4803-AB39-81C62E1E9015}"/>
                </a:ext>
              </a:extLst>
            </p:cNvPr>
            <p:cNvSpPr/>
            <p:nvPr/>
          </p:nvSpPr>
          <p:spPr>
            <a:xfrm>
              <a:off x="8442924" y="4613649"/>
              <a:ext cx="279134" cy="23720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Rounded Corners 45">
            <a:extLst>
              <a:ext uri="{FF2B5EF4-FFF2-40B4-BE49-F238E27FC236}">
                <a16:creationId xmlns:a16="http://schemas.microsoft.com/office/drawing/2014/main" id="{C1186573-1BC1-430D-B61E-0E141D59D0D8}"/>
              </a:ext>
              <a:ext uri="{C183D7F6-B498-43B3-948B-1728B52AA6E4}">
                <adec:decorative xmlns:adec="http://schemas.microsoft.com/office/drawing/2017/decorative" val="1"/>
              </a:ext>
            </a:extLst>
          </p:cNvPr>
          <p:cNvSpPr/>
          <p:nvPr/>
        </p:nvSpPr>
        <p:spPr>
          <a:xfrm>
            <a:off x="8663426" y="5085408"/>
            <a:ext cx="2742090" cy="132421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descr="Screenshot showing steps 1 and 2">
            <a:extLst>
              <a:ext uri="{FF2B5EF4-FFF2-40B4-BE49-F238E27FC236}">
                <a16:creationId xmlns:a16="http://schemas.microsoft.com/office/drawing/2014/main" id="{95BA817E-B3CA-4A6C-9F62-57236A5A8844}"/>
              </a:ext>
            </a:extLst>
          </p:cNvPr>
          <p:cNvGrpSpPr/>
          <p:nvPr/>
        </p:nvGrpSpPr>
        <p:grpSpPr>
          <a:xfrm>
            <a:off x="5175607" y="976378"/>
            <a:ext cx="6741475" cy="2733878"/>
            <a:chOff x="5175607" y="976378"/>
            <a:chExt cx="6741475" cy="2733878"/>
          </a:xfrm>
        </p:grpSpPr>
        <p:grpSp>
          <p:nvGrpSpPr>
            <p:cNvPr id="18" name="Group 17">
              <a:extLst>
                <a:ext uri="{FF2B5EF4-FFF2-40B4-BE49-F238E27FC236}">
                  <a16:creationId xmlns:a16="http://schemas.microsoft.com/office/drawing/2014/main" id="{8EA7024D-35D8-40C3-8BED-E82454F6C1DC}"/>
                </a:ext>
              </a:extLst>
            </p:cNvPr>
            <p:cNvGrpSpPr/>
            <p:nvPr/>
          </p:nvGrpSpPr>
          <p:grpSpPr>
            <a:xfrm>
              <a:off x="5175607" y="976378"/>
              <a:ext cx="6741475" cy="2733878"/>
              <a:chOff x="5175607" y="953228"/>
              <a:chExt cx="6741475" cy="2733878"/>
            </a:xfrm>
          </p:grpSpPr>
          <p:pic>
            <p:nvPicPr>
              <p:cNvPr id="16" name="Picture 15">
                <a:extLst>
                  <a:ext uri="{FF2B5EF4-FFF2-40B4-BE49-F238E27FC236}">
                    <a16:creationId xmlns:a16="http://schemas.microsoft.com/office/drawing/2014/main" id="{823FEE71-0C61-496A-B986-A2D77EA5CAC6}"/>
                  </a:ext>
                </a:extLst>
              </p:cNvPr>
              <p:cNvPicPr>
                <a:picLocks noChangeAspect="1"/>
              </p:cNvPicPr>
              <p:nvPr/>
            </p:nvPicPr>
            <p:blipFill>
              <a:blip r:embed="rId4"/>
              <a:stretch>
                <a:fillRect/>
              </a:stretch>
            </p:blipFill>
            <p:spPr>
              <a:xfrm>
                <a:off x="5673802" y="1066800"/>
                <a:ext cx="6243280" cy="2620306"/>
              </a:xfrm>
              <a:prstGeom prst="rect">
                <a:avLst/>
              </a:prstGeom>
              <a:ln>
                <a:noFill/>
              </a:ln>
              <a:effectLst>
                <a:outerShdw blurRad="292100" dist="139700" dir="2700000" algn="tl" rotWithShape="0">
                  <a:srgbClr val="333333">
                    <a:alpha val="65000"/>
                  </a:srgbClr>
                </a:outerShdw>
              </a:effectLst>
            </p:spPr>
          </p:pic>
          <p:sp>
            <p:nvSpPr>
              <p:cNvPr id="29" name="Rectangle: Rounded Corners 28">
                <a:extLst>
                  <a:ext uri="{FF2B5EF4-FFF2-40B4-BE49-F238E27FC236}">
                    <a16:creationId xmlns:a16="http://schemas.microsoft.com/office/drawing/2014/main" id="{371399BE-6A4D-4E3B-B1E1-2FBD40717C5A}"/>
                  </a:ext>
                </a:extLst>
              </p:cNvPr>
              <p:cNvSpPr/>
              <p:nvPr/>
            </p:nvSpPr>
            <p:spPr>
              <a:xfrm>
                <a:off x="10472723" y="1052709"/>
                <a:ext cx="932793" cy="25823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41974276-0660-4696-A974-EB6CA5B937DC}"/>
                  </a:ext>
                </a:extLst>
              </p:cNvPr>
              <p:cNvSpPr/>
              <p:nvPr/>
            </p:nvSpPr>
            <p:spPr>
              <a:xfrm>
                <a:off x="9860491" y="953228"/>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a:t>
                </a:r>
                <a:endParaRPr lang="en-US" sz="1200" dirty="0"/>
              </a:p>
            </p:txBody>
          </p:sp>
          <p:sp>
            <p:nvSpPr>
              <p:cNvPr id="33" name="Oval 32">
                <a:extLst>
                  <a:ext uri="{FF2B5EF4-FFF2-40B4-BE49-F238E27FC236}">
                    <a16:creationId xmlns:a16="http://schemas.microsoft.com/office/drawing/2014/main" id="{A525E02B-C633-4434-BCCB-3F7048235F0A}"/>
                  </a:ext>
                </a:extLst>
              </p:cNvPr>
              <p:cNvSpPr/>
              <p:nvPr/>
            </p:nvSpPr>
            <p:spPr>
              <a:xfrm>
                <a:off x="5175607" y="2689819"/>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a:t>
                </a:r>
                <a:endParaRPr lang="en-US" sz="1200" dirty="0"/>
              </a:p>
            </p:txBody>
          </p:sp>
          <p:sp>
            <p:nvSpPr>
              <p:cNvPr id="34" name="Rectangle: Rounded Corners 33">
                <a:extLst>
                  <a:ext uri="{FF2B5EF4-FFF2-40B4-BE49-F238E27FC236}">
                    <a16:creationId xmlns:a16="http://schemas.microsoft.com/office/drawing/2014/main" id="{8F4F57BF-1CCC-4B76-948B-2E4A49C2EE43}"/>
                  </a:ext>
                </a:extLst>
              </p:cNvPr>
              <p:cNvSpPr/>
              <p:nvPr/>
            </p:nvSpPr>
            <p:spPr>
              <a:xfrm>
                <a:off x="8582491" y="2666456"/>
                <a:ext cx="908548" cy="32438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85B876DC-E40B-4DE2-89CF-2F89A264A15D}"/>
                  </a:ext>
                </a:extLst>
              </p:cNvPr>
              <p:cNvSpPr/>
              <p:nvPr/>
            </p:nvSpPr>
            <p:spPr>
              <a:xfrm>
                <a:off x="5774784" y="2853693"/>
                <a:ext cx="1721669" cy="15807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ectangle: Rounded Corners 47">
              <a:extLst>
                <a:ext uri="{FF2B5EF4-FFF2-40B4-BE49-F238E27FC236}">
                  <a16:creationId xmlns:a16="http://schemas.microsoft.com/office/drawing/2014/main" id="{4F9C888F-2725-4123-A4B8-E8A572E464ED}"/>
                </a:ext>
              </a:extLst>
            </p:cNvPr>
            <p:cNvSpPr/>
            <p:nvPr/>
          </p:nvSpPr>
          <p:spPr>
            <a:xfrm>
              <a:off x="5654983" y="1397703"/>
              <a:ext cx="932793" cy="25823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99500640"/>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a:xfrm>
            <a:off x="269576" y="107998"/>
            <a:ext cx="11639394" cy="970525"/>
          </a:xfrm>
        </p:spPr>
        <p:txBody>
          <a:bodyPr>
            <a:normAutofit fontScale="90000"/>
          </a:bodyPr>
          <a:lstStyle/>
          <a:p>
            <a:r>
              <a:rPr lang="en-US" dirty="0"/>
              <a:t>Review Expected Documents to Assess Completeness</a:t>
            </a:r>
          </a:p>
        </p:txBody>
      </p:sp>
      <p:sp>
        <p:nvSpPr>
          <p:cNvPr id="4" name="Content Placeholder 3">
            <a:extLst>
              <a:ext uri="{FF2B5EF4-FFF2-40B4-BE49-F238E27FC236}">
                <a16:creationId xmlns:a16="http://schemas.microsoft.com/office/drawing/2014/main" id="{F92F104B-44FD-4D16-A3E8-828818838AD3}"/>
              </a:ext>
            </a:extLst>
          </p:cNvPr>
          <p:cNvSpPr>
            <a:spLocks noGrp="1"/>
          </p:cNvSpPr>
          <p:nvPr>
            <p:ph idx="1"/>
          </p:nvPr>
        </p:nvSpPr>
        <p:spPr>
          <a:xfrm>
            <a:off x="499983" y="1093629"/>
            <a:ext cx="4941953" cy="5410200"/>
          </a:xfrm>
        </p:spPr>
        <p:txBody>
          <a:bodyPr/>
          <a:lstStyle/>
          <a:p>
            <a:pPr marL="457200" indent="-457200">
              <a:lnSpc>
                <a:spcPct val="80000"/>
              </a:lnSpc>
              <a:spcBef>
                <a:spcPts val="1200"/>
              </a:spcBef>
              <a:buClr>
                <a:schemeClr val="tx2"/>
              </a:buClr>
              <a:buFont typeface="+mj-lt"/>
              <a:buAutoNum type="arabicPeriod" startAt="4"/>
            </a:pPr>
            <a:r>
              <a:rPr lang="en-US" sz="2000" dirty="0">
                <a:solidFill>
                  <a:schemeClr val="tx1">
                    <a:lumMod val="75000"/>
                  </a:schemeClr>
                </a:solidFill>
              </a:rPr>
              <a:t>From the </a:t>
            </a:r>
            <a:r>
              <a:rPr lang="en-US" sz="2000" b="1" dirty="0">
                <a:solidFill>
                  <a:schemeClr val="tx1">
                    <a:lumMod val="75000"/>
                  </a:schemeClr>
                </a:solidFill>
              </a:rPr>
              <a:t>Ellipses </a:t>
            </a:r>
            <a:r>
              <a:rPr lang="en-US" sz="2000" dirty="0">
                <a:solidFill>
                  <a:schemeClr val="tx1">
                    <a:lumMod val="75000"/>
                  </a:schemeClr>
                </a:solidFill>
              </a:rPr>
              <a:t>of the IR - First Study Site Initiated milestone, select </a:t>
            </a:r>
            <a:r>
              <a:rPr lang="en-US" sz="2000" b="1" dirty="0">
                <a:solidFill>
                  <a:schemeClr val="tx1">
                    <a:lumMod val="75000"/>
                  </a:schemeClr>
                </a:solidFill>
              </a:rPr>
              <a:t>View Expected Documents</a:t>
            </a:r>
            <a:r>
              <a:rPr lang="en-US" sz="2000" dirty="0">
                <a:solidFill>
                  <a:schemeClr val="tx1">
                    <a:lumMod val="75000"/>
                  </a:schemeClr>
                </a:solidFill>
              </a:rPr>
              <a:t> to open the hierarchal view</a:t>
            </a:r>
          </a:p>
          <a:p>
            <a:pPr lvl="1">
              <a:spcBef>
                <a:spcPts val="1200"/>
              </a:spcBef>
            </a:pPr>
            <a:r>
              <a:rPr lang="en-US" sz="1500" b="1" dirty="0"/>
              <a:t>Note</a:t>
            </a:r>
            <a:r>
              <a:rPr lang="en-US" sz="1500" dirty="0"/>
              <a:t>: This view </a:t>
            </a:r>
            <a:r>
              <a:rPr lang="en-US" sz="1500" dirty="0">
                <a:solidFill>
                  <a:schemeClr val="tx1">
                    <a:lumMod val="75000"/>
                  </a:schemeClr>
                </a:solidFill>
              </a:rPr>
              <a:t>allows you to sort through expected documents via the reference model, quickly filter, and perform bulk actions </a:t>
            </a:r>
            <a:endParaRPr lang="en-US" sz="1500" i="1" dirty="0"/>
          </a:p>
          <a:p>
            <a:pPr marL="457200" indent="-457200">
              <a:buFont typeface="+mj-lt"/>
              <a:buAutoNum type="arabicPeriod" startAt="5"/>
            </a:pPr>
            <a:r>
              <a:rPr lang="en-US" sz="2000" dirty="0"/>
              <a:t>Use the </a:t>
            </a:r>
            <a:r>
              <a:rPr lang="en-US" sz="2000" b="1" dirty="0"/>
              <a:t>Completeness</a:t>
            </a:r>
            <a:r>
              <a:rPr lang="en-US" sz="2000" dirty="0"/>
              <a:t> filter and select </a:t>
            </a:r>
            <a:r>
              <a:rPr lang="en-US" sz="2000" b="1" dirty="0"/>
              <a:t>Not Started</a:t>
            </a:r>
          </a:p>
          <a:p>
            <a:pPr lvl="1"/>
            <a:r>
              <a:rPr lang="en-US" sz="1500" b="1" dirty="0"/>
              <a:t>Note</a:t>
            </a:r>
            <a:r>
              <a:rPr lang="en-US" sz="1500" dirty="0"/>
              <a:t>: This filter will show you all required expected documents that have no documents yet uploaded to Vault</a:t>
            </a:r>
          </a:p>
          <a:p>
            <a:pPr marL="457200" indent="-457200">
              <a:buFont typeface="+mj-lt"/>
              <a:buAutoNum type="arabicPeriod" startAt="6"/>
            </a:pPr>
            <a:r>
              <a:rPr lang="en-US" sz="2000" dirty="0">
                <a:solidFill>
                  <a:schemeClr val="tx1">
                    <a:lumMod val="75000"/>
                  </a:schemeClr>
                </a:solidFill>
              </a:rPr>
              <a:t>Hover on a</a:t>
            </a:r>
            <a:r>
              <a:rPr lang="en-US" sz="2000" dirty="0"/>
              <a:t>n </a:t>
            </a:r>
            <a:r>
              <a:rPr lang="en-US" sz="2000" dirty="0">
                <a:solidFill>
                  <a:schemeClr val="tx1">
                    <a:lumMod val="75000"/>
                  </a:schemeClr>
                </a:solidFill>
              </a:rPr>
              <a:t>Expected Document and click the </a:t>
            </a:r>
            <a:r>
              <a:rPr lang="en-US" sz="2000" b="1" dirty="0"/>
              <a:t>Ellipses</a:t>
            </a:r>
            <a:r>
              <a:rPr lang="en-US" sz="2000" b="1" dirty="0">
                <a:solidFill>
                  <a:schemeClr val="tx1">
                    <a:lumMod val="75000"/>
                  </a:schemeClr>
                </a:solidFill>
              </a:rPr>
              <a:t>. </a:t>
            </a:r>
            <a:r>
              <a:rPr lang="en-US" sz="2000" dirty="0">
                <a:solidFill>
                  <a:schemeClr val="tx1">
                    <a:lumMod val="75000"/>
                  </a:schemeClr>
                </a:solidFill>
              </a:rPr>
              <a:t>Select </a:t>
            </a:r>
            <a:r>
              <a:rPr lang="en-US" sz="2000" b="1" dirty="0">
                <a:solidFill>
                  <a:schemeClr val="tx1">
                    <a:lumMod val="75000"/>
                  </a:schemeClr>
                </a:solidFill>
              </a:rPr>
              <a:t>Create a Placeholder</a:t>
            </a:r>
          </a:p>
          <a:p>
            <a:pPr lvl="1"/>
            <a:r>
              <a:rPr lang="en-US" sz="1600" b="1" dirty="0"/>
              <a:t>Note</a:t>
            </a:r>
            <a:r>
              <a:rPr lang="en-US" sz="1600" dirty="0"/>
              <a:t>: Content placeholders are documents </a:t>
            </a:r>
            <a:r>
              <a:rPr lang="en-US" sz="1600" i="1" dirty="0"/>
              <a:t>without</a:t>
            </a:r>
            <a:r>
              <a:rPr lang="en-US" sz="1600" dirty="0"/>
              <a:t> a source file. Many document actions are associated with source files and are </a:t>
            </a:r>
            <a:r>
              <a:rPr lang="en-US" sz="1600" i="1" dirty="0"/>
              <a:t>not</a:t>
            </a:r>
            <a:r>
              <a:rPr lang="en-US" sz="1600" dirty="0"/>
              <a:t> available on content placeholders, including Create Draft, Check Out, and Upload New Version</a:t>
            </a:r>
          </a:p>
          <a:p>
            <a:pPr lvl="1"/>
            <a:endParaRPr lang="en-US" sz="1500" dirty="0"/>
          </a:p>
          <a:p>
            <a:endParaRPr lang="en-US" dirty="0"/>
          </a:p>
        </p:txBody>
      </p:sp>
      <p:grpSp>
        <p:nvGrpSpPr>
          <p:cNvPr id="11" name="Group 10" descr="Screenshot showing step 4">
            <a:extLst>
              <a:ext uri="{FF2B5EF4-FFF2-40B4-BE49-F238E27FC236}">
                <a16:creationId xmlns:a16="http://schemas.microsoft.com/office/drawing/2014/main" id="{0B65BB3B-FCD6-4D66-9CD5-6FC567967862}"/>
              </a:ext>
            </a:extLst>
          </p:cNvPr>
          <p:cNvGrpSpPr/>
          <p:nvPr/>
        </p:nvGrpSpPr>
        <p:grpSpPr>
          <a:xfrm>
            <a:off x="7460364" y="1093629"/>
            <a:ext cx="3829247" cy="2266524"/>
            <a:chOff x="6556152" y="853860"/>
            <a:chExt cx="3829247" cy="2266524"/>
          </a:xfrm>
        </p:grpSpPr>
        <p:pic>
          <p:nvPicPr>
            <p:cNvPr id="7" name="Picture 6">
              <a:extLst>
                <a:ext uri="{FF2B5EF4-FFF2-40B4-BE49-F238E27FC236}">
                  <a16:creationId xmlns:a16="http://schemas.microsoft.com/office/drawing/2014/main" id="{F34FC542-3563-43F9-86F2-4F00577D39AF}"/>
                </a:ext>
              </a:extLst>
            </p:cNvPr>
            <p:cNvPicPr>
              <a:picLocks noChangeAspect="1"/>
            </p:cNvPicPr>
            <p:nvPr/>
          </p:nvPicPr>
          <p:blipFill>
            <a:blip r:embed="rId3"/>
            <a:stretch>
              <a:fillRect/>
            </a:stretch>
          </p:blipFill>
          <p:spPr>
            <a:xfrm>
              <a:off x="6556152" y="853860"/>
              <a:ext cx="3829247" cy="2254366"/>
            </a:xfrm>
            <a:prstGeom prst="rect">
              <a:avLst/>
            </a:prstGeom>
            <a:ln>
              <a:noFill/>
            </a:ln>
            <a:effectLst>
              <a:outerShdw blurRad="292100" dist="139700" dir="2700000" algn="tl" rotWithShape="0">
                <a:srgbClr val="333333">
                  <a:alpha val="65000"/>
                </a:srgbClr>
              </a:outerShdw>
            </a:effectLst>
          </p:spPr>
        </p:pic>
        <p:sp>
          <p:nvSpPr>
            <p:cNvPr id="20" name="Rectangle: Rounded Corners 19">
              <a:extLst>
                <a:ext uri="{FF2B5EF4-FFF2-40B4-BE49-F238E27FC236}">
                  <a16:creationId xmlns:a16="http://schemas.microsoft.com/office/drawing/2014/main" id="{3267751F-7BC6-4308-B5A7-342B5D05502F}"/>
                </a:ext>
              </a:extLst>
            </p:cNvPr>
            <p:cNvSpPr/>
            <p:nvPr/>
          </p:nvSpPr>
          <p:spPr>
            <a:xfrm>
              <a:off x="8374050" y="2226941"/>
              <a:ext cx="279134" cy="23720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484449B-F8C3-474A-A203-DC9B4F496FB9}"/>
                </a:ext>
              </a:extLst>
            </p:cNvPr>
            <p:cNvSpPr/>
            <p:nvPr/>
          </p:nvSpPr>
          <p:spPr>
            <a:xfrm>
              <a:off x="7578093" y="2460862"/>
              <a:ext cx="482559" cy="471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4</a:t>
              </a:r>
            </a:p>
          </p:txBody>
        </p:sp>
        <p:cxnSp>
          <p:nvCxnSpPr>
            <p:cNvPr id="8" name="Straight Arrow Connector 7">
              <a:extLst>
                <a:ext uri="{FF2B5EF4-FFF2-40B4-BE49-F238E27FC236}">
                  <a16:creationId xmlns:a16="http://schemas.microsoft.com/office/drawing/2014/main" id="{EC8F44C9-EE4B-4EDD-B306-E0EA693CE5DF}"/>
                </a:ext>
              </a:extLst>
            </p:cNvPr>
            <p:cNvCxnSpPr>
              <a:cxnSpLocks/>
              <a:stCxn id="22" idx="7"/>
            </p:cNvCxnSpPr>
            <p:nvPr/>
          </p:nvCxnSpPr>
          <p:spPr>
            <a:xfrm flipV="1">
              <a:off x="7989983" y="2336953"/>
              <a:ext cx="391731" cy="1930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E0AF0E4-197C-4D70-82B2-3A698D77C1D2}"/>
                </a:ext>
              </a:extLst>
            </p:cNvPr>
            <p:cNvCxnSpPr>
              <a:cxnSpLocks/>
              <a:stCxn id="22" idx="5"/>
              <a:endCxn id="26" idx="1"/>
            </p:cNvCxnSpPr>
            <p:nvPr/>
          </p:nvCxnSpPr>
          <p:spPr>
            <a:xfrm>
              <a:off x="7989983" y="2863551"/>
              <a:ext cx="504163" cy="1501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6" name="Rectangle: Rounded Corners 25">
              <a:extLst>
                <a:ext uri="{FF2B5EF4-FFF2-40B4-BE49-F238E27FC236}">
                  <a16:creationId xmlns:a16="http://schemas.microsoft.com/office/drawing/2014/main" id="{D858AD39-1D6C-4CC9-B695-A8E3C205D4E8}"/>
                </a:ext>
              </a:extLst>
            </p:cNvPr>
            <p:cNvSpPr/>
            <p:nvPr/>
          </p:nvSpPr>
          <p:spPr>
            <a:xfrm>
              <a:off x="8494146" y="2906987"/>
              <a:ext cx="1201234" cy="21339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37" name="Group 36" descr="Screenshot showing step 5">
            <a:extLst>
              <a:ext uri="{FF2B5EF4-FFF2-40B4-BE49-F238E27FC236}">
                <a16:creationId xmlns:a16="http://schemas.microsoft.com/office/drawing/2014/main" id="{3529A344-D463-4BF0-9D49-1B269A1A0259}"/>
              </a:ext>
            </a:extLst>
          </p:cNvPr>
          <p:cNvGrpSpPr/>
          <p:nvPr/>
        </p:nvGrpSpPr>
        <p:grpSpPr>
          <a:xfrm>
            <a:off x="5477933" y="3097055"/>
            <a:ext cx="3920425" cy="2311519"/>
            <a:chOff x="6960879" y="3609283"/>
            <a:chExt cx="3920425" cy="2311519"/>
          </a:xfrm>
        </p:grpSpPr>
        <p:grpSp>
          <p:nvGrpSpPr>
            <p:cNvPr id="14" name="Group 13">
              <a:extLst>
                <a:ext uri="{FF2B5EF4-FFF2-40B4-BE49-F238E27FC236}">
                  <a16:creationId xmlns:a16="http://schemas.microsoft.com/office/drawing/2014/main" id="{5EE0EBB7-AAF5-4B72-9818-26651A0489C7}"/>
                </a:ext>
              </a:extLst>
            </p:cNvPr>
            <p:cNvGrpSpPr/>
            <p:nvPr/>
          </p:nvGrpSpPr>
          <p:grpSpPr>
            <a:xfrm>
              <a:off x="6960879" y="3609283"/>
              <a:ext cx="2978303" cy="2311519"/>
              <a:chOff x="4606848" y="2273240"/>
              <a:chExt cx="2978303" cy="2311519"/>
            </a:xfrm>
          </p:grpSpPr>
          <p:pic>
            <p:nvPicPr>
              <p:cNvPr id="13" name="Picture 12">
                <a:extLst>
                  <a:ext uri="{FF2B5EF4-FFF2-40B4-BE49-F238E27FC236}">
                    <a16:creationId xmlns:a16="http://schemas.microsoft.com/office/drawing/2014/main" id="{175956FC-B74A-4F9F-BFA6-A39A0591644E}"/>
                  </a:ext>
                </a:extLst>
              </p:cNvPr>
              <p:cNvPicPr>
                <a:picLocks noChangeAspect="1"/>
              </p:cNvPicPr>
              <p:nvPr/>
            </p:nvPicPr>
            <p:blipFill>
              <a:blip r:embed="rId4"/>
              <a:stretch>
                <a:fillRect/>
              </a:stretch>
            </p:blipFill>
            <p:spPr>
              <a:xfrm>
                <a:off x="4606848" y="2273240"/>
                <a:ext cx="2978303" cy="2311519"/>
              </a:xfrm>
              <a:prstGeom prst="rect">
                <a:avLst/>
              </a:prstGeom>
              <a:ln>
                <a:noFill/>
              </a:ln>
              <a:effectLst>
                <a:outerShdw blurRad="292100" dist="139700" dir="2700000" algn="tl" rotWithShape="0">
                  <a:srgbClr val="333333">
                    <a:alpha val="65000"/>
                  </a:srgbClr>
                </a:outerShdw>
              </a:effectLst>
            </p:spPr>
          </p:pic>
          <p:sp>
            <p:nvSpPr>
              <p:cNvPr id="28" name="Rectangle: Rounded Corners 27">
                <a:extLst>
                  <a:ext uri="{FF2B5EF4-FFF2-40B4-BE49-F238E27FC236}">
                    <a16:creationId xmlns:a16="http://schemas.microsoft.com/office/drawing/2014/main" id="{F6E2324F-CDA7-429D-9A03-9CDDE73F482D}"/>
                  </a:ext>
                </a:extLst>
              </p:cNvPr>
              <p:cNvSpPr/>
              <p:nvPr/>
            </p:nvSpPr>
            <p:spPr>
              <a:xfrm>
                <a:off x="6993828" y="3724636"/>
                <a:ext cx="519060" cy="26721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29" name="Oval 28">
              <a:extLst>
                <a:ext uri="{FF2B5EF4-FFF2-40B4-BE49-F238E27FC236}">
                  <a16:creationId xmlns:a16="http://schemas.microsoft.com/office/drawing/2014/main" id="{8CC92EDA-A476-40A8-8B11-7442ACAC716B}"/>
                </a:ext>
              </a:extLst>
            </p:cNvPr>
            <p:cNvSpPr/>
            <p:nvPr/>
          </p:nvSpPr>
          <p:spPr>
            <a:xfrm>
              <a:off x="10398745" y="4522613"/>
              <a:ext cx="482559" cy="448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p>
          </p:txBody>
        </p:sp>
        <p:cxnSp>
          <p:nvCxnSpPr>
            <p:cNvPr id="31" name="Straight Arrow Connector 30">
              <a:extLst>
                <a:ext uri="{FF2B5EF4-FFF2-40B4-BE49-F238E27FC236}">
                  <a16:creationId xmlns:a16="http://schemas.microsoft.com/office/drawing/2014/main" id="{5EEE89F2-4451-4E68-80C2-94276B079F7D}"/>
                </a:ext>
              </a:extLst>
            </p:cNvPr>
            <p:cNvCxnSpPr>
              <a:cxnSpLocks/>
              <a:stCxn id="29" idx="2"/>
            </p:cNvCxnSpPr>
            <p:nvPr/>
          </p:nvCxnSpPr>
          <p:spPr>
            <a:xfrm flipH="1" flipV="1">
              <a:off x="9939185" y="4490981"/>
              <a:ext cx="459560" cy="2560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F8A0272F-961A-44CE-AC16-9ABD5DB7C7E8}"/>
                </a:ext>
              </a:extLst>
            </p:cNvPr>
            <p:cNvCxnSpPr>
              <a:cxnSpLocks/>
              <a:stCxn id="29" idx="3"/>
            </p:cNvCxnSpPr>
            <p:nvPr/>
          </p:nvCxnSpPr>
          <p:spPr>
            <a:xfrm flipH="1">
              <a:off x="9866919" y="4905789"/>
              <a:ext cx="602495" cy="24642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0" name="Rectangle: Rounded Corners 39">
              <a:extLst>
                <a:ext uri="{FF2B5EF4-FFF2-40B4-BE49-F238E27FC236}">
                  <a16:creationId xmlns:a16="http://schemas.microsoft.com/office/drawing/2014/main" id="{06A9F370-6788-45BA-BE0C-77635E3538E0}"/>
                </a:ext>
              </a:extLst>
            </p:cNvPr>
            <p:cNvSpPr/>
            <p:nvPr/>
          </p:nvSpPr>
          <p:spPr>
            <a:xfrm>
              <a:off x="9347859" y="4363120"/>
              <a:ext cx="591324" cy="26721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49" name="Group 48" descr="Screenshot showing step 6">
            <a:extLst>
              <a:ext uri="{FF2B5EF4-FFF2-40B4-BE49-F238E27FC236}">
                <a16:creationId xmlns:a16="http://schemas.microsoft.com/office/drawing/2014/main" id="{85B05A87-CD32-4D60-97A0-2A5FED44E4FD}"/>
              </a:ext>
            </a:extLst>
          </p:cNvPr>
          <p:cNvGrpSpPr/>
          <p:nvPr/>
        </p:nvGrpSpPr>
        <p:grpSpPr>
          <a:xfrm>
            <a:off x="8822666" y="4910608"/>
            <a:ext cx="2899507" cy="1085906"/>
            <a:chOff x="7159066" y="5636010"/>
            <a:chExt cx="2899507" cy="1085906"/>
          </a:xfrm>
        </p:grpSpPr>
        <p:pic>
          <p:nvPicPr>
            <p:cNvPr id="42" name="Picture 41">
              <a:extLst>
                <a:ext uri="{FF2B5EF4-FFF2-40B4-BE49-F238E27FC236}">
                  <a16:creationId xmlns:a16="http://schemas.microsoft.com/office/drawing/2014/main" id="{0471BF40-5DB9-4168-9747-19E6D7CF06BC}"/>
                </a:ext>
              </a:extLst>
            </p:cNvPr>
            <p:cNvPicPr>
              <a:picLocks noChangeAspect="1"/>
            </p:cNvPicPr>
            <p:nvPr/>
          </p:nvPicPr>
          <p:blipFill>
            <a:blip r:embed="rId5"/>
            <a:stretch>
              <a:fillRect/>
            </a:stretch>
          </p:blipFill>
          <p:spPr>
            <a:xfrm>
              <a:off x="7159066" y="5636010"/>
              <a:ext cx="2324219" cy="1085906"/>
            </a:xfrm>
            <a:prstGeom prst="rect">
              <a:avLst/>
            </a:prstGeom>
            <a:ln>
              <a:noFill/>
            </a:ln>
            <a:effectLst>
              <a:outerShdw blurRad="292100" dist="139700" dir="2700000" algn="tl" rotWithShape="0">
                <a:srgbClr val="333333">
                  <a:alpha val="65000"/>
                </a:srgbClr>
              </a:outerShdw>
            </a:effectLst>
          </p:spPr>
        </p:pic>
        <p:sp>
          <p:nvSpPr>
            <p:cNvPr id="43" name="Oval 42">
              <a:extLst>
                <a:ext uri="{FF2B5EF4-FFF2-40B4-BE49-F238E27FC236}">
                  <a16:creationId xmlns:a16="http://schemas.microsoft.com/office/drawing/2014/main" id="{25F954FA-45B0-403B-B510-AB4F3CA9E4A0}"/>
                </a:ext>
              </a:extLst>
            </p:cNvPr>
            <p:cNvSpPr/>
            <p:nvPr/>
          </p:nvSpPr>
          <p:spPr>
            <a:xfrm>
              <a:off x="9576014" y="5918895"/>
              <a:ext cx="482559" cy="448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6</a:t>
              </a:r>
            </a:p>
          </p:txBody>
        </p:sp>
        <p:sp>
          <p:nvSpPr>
            <p:cNvPr id="44" name="Rectangle: Rounded Corners 43">
              <a:extLst>
                <a:ext uri="{FF2B5EF4-FFF2-40B4-BE49-F238E27FC236}">
                  <a16:creationId xmlns:a16="http://schemas.microsoft.com/office/drawing/2014/main" id="{C1C65064-BFCA-4880-86D1-E14F79E5FD65}"/>
                </a:ext>
              </a:extLst>
            </p:cNvPr>
            <p:cNvSpPr/>
            <p:nvPr/>
          </p:nvSpPr>
          <p:spPr>
            <a:xfrm>
              <a:off x="8303117" y="5636010"/>
              <a:ext cx="279134" cy="23720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5DD9B3C4-CD19-43B4-B23D-9E7D8CC49DBD}"/>
                </a:ext>
              </a:extLst>
            </p:cNvPr>
            <p:cNvSpPr/>
            <p:nvPr/>
          </p:nvSpPr>
          <p:spPr>
            <a:xfrm>
              <a:off x="8366877" y="5935727"/>
              <a:ext cx="1072337" cy="23720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4104866759"/>
      </p:ext>
    </p:extLst>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lstStyle/>
          <a:p>
            <a:r>
              <a:rPr lang="en-US" dirty="0"/>
              <a:t>Create a Document Placeholder for Authoring</a:t>
            </a:r>
          </a:p>
        </p:txBody>
      </p:sp>
      <p:sp>
        <p:nvSpPr>
          <p:cNvPr id="4" name="TextBox 3">
            <a:extLst>
              <a:ext uri="{FF2B5EF4-FFF2-40B4-BE49-F238E27FC236}">
                <a16:creationId xmlns:a16="http://schemas.microsoft.com/office/drawing/2014/main" id="{D1DD13CE-193E-40D0-8D53-A82202F5BAE2}"/>
              </a:ext>
            </a:extLst>
          </p:cNvPr>
          <p:cNvSpPr txBox="1"/>
          <p:nvPr/>
        </p:nvSpPr>
        <p:spPr>
          <a:xfrm>
            <a:off x="731983" y="1192506"/>
            <a:ext cx="4534990" cy="1858329"/>
          </a:xfrm>
          <a:prstGeom prst="rect">
            <a:avLst/>
          </a:prstGeom>
          <a:noFill/>
        </p:spPr>
        <p:txBody>
          <a:bodyPr wrap="square" rtlCol="0">
            <a:spAutoFit/>
          </a:bodyPr>
          <a:lstStyle/>
          <a:p>
            <a:pPr marL="457200" indent="-457200">
              <a:lnSpc>
                <a:spcPct val="80000"/>
              </a:lnSpc>
              <a:spcBef>
                <a:spcPts val="1200"/>
              </a:spcBef>
              <a:buClr>
                <a:schemeClr val="tx2"/>
              </a:buClr>
              <a:buFont typeface="+mj-lt"/>
              <a:buAutoNum type="arabicPeriod" startAt="7"/>
            </a:pPr>
            <a:r>
              <a:rPr lang="en-US" sz="2000" dirty="0">
                <a:solidFill>
                  <a:schemeClr val="tx1">
                    <a:lumMod val="75000"/>
                  </a:schemeClr>
                </a:solidFill>
              </a:rPr>
              <a:t>The Document type will pre-populate from the Expected Document. Click </a:t>
            </a:r>
            <a:r>
              <a:rPr lang="en-US" sz="2000" b="1" dirty="0">
                <a:solidFill>
                  <a:schemeClr val="tx1">
                    <a:lumMod val="75000"/>
                  </a:schemeClr>
                </a:solidFill>
              </a:rPr>
              <a:t>Next</a:t>
            </a:r>
          </a:p>
          <a:p>
            <a:pPr marL="457200" indent="-457200">
              <a:lnSpc>
                <a:spcPct val="80000"/>
              </a:lnSpc>
              <a:spcBef>
                <a:spcPts val="1200"/>
              </a:spcBef>
              <a:buClr>
                <a:schemeClr val="tx2"/>
              </a:buClr>
              <a:buFont typeface="+mj-lt"/>
              <a:buAutoNum type="arabicPeriod" startAt="7"/>
            </a:pPr>
            <a:r>
              <a:rPr lang="en-US" sz="2000" dirty="0">
                <a:solidFill>
                  <a:schemeClr val="tx1">
                    <a:lumMod val="75000"/>
                  </a:schemeClr>
                </a:solidFill>
              </a:rPr>
              <a:t>Populate the required metadata and click </a:t>
            </a:r>
            <a:r>
              <a:rPr lang="en-US" sz="2000" b="1" dirty="0">
                <a:solidFill>
                  <a:schemeClr val="tx1">
                    <a:lumMod val="75000"/>
                  </a:schemeClr>
                </a:solidFill>
              </a:rPr>
              <a:t>Save</a:t>
            </a:r>
          </a:p>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grpSp>
        <p:nvGrpSpPr>
          <p:cNvPr id="13" name="Group 12" descr="Screenshot showing step 7">
            <a:extLst>
              <a:ext uri="{FF2B5EF4-FFF2-40B4-BE49-F238E27FC236}">
                <a16:creationId xmlns:a16="http://schemas.microsoft.com/office/drawing/2014/main" id="{1C7C26CF-2019-4231-9321-65AA1260028B}"/>
              </a:ext>
            </a:extLst>
          </p:cNvPr>
          <p:cNvGrpSpPr/>
          <p:nvPr/>
        </p:nvGrpSpPr>
        <p:grpSpPr>
          <a:xfrm>
            <a:off x="6228973" y="1175446"/>
            <a:ext cx="4772965" cy="1384371"/>
            <a:chOff x="6207201" y="916441"/>
            <a:chExt cx="4772965" cy="1384371"/>
          </a:xfrm>
        </p:grpSpPr>
        <p:pic>
          <p:nvPicPr>
            <p:cNvPr id="6" name="Picture 5">
              <a:extLst>
                <a:ext uri="{FF2B5EF4-FFF2-40B4-BE49-F238E27FC236}">
                  <a16:creationId xmlns:a16="http://schemas.microsoft.com/office/drawing/2014/main" id="{437BCD68-8B43-45AA-94AD-300689406602}"/>
                </a:ext>
              </a:extLst>
            </p:cNvPr>
            <p:cNvPicPr>
              <a:picLocks noChangeAspect="1"/>
            </p:cNvPicPr>
            <p:nvPr/>
          </p:nvPicPr>
          <p:blipFill>
            <a:blip r:embed="rId3"/>
            <a:stretch>
              <a:fillRect/>
            </a:stretch>
          </p:blipFill>
          <p:spPr>
            <a:xfrm>
              <a:off x="6903256" y="916441"/>
              <a:ext cx="4076910" cy="1384371"/>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0769F333-F2CE-418A-B0A0-6BD45EE856AB}"/>
                </a:ext>
              </a:extLst>
            </p:cNvPr>
            <p:cNvSpPr/>
            <p:nvPr/>
          </p:nvSpPr>
          <p:spPr>
            <a:xfrm>
              <a:off x="6207201" y="1528726"/>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p>
          </p:txBody>
        </p:sp>
        <p:sp>
          <p:nvSpPr>
            <p:cNvPr id="17" name="Rectangle: Rounded Corners 16">
              <a:extLst>
                <a:ext uri="{FF2B5EF4-FFF2-40B4-BE49-F238E27FC236}">
                  <a16:creationId xmlns:a16="http://schemas.microsoft.com/office/drawing/2014/main" id="{22709C13-AF42-44CA-A73F-0C84614493C9}"/>
                </a:ext>
              </a:extLst>
            </p:cNvPr>
            <p:cNvSpPr/>
            <p:nvPr/>
          </p:nvSpPr>
          <p:spPr>
            <a:xfrm>
              <a:off x="10589995" y="1985926"/>
              <a:ext cx="344658" cy="28267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1" name="Group 10" descr="Screenshot showing step 8">
            <a:extLst>
              <a:ext uri="{FF2B5EF4-FFF2-40B4-BE49-F238E27FC236}">
                <a16:creationId xmlns:a16="http://schemas.microsoft.com/office/drawing/2014/main" id="{3C3720C4-A0B5-4136-A99F-551FD149ABEA}"/>
              </a:ext>
            </a:extLst>
          </p:cNvPr>
          <p:cNvGrpSpPr/>
          <p:nvPr/>
        </p:nvGrpSpPr>
        <p:grpSpPr>
          <a:xfrm>
            <a:off x="2702643" y="2951147"/>
            <a:ext cx="6626821" cy="3212083"/>
            <a:chOff x="5205185" y="2879980"/>
            <a:chExt cx="6626821" cy="3212083"/>
          </a:xfrm>
        </p:grpSpPr>
        <p:pic>
          <p:nvPicPr>
            <p:cNvPr id="10" name="Picture 9">
              <a:extLst>
                <a:ext uri="{FF2B5EF4-FFF2-40B4-BE49-F238E27FC236}">
                  <a16:creationId xmlns:a16="http://schemas.microsoft.com/office/drawing/2014/main" id="{9459E936-78FD-4373-A7E2-B0346EC51772}"/>
                </a:ext>
              </a:extLst>
            </p:cNvPr>
            <p:cNvPicPr>
              <a:picLocks noChangeAspect="1"/>
            </p:cNvPicPr>
            <p:nvPr/>
          </p:nvPicPr>
          <p:blipFill>
            <a:blip r:embed="rId4"/>
            <a:stretch>
              <a:fillRect/>
            </a:stretch>
          </p:blipFill>
          <p:spPr>
            <a:xfrm>
              <a:off x="5205185" y="2879980"/>
              <a:ext cx="6626821" cy="3212083"/>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82324C6B-1883-4D07-AEC6-15266F40B156}"/>
                </a:ext>
              </a:extLst>
            </p:cNvPr>
            <p:cNvSpPr/>
            <p:nvPr/>
          </p:nvSpPr>
          <p:spPr>
            <a:xfrm>
              <a:off x="9117310" y="4267155"/>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8</a:t>
              </a:r>
            </a:p>
          </p:txBody>
        </p:sp>
        <p:sp>
          <p:nvSpPr>
            <p:cNvPr id="25" name="Left Brace 24">
              <a:extLst>
                <a:ext uri="{FF2B5EF4-FFF2-40B4-BE49-F238E27FC236}">
                  <a16:creationId xmlns:a16="http://schemas.microsoft.com/office/drawing/2014/main" id="{A07E3A78-EF7B-406B-B58F-2FADB51A94F2}"/>
                </a:ext>
              </a:extLst>
            </p:cNvPr>
            <p:cNvSpPr/>
            <p:nvPr/>
          </p:nvSpPr>
          <p:spPr>
            <a:xfrm>
              <a:off x="9692709" y="3791995"/>
              <a:ext cx="389100" cy="2300068"/>
            </a:xfrm>
            <a:prstGeom prst="leftBrace">
              <a:avLst>
                <a:gd name="adj1" fmla="val 8333"/>
                <a:gd name="adj2" fmla="val 31346"/>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D62EECE2-8CE5-4E5C-8878-1CF7BA1442AF}"/>
                </a:ext>
              </a:extLst>
            </p:cNvPr>
            <p:cNvSpPr/>
            <p:nvPr/>
          </p:nvSpPr>
          <p:spPr>
            <a:xfrm>
              <a:off x="11487348" y="3050820"/>
              <a:ext cx="344658" cy="28267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4089666708"/>
      </p:ext>
    </p:extLst>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lstStyle/>
          <a:p>
            <a:r>
              <a:rPr lang="en-US" dirty="0"/>
              <a:t>Send a Document Placeholder for Authoring</a:t>
            </a:r>
          </a:p>
        </p:txBody>
      </p:sp>
      <p:sp>
        <p:nvSpPr>
          <p:cNvPr id="4" name="TextBox 3">
            <a:extLst>
              <a:ext uri="{FF2B5EF4-FFF2-40B4-BE49-F238E27FC236}">
                <a16:creationId xmlns:a16="http://schemas.microsoft.com/office/drawing/2014/main" id="{D1DD13CE-193E-40D0-8D53-A82202F5BAE2}"/>
              </a:ext>
            </a:extLst>
          </p:cNvPr>
          <p:cNvSpPr txBox="1"/>
          <p:nvPr/>
        </p:nvSpPr>
        <p:spPr>
          <a:xfrm>
            <a:off x="529320" y="1229177"/>
            <a:ext cx="4190138" cy="4597541"/>
          </a:xfrm>
          <a:prstGeom prst="rect">
            <a:avLst/>
          </a:prstGeom>
          <a:noFill/>
        </p:spPr>
        <p:txBody>
          <a:bodyPr wrap="square" rtlCol="0">
            <a:spAutoFit/>
          </a:bodyPr>
          <a:lstStyle/>
          <a:p>
            <a:pPr marL="457200" indent="-457200">
              <a:lnSpc>
                <a:spcPct val="80000"/>
              </a:lnSpc>
              <a:spcBef>
                <a:spcPts val="1200"/>
              </a:spcBef>
              <a:buClr>
                <a:schemeClr val="tx2"/>
              </a:buClr>
              <a:buFont typeface="+mj-lt"/>
              <a:buAutoNum type="arabicPeriod" startAt="9"/>
            </a:pPr>
            <a:r>
              <a:rPr lang="en-US" sz="2000" dirty="0">
                <a:solidFill>
                  <a:schemeClr val="tx1">
                    <a:lumMod val="75000"/>
                  </a:schemeClr>
                </a:solidFill>
              </a:rPr>
              <a:t>Click the </a:t>
            </a:r>
            <a:r>
              <a:rPr lang="en-US" sz="2000" b="1" dirty="0">
                <a:solidFill>
                  <a:schemeClr val="tx1">
                    <a:lumMod val="75000"/>
                  </a:schemeClr>
                </a:solidFill>
              </a:rPr>
              <a:t>Workflow and Change State </a:t>
            </a:r>
            <a:r>
              <a:rPr lang="en-US" sz="2000" dirty="0">
                <a:solidFill>
                  <a:schemeClr val="tx1">
                    <a:lumMod val="75000"/>
                  </a:schemeClr>
                </a:solidFill>
              </a:rPr>
              <a:t>icon to </a:t>
            </a:r>
            <a:r>
              <a:rPr lang="en-US" sz="2000" b="1" dirty="0">
                <a:solidFill>
                  <a:schemeClr val="tx1">
                    <a:lumMod val="75000"/>
                  </a:schemeClr>
                </a:solidFill>
              </a:rPr>
              <a:t>Send for Authoring</a:t>
            </a:r>
          </a:p>
          <a:p>
            <a:pPr marL="914400" lvl="1" indent="-457200">
              <a:lnSpc>
                <a:spcPct val="80000"/>
              </a:lnSpc>
              <a:spcBef>
                <a:spcPts val="1200"/>
              </a:spcBef>
              <a:buClr>
                <a:schemeClr val="bg2">
                  <a:lumMod val="25000"/>
                </a:schemeClr>
              </a:buClr>
              <a:buFont typeface="Calibri" panose="020F0502020204030204" pitchFamily="34" charset="0"/>
              <a:buChar char="―"/>
            </a:pPr>
            <a:r>
              <a:rPr lang="en-US" sz="1500" b="1" dirty="0">
                <a:solidFill>
                  <a:schemeClr val="tx1">
                    <a:lumMod val="75000"/>
                  </a:schemeClr>
                </a:solidFill>
              </a:rPr>
              <a:t>Note: </a:t>
            </a:r>
            <a:r>
              <a:rPr lang="en-US" sz="1500" dirty="0">
                <a:solidFill>
                  <a:schemeClr val="tx1">
                    <a:lumMod val="75000"/>
                  </a:schemeClr>
                </a:solidFill>
              </a:rPr>
              <a:t>When creating placeholders, best practice is to always send them on a WF to a user to populate. Avoid creating placeholders in Vault that sit in the Library as this can lead to duplicate content and the need to clean-up placeholders downstream</a:t>
            </a:r>
          </a:p>
          <a:p>
            <a:pPr marL="457200" indent="-457200">
              <a:lnSpc>
                <a:spcPct val="80000"/>
              </a:lnSpc>
              <a:spcBef>
                <a:spcPts val="1200"/>
              </a:spcBef>
              <a:buClr>
                <a:schemeClr val="tx2"/>
              </a:buClr>
              <a:buFont typeface="+mj-lt"/>
              <a:buAutoNum type="arabicPeriod" startAt="9"/>
            </a:pPr>
            <a:r>
              <a:rPr lang="en-US" sz="2000" dirty="0">
                <a:solidFill>
                  <a:schemeClr val="tx1">
                    <a:lumMod val="75000"/>
                  </a:schemeClr>
                </a:solidFill>
              </a:rPr>
              <a:t>From the dialog, select an </a:t>
            </a:r>
            <a:r>
              <a:rPr lang="en-US" sz="2000" b="1" dirty="0">
                <a:solidFill>
                  <a:schemeClr val="tx1">
                    <a:lumMod val="75000"/>
                  </a:schemeClr>
                </a:solidFill>
              </a:rPr>
              <a:t>Author</a:t>
            </a:r>
            <a:r>
              <a:rPr lang="en-US" sz="2000" dirty="0">
                <a:solidFill>
                  <a:schemeClr val="tx1">
                    <a:lumMod val="75000"/>
                  </a:schemeClr>
                </a:solidFill>
              </a:rPr>
              <a:t> who should upload the content, and assign a </a:t>
            </a:r>
            <a:r>
              <a:rPr lang="en-US" sz="2000" b="1" dirty="0">
                <a:solidFill>
                  <a:schemeClr val="tx1">
                    <a:lumMod val="75000"/>
                  </a:schemeClr>
                </a:solidFill>
              </a:rPr>
              <a:t>Due Date</a:t>
            </a:r>
          </a:p>
          <a:p>
            <a:pPr marL="457200" indent="-457200">
              <a:lnSpc>
                <a:spcPct val="80000"/>
              </a:lnSpc>
              <a:spcBef>
                <a:spcPts val="1200"/>
              </a:spcBef>
              <a:buClr>
                <a:schemeClr val="tx2"/>
              </a:buClr>
              <a:buFont typeface="+mj-lt"/>
              <a:buAutoNum type="arabicPeriod" startAt="9"/>
            </a:pPr>
            <a:r>
              <a:rPr lang="en-US" sz="2000" dirty="0">
                <a:solidFill>
                  <a:schemeClr val="tx1">
                    <a:lumMod val="75000"/>
                  </a:schemeClr>
                </a:solidFill>
              </a:rPr>
              <a:t>Click </a:t>
            </a:r>
            <a:r>
              <a:rPr lang="en-US" sz="2000" b="1" dirty="0">
                <a:solidFill>
                  <a:schemeClr val="tx1">
                    <a:lumMod val="75000"/>
                  </a:schemeClr>
                </a:solidFill>
              </a:rPr>
              <a:t>Start</a:t>
            </a:r>
          </a:p>
          <a:p>
            <a:pPr marL="914400" lvl="1" indent="-457200">
              <a:lnSpc>
                <a:spcPct val="80000"/>
              </a:lnSpc>
              <a:spcBef>
                <a:spcPts val="1200"/>
              </a:spcBef>
              <a:buClr>
                <a:schemeClr val="tx1"/>
              </a:buClr>
              <a:buFont typeface="Calibri" panose="020F0502020204030204" pitchFamily="34" charset="0"/>
              <a:buChar char="—"/>
            </a:pPr>
            <a:r>
              <a:rPr lang="en-US" sz="1500" b="1" dirty="0">
                <a:solidFill>
                  <a:schemeClr val="tx1">
                    <a:lumMod val="75000"/>
                  </a:schemeClr>
                </a:solidFill>
              </a:rPr>
              <a:t>Note</a:t>
            </a:r>
            <a:r>
              <a:rPr lang="en-US" sz="1500" dirty="0">
                <a:solidFill>
                  <a:schemeClr val="tx1">
                    <a:lumMod val="75000"/>
                  </a:schemeClr>
                </a:solidFill>
              </a:rPr>
              <a:t>: For more information on the Authoring Workflow, please review the GVP for </a:t>
            </a:r>
            <a:r>
              <a:rPr lang="en-US" sz="1500" i="1" dirty="0">
                <a:solidFill>
                  <a:schemeClr val="tx1">
                    <a:lumMod val="75000"/>
                  </a:schemeClr>
                </a:solidFill>
              </a:rPr>
              <a:t>Working with Documents in Vault</a:t>
            </a:r>
          </a:p>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grpSp>
        <p:nvGrpSpPr>
          <p:cNvPr id="12" name="Group 11" descr="Screenshot showing steps 10 and 11">
            <a:extLst>
              <a:ext uri="{FF2B5EF4-FFF2-40B4-BE49-F238E27FC236}">
                <a16:creationId xmlns:a16="http://schemas.microsoft.com/office/drawing/2014/main" id="{09D25261-7890-4C11-9EFE-171C7D00E232}"/>
              </a:ext>
            </a:extLst>
          </p:cNvPr>
          <p:cNvGrpSpPr/>
          <p:nvPr/>
        </p:nvGrpSpPr>
        <p:grpSpPr>
          <a:xfrm>
            <a:off x="6265932" y="3215771"/>
            <a:ext cx="3756578" cy="2066419"/>
            <a:chOff x="5932529" y="3527465"/>
            <a:chExt cx="3756578" cy="2066419"/>
          </a:xfrm>
        </p:grpSpPr>
        <p:pic>
          <p:nvPicPr>
            <p:cNvPr id="13" name="Picture 12">
              <a:extLst>
                <a:ext uri="{FF2B5EF4-FFF2-40B4-BE49-F238E27FC236}">
                  <a16:creationId xmlns:a16="http://schemas.microsoft.com/office/drawing/2014/main" id="{5EA34D61-C3CD-453E-B2AC-0938B027CA04}"/>
                </a:ext>
              </a:extLst>
            </p:cNvPr>
            <p:cNvPicPr>
              <a:picLocks noChangeAspect="1"/>
            </p:cNvPicPr>
            <p:nvPr/>
          </p:nvPicPr>
          <p:blipFill>
            <a:blip r:embed="rId3"/>
            <a:stretch>
              <a:fillRect/>
            </a:stretch>
          </p:blipFill>
          <p:spPr>
            <a:xfrm>
              <a:off x="6416102" y="3527465"/>
              <a:ext cx="3273005" cy="2051284"/>
            </a:xfrm>
            <a:prstGeom prst="rect">
              <a:avLst/>
            </a:prstGeom>
            <a:ln>
              <a:noFill/>
            </a:ln>
            <a:effectLst>
              <a:outerShdw blurRad="292100" dist="139700" dir="2700000" algn="tl" rotWithShape="0">
                <a:srgbClr val="333333">
                  <a:alpha val="65000"/>
                </a:srgbClr>
              </a:outerShdw>
            </a:effectLst>
          </p:spPr>
        </p:pic>
        <p:sp>
          <p:nvSpPr>
            <p:cNvPr id="14" name="Rectangle: Rounded Corners 13">
              <a:extLst>
                <a:ext uri="{FF2B5EF4-FFF2-40B4-BE49-F238E27FC236}">
                  <a16:creationId xmlns:a16="http://schemas.microsoft.com/office/drawing/2014/main" id="{6D5510F6-4AE2-483F-A299-D65B7FB44B28}"/>
                </a:ext>
              </a:extLst>
            </p:cNvPr>
            <p:cNvSpPr/>
            <p:nvPr/>
          </p:nvSpPr>
          <p:spPr>
            <a:xfrm>
              <a:off x="6438438" y="4049869"/>
              <a:ext cx="1281876" cy="369522"/>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1BD37C8-996E-41FE-87E1-D5E53B7A186B}"/>
                </a:ext>
              </a:extLst>
            </p:cNvPr>
            <p:cNvSpPr/>
            <p:nvPr/>
          </p:nvSpPr>
          <p:spPr>
            <a:xfrm>
              <a:off x="6445120" y="4654562"/>
              <a:ext cx="1113147" cy="369522"/>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EE8A248-8EDB-4C65-9A0E-A83D8639E3DF}"/>
                </a:ext>
              </a:extLst>
            </p:cNvPr>
            <p:cNvSpPr/>
            <p:nvPr/>
          </p:nvSpPr>
          <p:spPr>
            <a:xfrm>
              <a:off x="9302390" y="5282778"/>
              <a:ext cx="359900" cy="234463"/>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DA2641BE-AD0D-4347-8605-89132D13D42C}"/>
                </a:ext>
              </a:extLst>
            </p:cNvPr>
            <p:cNvSpPr/>
            <p:nvPr/>
          </p:nvSpPr>
          <p:spPr>
            <a:xfrm>
              <a:off x="5932529" y="4332420"/>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10</a:t>
              </a:r>
            </a:p>
          </p:txBody>
        </p:sp>
        <p:sp>
          <p:nvSpPr>
            <p:cNvPr id="27" name="Oval 26">
              <a:extLst>
                <a:ext uri="{FF2B5EF4-FFF2-40B4-BE49-F238E27FC236}">
                  <a16:creationId xmlns:a16="http://schemas.microsoft.com/office/drawing/2014/main" id="{8B13B84A-5A64-4377-AD7F-3E3CA664B3BF}"/>
                </a:ext>
              </a:extLst>
            </p:cNvPr>
            <p:cNvSpPr/>
            <p:nvPr/>
          </p:nvSpPr>
          <p:spPr>
            <a:xfrm>
              <a:off x="8752286" y="5136684"/>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11</a:t>
              </a:r>
            </a:p>
          </p:txBody>
        </p:sp>
      </p:grpSp>
      <p:grpSp>
        <p:nvGrpSpPr>
          <p:cNvPr id="11" name="Group 10" descr="Screenshot showing step 9">
            <a:extLst>
              <a:ext uri="{FF2B5EF4-FFF2-40B4-BE49-F238E27FC236}">
                <a16:creationId xmlns:a16="http://schemas.microsoft.com/office/drawing/2014/main" id="{82A9BDB0-6AEC-41B2-8FDF-D80B58F9CF97}"/>
              </a:ext>
            </a:extLst>
          </p:cNvPr>
          <p:cNvGrpSpPr/>
          <p:nvPr/>
        </p:nvGrpSpPr>
        <p:grpSpPr>
          <a:xfrm>
            <a:off x="4965159" y="1559233"/>
            <a:ext cx="7065401" cy="1164105"/>
            <a:chOff x="4786685" y="1511914"/>
            <a:chExt cx="7065401" cy="1164105"/>
          </a:xfrm>
        </p:grpSpPr>
        <p:pic>
          <p:nvPicPr>
            <p:cNvPr id="10" name="Picture 9">
              <a:extLst>
                <a:ext uri="{FF2B5EF4-FFF2-40B4-BE49-F238E27FC236}">
                  <a16:creationId xmlns:a16="http://schemas.microsoft.com/office/drawing/2014/main" id="{616206BA-2BF5-44A2-BCCD-BBC5F4BE0AF0}"/>
                </a:ext>
              </a:extLst>
            </p:cNvPr>
            <p:cNvPicPr>
              <a:picLocks noChangeAspect="1"/>
            </p:cNvPicPr>
            <p:nvPr/>
          </p:nvPicPr>
          <p:blipFill>
            <a:blip r:embed="rId4"/>
            <a:stretch>
              <a:fillRect/>
            </a:stretch>
          </p:blipFill>
          <p:spPr>
            <a:xfrm>
              <a:off x="4786685" y="1511914"/>
              <a:ext cx="7065401" cy="1164105"/>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E58FFD11-70B2-458D-8857-932A6D656B81}"/>
                </a:ext>
              </a:extLst>
            </p:cNvPr>
            <p:cNvSpPr/>
            <p:nvPr/>
          </p:nvSpPr>
          <p:spPr>
            <a:xfrm>
              <a:off x="9253560" y="1804895"/>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9</a:t>
              </a:r>
            </a:p>
          </p:txBody>
        </p:sp>
        <p:sp>
          <p:nvSpPr>
            <p:cNvPr id="23" name="Rectangle: Rounded Corners 22">
              <a:extLst>
                <a:ext uri="{FF2B5EF4-FFF2-40B4-BE49-F238E27FC236}">
                  <a16:creationId xmlns:a16="http://schemas.microsoft.com/office/drawing/2014/main" id="{E322F92D-5446-44F4-AC97-0723B7241DB8}"/>
                </a:ext>
              </a:extLst>
            </p:cNvPr>
            <p:cNvSpPr/>
            <p:nvPr/>
          </p:nvSpPr>
          <p:spPr>
            <a:xfrm>
              <a:off x="10421471" y="1724444"/>
              <a:ext cx="1402866" cy="595174"/>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2918127917"/>
      </p:ext>
    </p:extLst>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Document Post-Approval Reviews</a:t>
            </a:r>
          </a:p>
        </p:txBody>
      </p:sp>
    </p:spTree>
    <p:extLst>
      <p:ext uri="{BB962C8B-B14F-4D97-AF65-F5344CB8AC3E}">
        <p14:creationId xmlns:p14="http://schemas.microsoft.com/office/powerpoint/2010/main" val="1307999210"/>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Options for Launching Workflows </a:t>
            </a:r>
          </a:p>
        </p:txBody>
      </p:sp>
      <p:sp>
        <p:nvSpPr>
          <p:cNvPr id="74" name="Text Placeholder 2">
            <a:extLst>
              <a:ext uri="{FF2B5EF4-FFF2-40B4-BE49-F238E27FC236}">
                <a16:creationId xmlns:a16="http://schemas.microsoft.com/office/drawing/2014/main" id="{708E9E13-F5D7-4D30-AD3A-4DAA5C6F6640}"/>
              </a:ext>
            </a:extLst>
          </p:cNvPr>
          <p:cNvSpPr txBox="1">
            <a:spLocks/>
          </p:cNvSpPr>
          <p:nvPr/>
        </p:nvSpPr>
        <p:spPr>
          <a:xfrm>
            <a:off x="2364411" y="800186"/>
            <a:ext cx="11639394"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lumMod val="50000"/>
                  </a:schemeClr>
                </a:solidFill>
              </a:rPr>
              <a:t>Vault offers flexibility in system for you to craft your business process</a:t>
            </a:r>
          </a:p>
        </p:txBody>
      </p:sp>
      <p:grpSp>
        <p:nvGrpSpPr>
          <p:cNvPr id="4" name="Group 3" descr="Cart:&#10;&#10;Access the Cart beside the notification bell in the upper right corner of Vault.  Once in the cart, click ellipses to start workflow&#13;&#10;">
            <a:extLst>
              <a:ext uri="{FF2B5EF4-FFF2-40B4-BE49-F238E27FC236}">
                <a16:creationId xmlns:a16="http://schemas.microsoft.com/office/drawing/2014/main" id="{7CA5FC09-1AB0-7798-62DD-A9F9D24E02E6}"/>
              </a:ext>
            </a:extLst>
          </p:cNvPr>
          <p:cNvGrpSpPr/>
          <p:nvPr/>
        </p:nvGrpSpPr>
        <p:grpSpPr>
          <a:xfrm>
            <a:off x="240745" y="1151216"/>
            <a:ext cx="3011445" cy="5173271"/>
            <a:chOff x="144513" y="1103997"/>
            <a:chExt cx="3011445" cy="5173271"/>
          </a:xfrm>
        </p:grpSpPr>
        <p:grpSp>
          <p:nvGrpSpPr>
            <p:cNvPr id="10" name="Group 9">
              <a:extLst>
                <a:ext uri="{FF2B5EF4-FFF2-40B4-BE49-F238E27FC236}">
                  <a16:creationId xmlns:a16="http://schemas.microsoft.com/office/drawing/2014/main" id="{9F09236F-6F43-41CE-9DAA-2FBA2E6F93BC}"/>
                </a:ext>
              </a:extLst>
            </p:cNvPr>
            <p:cNvGrpSpPr/>
            <p:nvPr/>
          </p:nvGrpSpPr>
          <p:grpSpPr>
            <a:xfrm>
              <a:off x="144513" y="1423279"/>
              <a:ext cx="3011445" cy="4853989"/>
              <a:chOff x="437113" y="1350858"/>
              <a:chExt cx="2276848" cy="5039308"/>
            </a:xfrm>
          </p:grpSpPr>
          <p:sp>
            <p:nvSpPr>
              <p:cNvPr id="11" name="Round Single Corner Rectangle 35">
                <a:extLst>
                  <a:ext uri="{FF2B5EF4-FFF2-40B4-BE49-F238E27FC236}">
                    <a16:creationId xmlns:a16="http://schemas.microsoft.com/office/drawing/2014/main" id="{5D451D03-6FA6-4A23-AC45-521E3811FBD4}"/>
                  </a:ext>
                </a:extLst>
              </p:cNvPr>
              <p:cNvSpPr/>
              <p:nvPr/>
            </p:nvSpPr>
            <p:spPr>
              <a:xfrm rot="10800000">
                <a:off x="503852" y="1350858"/>
                <a:ext cx="2138200" cy="5039308"/>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13" name="TextBox 12">
                <a:extLst>
                  <a:ext uri="{FF2B5EF4-FFF2-40B4-BE49-F238E27FC236}">
                    <a16:creationId xmlns:a16="http://schemas.microsoft.com/office/drawing/2014/main" id="{7AD39B68-B3CE-4D49-A89D-E965C9047796}"/>
                  </a:ext>
                </a:extLst>
              </p:cNvPr>
              <p:cNvSpPr txBox="1"/>
              <p:nvPr/>
            </p:nvSpPr>
            <p:spPr>
              <a:xfrm>
                <a:off x="437113" y="1715287"/>
                <a:ext cx="2269986" cy="426723"/>
              </a:xfrm>
              <a:prstGeom prst="rect">
                <a:avLst/>
              </a:prstGeom>
              <a:noFill/>
            </p:spPr>
            <p:txBody>
              <a:bodyPr wrap="square" rtlCol="0">
                <a:spAutoFit/>
              </a:bodyPr>
              <a:lstStyle/>
              <a:p>
                <a:pPr algn="ctr"/>
                <a:r>
                  <a:rPr lang="en-US" sz="2000" b="1" dirty="0">
                    <a:solidFill>
                      <a:schemeClr val="tx1">
                        <a:lumMod val="75000"/>
                      </a:schemeClr>
                    </a:solidFill>
                  </a:rPr>
                  <a:t>Cart</a:t>
                </a:r>
              </a:p>
            </p:txBody>
          </p:sp>
          <p:sp>
            <p:nvSpPr>
              <p:cNvPr id="15" name="TextBox 14">
                <a:extLst>
                  <a:ext uri="{FF2B5EF4-FFF2-40B4-BE49-F238E27FC236}">
                    <a16:creationId xmlns:a16="http://schemas.microsoft.com/office/drawing/2014/main" id="{4CB78685-9EC9-4B8C-967D-7069F6D9D2A1}"/>
                  </a:ext>
                </a:extLst>
              </p:cNvPr>
              <p:cNvSpPr txBox="1"/>
              <p:nvPr/>
            </p:nvSpPr>
            <p:spPr>
              <a:xfrm>
                <a:off x="493530" y="2541329"/>
                <a:ext cx="2220431" cy="295424"/>
              </a:xfrm>
              <a:prstGeom prst="rect">
                <a:avLst/>
              </a:prstGeom>
              <a:noFill/>
            </p:spPr>
            <p:txBody>
              <a:bodyPr wrap="square" rtlCol="0">
                <a:spAutoFit/>
              </a:bodyPr>
              <a:lstStyle/>
              <a:p>
                <a:pPr marL="231775" indent="-231775">
                  <a:buFont typeface="Arial" panose="020B0604020202020204" pitchFamily="34" charset="0"/>
                  <a:buChar char="•"/>
                </a:pPr>
                <a:endParaRPr lang="en-US" sz="1200" dirty="0">
                  <a:solidFill>
                    <a:schemeClr val="tx1">
                      <a:lumMod val="75000"/>
                    </a:schemeClr>
                  </a:solidFill>
                </a:endParaRPr>
              </a:p>
            </p:txBody>
          </p:sp>
        </p:grpSp>
        <p:grpSp>
          <p:nvGrpSpPr>
            <p:cNvPr id="3" name="Group 2">
              <a:extLst>
                <a:ext uri="{FF2B5EF4-FFF2-40B4-BE49-F238E27FC236}">
                  <a16:creationId xmlns:a16="http://schemas.microsoft.com/office/drawing/2014/main" id="{42B5302B-B043-4B89-9295-B1975989DAD1}"/>
                </a:ext>
              </a:extLst>
            </p:cNvPr>
            <p:cNvGrpSpPr/>
            <p:nvPr/>
          </p:nvGrpSpPr>
          <p:grpSpPr>
            <a:xfrm>
              <a:off x="1326155" y="1103997"/>
              <a:ext cx="645427" cy="623034"/>
              <a:chOff x="1131799" y="730177"/>
              <a:chExt cx="645427" cy="623034"/>
            </a:xfrm>
          </p:grpSpPr>
          <p:sp>
            <p:nvSpPr>
              <p:cNvPr id="90" name="Oval 89">
                <a:extLst>
                  <a:ext uri="{FF2B5EF4-FFF2-40B4-BE49-F238E27FC236}">
                    <a16:creationId xmlns:a16="http://schemas.microsoft.com/office/drawing/2014/main" id="{B0AEF257-9487-6BFE-8307-DB7C7873A510}"/>
                  </a:ext>
                </a:extLst>
              </p:cNvPr>
              <p:cNvSpPr>
                <a:spLocks noChangeAspect="1"/>
              </p:cNvSpPr>
              <p:nvPr/>
            </p:nvSpPr>
            <p:spPr>
              <a:xfrm>
                <a:off x="1131799" y="730177"/>
                <a:ext cx="645427" cy="62303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pic>
            <p:nvPicPr>
              <p:cNvPr id="64" name="Graphic 63">
                <a:extLst>
                  <a:ext uri="{FF2B5EF4-FFF2-40B4-BE49-F238E27FC236}">
                    <a16:creationId xmlns:a16="http://schemas.microsoft.com/office/drawing/2014/main" id="{060327B9-78A7-45D0-B6FF-8DBF5F4B9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747" y="892196"/>
                <a:ext cx="478872" cy="348133"/>
              </a:xfrm>
              <a:prstGeom prst="rect">
                <a:avLst/>
              </a:prstGeom>
            </p:spPr>
          </p:pic>
        </p:grpSp>
        <p:sp>
          <p:nvSpPr>
            <p:cNvPr id="75" name="TextBox 74">
              <a:extLst>
                <a:ext uri="{FF2B5EF4-FFF2-40B4-BE49-F238E27FC236}">
                  <a16:creationId xmlns:a16="http://schemas.microsoft.com/office/drawing/2014/main" id="{1DA260D8-E98F-4DA4-A995-2747DFF67811}"/>
                </a:ext>
              </a:extLst>
            </p:cNvPr>
            <p:cNvSpPr txBox="1"/>
            <p:nvPr/>
          </p:nvSpPr>
          <p:spPr>
            <a:xfrm>
              <a:off x="314142" y="2189055"/>
              <a:ext cx="2621937" cy="830997"/>
            </a:xfrm>
            <a:prstGeom prst="rect">
              <a:avLst/>
            </a:prstGeom>
            <a:noFill/>
          </p:spPr>
          <p:txBody>
            <a:bodyPr wrap="square" rtlCol="0">
              <a:spAutoFit/>
            </a:bodyPr>
            <a:lstStyle/>
            <a:p>
              <a:r>
                <a:rPr lang="en-US" sz="1600" dirty="0">
                  <a:solidFill>
                    <a:schemeClr val="tx1">
                      <a:lumMod val="75000"/>
                    </a:schemeClr>
                  </a:solidFill>
                </a:rPr>
                <a:t>Access the Cart beside the notification bell in the upper right corner of Vault</a:t>
              </a:r>
            </a:p>
          </p:txBody>
        </p:sp>
        <p:pic>
          <p:nvPicPr>
            <p:cNvPr id="31" name="Picture 30">
              <a:extLst>
                <a:ext uri="{FF2B5EF4-FFF2-40B4-BE49-F238E27FC236}">
                  <a16:creationId xmlns:a16="http://schemas.microsoft.com/office/drawing/2014/main" id="{A5682287-5E4F-42C1-BE42-1A896A709C0A}"/>
                </a:ext>
              </a:extLst>
            </p:cNvPr>
            <p:cNvPicPr>
              <a:picLocks noChangeAspect="1"/>
            </p:cNvPicPr>
            <p:nvPr/>
          </p:nvPicPr>
          <p:blipFill>
            <a:blip r:embed="rId5"/>
            <a:stretch>
              <a:fillRect/>
            </a:stretch>
          </p:blipFill>
          <p:spPr>
            <a:xfrm>
              <a:off x="822969" y="3054018"/>
              <a:ext cx="1661304" cy="426757"/>
            </a:xfrm>
            <a:prstGeom prst="rect">
              <a:avLst/>
            </a:prstGeom>
          </p:spPr>
        </p:pic>
        <p:sp>
          <p:nvSpPr>
            <p:cNvPr id="77" name="TextBox 76">
              <a:extLst>
                <a:ext uri="{FF2B5EF4-FFF2-40B4-BE49-F238E27FC236}">
                  <a16:creationId xmlns:a16="http://schemas.microsoft.com/office/drawing/2014/main" id="{8AE773C7-08D8-46FA-A2EA-EF1E8746E1EE}"/>
                </a:ext>
              </a:extLst>
            </p:cNvPr>
            <p:cNvSpPr txBox="1"/>
            <p:nvPr/>
          </p:nvSpPr>
          <p:spPr>
            <a:xfrm>
              <a:off x="306613" y="3598119"/>
              <a:ext cx="2621937" cy="584775"/>
            </a:xfrm>
            <a:prstGeom prst="rect">
              <a:avLst/>
            </a:prstGeom>
            <a:noFill/>
          </p:spPr>
          <p:txBody>
            <a:bodyPr wrap="square" rtlCol="0">
              <a:spAutoFit/>
            </a:bodyPr>
            <a:lstStyle/>
            <a:p>
              <a:r>
                <a:rPr lang="en-US" sz="1600" dirty="0">
                  <a:solidFill>
                    <a:schemeClr val="tx1">
                      <a:lumMod val="75000"/>
                    </a:schemeClr>
                  </a:solidFill>
                </a:rPr>
                <a:t>Once in the Cart, click ellipses to </a:t>
              </a:r>
              <a:r>
                <a:rPr lang="en-US" sz="1600" i="1" dirty="0">
                  <a:solidFill>
                    <a:schemeClr val="tx1">
                      <a:lumMod val="75000"/>
                    </a:schemeClr>
                  </a:solidFill>
                </a:rPr>
                <a:t>Start Workflow</a:t>
              </a:r>
            </a:p>
          </p:txBody>
        </p:sp>
        <p:sp>
          <p:nvSpPr>
            <p:cNvPr id="63" name="Rectangle: Rounded Corners 62">
              <a:extLst>
                <a:ext uri="{FF2B5EF4-FFF2-40B4-BE49-F238E27FC236}">
                  <a16:creationId xmlns:a16="http://schemas.microsoft.com/office/drawing/2014/main" id="{7FEE056A-6ECA-40C9-817B-C520CB16EE6D}"/>
                </a:ext>
              </a:extLst>
            </p:cNvPr>
            <p:cNvSpPr/>
            <p:nvPr/>
          </p:nvSpPr>
          <p:spPr>
            <a:xfrm>
              <a:off x="886843" y="3049689"/>
              <a:ext cx="490805" cy="41237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descr="Library view:&#10;Workflow Action chevron displays available workflows for the selected document &#13;&#10;">
            <a:extLst>
              <a:ext uri="{FF2B5EF4-FFF2-40B4-BE49-F238E27FC236}">
                <a16:creationId xmlns:a16="http://schemas.microsoft.com/office/drawing/2014/main" id="{39ED77D5-5E85-447C-EDDA-EFCD9F59C6BE}"/>
              </a:ext>
            </a:extLst>
          </p:cNvPr>
          <p:cNvGrpSpPr/>
          <p:nvPr/>
        </p:nvGrpSpPr>
        <p:grpSpPr>
          <a:xfrm>
            <a:off x="3199253" y="1186560"/>
            <a:ext cx="3017520" cy="5146755"/>
            <a:chOff x="2998633" y="1130513"/>
            <a:chExt cx="3017520" cy="5146755"/>
          </a:xfrm>
        </p:grpSpPr>
        <p:grpSp>
          <p:nvGrpSpPr>
            <p:cNvPr id="32" name="Group 31">
              <a:extLst>
                <a:ext uri="{FF2B5EF4-FFF2-40B4-BE49-F238E27FC236}">
                  <a16:creationId xmlns:a16="http://schemas.microsoft.com/office/drawing/2014/main" id="{56894DD8-565F-49B2-9D35-EA8AED48E71B}"/>
                </a:ext>
              </a:extLst>
            </p:cNvPr>
            <p:cNvGrpSpPr/>
            <p:nvPr/>
          </p:nvGrpSpPr>
          <p:grpSpPr>
            <a:xfrm>
              <a:off x="2998633" y="1423309"/>
              <a:ext cx="3017520" cy="4853959"/>
              <a:chOff x="9246144" y="1111733"/>
              <a:chExt cx="2269986" cy="5028423"/>
            </a:xfrm>
          </p:grpSpPr>
          <p:grpSp>
            <p:nvGrpSpPr>
              <p:cNvPr id="38" name="Group 37">
                <a:extLst>
                  <a:ext uri="{FF2B5EF4-FFF2-40B4-BE49-F238E27FC236}">
                    <a16:creationId xmlns:a16="http://schemas.microsoft.com/office/drawing/2014/main" id="{24A416DC-3731-4787-9158-70E0146DC9DC}"/>
                  </a:ext>
                </a:extLst>
              </p:cNvPr>
              <p:cNvGrpSpPr/>
              <p:nvPr/>
            </p:nvGrpSpPr>
            <p:grpSpPr>
              <a:xfrm>
                <a:off x="9246144" y="1111733"/>
                <a:ext cx="2269986" cy="5028423"/>
                <a:chOff x="9264073" y="1111733"/>
                <a:chExt cx="2269986" cy="5028423"/>
              </a:xfrm>
            </p:grpSpPr>
            <p:sp>
              <p:nvSpPr>
                <p:cNvPr id="39" name="Round Single Corner Rectangle 35">
                  <a:extLst>
                    <a:ext uri="{FF2B5EF4-FFF2-40B4-BE49-F238E27FC236}">
                      <a16:creationId xmlns:a16="http://schemas.microsoft.com/office/drawing/2014/main" id="{ED9FA387-FE80-4FAD-8A05-768E8912ED45}"/>
                    </a:ext>
                  </a:extLst>
                </p:cNvPr>
                <p:cNvSpPr/>
                <p:nvPr/>
              </p:nvSpPr>
              <p:spPr>
                <a:xfrm rot="10800000">
                  <a:off x="9382423" y="1111733"/>
                  <a:ext cx="2116642" cy="5028423"/>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42" name="TextBox 41">
                  <a:extLst>
                    <a:ext uri="{FF2B5EF4-FFF2-40B4-BE49-F238E27FC236}">
                      <a16:creationId xmlns:a16="http://schemas.microsoft.com/office/drawing/2014/main" id="{F399B4D6-FA4E-4E2B-9140-AF9526BF8F14}"/>
                    </a:ext>
                  </a:extLst>
                </p:cNvPr>
                <p:cNvSpPr txBox="1"/>
                <p:nvPr/>
              </p:nvSpPr>
              <p:spPr>
                <a:xfrm>
                  <a:off x="9264073" y="1478083"/>
                  <a:ext cx="2269986" cy="425786"/>
                </a:xfrm>
                <a:prstGeom prst="rect">
                  <a:avLst/>
                </a:prstGeom>
                <a:noFill/>
              </p:spPr>
              <p:txBody>
                <a:bodyPr wrap="square" rtlCol="0">
                  <a:spAutoFit/>
                </a:bodyPr>
                <a:lstStyle/>
                <a:p>
                  <a:pPr algn="ctr"/>
                  <a:r>
                    <a:rPr lang="en-US" sz="2000" b="1" dirty="0">
                      <a:solidFill>
                        <a:schemeClr val="tx1">
                          <a:lumMod val="75000"/>
                        </a:schemeClr>
                      </a:solidFill>
                    </a:rPr>
                    <a:t>Library View</a:t>
                  </a:r>
                </a:p>
              </p:txBody>
            </p:sp>
          </p:grpSp>
          <p:sp>
            <p:nvSpPr>
              <p:cNvPr id="99" name="TextBox 98">
                <a:extLst>
                  <a:ext uri="{FF2B5EF4-FFF2-40B4-BE49-F238E27FC236}">
                    <a16:creationId xmlns:a16="http://schemas.microsoft.com/office/drawing/2014/main" id="{18B9066A-393D-4ACA-9963-450ED2153E70}"/>
                  </a:ext>
                </a:extLst>
              </p:cNvPr>
              <p:cNvSpPr txBox="1"/>
              <p:nvPr/>
            </p:nvSpPr>
            <p:spPr>
              <a:xfrm>
                <a:off x="9489707" y="1968284"/>
                <a:ext cx="1973873" cy="860865"/>
              </a:xfrm>
              <a:prstGeom prst="rect">
                <a:avLst/>
              </a:prstGeom>
              <a:noFill/>
            </p:spPr>
            <p:txBody>
              <a:bodyPr wrap="square" rtlCol="0">
                <a:spAutoFit/>
              </a:bodyPr>
              <a:lstStyle/>
              <a:p>
                <a:r>
                  <a:rPr lang="en-US" sz="1600" dirty="0">
                    <a:solidFill>
                      <a:schemeClr val="tx1">
                        <a:lumMod val="75000"/>
                      </a:schemeClr>
                    </a:solidFill>
                  </a:rPr>
                  <a:t>Workflow Action chevron displays available workflows for the selected document </a:t>
                </a:r>
              </a:p>
            </p:txBody>
          </p:sp>
        </p:grpSp>
        <p:pic>
          <p:nvPicPr>
            <p:cNvPr id="24" name="Picture 23">
              <a:extLst>
                <a:ext uri="{FF2B5EF4-FFF2-40B4-BE49-F238E27FC236}">
                  <a16:creationId xmlns:a16="http://schemas.microsoft.com/office/drawing/2014/main" id="{9F940525-EFC8-42EC-B161-B8919F7D5073}"/>
                </a:ext>
              </a:extLst>
            </p:cNvPr>
            <p:cNvPicPr>
              <a:picLocks noChangeAspect="1"/>
            </p:cNvPicPr>
            <p:nvPr/>
          </p:nvPicPr>
          <p:blipFill>
            <a:blip r:embed="rId6"/>
            <a:stretch>
              <a:fillRect/>
            </a:stretch>
          </p:blipFill>
          <p:spPr>
            <a:xfrm>
              <a:off x="3431258" y="3219969"/>
              <a:ext cx="2325328" cy="1654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6" name="Rectangle: Rounded Corners 95">
              <a:extLst>
                <a:ext uri="{FF2B5EF4-FFF2-40B4-BE49-F238E27FC236}">
                  <a16:creationId xmlns:a16="http://schemas.microsoft.com/office/drawing/2014/main" id="{BA76DECA-E848-478B-9F0E-0C12412C1B65}"/>
                </a:ext>
              </a:extLst>
            </p:cNvPr>
            <p:cNvSpPr/>
            <p:nvPr/>
          </p:nvSpPr>
          <p:spPr>
            <a:xfrm>
              <a:off x="5063236" y="3287890"/>
              <a:ext cx="531193" cy="146985"/>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7CDBB658-AA1E-3A1A-3D1F-219C0080BEDE}"/>
                </a:ext>
              </a:extLst>
            </p:cNvPr>
            <p:cNvGrpSpPr/>
            <p:nvPr/>
          </p:nvGrpSpPr>
          <p:grpSpPr>
            <a:xfrm>
              <a:off x="4190549" y="1130513"/>
              <a:ext cx="645427" cy="623034"/>
              <a:chOff x="4220714" y="1130513"/>
              <a:chExt cx="645427" cy="623034"/>
            </a:xfrm>
          </p:grpSpPr>
          <p:sp>
            <p:nvSpPr>
              <p:cNvPr id="91" name="Oval 90">
                <a:extLst>
                  <a:ext uri="{FF2B5EF4-FFF2-40B4-BE49-F238E27FC236}">
                    <a16:creationId xmlns:a16="http://schemas.microsoft.com/office/drawing/2014/main" id="{092C0122-9DC7-3FB6-9B62-95021206B2FF}"/>
                  </a:ext>
                </a:extLst>
              </p:cNvPr>
              <p:cNvSpPr>
                <a:spLocks noChangeAspect="1"/>
              </p:cNvSpPr>
              <p:nvPr/>
            </p:nvSpPr>
            <p:spPr>
              <a:xfrm>
                <a:off x="4220714" y="1130513"/>
                <a:ext cx="645427" cy="62303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pic>
            <p:nvPicPr>
              <p:cNvPr id="37" name="Graphic 36" descr="Glasses">
                <a:extLst>
                  <a:ext uri="{FF2B5EF4-FFF2-40B4-BE49-F238E27FC236}">
                    <a16:creationId xmlns:a16="http://schemas.microsoft.com/office/drawing/2014/main" id="{817E157A-CE16-4CEF-8B65-34CD110B28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2423" y="1254832"/>
                <a:ext cx="522008" cy="392690"/>
              </a:xfrm>
              <a:prstGeom prst="rect">
                <a:avLst/>
              </a:prstGeom>
            </p:spPr>
          </p:pic>
        </p:grpSp>
      </p:grpSp>
      <p:grpSp>
        <p:nvGrpSpPr>
          <p:cNvPr id="35" name="Group 34" descr="Milestones:&#10;&#10;All Actions displays available launch document report actions for the selected milestone &#13;&#10;">
            <a:extLst>
              <a:ext uri="{FF2B5EF4-FFF2-40B4-BE49-F238E27FC236}">
                <a16:creationId xmlns:a16="http://schemas.microsoft.com/office/drawing/2014/main" id="{3E12C144-5181-2C99-BF14-D68B722F7020}"/>
              </a:ext>
            </a:extLst>
          </p:cNvPr>
          <p:cNvGrpSpPr/>
          <p:nvPr/>
        </p:nvGrpSpPr>
        <p:grpSpPr>
          <a:xfrm>
            <a:off x="6111021" y="1222401"/>
            <a:ext cx="3024368" cy="5122820"/>
            <a:chOff x="5910401" y="1166354"/>
            <a:chExt cx="3024368" cy="5122820"/>
          </a:xfrm>
        </p:grpSpPr>
        <p:grpSp>
          <p:nvGrpSpPr>
            <p:cNvPr id="25" name="Group 24">
              <a:extLst>
                <a:ext uri="{FF2B5EF4-FFF2-40B4-BE49-F238E27FC236}">
                  <a16:creationId xmlns:a16="http://schemas.microsoft.com/office/drawing/2014/main" id="{160822F8-D950-45E7-BCB0-29E04793B24E}"/>
                </a:ext>
              </a:extLst>
            </p:cNvPr>
            <p:cNvGrpSpPr/>
            <p:nvPr/>
          </p:nvGrpSpPr>
          <p:grpSpPr>
            <a:xfrm>
              <a:off x="5910401" y="1435215"/>
              <a:ext cx="3017520" cy="4853959"/>
              <a:chOff x="4762868" y="1355505"/>
              <a:chExt cx="2454478" cy="5128165"/>
            </a:xfrm>
          </p:grpSpPr>
          <p:sp>
            <p:nvSpPr>
              <p:cNvPr id="26" name="Round Single Corner Rectangle 35">
                <a:extLst>
                  <a:ext uri="{FF2B5EF4-FFF2-40B4-BE49-F238E27FC236}">
                    <a16:creationId xmlns:a16="http://schemas.microsoft.com/office/drawing/2014/main" id="{FAEBEC64-BE56-40DC-B325-33AE45FEF384}"/>
                  </a:ext>
                </a:extLst>
              </p:cNvPr>
              <p:cNvSpPr/>
              <p:nvPr/>
            </p:nvSpPr>
            <p:spPr>
              <a:xfrm rot="10800000">
                <a:off x="4905073" y="1355505"/>
                <a:ext cx="2209571" cy="5128165"/>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28" name="TextBox 27">
                <a:extLst>
                  <a:ext uri="{FF2B5EF4-FFF2-40B4-BE49-F238E27FC236}">
                    <a16:creationId xmlns:a16="http://schemas.microsoft.com/office/drawing/2014/main" id="{C6338576-8C4A-4A23-B411-C5FD14A68747}"/>
                  </a:ext>
                </a:extLst>
              </p:cNvPr>
              <p:cNvSpPr txBox="1"/>
              <p:nvPr/>
            </p:nvSpPr>
            <p:spPr>
              <a:xfrm>
                <a:off x="4762868" y="1656721"/>
                <a:ext cx="2454478" cy="426339"/>
              </a:xfrm>
              <a:prstGeom prst="rect">
                <a:avLst/>
              </a:prstGeom>
              <a:noFill/>
            </p:spPr>
            <p:txBody>
              <a:bodyPr wrap="square" rtlCol="0">
                <a:spAutoFit/>
              </a:bodyPr>
              <a:lstStyle/>
              <a:p>
                <a:pPr algn="ctr"/>
                <a:endParaRPr lang="en-US" sz="2000" b="1">
                  <a:solidFill>
                    <a:schemeClr val="tx1">
                      <a:lumMod val="75000"/>
                    </a:schemeClr>
                  </a:solidFill>
                </a:endParaRPr>
              </a:p>
            </p:txBody>
          </p:sp>
          <p:sp>
            <p:nvSpPr>
              <p:cNvPr id="30" name="TextBox 29">
                <a:extLst>
                  <a:ext uri="{FF2B5EF4-FFF2-40B4-BE49-F238E27FC236}">
                    <a16:creationId xmlns:a16="http://schemas.microsoft.com/office/drawing/2014/main" id="{54B08CA9-399F-4C94-98B0-F8BBD3FF68B2}"/>
                  </a:ext>
                </a:extLst>
              </p:cNvPr>
              <p:cNvSpPr txBox="1"/>
              <p:nvPr/>
            </p:nvSpPr>
            <p:spPr>
              <a:xfrm>
                <a:off x="5044456" y="2236341"/>
                <a:ext cx="1979036" cy="1333169"/>
              </a:xfrm>
              <a:prstGeom prst="rect">
                <a:avLst/>
              </a:prstGeom>
              <a:noFill/>
            </p:spPr>
            <p:txBody>
              <a:bodyPr wrap="square" rtlCol="0">
                <a:spAutoFit/>
              </a:bodyPr>
              <a:lstStyle/>
              <a:p>
                <a:r>
                  <a:rPr lang="en-US" sz="1600" dirty="0">
                    <a:solidFill>
                      <a:schemeClr val="tx1">
                        <a:lumMod val="75000"/>
                      </a:schemeClr>
                    </a:solidFill>
                  </a:rPr>
                  <a:t>All Actions displays available launch document report actions for the selected milestone </a:t>
                </a:r>
              </a:p>
              <a:p>
                <a:pPr marL="742950" lvl="1" indent="-285750">
                  <a:buFont typeface="Arial" panose="020B0604020202020204" pitchFamily="34" charset="0"/>
                  <a:buChar char="•"/>
                </a:pPr>
                <a:endParaRPr lang="en-US" sz="1200" dirty="0">
                  <a:solidFill>
                    <a:schemeClr val="tx1">
                      <a:lumMod val="75000"/>
                    </a:schemeClr>
                  </a:solidFill>
                </a:endParaRPr>
              </a:p>
            </p:txBody>
          </p:sp>
        </p:grpSp>
        <p:sp>
          <p:nvSpPr>
            <p:cNvPr id="84" name="TextBox 83">
              <a:extLst>
                <a:ext uri="{FF2B5EF4-FFF2-40B4-BE49-F238E27FC236}">
                  <a16:creationId xmlns:a16="http://schemas.microsoft.com/office/drawing/2014/main" id="{3C6E598F-9897-49E4-ADF6-1C8D020DD9A0}"/>
                </a:ext>
              </a:extLst>
            </p:cNvPr>
            <p:cNvSpPr txBox="1"/>
            <p:nvPr/>
          </p:nvSpPr>
          <p:spPr>
            <a:xfrm>
              <a:off x="5995086" y="1791604"/>
              <a:ext cx="2939683" cy="403542"/>
            </a:xfrm>
            <a:prstGeom prst="rect">
              <a:avLst/>
            </a:prstGeom>
            <a:noFill/>
          </p:spPr>
          <p:txBody>
            <a:bodyPr wrap="square" rtlCol="0">
              <a:spAutoFit/>
            </a:bodyPr>
            <a:lstStyle/>
            <a:p>
              <a:pPr algn="ctr"/>
              <a:r>
                <a:rPr lang="en-US" sz="2000" b="1" dirty="0">
                  <a:solidFill>
                    <a:schemeClr val="tx1">
                      <a:lumMod val="75000"/>
                    </a:schemeClr>
                  </a:solidFill>
                </a:rPr>
                <a:t>Milestones</a:t>
              </a:r>
            </a:p>
          </p:txBody>
        </p:sp>
        <p:grpSp>
          <p:nvGrpSpPr>
            <p:cNvPr id="34" name="Group 33">
              <a:extLst>
                <a:ext uri="{FF2B5EF4-FFF2-40B4-BE49-F238E27FC236}">
                  <a16:creationId xmlns:a16="http://schemas.microsoft.com/office/drawing/2014/main" id="{C5C28BD8-14B9-DB24-85FC-B112F7DC4A3E}"/>
                </a:ext>
              </a:extLst>
            </p:cNvPr>
            <p:cNvGrpSpPr/>
            <p:nvPr/>
          </p:nvGrpSpPr>
          <p:grpSpPr>
            <a:xfrm>
              <a:off x="7145852" y="1166354"/>
              <a:ext cx="645427" cy="623034"/>
              <a:chOff x="7145852" y="1166354"/>
              <a:chExt cx="645427" cy="623034"/>
            </a:xfrm>
          </p:grpSpPr>
          <p:sp>
            <p:nvSpPr>
              <p:cNvPr id="100" name="Oval 99">
                <a:extLst>
                  <a:ext uri="{FF2B5EF4-FFF2-40B4-BE49-F238E27FC236}">
                    <a16:creationId xmlns:a16="http://schemas.microsoft.com/office/drawing/2014/main" id="{1A6CACC7-CF27-85B8-611C-068A3034854F}"/>
                  </a:ext>
                </a:extLst>
              </p:cNvPr>
              <p:cNvSpPr>
                <a:spLocks noChangeAspect="1"/>
              </p:cNvSpPr>
              <p:nvPr/>
            </p:nvSpPr>
            <p:spPr>
              <a:xfrm>
                <a:off x="7145852" y="1166354"/>
                <a:ext cx="645427" cy="62303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pic>
            <p:nvPicPr>
              <p:cNvPr id="27" name="Graphic 26" descr="Bullseye with solid fill">
                <a:extLst>
                  <a:ext uri="{FF2B5EF4-FFF2-40B4-BE49-F238E27FC236}">
                    <a16:creationId xmlns:a16="http://schemas.microsoft.com/office/drawing/2014/main" id="{B026B0EC-677F-F8A0-00FB-B94552746B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2456" y="1187235"/>
                <a:ext cx="581272" cy="581272"/>
              </a:xfrm>
              <a:prstGeom prst="rect">
                <a:avLst/>
              </a:prstGeom>
            </p:spPr>
          </p:pic>
        </p:grpSp>
      </p:grpSp>
      <p:grpSp>
        <p:nvGrpSpPr>
          <p:cNvPr id="41" name="Group 40" descr="Reports:&#10;&#10;From the report’s ellipses, select Start Workflow&#13;&#10;">
            <a:extLst>
              <a:ext uri="{FF2B5EF4-FFF2-40B4-BE49-F238E27FC236}">
                <a16:creationId xmlns:a16="http://schemas.microsoft.com/office/drawing/2014/main" id="{84C19672-CA71-F737-37F6-02FCD5488C12}"/>
              </a:ext>
            </a:extLst>
          </p:cNvPr>
          <p:cNvGrpSpPr/>
          <p:nvPr/>
        </p:nvGrpSpPr>
        <p:grpSpPr>
          <a:xfrm>
            <a:off x="9071354" y="1136433"/>
            <a:ext cx="2906250" cy="5237218"/>
            <a:chOff x="8870734" y="1080386"/>
            <a:chExt cx="2906250" cy="5237218"/>
          </a:xfrm>
        </p:grpSpPr>
        <p:sp>
          <p:nvSpPr>
            <p:cNvPr id="87" name="Rectangle 65">
              <a:extLst>
                <a:ext uri="{FF2B5EF4-FFF2-40B4-BE49-F238E27FC236}">
                  <a16:creationId xmlns:a16="http://schemas.microsoft.com/office/drawing/2014/main" id="{79A8BB0F-684E-47B1-A381-BAB55BA21F5C}"/>
                </a:ext>
              </a:extLst>
            </p:cNvPr>
            <p:cNvSpPr>
              <a:spLocks noChangeArrowheads="1"/>
            </p:cNvSpPr>
            <p:nvPr/>
          </p:nvSpPr>
          <p:spPr bwMode="auto">
            <a:xfrm>
              <a:off x="10041574" y="1596857"/>
              <a:ext cx="112650" cy="158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75000"/>
                  </a:schemeClr>
                </a:solidFill>
              </a:endParaRPr>
            </a:p>
          </p:txBody>
        </p:sp>
        <p:grpSp>
          <p:nvGrpSpPr>
            <p:cNvPr id="17" name="Group 16">
              <a:extLst>
                <a:ext uri="{FF2B5EF4-FFF2-40B4-BE49-F238E27FC236}">
                  <a16:creationId xmlns:a16="http://schemas.microsoft.com/office/drawing/2014/main" id="{75957654-465F-4D1E-B63B-3AC2B50672D6}"/>
                </a:ext>
              </a:extLst>
            </p:cNvPr>
            <p:cNvGrpSpPr/>
            <p:nvPr/>
          </p:nvGrpSpPr>
          <p:grpSpPr>
            <a:xfrm>
              <a:off x="8870734" y="1164596"/>
              <a:ext cx="2906250" cy="5153008"/>
              <a:chOff x="2723262" y="1436102"/>
              <a:chExt cx="2220431" cy="4594363"/>
            </a:xfrm>
          </p:grpSpPr>
          <p:grpSp>
            <p:nvGrpSpPr>
              <p:cNvPr id="18" name="Group 17">
                <a:extLst>
                  <a:ext uri="{FF2B5EF4-FFF2-40B4-BE49-F238E27FC236}">
                    <a16:creationId xmlns:a16="http://schemas.microsoft.com/office/drawing/2014/main" id="{901B0743-0F5E-415D-AE45-046789AEBBC6}"/>
                  </a:ext>
                </a:extLst>
              </p:cNvPr>
              <p:cNvGrpSpPr/>
              <p:nvPr/>
            </p:nvGrpSpPr>
            <p:grpSpPr>
              <a:xfrm>
                <a:off x="2723262" y="1675918"/>
                <a:ext cx="2220431" cy="4354547"/>
                <a:chOff x="2679584" y="1343725"/>
                <a:chExt cx="2220431" cy="5046439"/>
              </a:xfrm>
            </p:grpSpPr>
            <p:sp>
              <p:nvSpPr>
                <p:cNvPr id="19" name="Round Single Corner Rectangle 35">
                  <a:extLst>
                    <a:ext uri="{FF2B5EF4-FFF2-40B4-BE49-F238E27FC236}">
                      <a16:creationId xmlns:a16="http://schemas.microsoft.com/office/drawing/2014/main" id="{80858D9A-1399-45A3-BB34-3CFE7F2547C7}"/>
                    </a:ext>
                  </a:extLst>
                </p:cNvPr>
                <p:cNvSpPr/>
                <p:nvPr/>
              </p:nvSpPr>
              <p:spPr>
                <a:xfrm rot="10800000">
                  <a:off x="2701162" y="1343725"/>
                  <a:ext cx="2118634" cy="504643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dirty="0">
                    <a:solidFill>
                      <a:schemeClr val="tx1">
                        <a:lumMod val="75000"/>
                      </a:schemeClr>
                    </a:solidFill>
                    <a:latin typeface="Calibri"/>
                    <a:ea typeface="ＭＳ Ｐゴシック" charset="0"/>
                    <a:cs typeface="ＭＳ Ｐゴシック" charset="0"/>
                  </a:endParaRPr>
                </a:p>
              </p:txBody>
            </p:sp>
            <p:sp>
              <p:nvSpPr>
                <p:cNvPr id="21" name="TextBox 20">
                  <a:extLst>
                    <a:ext uri="{FF2B5EF4-FFF2-40B4-BE49-F238E27FC236}">
                      <a16:creationId xmlns:a16="http://schemas.microsoft.com/office/drawing/2014/main" id="{168FF750-5403-45A2-BA78-915FE2D3BB4F}"/>
                    </a:ext>
                  </a:extLst>
                </p:cNvPr>
                <p:cNvSpPr txBox="1"/>
                <p:nvPr/>
              </p:nvSpPr>
              <p:spPr>
                <a:xfrm>
                  <a:off x="2679584" y="1757767"/>
                  <a:ext cx="2220431" cy="413415"/>
                </a:xfrm>
                <a:prstGeom prst="rect">
                  <a:avLst/>
                </a:prstGeom>
                <a:noFill/>
              </p:spPr>
              <p:txBody>
                <a:bodyPr wrap="square" rtlCol="0">
                  <a:spAutoFit/>
                </a:bodyPr>
                <a:lstStyle/>
                <a:p>
                  <a:pPr algn="ctr"/>
                  <a:r>
                    <a:rPr lang="en-US" sz="2000" b="1" dirty="0">
                      <a:solidFill>
                        <a:schemeClr val="tx1">
                          <a:lumMod val="75000"/>
                        </a:schemeClr>
                      </a:solidFill>
                    </a:rPr>
                    <a:t>Reports</a:t>
                  </a:r>
                </a:p>
              </p:txBody>
            </p:sp>
            <p:sp>
              <p:nvSpPr>
                <p:cNvPr id="23" name="TextBox 22">
                  <a:extLst>
                    <a:ext uri="{FF2B5EF4-FFF2-40B4-BE49-F238E27FC236}">
                      <a16:creationId xmlns:a16="http://schemas.microsoft.com/office/drawing/2014/main" id="{8B83C159-821C-4320-9457-C32A0B9E884F}"/>
                    </a:ext>
                  </a:extLst>
                </p:cNvPr>
                <p:cNvSpPr txBox="1"/>
                <p:nvPr/>
              </p:nvSpPr>
              <p:spPr>
                <a:xfrm>
                  <a:off x="2741853" y="2227059"/>
                  <a:ext cx="1976004" cy="604220"/>
                </a:xfrm>
                <a:prstGeom prst="rect">
                  <a:avLst/>
                </a:prstGeom>
                <a:noFill/>
              </p:spPr>
              <p:txBody>
                <a:bodyPr wrap="square" rtlCol="0">
                  <a:spAutoFit/>
                </a:bodyPr>
                <a:lstStyle/>
                <a:p>
                  <a:r>
                    <a:rPr lang="en-US" sz="1600" dirty="0">
                      <a:solidFill>
                        <a:schemeClr val="tx1">
                          <a:lumMod val="75000"/>
                        </a:schemeClr>
                      </a:solidFill>
                    </a:rPr>
                    <a:t>From the report’s ellipses, select </a:t>
                  </a:r>
                  <a:r>
                    <a:rPr lang="en-US" sz="1600" i="1" dirty="0">
                      <a:solidFill>
                        <a:schemeClr val="tx1">
                          <a:lumMod val="75000"/>
                        </a:schemeClr>
                      </a:solidFill>
                    </a:rPr>
                    <a:t>Start Workflow</a:t>
                  </a:r>
                </a:p>
              </p:txBody>
            </p:sp>
          </p:grpSp>
          <p:grpSp>
            <p:nvGrpSpPr>
              <p:cNvPr id="60" name="Group 59">
                <a:extLst>
                  <a:ext uri="{FF2B5EF4-FFF2-40B4-BE49-F238E27FC236}">
                    <a16:creationId xmlns:a16="http://schemas.microsoft.com/office/drawing/2014/main" id="{20CDC944-7825-4647-AF8F-43A1878BFD52}"/>
                  </a:ext>
                </a:extLst>
              </p:cNvPr>
              <p:cNvGrpSpPr>
                <a:grpSpLocks noChangeAspect="1"/>
              </p:cNvGrpSpPr>
              <p:nvPr/>
            </p:nvGrpSpPr>
            <p:grpSpPr bwMode="auto">
              <a:xfrm>
                <a:off x="3652133" y="1436102"/>
                <a:ext cx="357692" cy="520683"/>
                <a:chOff x="5189" y="601"/>
                <a:chExt cx="959" cy="1396"/>
              </a:xfrm>
              <a:solidFill>
                <a:schemeClr val="bg1"/>
              </a:solidFill>
            </p:grpSpPr>
            <p:sp>
              <p:nvSpPr>
                <p:cNvPr id="61" name="Freeform 5">
                  <a:extLst>
                    <a:ext uri="{FF2B5EF4-FFF2-40B4-BE49-F238E27FC236}">
                      <a16:creationId xmlns:a16="http://schemas.microsoft.com/office/drawing/2014/main" id="{B29E169E-CCF2-4B5B-B61B-7644BFCD8D6D}"/>
                    </a:ext>
                  </a:extLst>
                </p:cNvPr>
                <p:cNvSpPr>
                  <a:spLocks noEditPoints="1"/>
                </p:cNvSpPr>
                <p:nvPr/>
              </p:nvSpPr>
              <p:spPr bwMode="auto">
                <a:xfrm>
                  <a:off x="5467" y="601"/>
                  <a:ext cx="531" cy="508"/>
                </a:xfrm>
                <a:custGeom>
                  <a:avLst/>
                  <a:gdLst>
                    <a:gd name="T0" fmla="*/ 73 w 145"/>
                    <a:gd name="T1" fmla="*/ 3 h 138"/>
                    <a:gd name="T2" fmla="*/ 136 w 145"/>
                    <a:gd name="T3" fmla="*/ 51 h 138"/>
                    <a:gd name="T4" fmla="*/ 94 w 145"/>
                    <a:gd name="T5" fmla="*/ 128 h 138"/>
                    <a:gd name="T6" fmla="*/ 12 w 145"/>
                    <a:gd name="T7" fmla="*/ 88 h 138"/>
                    <a:gd name="T8" fmla="*/ 57 w 145"/>
                    <a:gd name="T9" fmla="*/ 6 h 138"/>
                    <a:gd name="T10" fmla="*/ 73 w 145"/>
                    <a:gd name="T11" fmla="*/ 3 h 138"/>
                    <a:gd name="T12" fmla="*/ 73 w 145"/>
                    <a:gd name="T13" fmla="*/ 123 h 138"/>
                    <a:gd name="T14" fmla="*/ 90 w 145"/>
                    <a:gd name="T15" fmla="*/ 121 h 138"/>
                    <a:gd name="T16" fmla="*/ 129 w 145"/>
                    <a:gd name="T17" fmla="*/ 52 h 138"/>
                    <a:gd name="T18" fmla="*/ 46 w 145"/>
                    <a:gd name="T19" fmla="*/ 18 h 138"/>
                    <a:gd name="T20" fmla="*/ 18 w 145"/>
                    <a:gd name="T21" fmla="*/ 79 h 138"/>
                    <a:gd name="T22" fmla="*/ 73 w 145"/>
                    <a:gd name="T23" fmla="*/ 1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38">
                      <a:moveTo>
                        <a:pt x="73" y="3"/>
                      </a:moveTo>
                      <a:cubicBezTo>
                        <a:pt x="103" y="3"/>
                        <a:pt x="129" y="23"/>
                        <a:pt x="136" y="51"/>
                      </a:cubicBezTo>
                      <a:cubicBezTo>
                        <a:pt x="145" y="84"/>
                        <a:pt x="126" y="117"/>
                        <a:pt x="94" y="128"/>
                      </a:cubicBezTo>
                      <a:cubicBezTo>
                        <a:pt x="60" y="138"/>
                        <a:pt x="24" y="121"/>
                        <a:pt x="12" y="88"/>
                      </a:cubicBezTo>
                      <a:cubicBezTo>
                        <a:pt x="0" y="53"/>
                        <a:pt x="21" y="15"/>
                        <a:pt x="57" y="6"/>
                      </a:cubicBezTo>
                      <a:cubicBezTo>
                        <a:pt x="62" y="4"/>
                        <a:pt x="68" y="3"/>
                        <a:pt x="73" y="3"/>
                      </a:cubicBezTo>
                      <a:close/>
                      <a:moveTo>
                        <a:pt x="73" y="123"/>
                      </a:moveTo>
                      <a:cubicBezTo>
                        <a:pt x="79" y="123"/>
                        <a:pt x="84" y="122"/>
                        <a:pt x="90" y="121"/>
                      </a:cubicBezTo>
                      <a:cubicBezTo>
                        <a:pt x="119" y="113"/>
                        <a:pt x="137" y="82"/>
                        <a:pt x="129" y="52"/>
                      </a:cubicBezTo>
                      <a:cubicBezTo>
                        <a:pt x="119" y="17"/>
                        <a:pt x="79" y="0"/>
                        <a:pt x="46" y="18"/>
                      </a:cubicBezTo>
                      <a:cubicBezTo>
                        <a:pt x="24" y="30"/>
                        <a:pt x="12" y="55"/>
                        <a:pt x="18" y="79"/>
                      </a:cubicBezTo>
                      <a:cubicBezTo>
                        <a:pt x="24" y="105"/>
                        <a:pt x="47" y="123"/>
                        <a:pt x="73"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2" name="Freeform 6">
                  <a:extLst>
                    <a:ext uri="{FF2B5EF4-FFF2-40B4-BE49-F238E27FC236}">
                      <a16:creationId xmlns:a16="http://schemas.microsoft.com/office/drawing/2014/main" id="{95DCF292-7F19-43A2-AA4C-6E66E732BA8E}"/>
                    </a:ext>
                  </a:extLst>
                </p:cNvPr>
                <p:cNvSpPr>
                  <a:spLocks noEditPoints="1"/>
                </p:cNvSpPr>
                <p:nvPr/>
              </p:nvSpPr>
              <p:spPr bwMode="auto">
                <a:xfrm>
                  <a:off x="5478" y="1493"/>
                  <a:ext cx="527" cy="504"/>
                </a:xfrm>
                <a:custGeom>
                  <a:avLst/>
                  <a:gdLst>
                    <a:gd name="T0" fmla="*/ 71 w 144"/>
                    <a:gd name="T1" fmla="*/ 135 h 137"/>
                    <a:gd name="T2" fmla="*/ 7 w 144"/>
                    <a:gd name="T3" fmla="*/ 86 h 137"/>
                    <a:gd name="T4" fmla="*/ 49 w 144"/>
                    <a:gd name="T5" fmla="*/ 12 h 137"/>
                    <a:gd name="T6" fmla="*/ 132 w 144"/>
                    <a:gd name="T7" fmla="*/ 51 h 137"/>
                    <a:gd name="T8" fmla="*/ 87 w 144"/>
                    <a:gd name="T9" fmla="*/ 133 h 137"/>
                    <a:gd name="T10" fmla="*/ 71 w 144"/>
                    <a:gd name="T11" fmla="*/ 135 h 137"/>
                    <a:gd name="T12" fmla="*/ 70 w 144"/>
                    <a:gd name="T13" fmla="*/ 16 h 137"/>
                    <a:gd name="T14" fmla="*/ 63 w 144"/>
                    <a:gd name="T15" fmla="*/ 16 h 137"/>
                    <a:gd name="T16" fmla="*/ 54 w 144"/>
                    <a:gd name="T17" fmla="*/ 18 h 137"/>
                    <a:gd name="T18" fmla="*/ 16 w 144"/>
                    <a:gd name="T19" fmla="*/ 86 h 137"/>
                    <a:gd name="T20" fmla="*/ 93 w 144"/>
                    <a:gd name="T21" fmla="*/ 123 h 137"/>
                    <a:gd name="T22" fmla="*/ 126 w 144"/>
                    <a:gd name="T23" fmla="*/ 60 h 137"/>
                    <a:gd name="T24" fmla="*/ 70 w 144"/>
                    <a:gd name="T25" fmla="*/ 1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37">
                      <a:moveTo>
                        <a:pt x="71" y="135"/>
                      </a:moveTo>
                      <a:cubicBezTo>
                        <a:pt x="41" y="136"/>
                        <a:pt x="14" y="115"/>
                        <a:pt x="7" y="86"/>
                      </a:cubicBezTo>
                      <a:cubicBezTo>
                        <a:pt x="0" y="54"/>
                        <a:pt x="18" y="23"/>
                        <a:pt x="49" y="12"/>
                      </a:cubicBezTo>
                      <a:cubicBezTo>
                        <a:pt x="83" y="0"/>
                        <a:pt x="120" y="18"/>
                        <a:pt x="132" y="51"/>
                      </a:cubicBezTo>
                      <a:cubicBezTo>
                        <a:pt x="144" y="86"/>
                        <a:pt x="123" y="124"/>
                        <a:pt x="87" y="133"/>
                      </a:cubicBezTo>
                      <a:cubicBezTo>
                        <a:pt x="82" y="135"/>
                        <a:pt x="76" y="136"/>
                        <a:pt x="71" y="135"/>
                      </a:cubicBezTo>
                      <a:close/>
                      <a:moveTo>
                        <a:pt x="70" y="16"/>
                      </a:moveTo>
                      <a:cubicBezTo>
                        <a:pt x="68" y="16"/>
                        <a:pt x="66" y="16"/>
                        <a:pt x="63" y="16"/>
                      </a:cubicBezTo>
                      <a:cubicBezTo>
                        <a:pt x="60" y="17"/>
                        <a:pt x="57" y="17"/>
                        <a:pt x="54" y="18"/>
                      </a:cubicBezTo>
                      <a:cubicBezTo>
                        <a:pt x="25" y="26"/>
                        <a:pt x="7" y="57"/>
                        <a:pt x="16" y="86"/>
                      </a:cubicBezTo>
                      <a:cubicBezTo>
                        <a:pt x="25" y="120"/>
                        <a:pt x="62" y="137"/>
                        <a:pt x="93" y="123"/>
                      </a:cubicBezTo>
                      <a:cubicBezTo>
                        <a:pt x="117" y="113"/>
                        <a:pt x="132" y="87"/>
                        <a:pt x="126" y="60"/>
                      </a:cubicBezTo>
                      <a:cubicBezTo>
                        <a:pt x="121" y="34"/>
                        <a:pt x="97" y="16"/>
                        <a:pt x="7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5" name="Freeform 9">
                  <a:extLst>
                    <a:ext uri="{FF2B5EF4-FFF2-40B4-BE49-F238E27FC236}">
                      <a16:creationId xmlns:a16="http://schemas.microsoft.com/office/drawing/2014/main" id="{10844833-A369-4D2E-A3B9-CED4D6609AC4}"/>
                    </a:ext>
                  </a:extLst>
                </p:cNvPr>
                <p:cNvSpPr>
                  <a:spLocks/>
                </p:cNvSpPr>
                <p:nvPr/>
              </p:nvSpPr>
              <p:spPr bwMode="auto">
                <a:xfrm>
                  <a:off x="5976" y="1540"/>
                  <a:ext cx="172" cy="170"/>
                </a:xfrm>
                <a:custGeom>
                  <a:avLst/>
                  <a:gdLst>
                    <a:gd name="T0" fmla="*/ 32 w 47"/>
                    <a:gd name="T1" fmla="*/ 0 h 46"/>
                    <a:gd name="T2" fmla="*/ 47 w 47"/>
                    <a:gd name="T3" fmla="*/ 4 h 46"/>
                    <a:gd name="T4" fmla="*/ 4 w 47"/>
                    <a:gd name="T5" fmla="*/ 46 h 46"/>
                    <a:gd name="T6" fmla="*/ 0 w 47"/>
                    <a:gd name="T7" fmla="*/ 31 h 46"/>
                    <a:gd name="T8" fmla="*/ 17 w 47"/>
                    <a:gd name="T9" fmla="*/ 17 h 46"/>
                    <a:gd name="T10" fmla="*/ 32 w 47"/>
                    <a:gd name="T11" fmla="*/ 0 h 46"/>
                  </a:gdLst>
                  <a:ahLst/>
                  <a:cxnLst>
                    <a:cxn ang="0">
                      <a:pos x="T0" y="T1"/>
                    </a:cxn>
                    <a:cxn ang="0">
                      <a:pos x="T2" y="T3"/>
                    </a:cxn>
                    <a:cxn ang="0">
                      <a:pos x="T4" y="T5"/>
                    </a:cxn>
                    <a:cxn ang="0">
                      <a:pos x="T6" y="T7"/>
                    </a:cxn>
                    <a:cxn ang="0">
                      <a:pos x="T8" y="T9"/>
                    </a:cxn>
                    <a:cxn ang="0">
                      <a:pos x="T10" y="T11"/>
                    </a:cxn>
                  </a:cxnLst>
                  <a:rect l="0" t="0" r="r" b="b"/>
                  <a:pathLst>
                    <a:path w="47" h="46">
                      <a:moveTo>
                        <a:pt x="32" y="0"/>
                      </a:moveTo>
                      <a:cubicBezTo>
                        <a:pt x="37" y="1"/>
                        <a:pt x="42" y="2"/>
                        <a:pt x="47" y="4"/>
                      </a:cubicBezTo>
                      <a:cubicBezTo>
                        <a:pt x="36" y="21"/>
                        <a:pt x="22" y="35"/>
                        <a:pt x="4" y="46"/>
                      </a:cubicBezTo>
                      <a:cubicBezTo>
                        <a:pt x="3" y="41"/>
                        <a:pt x="1" y="36"/>
                        <a:pt x="0" y="31"/>
                      </a:cubicBezTo>
                      <a:cubicBezTo>
                        <a:pt x="6" y="26"/>
                        <a:pt x="12" y="22"/>
                        <a:pt x="17" y="17"/>
                      </a:cubicBezTo>
                      <a:cubicBezTo>
                        <a:pt x="22" y="11"/>
                        <a:pt x="27" y="6"/>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6" name="Freeform 10">
                  <a:extLst>
                    <a:ext uri="{FF2B5EF4-FFF2-40B4-BE49-F238E27FC236}">
                      <a16:creationId xmlns:a16="http://schemas.microsoft.com/office/drawing/2014/main" id="{17A14064-9C89-4435-89BD-9BDFE1945044}"/>
                    </a:ext>
                  </a:extLst>
                </p:cNvPr>
                <p:cNvSpPr>
                  <a:spLocks/>
                </p:cNvSpPr>
                <p:nvPr/>
              </p:nvSpPr>
              <p:spPr bwMode="auto">
                <a:xfrm>
                  <a:off x="5324" y="1537"/>
                  <a:ext cx="176" cy="173"/>
                </a:xfrm>
                <a:custGeom>
                  <a:avLst/>
                  <a:gdLst>
                    <a:gd name="T0" fmla="*/ 0 w 48"/>
                    <a:gd name="T1" fmla="*/ 5 h 47"/>
                    <a:gd name="T2" fmla="*/ 16 w 48"/>
                    <a:gd name="T3" fmla="*/ 0 h 47"/>
                    <a:gd name="T4" fmla="*/ 48 w 48"/>
                    <a:gd name="T5" fmla="*/ 32 h 47"/>
                    <a:gd name="T6" fmla="*/ 43 w 48"/>
                    <a:gd name="T7" fmla="*/ 47 h 47"/>
                    <a:gd name="T8" fmla="*/ 0 w 48"/>
                    <a:gd name="T9" fmla="*/ 5 h 47"/>
                  </a:gdLst>
                  <a:ahLst/>
                  <a:cxnLst>
                    <a:cxn ang="0">
                      <a:pos x="T0" y="T1"/>
                    </a:cxn>
                    <a:cxn ang="0">
                      <a:pos x="T2" y="T3"/>
                    </a:cxn>
                    <a:cxn ang="0">
                      <a:pos x="T4" y="T5"/>
                    </a:cxn>
                    <a:cxn ang="0">
                      <a:pos x="T6" y="T7"/>
                    </a:cxn>
                    <a:cxn ang="0">
                      <a:pos x="T8" y="T9"/>
                    </a:cxn>
                  </a:cxnLst>
                  <a:rect l="0" t="0" r="r" b="b"/>
                  <a:pathLst>
                    <a:path w="48" h="47">
                      <a:moveTo>
                        <a:pt x="0" y="5"/>
                      </a:moveTo>
                      <a:cubicBezTo>
                        <a:pt x="6" y="3"/>
                        <a:pt x="11" y="2"/>
                        <a:pt x="16" y="0"/>
                      </a:cubicBezTo>
                      <a:cubicBezTo>
                        <a:pt x="24" y="13"/>
                        <a:pt x="35" y="23"/>
                        <a:pt x="48" y="32"/>
                      </a:cubicBezTo>
                      <a:cubicBezTo>
                        <a:pt x="46" y="37"/>
                        <a:pt x="44" y="42"/>
                        <a:pt x="43" y="47"/>
                      </a:cubicBezTo>
                      <a:cubicBezTo>
                        <a:pt x="25" y="36"/>
                        <a:pt x="11" y="2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8" name="Freeform 12">
                  <a:extLst>
                    <a:ext uri="{FF2B5EF4-FFF2-40B4-BE49-F238E27FC236}">
                      <a16:creationId xmlns:a16="http://schemas.microsoft.com/office/drawing/2014/main" id="{4A7F58DB-B84A-42C3-B321-5F565166906D}"/>
                    </a:ext>
                  </a:extLst>
                </p:cNvPr>
                <p:cNvSpPr>
                  <a:spLocks/>
                </p:cNvSpPr>
                <p:nvPr/>
              </p:nvSpPr>
              <p:spPr bwMode="auto">
                <a:xfrm>
                  <a:off x="5328" y="896"/>
                  <a:ext cx="172" cy="169"/>
                </a:xfrm>
                <a:custGeom>
                  <a:avLst/>
                  <a:gdLst>
                    <a:gd name="T0" fmla="*/ 0 w 47"/>
                    <a:gd name="T1" fmla="*/ 41 h 46"/>
                    <a:gd name="T2" fmla="*/ 42 w 47"/>
                    <a:gd name="T3" fmla="*/ 0 h 46"/>
                    <a:gd name="T4" fmla="*/ 47 w 47"/>
                    <a:gd name="T5" fmla="*/ 15 h 46"/>
                    <a:gd name="T6" fmla="*/ 16 w 47"/>
                    <a:gd name="T7" fmla="*/ 46 h 46"/>
                    <a:gd name="T8" fmla="*/ 0 w 47"/>
                    <a:gd name="T9" fmla="*/ 41 h 46"/>
                  </a:gdLst>
                  <a:ahLst/>
                  <a:cxnLst>
                    <a:cxn ang="0">
                      <a:pos x="T0" y="T1"/>
                    </a:cxn>
                    <a:cxn ang="0">
                      <a:pos x="T2" y="T3"/>
                    </a:cxn>
                    <a:cxn ang="0">
                      <a:pos x="T4" y="T5"/>
                    </a:cxn>
                    <a:cxn ang="0">
                      <a:pos x="T6" y="T7"/>
                    </a:cxn>
                    <a:cxn ang="0">
                      <a:pos x="T8" y="T9"/>
                    </a:cxn>
                  </a:cxnLst>
                  <a:rect l="0" t="0" r="r" b="b"/>
                  <a:pathLst>
                    <a:path w="47" h="46">
                      <a:moveTo>
                        <a:pt x="0" y="41"/>
                      </a:moveTo>
                      <a:cubicBezTo>
                        <a:pt x="11" y="24"/>
                        <a:pt x="25" y="11"/>
                        <a:pt x="42" y="0"/>
                      </a:cubicBezTo>
                      <a:cubicBezTo>
                        <a:pt x="43" y="5"/>
                        <a:pt x="45" y="10"/>
                        <a:pt x="47" y="15"/>
                      </a:cubicBezTo>
                      <a:cubicBezTo>
                        <a:pt x="35" y="23"/>
                        <a:pt x="24" y="34"/>
                        <a:pt x="16" y="46"/>
                      </a:cubicBezTo>
                      <a:cubicBezTo>
                        <a:pt x="10" y="44"/>
                        <a:pt x="5" y="43"/>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69" name="Freeform 13">
                  <a:extLst>
                    <a:ext uri="{FF2B5EF4-FFF2-40B4-BE49-F238E27FC236}">
                      <a16:creationId xmlns:a16="http://schemas.microsoft.com/office/drawing/2014/main" id="{F8CFAEBC-DE6F-4E1C-BB3C-EF9D23F11BB1}"/>
                    </a:ext>
                  </a:extLst>
                </p:cNvPr>
                <p:cNvSpPr>
                  <a:spLocks/>
                </p:cNvSpPr>
                <p:nvPr/>
              </p:nvSpPr>
              <p:spPr bwMode="auto">
                <a:xfrm>
                  <a:off x="5602" y="1758"/>
                  <a:ext cx="260" cy="92"/>
                </a:xfrm>
                <a:custGeom>
                  <a:avLst/>
                  <a:gdLst>
                    <a:gd name="T0" fmla="*/ 0 w 71"/>
                    <a:gd name="T1" fmla="*/ 24 h 25"/>
                    <a:gd name="T2" fmla="*/ 27 w 71"/>
                    <a:gd name="T3" fmla="*/ 1 h 25"/>
                    <a:gd name="T4" fmla="*/ 36 w 71"/>
                    <a:gd name="T5" fmla="*/ 7 h 25"/>
                    <a:gd name="T6" fmla="*/ 46 w 71"/>
                    <a:gd name="T7" fmla="*/ 0 h 25"/>
                    <a:gd name="T8" fmla="*/ 71 w 71"/>
                    <a:gd name="T9" fmla="*/ 23 h 25"/>
                    <a:gd name="T10" fmla="*/ 71 w 71"/>
                    <a:gd name="T11" fmla="*/ 24 h 25"/>
                    <a:gd name="T12" fmla="*/ 1 w 71"/>
                    <a:gd name="T13" fmla="*/ 25 h 25"/>
                    <a:gd name="T14" fmla="*/ 0 w 7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5">
                      <a:moveTo>
                        <a:pt x="0" y="24"/>
                      </a:moveTo>
                      <a:cubicBezTo>
                        <a:pt x="9" y="16"/>
                        <a:pt x="18" y="9"/>
                        <a:pt x="27" y="1"/>
                      </a:cubicBezTo>
                      <a:cubicBezTo>
                        <a:pt x="30" y="3"/>
                        <a:pt x="33" y="5"/>
                        <a:pt x="36" y="7"/>
                      </a:cubicBezTo>
                      <a:cubicBezTo>
                        <a:pt x="39" y="5"/>
                        <a:pt x="43" y="3"/>
                        <a:pt x="46" y="0"/>
                      </a:cubicBezTo>
                      <a:cubicBezTo>
                        <a:pt x="54" y="8"/>
                        <a:pt x="63" y="16"/>
                        <a:pt x="71" y="23"/>
                      </a:cubicBezTo>
                      <a:cubicBezTo>
                        <a:pt x="71" y="24"/>
                        <a:pt x="71" y="24"/>
                        <a:pt x="71" y="24"/>
                      </a:cubicBezTo>
                      <a:cubicBezTo>
                        <a:pt x="47" y="24"/>
                        <a:pt x="24" y="25"/>
                        <a:pt x="1" y="25"/>
                      </a:cubicBezTo>
                      <a:cubicBezTo>
                        <a:pt x="0" y="24"/>
                        <a:pt x="0" y="24"/>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0" name="Freeform 14">
                  <a:extLst>
                    <a:ext uri="{FF2B5EF4-FFF2-40B4-BE49-F238E27FC236}">
                      <a16:creationId xmlns:a16="http://schemas.microsoft.com/office/drawing/2014/main" id="{A982557A-C0F2-400A-AF66-0C385411BC83}"/>
                    </a:ext>
                  </a:extLst>
                </p:cNvPr>
                <p:cNvSpPr>
                  <a:spLocks/>
                </p:cNvSpPr>
                <p:nvPr/>
              </p:nvSpPr>
              <p:spPr bwMode="auto">
                <a:xfrm>
                  <a:off x="5610" y="1677"/>
                  <a:ext cx="252" cy="88"/>
                </a:xfrm>
                <a:custGeom>
                  <a:avLst/>
                  <a:gdLst>
                    <a:gd name="T0" fmla="*/ 69 w 69"/>
                    <a:gd name="T1" fmla="*/ 0 h 24"/>
                    <a:gd name="T2" fmla="*/ 34 w 69"/>
                    <a:gd name="T3" fmla="*/ 24 h 24"/>
                    <a:gd name="T4" fmla="*/ 0 w 69"/>
                    <a:gd name="T5" fmla="*/ 0 h 24"/>
                    <a:gd name="T6" fmla="*/ 1 w 69"/>
                    <a:gd name="T7" fmla="*/ 0 h 24"/>
                    <a:gd name="T8" fmla="*/ 69 w 69"/>
                    <a:gd name="T9" fmla="*/ 0 h 24"/>
                  </a:gdLst>
                  <a:ahLst/>
                  <a:cxnLst>
                    <a:cxn ang="0">
                      <a:pos x="T0" y="T1"/>
                    </a:cxn>
                    <a:cxn ang="0">
                      <a:pos x="T2" y="T3"/>
                    </a:cxn>
                    <a:cxn ang="0">
                      <a:pos x="T4" y="T5"/>
                    </a:cxn>
                    <a:cxn ang="0">
                      <a:pos x="T6" y="T7"/>
                    </a:cxn>
                    <a:cxn ang="0">
                      <a:pos x="T8" y="T9"/>
                    </a:cxn>
                  </a:cxnLst>
                  <a:rect l="0" t="0" r="r" b="b"/>
                  <a:pathLst>
                    <a:path w="69" h="24">
                      <a:moveTo>
                        <a:pt x="69" y="0"/>
                      </a:moveTo>
                      <a:cubicBezTo>
                        <a:pt x="57" y="8"/>
                        <a:pt x="46" y="16"/>
                        <a:pt x="34" y="24"/>
                      </a:cubicBezTo>
                      <a:cubicBezTo>
                        <a:pt x="23" y="16"/>
                        <a:pt x="12" y="8"/>
                        <a:pt x="0" y="0"/>
                      </a:cubicBezTo>
                      <a:cubicBezTo>
                        <a:pt x="1" y="0"/>
                        <a:pt x="1" y="0"/>
                        <a:pt x="1" y="0"/>
                      </a:cubicBezTo>
                      <a:cubicBezTo>
                        <a:pt x="23" y="0"/>
                        <a:pt x="46"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1" name="Freeform 15">
                  <a:extLst>
                    <a:ext uri="{FF2B5EF4-FFF2-40B4-BE49-F238E27FC236}">
                      <a16:creationId xmlns:a16="http://schemas.microsoft.com/office/drawing/2014/main" id="{AC3F82E6-B891-4A97-AA33-122D25314CE4}"/>
                    </a:ext>
                  </a:extLst>
                </p:cNvPr>
                <p:cNvSpPr>
                  <a:spLocks/>
                </p:cNvSpPr>
                <p:nvPr/>
              </p:nvSpPr>
              <p:spPr bwMode="auto">
                <a:xfrm>
                  <a:off x="5588" y="1684"/>
                  <a:ext cx="99" cy="155"/>
                </a:xfrm>
                <a:custGeom>
                  <a:avLst/>
                  <a:gdLst>
                    <a:gd name="T0" fmla="*/ 27 w 27"/>
                    <a:gd name="T1" fmla="*/ 18 h 42"/>
                    <a:gd name="T2" fmla="*/ 0 w 27"/>
                    <a:gd name="T3" fmla="*/ 42 h 42"/>
                    <a:gd name="T4" fmla="*/ 1 w 27"/>
                    <a:gd name="T5" fmla="*/ 0 h 42"/>
                    <a:gd name="T6" fmla="*/ 27 w 27"/>
                    <a:gd name="T7" fmla="*/ 18 h 42"/>
                  </a:gdLst>
                  <a:ahLst/>
                  <a:cxnLst>
                    <a:cxn ang="0">
                      <a:pos x="T0" y="T1"/>
                    </a:cxn>
                    <a:cxn ang="0">
                      <a:pos x="T2" y="T3"/>
                    </a:cxn>
                    <a:cxn ang="0">
                      <a:pos x="T4" y="T5"/>
                    </a:cxn>
                    <a:cxn ang="0">
                      <a:pos x="T6" y="T7"/>
                    </a:cxn>
                  </a:cxnLst>
                  <a:rect l="0" t="0" r="r" b="b"/>
                  <a:pathLst>
                    <a:path w="27" h="42">
                      <a:moveTo>
                        <a:pt x="27" y="18"/>
                      </a:moveTo>
                      <a:cubicBezTo>
                        <a:pt x="18" y="26"/>
                        <a:pt x="9" y="34"/>
                        <a:pt x="0" y="42"/>
                      </a:cubicBezTo>
                      <a:cubicBezTo>
                        <a:pt x="1" y="28"/>
                        <a:pt x="1" y="14"/>
                        <a:pt x="1" y="0"/>
                      </a:cubicBezTo>
                      <a:cubicBezTo>
                        <a:pt x="10" y="7"/>
                        <a:pt x="18" y="12"/>
                        <a:pt x="2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2" name="Freeform 16">
                  <a:extLst>
                    <a:ext uri="{FF2B5EF4-FFF2-40B4-BE49-F238E27FC236}">
                      <a16:creationId xmlns:a16="http://schemas.microsoft.com/office/drawing/2014/main" id="{F28A1933-919A-4BC4-9E3C-73EE54D28FCE}"/>
                    </a:ext>
                  </a:extLst>
                </p:cNvPr>
                <p:cNvSpPr>
                  <a:spLocks/>
                </p:cNvSpPr>
                <p:nvPr/>
              </p:nvSpPr>
              <p:spPr bwMode="auto">
                <a:xfrm>
                  <a:off x="5785" y="1680"/>
                  <a:ext cx="96" cy="155"/>
                </a:xfrm>
                <a:custGeom>
                  <a:avLst/>
                  <a:gdLst>
                    <a:gd name="T0" fmla="*/ 26 w 26"/>
                    <a:gd name="T1" fmla="*/ 0 h 42"/>
                    <a:gd name="T2" fmla="*/ 25 w 26"/>
                    <a:gd name="T3" fmla="*/ 42 h 42"/>
                    <a:gd name="T4" fmla="*/ 0 w 26"/>
                    <a:gd name="T5" fmla="*/ 19 h 42"/>
                    <a:gd name="T6" fmla="*/ 26 w 26"/>
                    <a:gd name="T7" fmla="*/ 0 h 42"/>
                  </a:gdLst>
                  <a:ahLst/>
                  <a:cxnLst>
                    <a:cxn ang="0">
                      <a:pos x="T0" y="T1"/>
                    </a:cxn>
                    <a:cxn ang="0">
                      <a:pos x="T2" y="T3"/>
                    </a:cxn>
                    <a:cxn ang="0">
                      <a:pos x="T4" y="T5"/>
                    </a:cxn>
                    <a:cxn ang="0">
                      <a:pos x="T6" y="T7"/>
                    </a:cxn>
                  </a:cxnLst>
                  <a:rect l="0" t="0" r="r" b="b"/>
                  <a:pathLst>
                    <a:path w="26" h="42">
                      <a:moveTo>
                        <a:pt x="26" y="0"/>
                      </a:moveTo>
                      <a:cubicBezTo>
                        <a:pt x="26" y="14"/>
                        <a:pt x="25" y="28"/>
                        <a:pt x="25" y="42"/>
                      </a:cubicBezTo>
                      <a:cubicBezTo>
                        <a:pt x="16" y="34"/>
                        <a:pt x="8" y="26"/>
                        <a:pt x="0" y="19"/>
                      </a:cubicBezTo>
                      <a:cubicBezTo>
                        <a:pt x="9" y="13"/>
                        <a:pt x="17" y="7"/>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3" name="Freeform 17">
                  <a:extLst>
                    <a:ext uri="{FF2B5EF4-FFF2-40B4-BE49-F238E27FC236}">
                      <a16:creationId xmlns:a16="http://schemas.microsoft.com/office/drawing/2014/main" id="{AC9A9B12-F49C-403D-9E4E-772229682249}"/>
                    </a:ext>
                  </a:extLst>
                </p:cNvPr>
                <p:cNvSpPr>
                  <a:spLocks noEditPoints="1"/>
                </p:cNvSpPr>
                <p:nvPr/>
              </p:nvSpPr>
              <p:spPr bwMode="auto">
                <a:xfrm>
                  <a:off x="5189" y="1154"/>
                  <a:ext cx="175" cy="291"/>
                </a:xfrm>
                <a:custGeom>
                  <a:avLst/>
                  <a:gdLst>
                    <a:gd name="T0" fmla="*/ 48 w 48"/>
                    <a:gd name="T1" fmla="*/ 40 h 79"/>
                    <a:gd name="T2" fmla="*/ 48 w 48"/>
                    <a:gd name="T3" fmla="*/ 72 h 79"/>
                    <a:gd name="T4" fmla="*/ 40 w 48"/>
                    <a:gd name="T5" fmla="*/ 79 h 79"/>
                    <a:gd name="T6" fmla="*/ 8 w 48"/>
                    <a:gd name="T7" fmla="*/ 79 h 79"/>
                    <a:gd name="T8" fmla="*/ 5 w 48"/>
                    <a:gd name="T9" fmla="*/ 79 h 79"/>
                    <a:gd name="T10" fmla="*/ 0 w 48"/>
                    <a:gd name="T11" fmla="*/ 74 h 79"/>
                    <a:gd name="T12" fmla="*/ 0 w 48"/>
                    <a:gd name="T13" fmla="*/ 70 h 79"/>
                    <a:gd name="T14" fmla="*/ 0 w 48"/>
                    <a:gd name="T15" fmla="*/ 10 h 79"/>
                    <a:gd name="T16" fmla="*/ 0 w 48"/>
                    <a:gd name="T17" fmla="*/ 8 h 79"/>
                    <a:gd name="T18" fmla="*/ 7 w 48"/>
                    <a:gd name="T19" fmla="*/ 1 h 79"/>
                    <a:gd name="T20" fmla="*/ 41 w 48"/>
                    <a:gd name="T21" fmla="*/ 1 h 79"/>
                    <a:gd name="T22" fmla="*/ 48 w 48"/>
                    <a:gd name="T23" fmla="*/ 8 h 79"/>
                    <a:gd name="T24" fmla="*/ 48 w 48"/>
                    <a:gd name="T25" fmla="*/ 40 h 79"/>
                    <a:gd name="T26" fmla="*/ 4 w 48"/>
                    <a:gd name="T27" fmla="*/ 67 h 79"/>
                    <a:gd name="T28" fmla="*/ 44 w 48"/>
                    <a:gd name="T29" fmla="*/ 67 h 79"/>
                    <a:gd name="T30" fmla="*/ 43 w 48"/>
                    <a:gd name="T31" fmla="*/ 10 h 79"/>
                    <a:gd name="T32" fmla="*/ 4 w 48"/>
                    <a:gd name="T33" fmla="*/ 10 h 79"/>
                    <a:gd name="T34" fmla="*/ 4 w 48"/>
                    <a:gd name="T35" fmla="*/ 67 h 79"/>
                    <a:gd name="T36" fmla="*/ 24 w 48"/>
                    <a:gd name="T37" fmla="*/ 71 h 79"/>
                    <a:gd name="T38" fmla="*/ 21 w 48"/>
                    <a:gd name="T39" fmla="*/ 73 h 79"/>
                    <a:gd name="T40" fmla="*/ 24 w 48"/>
                    <a:gd name="T41" fmla="*/ 76 h 79"/>
                    <a:gd name="T42" fmla="*/ 27 w 48"/>
                    <a:gd name="T43" fmla="*/ 73 h 79"/>
                    <a:gd name="T44" fmla="*/ 24 w 48"/>
                    <a:gd name="T45"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79">
                      <a:moveTo>
                        <a:pt x="48" y="40"/>
                      </a:moveTo>
                      <a:cubicBezTo>
                        <a:pt x="48" y="50"/>
                        <a:pt x="47" y="61"/>
                        <a:pt x="48" y="72"/>
                      </a:cubicBezTo>
                      <a:cubicBezTo>
                        <a:pt x="48" y="76"/>
                        <a:pt x="45" y="79"/>
                        <a:pt x="40" y="79"/>
                      </a:cubicBezTo>
                      <a:cubicBezTo>
                        <a:pt x="29" y="79"/>
                        <a:pt x="18" y="79"/>
                        <a:pt x="8" y="79"/>
                      </a:cubicBezTo>
                      <a:cubicBezTo>
                        <a:pt x="7" y="79"/>
                        <a:pt x="6" y="79"/>
                        <a:pt x="5" y="79"/>
                      </a:cubicBezTo>
                      <a:cubicBezTo>
                        <a:pt x="3" y="79"/>
                        <a:pt x="1" y="77"/>
                        <a:pt x="0" y="74"/>
                      </a:cubicBezTo>
                      <a:cubicBezTo>
                        <a:pt x="0" y="73"/>
                        <a:pt x="0" y="72"/>
                        <a:pt x="0" y="70"/>
                      </a:cubicBezTo>
                      <a:cubicBezTo>
                        <a:pt x="0" y="50"/>
                        <a:pt x="0" y="30"/>
                        <a:pt x="0" y="10"/>
                      </a:cubicBezTo>
                      <a:cubicBezTo>
                        <a:pt x="0" y="9"/>
                        <a:pt x="0" y="8"/>
                        <a:pt x="0" y="8"/>
                      </a:cubicBezTo>
                      <a:cubicBezTo>
                        <a:pt x="0" y="3"/>
                        <a:pt x="3" y="1"/>
                        <a:pt x="7" y="1"/>
                      </a:cubicBezTo>
                      <a:cubicBezTo>
                        <a:pt x="18" y="0"/>
                        <a:pt x="30" y="0"/>
                        <a:pt x="41" y="1"/>
                      </a:cubicBezTo>
                      <a:cubicBezTo>
                        <a:pt x="45" y="1"/>
                        <a:pt x="48" y="3"/>
                        <a:pt x="48" y="8"/>
                      </a:cubicBezTo>
                      <a:cubicBezTo>
                        <a:pt x="48" y="18"/>
                        <a:pt x="48" y="29"/>
                        <a:pt x="48" y="40"/>
                      </a:cubicBezTo>
                      <a:close/>
                      <a:moveTo>
                        <a:pt x="4" y="67"/>
                      </a:moveTo>
                      <a:cubicBezTo>
                        <a:pt x="17" y="67"/>
                        <a:pt x="31" y="67"/>
                        <a:pt x="44" y="67"/>
                      </a:cubicBezTo>
                      <a:cubicBezTo>
                        <a:pt x="44" y="62"/>
                        <a:pt x="44" y="12"/>
                        <a:pt x="43" y="10"/>
                      </a:cubicBezTo>
                      <a:cubicBezTo>
                        <a:pt x="30" y="10"/>
                        <a:pt x="17" y="10"/>
                        <a:pt x="4" y="10"/>
                      </a:cubicBezTo>
                      <a:cubicBezTo>
                        <a:pt x="4" y="29"/>
                        <a:pt x="4" y="48"/>
                        <a:pt x="4" y="67"/>
                      </a:cubicBezTo>
                      <a:close/>
                      <a:moveTo>
                        <a:pt x="24" y="71"/>
                      </a:moveTo>
                      <a:cubicBezTo>
                        <a:pt x="22" y="71"/>
                        <a:pt x="21" y="72"/>
                        <a:pt x="21" y="73"/>
                      </a:cubicBezTo>
                      <a:cubicBezTo>
                        <a:pt x="21" y="75"/>
                        <a:pt x="22" y="76"/>
                        <a:pt x="24" y="76"/>
                      </a:cubicBezTo>
                      <a:cubicBezTo>
                        <a:pt x="25" y="76"/>
                        <a:pt x="27" y="75"/>
                        <a:pt x="27" y="73"/>
                      </a:cubicBezTo>
                      <a:cubicBezTo>
                        <a:pt x="27" y="72"/>
                        <a:pt x="25" y="71"/>
                        <a:pt x="2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6" name="Freeform 20">
                  <a:extLst>
                    <a:ext uri="{FF2B5EF4-FFF2-40B4-BE49-F238E27FC236}">
                      <a16:creationId xmlns:a16="http://schemas.microsoft.com/office/drawing/2014/main" id="{A8D865A2-5E3D-4D0A-8E5A-F7B52F708FE2}"/>
                    </a:ext>
                  </a:extLst>
                </p:cNvPr>
                <p:cNvSpPr>
                  <a:spLocks/>
                </p:cNvSpPr>
                <p:nvPr/>
              </p:nvSpPr>
              <p:spPr bwMode="auto">
                <a:xfrm>
                  <a:off x="5730" y="686"/>
                  <a:ext cx="154" cy="261"/>
                </a:xfrm>
                <a:custGeom>
                  <a:avLst/>
                  <a:gdLst>
                    <a:gd name="T0" fmla="*/ 11 w 42"/>
                    <a:gd name="T1" fmla="*/ 31 h 71"/>
                    <a:gd name="T2" fmla="*/ 11 w 42"/>
                    <a:gd name="T3" fmla="*/ 31 h 71"/>
                    <a:gd name="T4" fmla="*/ 11 w 42"/>
                    <a:gd name="T5" fmla="*/ 32 h 71"/>
                    <a:gd name="T6" fmla="*/ 11 w 42"/>
                    <a:gd name="T7" fmla="*/ 32 h 71"/>
                    <a:gd name="T8" fmla="*/ 11 w 42"/>
                    <a:gd name="T9" fmla="*/ 32 h 71"/>
                    <a:gd name="T10" fmla="*/ 10 w 42"/>
                    <a:gd name="T11" fmla="*/ 33 h 71"/>
                    <a:gd name="T12" fmla="*/ 10 w 42"/>
                    <a:gd name="T13" fmla="*/ 33 h 71"/>
                    <a:gd name="T14" fmla="*/ 10 w 42"/>
                    <a:gd name="T15" fmla="*/ 33 h 71"/>
                    <a:gd name="T16" fmla="*/ 10 w 42"/>
                    <a:gd name="T17" fmla="*/ 34 h 71"/>
                    <a:gd name="T18" fmla="*/ 9 w 42"/>
                    <a:gd name="T19" fmla="*/ 37 h 71"/>
                    <a:gd name="T20" fmla="*/ 8 w 42"/>
                    <a:gd name="T21" fmla="*/ 39 h 71"/>
                    <a:gd name="T22" fmla="*/ 7 w 42"/>
                    <a:gd name="T23" fmla="*/ 39 h 71"/>
                    <a:gd name="T24" fmla="*/ 3 w 42"/>
                    <a:gd name="T25" fmla="*/ 48 h 71"/>
                    <a:gd name="T26" fmla="*/ 4 w 42"/>
                    <a:gd name="T27" fmla="*/ 48 h 71"/>
                    <a:gd name="T28" fmla="*/ 4 w 42"/>
                    <a:gd name="T29" fmla="*/ 49 h 71"/>
                    <a:gd name="T30" fmla="*/ 4 w 42"/>
                    <a:gd name="T31" fmla="*/ 49 h 71"/>
                    <a:gd name="T32" fmla="*/ 5 w 42"/>
                    <a:gd name="T33" fmla="*/ 49 h 71"/>
                    <a:gd name="T34" fmla="*/ 6 w 42"/>
                    <a:gd name="T35" fmla="*/ 50 h 71"/>
                    <a:gd name="T36" fmla="*/ 7 w 42"/>
                    <a:gd name="T37" fmla="*/ 50 h 71"/>
                    <a:gd name="T38" fmla="*/ 15 w 42"/>
                    <a:gd name="T39" fmla="*/ 54 h 71"/>
                    <a:gd name="T40" fmla="*/ 20 w 42"/>
                    <a:gd name="T41" fmla="*/ 56 h 71"/>
                    <a:gd name="T42" fmla="*/ 22 w 42"/>
                    <a:gd name="T43" fmla="*/ 59 h 71"/>
                    <a:gd name="T44" fmla="*/ 23 w 42"/>
                    <a:gd name="T45" fmla="*/ 61 h 71"/>
                    <a:gd name="T46" fmla="*/ 25 w 42"/>
                    <a:gd name="T47" fmla="*/ 70 h 71"/>
                    <a:gd name="T48" fmla="*/ 25 w 42"/>
                    <a:gd name="T49" fmla="*/ 71 h 71"/>
                    <a:gd name="T50" fmla="*/ 41 w 42"/>
                    <a:gd name="T51" fmla="*/ 71 h 71"/>
                    <a:gd name="T52" fmla="*/ 34 w 42"/>
                    <a:gd name="T53" fmla="*/ 49 h 71"/>
                    <a:gd name="T54" fmla="*/ 22 w 42"/>
                    <a:gd name="T55" fmla="*/ 44 h 71"/>
                    <a:gd name="T56" fmla="*/ 19 w 42"/>
                    <a:gd name="T57" fmla="*/ 40 h 71"/>
                    <a:gd name="T58" fmla="*/ 24 w 42"/>
                    <a:gd name="T59" fmla="*/ 30 h 71"/>
                    <a:gd name="T60" fmla="*/ 27 w 42"/>
                    <a:gd name="T61" fmla="*/ 26 h 71"/>
                    <a:gd name="T62" fmla="*/ 25 w 42"/>
                    <a:gd name="T63" fmla="*/ 21 h 71"/>
                    <a:gd name="T64" fmla="*/ 26 w 42"/>
                    <a:gd name="T65" fmla="*/ 19 h 71"/>
                    <a:gd name="T66" fmla="*/ 22 w 42"/>
                    <a:gd name="T67" fmla="*/ 6 h 71"/>
                    <a:gd name="T68" fmla="*/ 18 w 42"/>
                    <a:gd name="T69" fmla="*/ 2 h 71"/>
                    <a:gd name="T70" fmla="*/ 11 w 42"/>
                    <a:gd name="T71" fmla="*/ 1 h 71"/>
                    <a:gd name="T72" fmla="*/ 8 w 42"/>
                    <a:gd name="T73" fmla="*/ 1 h 71"/>
                    <a:gd name="T74" fmla="*/ 4 w 42"/>
                    <a:gd name="T75" fmla="*/ 3 h 71"/>
                    <a:gd name="T76" fmla="*/ 1 w 42"/>
                    <a:gd name="T77" fmla="*/ 6 h 71"/>
                    <a:gd name="T78" fmla="*/ 0 w 42"/>
                    <a:gd name="T79" fmla="*/ 7 h 71"/>
                    <a:gd name="T80" fmla="*/ 0 w 42"/>
                    <a:gd name="T81" fmla="*/ 7 h 71"/>
                    <a:gd name="T82" fmla="*/ 3 w 42"/>
                    <a:gd name="T83" fmla="*/ 9 h 71"/>
                    <a:gd name="T84" fmla="*/ 4 w 42"/>
                    <a:gd name="T85" fmla="*/ 11 h 71"/>
                    <a:gd name="T86" fmla="*/ 5 w 42"/>
                    <a:gd name="T87" fmla="*/ 11 h 71"/>
                    <a:gd name="T88" fmla="*/ 8 w 42"/>
                    <a:gd name="T89" fmla="*/ 13 h 71"/>
                    <a:gd name="T90" fmla="*/ 8 w 42"/>
                    <a:gd name="T91" fmla="*/ 14 h 71"/>
                    <a:gd name="T92" fmla="*/ 9 w 42"/>
                    <a:gd name="T93" fmla="*/ 17 h 71"/>
                    <a:gd name="T94" fmla="*/ 9 w 42"/>
                    <a:gd name="T95" fmla="*/ 26 h 71"/>
                    <a:gd name="T96" fmla="*/ 10 w 42"/>
                    <a:gd name="T97" fmla="*/ 26 h 71"/>
                    <a:gd name="T98" fmla="*/ 10 w 42"/>
                    <a:gd name="T99" fmla="*/ 27 h 71"/>
                    <a:gd name="T100" fmla="*/ 10 w 42"/>
                    <a:gd name="T101" fmla="*/ 27 h 71"/>
                    <a:gd name="T102" fmla="*/ 10 w 42"/>
                    <a:gd name="T103" fmla="*/ 27 h 71"/>
                    <a:gd name="T104" fmla="*/ 10 w 42"/>
                    <a:gd name="T105" fmla="*/ 28 h 71"/>
                    <a:gd name="T106" fmla="*/ 10 w 42"/>
                    <a:gd name="T107" fmla="*/ 28 h 71"/>
                    <a:gd name="T108" fmla="*/ 11 w 42"/>
                    <a:gd name="T109" fmla="*/ 28 h 71"/>
                    <a:gd name="T110" fmla="*/ 11 w 42"/>
                    <a:gd name="T111" fmla="*/ 29 h 71"/>
                    <a:gd name="T112" fmla="*/ 11 w 42"/>
                    <a:gd name="T113" fmla="*/ 29 h 71"/>
                    <a:gd name="T114" fmla="*/ 11 w 42"/>
                    <a:gd name="T115" fmla="*/ 29 h 71"/>
                    <a:gd name="T116" fmla="*/ 11 w 42"/>
                    <a:gd name="T117" fmla="*/ 30 h 71"/>
                    <a:gd name="T118" fmla="*/ 11 w 42"/>
                    <a:gd name="T119" fmla="*/ 30 h 71"/>
                    <a:gd name="T120" fmla="*/ 11 w 42"/>
                    <a:gd name="T121" fmla="*/ 30 h 71"/>
                    <a:gd name="T122" fmla="*/ 11 w 42"/>
                    <a:gd name="T123"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71">
                      <a:moveTo>
                        <a:pt x="11" y="31"/>
                      </a:moveTo>
                      <a:cubicBezTo>
                        <a:pt x="11" y="31"/>
                        <a:pt x="11" y="31"/>
                        <a:pt x="11" y="31"/>
                      </a:cubicBezTo>
                      <a:cubicBezTo>
                        <a:pt x="11" y="31"/>
                        <a:pt x="11" y="32"/>
                        <a:pt x="11" y="32"/>
                      </a:cubicBezTo>
                      <a:cubicBezTo>
                        <a:pt x="11" y="32"/>
                        <a:pt x="11" y="32"/>
                        <a:pt x="11" y="32"/>
                      </a:cubicBezTo>
                      <a:cubicBezTo>
                        <a:pt x="11" y="32"/>
                        <a:pt x="11" y="32"/>
                        <a:pt x="11" y="32"/>
                      </a:cubicBezTo>
                      <a:cubicBezTo>
                        <a:pt x="10" y="32"/>
                        <a:pt x="10" y="32"/>
                        <a:pt x="10" y="33"/>
                      </a:cubicBezTo>
                      <a:cubicBezTo>
                        <a:pt x="10" y="33"/>
                        <a:pt x="10" y="33"/>
                        <a:pt x="10" y="33"/>
                      </a:cubicBezTo>
                      <a:cubicBezTo>
                        <a:pt x="10" y="33"/>
                        <a:pt x="10" y="33"/>
                        <a:pt x="10" y="33"/>
                      </a:cubicBezTo>
                      <a:cubicBezTo>
                        <a:pt x="10" y="33"/>
                        <a:pt x="10" y="34"/>
                        <a:pt x="10" y="34"/>
                      </a:cubicBezTo>
                      <a:cubicBezTo>
                        <a:pt x="10" y="35"/>
                        <a:pt x="9" y="36"/>
                        <a:pt x="9" y="37"/>
                      </a:cubicBezTo>
                      <a:cubicBezTo>
                        <a:pt x="9" y="38"/>
                        <a:pt x="8" y="38"/>
                        <a:pt x="8" y="39"/>
                      </a:cubicBezTo>
                      <a:cubicBezTo>
                        <a:pt x="8" y="39"/>
                        <a:pt x="8" y="39"/>
                        <a:pt x="7" y="39"/>
                      </a:cubicBezTo>
                      <a:cubicBezTo>
                        <a:pt x="7" y="42"/>
                        <a:pt x="6" y="45"/>
                        <a:pt x="3" y="48"/>
                      </a:cubicBezTo>
                      <a:cubicBezTo>
                        <a:pt x="4" y="48"/>
                        <a:pt x="4" y="48"/>
                        <a:pt x="4" y="48"/>
                      </a:cubicBezTo>
                      <a:cubicBezTo>
                        <a:pt x="4" y="48"/>
                        <a:pt x="4" y="49"/>
                        <a:pt x="4" y="49"/>
                      </a:cubicBezTo>
                      <a:cubicBezTo>
                        <a:pt x="4" y="49"/>
                        <a:pt x="4" y="49"/>
                        <a:pt x="4" y="49"/>
                      </a:cubicBezTo>
                      <a:cubicBezTo>
                        <a:pt x="4" y="49"/>
                        <a:pt x="5" y="49"/>
                        <a:pt x="5" y="49"/>
                      </a:cubicBezTo>
                      <a:cubicBezTo>
                        <a:pt x="5" y="49"/>
                        <a:pt x="6" y="49"/>
                        <a:pt x="6" y="50"/>
                      </a:cubicBezTo>
                      <a:cubicBezTo>
                        <a:pt x="6" y="50"/>
                        <a:pt x="7" y="50"/>
                        <a:pt x="7" y="50"/>
                      </a:cubicBezTo>
                      <a:cubicBezTo>
                        <a:pt x="9" y="51"/>
                        <a:pt x="12" y="53"/>
                        <a:pt x="15" y="54"/>
                      </a:cubicBezTo>
                      <a:cubicBezTo>
                        <a:pt x="17" y="55"/>
                        <a:pt x="19" y="55"/>
                        <a:pt x="20" y="56"/>
                      </a:cubicBezTo>
                      <a:cubicBezTo>
                        <a:pt x="21" y="57"/>
                        <a:pt x="21" y="58"/>
                        <a:pt x="22" y="59"/>
                      </a:cubicBezTo>
                      <a:cubicBezTo>
                        <a:pt x="23" y="59"/>
                        <a:pt x="23" y="60"/>
                        <a:pt x="23" y="61"/>
                      </a:cubicBezTo>
                      <a:cubicBezTo>
                        <a:pt x="24" y="64"/>
                        <a:pt x="25" y="67"/>
                        <a:pt x="25" y="70"/>
                      </a:cubicBezTo>
                      <a:cubicBezTo>
                        <a:pt x="25" y="71"/>
                        <a:pt x="25" y="71"/>
                        <a:pt x="25" y="71"/>
                      </a:cubicBezTo>
                      <a:cubicBezTo>
                        <a:pt x="41" y="71"/>
                        <a:pt x="41" y="71"/>
                        <a:pt x="41" y="71"/>
                      </a:cubicBezTo>
                      <a:cubicBezTo>
                        <a:pt x="41" y="58"/>
                        <a:pt x="42" y="52"/>
                        <a:pt x="34" y="49"/>
                      </a:cubicBezTo>
                      <a:cubicBezTo>
                        <a:pt x="26" y="46"/>
                        <a:pt x="22" y="44"/>
                        <a:pt x="22" y="44"/>
                      </a:cubicBezTo>
                      <a:cubicBezTo>
                        <a:pt x="22" y="44"/>
                        <a:pt x="20" y="42"/>
                        <a:pt x="19" y="40"/>
                      </a:cubicBezTo>
                      <a:cubicBezTo>
                        <a:pt x="22" y="37"/>
                        <a:pt x="23" y="34"/>
                        <a:pt x="24" y="30"/>
                      </a:cubicBezTo>
                      <a:cubicBezTo>
                        <a:pt x="25" y="30"/>
                        <a:pt x="26" y="29"/>
                        <a:pt x="27" y="26"/>
                      </a:cubicBezTo>
                      <a:cubicBezTo>
                        <a:pt x="28" y="21"/>
                        <a:pt x="26" y="20"/>
                        <a:pt x="25" y="21"/>
                      </a:cubicBezTo>
                      <a:cubicBezTo>
                        <a:pt x="25" y="20"/>
                        <a:pt x="26" y="19"/>
                        <a:pt x="26" y="19"/>
                      </a:cubicBezTo>
                      <a:cubicBezTo>
                        <a:pt x="28" y="6"/>
                        <a:pt x="22" y="6"/>
                        <a:pt x="22" y="6"/>
                      </a:cubicBezTo>
                      <a:cubicBezTo>
                        <a:pt x="22" y="6"/>
                        <a:pt x="21" y="4"/>
                        <a:pt x="18" y="2"/>
                      </a:cubicBezTo>
                      <a:cubicBezTo>
                        <a:pt x="16" y="1"/>
                        <a:pt x="14" y="0"/>
                        <a:pt x="11" y="1"/>
                      </a:cubicBezTo>
                      <a:cubicBezTo>
                        <a:pt x="9" y="1"/>
                        <a:pt x="8" y="1"/>
                        <a:pt x="8" y="1"/>
                      </a:cubicBezTo>
                      <a:cubicBezTo>
                        <a:pt x="6" y="2"/>
                        <a:pt x="5" y="2"/>
                        <a:pt x="4" y="3"/>
                      </a:cubicBezTo>
                      <a:cubicBezTo>
                        <a:pt x="3" y="4"/>
                        <a:pt x="2" y="5"/>
                        <a:pt x="1" y="6"/>
                      </a:cubicBezTo>
                      <a:cubicBezTo>
                        <a:pt x="0" y="6"/>
                        <a:pt x="0" y="7"/>
                        <a:pt x="0" y="7"/>
                      </a:cubicBezTo>
                      <a:cubicBezTo>
                        <a:pt x="0" y="7"/>
                        <a:pt x="0" y="7"/>
                        <a:pt x="0" y="7"/>
                      </a:cubicBezTo>
                      <a:cubicBezTo>
                        <a:pt x="1" y="8"/>
                        <a:pt x="2" y="9"/>
                        <a:pt x="3" y="9"/>
                      </a:cubicBezTo>
                      <a:cubicBezTo>
                        <a:pt x="4" y="10"/>
                        <a:pt x="4" y="10"/>
                        <a:pt x="4" y="11"/>
                      </a:cubicBezTo>
                      <a:cubicBezTo>
                        <a:pt x="4" y="11"/>
                        <a:pt x="5" y="11"/>
                        <a:pt x="5" y="11"/>
                      </a:cubicBezTo>
                      <a:cubicBezTo>
                        <a:pt x="6" y="11"/>
                        <a:pt x="7" y="12"/>
                        <a:pt x="8" y="13"/>
                      </a:cubicBezTo>
                      <a:cubicBezTo>
                        <a:pt x="8" y="13"/>
                        <a:pt x="8" y="14"/>
                        <a:pt x="8" y="14"/>
                      </a:cubicBezTo>
                      <a:cubicBezTo>
                        <a:pt x="9" y="15"/>
                        <a:pt x="9" y="16"/>
                        <a:pt x="9" y="17"/>
                      </a:cubicBezTo>
                      <a:cubicBezTo>
                        <a:pt x="10" y="19"/>
                        <a:pt x="10" y="22"/>
                        <a:pt x="9" y="26"/>
                      </a:cubicBezTo>
                      <a:cubicBezTo>
                        <a:pt x="9" y="26"/>
                        <a:pt x="10" y="26"/>
                        <a:pt x="10" y="26"/>
                      </a:cubicBezTo>
                      <a:cubicBezTo>
                        <a:pt x="10" y="27"/>
                        <a:pt x="10" y="27"/>
                        <a:pt x="10" y="27"/>
                      </a:cubicBezTo>
                      <a:cubicBezTo>
                        <a:pt x="10" y="27"/>
                        <a:pt x="10" y="27"/>
                        <a:pt x="10" y="27"/>
                      </a:cubicBezTo>
                      <a:cubicBezTo>
                        <a:pt x="10" y="27"/>
                        <a:pt x="10" y="27"/>
                        <a:pt x="10" y="27"/>
                      </a:cubicBezTo>
                      <a:cubicBezTo>
                        <a:pt x="10" y="27"/>
                        <a:pt x="10" y="28"/>
                        <a:pt x="10" y="28"/>
                      </a:cubicBezTo>
                      <a:cubicBezTo>
                        <a:pt x="10" y="28"/>
                        <a:pt x="10" y="28"/>
                        <a:pt x="10" y="28"/>
                      </a:cubicBezTo>
                      <a:cubicBezTo>
                        <a:pt x="10" y="28"/>
                        <a:pt x="11" y="28"/>
                        <a:pt x="11" y="28"/>
                      </a:cubicBezTo>
                      <a:cubicBezTo>
                        <a:pt x="11" y="28"/>
                        <a:pt x="11" y="29"/>
                        <a:pt x="11" y="29"/>
                      </a:cubicBezTo>
                      <a:cubicBezTo>
                        <a:pt x="11" y="29"/>
                        <a:pt x="11" y="29"/>
                        <a:pt x="11" y="29"/>
                      </a:cubicBezTo>
                      <a:cubicBezTo>
                        <a:pt x="11" y="29"/>
                        <a:pt x="11" y="29"/>
                        <a:pt x="11" y="29"/>
                      </a:cubicBezTo>
                      <a:cubicBezTo>
                        <a:pt x="11" y="30"/>
                        <a:pt x="11" y="30"/>
                        <a:pt x="11" y="30"/>
                      </a:cubicBezTo>
                      <a:cubicBezTo>
                        <a:pt x="11" y="30"/>
                        <a:pt x="11" y="30"/>
                        <a:pt x="11" y="30"/>
                      </a:cubicBezTo>
                      <a:cubicBezTo>
                        <a:pt x="11" y="30"/>
                        <a:pt x="11" y="30"/>
                        <a:pt x="11" y="30"/>
                      </a:cubicBezTo>
                      <a:cubicBezTo>
                        <a:pt x="11" y="31"/>
                        <a:pt x="11" y="31"/>
                        <a:pt x="1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8" name="Freeform 22">
                  <a:extLst>
                    <a:ext uri="{FF2B5EF4-FFF2-40B4-BE49-F238E27FC236}">
                      <a16:creationId xmlns:a16="http://schemas.microsoft.com/office/drawing/2014/main" id="{1D57214E-289D-4DEE-936B-869FF3A54943}"/>
                    </a:ext>
                  </a:extLst>
                </p:cNvPr>
                <p:cNvSpPr>
                  <a:spLocks/>
                </p:cNvSpPr>
                <p:nvPr/>
              </p:nvSpPr>
              <p:spPr bwMode="auto">
                <a:xfrm>
                  <a:off x="5752" y="7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79" name="Freeform 23">
                  <a:extLst>
                    <a:ext uri="{FF2B5EF4-FFF2-40B4-BE49-F238E27FC236}">
                      <a16:creationId xmlns:a16="http://schemas.microsoft.com/office/drawing/2014/main" id="{868E66B6-3082-41E6-AAC8-7B8A3DE0266B}"/>
                    </a:ext>
                  </a:extLst>
                </p:cNvPr>
                <p:cNvSpPr>
                  <a:spLocks/>
                </p:cNvSpPr>
                <p:nvPr/>
              </p:nvSpPr>
              <p:spPr bwMode="auto">
                <a:xfrm>
                  <a:off x="5650" y="7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sp>
              <p:nvSpPr>
                <p:cNvPr id="80" name="Freeform 24">
                  <a:extLst>
                    <a:ext uri="{FF2B5EF4-FFF2-40B4-BE49-F238E27FC236}">
                      <a16:creationId xmlns:a16="http://schemas.microsoft.com/office/drawing/2014/main" id="{62D63A16-F956-478A-8D20-6E45897009F8}"/>
                    </a:ext>
                  </a:extLst>
                </p:cNvPr>
                <p:cNvSpPr>
                  <a:spLocks/>
                </p:cNvSpPr>
                <p:nvPr/>
              </p:nvSpPr>
              <p:spPr bwMode="auto">
                <a:xfrm>
                  <a:off x="5650" y="78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schemeClr>
                    </a:solidFill>
                  </a:endParaRPr>
                </a:p>
              </p:txBody>
            </p:sp>
          </p:grpSp>
        </p:grpSp>
        <p:grpSp>
          <p:nvGrpSpPr>
            <p:cNvPr id="40" name="Group 39">
              <a:extLst>
                <a:ext uri="{FF2B5EF4-FFF2-40B4-BE49-F238E27FC236}">
                  <a16:creationId xmlns:a16="http://schemas.microsoft.com/office/drawing/2014/main" id="{8C822BD4-1148-1010-FC70-D42CA82F72E3}"/>
                </a:ext>
              </a:extLst>
            </p:cNvPr>
            <p:cNvGrpSpPr/>
            <p:nvPr/>
          </p:nvGrpSpPr>
          <p:grpSpPr>
            <a:xfrm>
              <a:off x="10003600" y="1080386"/>
              <a:ext cx="645427" cy="623034"/>
              <a:chOff x="8978795" y="1753547"/>
              <a:chExt cx="645427" cy="623034"/>
            </a:xfrm>
          </p:grpSpPr>
          <p:sp>
            <p:nvSpPr>
              <p:cNvPr id="101" name="Oval 100">
                <a:extLst>
                  <a:ext uri="{FF2B5EF4-FFF2-40B4-BE49-F238E27FC236}">
                    <a16:creationId xmlns:a16="http://schemas.microsoft.com/office/drawing/2014/main" id="{D5FF38F0-B8A4-4D36-91CB-41FDE7878EE5}"/>
                  </a:ext>
                </a:extLst>
              </p:cNvPr>
              <p:cNvSpPr>
                <a:spLocks noChangeAspect="1"/>
              </p:cNvSpPr>
              <p:nvPr/>
            </p:nvSpPr>
            <p:spPr>
              <a:xfrm>
                <a:off x="8978795" y="1753547"/>
                <a:ext cx="645427" cy="62303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75000"/>
                    </a:schemeClr>
                  </a:solidFill>
                  <a:latin typeface="Arial Black" panose="020B0A04020102020204" pitchFamily="34" charset="0"/>
                </a:endParaRPr>
              </a:p>
            </p:txBody>
          </p:sp>
          <p:pic>
            <p:nvPicPr>
              <p:cNvPr id="47" name="Graphic 46" descr="Bar graph with upward trend">
                <a:extLst>
                  <a:ext uri="{FF2B5EF4-FFF2-40B4-BE49-F238E27FC236}">
                    <a16:creationId xmlns:a16="http://schemas.microsoft.com/office/drawing/2014/main" id="{9E743316-5AF9-47F3-95C6-F2E6A3B681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012" y="1807372"/>
                <a:ext cx="616734" cy="522621"/>
              </a:xfrm>
              <a:prstGeom prst="rect">
                <a:avLst/>
              </a:prstGeom>
            </p:spPr>
          </p:pic>
        </p:grpSp>
      </p:grpSp>
      <p:pic>
        <p:nvPicPr>
          <p:cNvPr id="5" name="Picture 4" descr="Screenshot showing how to navigate to start workflow">
            <a:extLst>
              <a:ext uri="{FF2B5EF4-FFF2-40B4-BE49-F238E27FC236}">
                <a16:creationId xmlns:a16="http://schemas.microsoft.com/office/drawing/2014/main" id="{2BC894FE-B9FF-D8EA-686E-094214DDCF19}"/>
              </a:ext>
            </a:extLst>
          </p:cNvPr>
          <p:cNvPicPr>
            <a:picLocks noChangeAspect="1"/>
          </p:cNvPicPr>
          <p:nvPr/>
        </p:nvPicPr>
        <p:blipFill>
          <a:blip r:embed="rId13"/>
          <a:stretch>
            <a:fillRect/>
          </a:stretch>
        </p:blipFill>
        <p:spPr>
          <a:xfrm>
            <a:off x="672809" y="4342393"/>
            <a:ext cx="2377646" cy="1280271"/>
          </a:xfrm>
          <a:prstGeom prst="rect">
            <a:avLst/>
          </a:prstGeom>
          <a:ln>
            <a:noFill/>
          </a:ln>
          <a:effectLst>
            <a:outerShdw blurRad="190500" algn="tl" rotWithShape="0">
              <a:srgbClr val="000000">
                <a:alpha val="70000"/>
              </a:srgbClr>
            </a:outerShdw>
          </a:effectLst>
        </p:spPr>
      </p:pic>
      <p:sp>
        <p:nvSpPr>
          <p:cNvPr id="7" name="Rectangle: Rounded Corners 6">
            <a:extLst>
              <a:ext uri="{FF2B5EF4-FFF2-40B4-BE49-F238E27FC236}">
                <a16:creationId xmlns:a16="http://schemas.microsoft.com/office/drawing/2014/main" id="{C74F6690-D2CF-1E08-A996-9F61427FD87A}"/>
              </a:ext>
              <a:ext uri="{C183D7F6-B498-43B3-948B-1728B52AA6E4}">
                <adec:decorative xmlns:adec="http://schemas.microsoft.com/office/drawing/2017/decorative" val="1"/>
              </a:ext>
            </a:extLst>
          </p:cNvPr>
          <p:cNvSpPr/>
          <p:nvPr/>
        </p:nvSpPr>
        <p:spPr>
          <a:xfrm>
            <a:off x="975744" y="5391490"/>
            <a:ext cx="1233123" cy="20843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7A398469-82D0-7694-B187-42B036F4C9D1}"/>
              </a:ext>
              <a:ext uri="{C183D7F6-B498-43B3-948B-1728B52AA6E4}">
                <adec:decorative xmlns:adec="http://schemas.microsoft.com/office/drawing/2017/decorative" val="1"/>
              </a:ext>
            </a:extLst>
          </p:cNvPr>
          <p:cNvSpPr/>
          <p:nvPr/>
        </p:nvSpPr>
        <p:spPr>
          <a:xfrm>
            <a:off x="2663558" y="4418180"/>
            <a:ext cx="375195" cy="277760"/>
          </a:xfrm>
          <a:prstGeom prst="roundRect">
            <a:avLst>
              <a:gd name="adj" fmla="val 16667"/>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creenshot showing how to navigate to start workflow">
            <a:extLst>
              <a:ext uri="{FF2B5EF4-FFF2-40B4-BE49-F238E27FC236}">
                <a16:creationId xmlns:a16="http://schemas.microsoft.com/office/drawing/2014/main" id="{0C7425A2-95AA-706F-33F3-FFF4C02B47C0}"/>
              </a:ext>
            </a:extLst>
          </p:cNvPr>
          <p:cNvPicPr>
            <a:picLocks noChangeAspect="1"/>
          </p:cNvPicPr>
          <p:nvPr/>
        </p:nvPicPr>
        <p:blipFill>
          <a:blip r:embed="rId14"/>
          <a:stretch>
            <a:fillRect/>
          </a:stretch>
        </p:blipFill>
        <p:spPr>
          <a:xfrm>
            <a:off x="9302351" y="3718805"/>
            <a:ext cx="2359115" cy="734105"/>
          </a:xfrm>
          <a:prstGeom prst="rect">
            <a:avLst/>
          </a:prstGeom>
          <a:ln>
            <a:noFill/>
          </a:ln>
          <a:effectLst>
            <a:outerShdw blurRad="190500" algn="tl" rotWithShape="0">
              <a:srgbClr val="000000">
                <a:alpha val="70000"/>
              </a:srgbClr>
            </a:outerShdw>
          </a:effectLst>
        </p:spPr>
      </p:pic>
      <p:sp>
        <p:nvSpPr>
          <p:cNvPr id="20" name="Rectangle: Rounded Corners 19">
            <a:extLst>
              <a:ext uri="{FF2B5EF4-FFF2-40B4-BE49-F238E27FC236}">
                <a16:creationId xmlns:a16="http://schemas.microsoft.com/office/drawing/2014/main" id="{1DE36F53-3C84-554D-947B-76BA7AB6D839}"/>
              </a:ext>
              <a:ext uri="{C183D7F6-B498-43B3-948B-1728B52AA6E4}">
                <adec:decorative xmlns:adec="http://schemas.microsoft.com/office/drawing/2017/decorative" val="1"/>
              </a:ext>
            </a:extLst>
          </p:cNvPr>
          <p:cNvSpPr/>
          <p:nvPr/>
        </p:nvSpPr>
        <p:spPr>
          <a:xfrm>
            <a:off x="9602875" y="4238178"/>
            <a:ext cx="1233123" cy="20843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FB24934B-9989-E873-A9CA-A3245B0817C1}"/>
              </a:ext>
              <a:ext uri="{C183D7F6-B498-43B3-948B-1728B52AA6E4}">
                <adec:decorative xmlns:adec="http://schemas.microsoft.com/office/drawing/2017/decorative" val="1"/>
              </a:ext>
            </a:extLst>
          </p:cNvPr>
          <p:cNvSpPr/>
          <p:nvPr/>
        </p:nvSpPr>
        <p:spPr>
          <a:xfrm>
            <a:off x="11282868" y="3724155"/>
            <a:ext cx="375195" cy="277760"/>
          </a:xfrm>
          <a:prstGeom prst="roundRect">
            <a:avLst>
              <a:gd name="adj" fmla="val 16667"/>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Screenshot showing how to launch document report">
            <a:extLst>
              <a:ext uri="{FF2B5EF4-FFF2-40B4-BE49-F238E27FC236}">
                <a16:creationId xmlns:a16="http://schemas.microsoft.com/office/drawing/2014/main" id="{126F79CC-F295-7C02-46E2-145C8B3D085A}"/>
              </a:ext>
            </a:extLst>
          </p:cNvPr>
          <p:cNvPicPr>
            <a:picLocks noChangeAspect="1"/>
          </p:cNvPicPr>
          <p:nvPr/>
        </p:nvPicPr>
        <p:blipFill>
          <a:blip r:embed="rId15"/>
          <a:stretch>
            <a:fillRect/>
          </a:stretch>
        </p:blipFill>
        <p:spPr>
          <a:xfrm>
            <a:off x="6445557" y="3596530"/>
            <a:ext cx="2404837" cy="960530"/>
          </a:xfrm>
          <a:prstGeom prst="rect">
            <a:avLst/>
          </a:prstGeom>
          <a:ln>
            <a:noFill/>
          </a:ln>
          <a:effectLst>
            <a:outerShdw blurRad="190500" algn="tl" rotWithShape="0">
              <a:srgbClr val="000000">
                <a:alpha val="70000"/>
              </a:srgbClr>
            </a:outerShdw>
          </a:effectLst>
        </p:spPr>
      </p:pic>
      <p:sp>
        <p:nvSpPr>
          <p:cNvPr id="33" name="Rectangle: Rounded Corners 32">
            <a:extLst>
              <a:ext uri="{FF2B5EF4-FFF2-40B4-BE49-F238E27FC236}">
                <a16:creationId xmlns:a16="http://schemas.microsoft.com/office/drawing/2014/main" id="{B82355A5-F966-2710-0E83-5A99A10899CB}"/>
              </a:ext>
              <a:ext uri="{C183D7F6-B498-43B3-948B-1728B52AA6E4}">
                <adec:decorative xmlns:adec="http://schemas.microsoft.com/office/drawing/2017/decorative" val="1"/>
              </a:ext>
            </a:extLst>
          </p:cNvPr>
          <p:cNvSpPr/>
          <p:nvPr/>
        </p:nvSpPr>
        <p:spPr>
          <a:xfrm>
            <a:off x="8656320" y="3799840"/>
            <a:ext cx="222317" cy="11514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3DB76C46-7344-BB1E-4EAD-4362255F5214}"/>
              </a:ext>
              <a:ext uri="{C183D7F6-B498-43B3-948B-1728B52AA6E4}">
                <adec:decorative xmlns:adec="http://schemas.microsoft.com/office/drawing/2017/decorative" val="1"/>
              </a:ext>
            </a:extLst>
          </p:cNvPr>
          <p:cNvSpPr/>
          <p:nvPr/>
        </p:nvSpPr>
        <p:spPr>
          <a:xfrm>
            <a:off x="8094133" y="4145061"/>
            <a:ext cx="756261" cy="22008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8975379"/>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2B04-A468-4D6D-997B-0BF0D77652CF}"/>
              </a:ext>
            </a:extLst>
          </p:cNvPr>
          <p:cNvSpPr>
            <a:spLocks noGrp="1"/>
          </p:cNvSpPr>
          <p:nvPr>
            <p:ph type="title"/>
          </p:nvPr>
        </p:nvSpPr>
        <p:spPr/>
        <p:txBody>
          <a:bodyPr/>
          <a:lstStyle/>
          <a:p>
            <a:r>
              <a:rPr lang="en-US" dirty="0"/>
              <a:t>Document Post-Approval Reviews</a:t>
            </a:r>
          </a:p>
        </p:txBody>
      </p:sp>
      <p:sp>
        <p:nvSpPr>
          <p:cNvPr id="3" name="Content Placeholder 2">
            <a:extLst>
              <a:ext uri="{FF2B5EF4-FFF2-40B4-BE49-F238E27FC236}">
                <a16:creationId xmlns:a16="http://schemas.microsoft.com/office/drawing/2014/main" id="{A9F1BCD6-80B7-4A60-8A02-2ED64CAF1355}"/>
              </a:ext>
            </a:extLst>
          </p:cNvPr>
          <p:cNvSpPr>
            <a:spLocks noGrp="1"/>
          </p:cNvSpPr>
          <p:nvPr>
            <p:ph idx="1"/>
          </p:nvPr>
        </p:nvSpPr>
        <p:spPr>
          <a:xfrm>
            <a:off x="927947" y="1447800"/>
            <a:ext cx="10336106" cy="5410200"/>
          </a:xfrm>
        </p:spPr>
        <p:txBody>
          <a:bodyPr/>
          <a:lstStyle/>
          <a:p>
            <a:r>
              <a:rPr lang="en-US" dirty="0"/>
              <a:t>It’s time for Study Manager Manuel to perform an Inspection Readiness check. As per the company SOPs and TMF Plan, a subset of final eTMF documents needs to be reviewed to ensure they are Inspection Ready. </a:t>
            </a:r>
          </a:p>
          <a:p>
            <a:pPr lvl="1"/>
            <a:r>
              <a:rPr lang="en-US" i="1" dirty="0"/>
              <a:t>How can Manuel verify the quality of the approved documents for his Study?</a:t>
            </a:r>
          </a:p>
          <a:p>
            <a:pPr lvl="1"/>
            <a:r>
              <a:rPr lang="en-US" i="1" dirty="0"/>
              <a:t>What tools can he use to perform the quality review?</a:t>
            </a:r>
          </a:p>
          <a:p>
            <a:pPr lvl="1"/>
            <a:r>
              <a:rPr lang="en-US" i="1" dirty="0"/>
              <a:t>What tools can he use to follow-up on his quality review?</a:t>
            </a:r>
          </a:p>
          <a:p>
            <a:pPr lvl="1"/>
            <a:endParaRPr lang="en-US" i="1" dirty="0"/>
          </a:p>
          <a:p>
            <a:pPr lvl="1"/>
            <a:endParaRPr lang="en-US" i="1" dirty="0"/>
          </a:p>
          <a:p>
            <a:pPr lvl="1"/>
            <a:endParaRPr lang="en-US" i="1" dirty="0"/>
          </a:p>
        </p:txBody>
      </p:sp>
      <p:sp>
        <p:nvSpPr>
          <p:cNvPr id="4" name="Text Placeholder 3">
            <a:extLst>
              <a:ext uri="{FF2B5EF4-FFF2-40B4-BE49-F238E27FC236}">
                <a16:creationId xmlns:a16="http://schemas.microsoft.com/office/drawing/2014/main" id="{FA1FE8F1-D272-495D-A6C3-DE1A3351A88C}"/>
              </a:ext>
            </a:extLst>
          </p:cNvPr>
          <p:cNvSpPr txBox="1">
            <a:spLocks/>
          </p:cNvSpPr>
          <p:nvPr/>
        </p:nvSpPr>
        <p:spPr>
          <a:xfrm>
            <a:off x="182900" y="868136"/>
            <a:ext cx="11639394" cy="57966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cs typeface="Calibri"/>
              </a:rPr>
              <a:t>Use Cases and Roles</a:t>
            </a:r>
          </a:p>
        </p:txBody>
      </p:sp>
      <p:sp>
        <p:nvSpPr>
          <p:cNvPr id="5" name="TextBox 4">
            <a:extLst>
              <a:ext uri="{FF2B5EF4-FFF2-40B4-BE49-F238E27FC236}">
                <a16:creationId xmlns:a16="http://schemas.microsoft.com/office/drawing/2014/main" id="{83E4A096-A250-4D24-8F76-5FD176FB487E}"/>
              </a:ext>
            </a:extLst>
          </p:cNvPr>
          <p:cNvSpPr txBox="1"/>
          <p:nvPr/>
        </p:nvSpPr>
        <p:spPr>
          <a:xfrm>
            <a:off x="828042" y="5989864"/>
            <a:ext cx="10994252" cy="344710"/>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000" dirty="0">
                <a:solidFill>
                  <a:schemeClr val="tx1">
                    <a:lumMod val="75000"/>
                  </a:schemeClr>
                </a:solidFill>
              </a:rPr>
              <a:t>For more information on document workflows, see Vault Help: </a:t>
            </a:r>
            <a:r>
              <a:rPr lang="en-US" sz="2000" dirty="0">
                <a:solidFill>
                  <a:schemeClr val="tx1">
                    <a:lumMod val="75000"/>
                  </a:schemeClr>
                </a:solidFill>
                <a:hlinkClick r:id="rId2"/>
              </a:rPr>
              <a:t>About Document Workflows</a:t>
            </a:r>
            <a:endParaRPr lang="en-US" sz="2000" dirty="0">
              <a:solidFill>
                <a:schemeClr val="tx1">
                  <a:lumMod val="75000"/>
                </a:schemeClr>
              </a:solidFill>
            </a:endParaRPr>
          </a:p>
        </p:txBody>
      </p:sp>
    </p:spTree>
    <p:extLst>
      <p:ext uri="{BB962C8B-B14F-4D97-AF65-F5344CB8AC3E}">
        <p14:creationId xmlns:p14="http://schemas.microsoft.com/office/powerpoint/2010/main" val="682885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24BEB-7937-FB07-D879-FBD1ADC45A79}"/>
              </a:ext>
            </a:extLst>
          </p:cNvPr>
          <p:cNvSpPr>
            <a:spLocks noGrp="1"/>
          </p:cNvSpPr>
          <p:nvPr>
            <p:ph type="title"/>
          </p:nvPr>
        </p:nvSpPr>
        <p:spPr/>
        <p:txBody>
          <a:bodyPr/>
          <a:lstStyle/>
          <a:p>
            <a:r>
              <a:rPr lang="en-US" dirty="0"/>
              <a:t>Summary of changes</a:t>
            </a:r>
          </a:p>
        </p:txBody>
      </p:sp>
      <p:graphicFrame>
        <p:nvGraphicFramePr>
          <p:cNvPr id="4" name="Table 3">
            <a:extLst>
              <a:ext uri="{FF2B5EF4-FFF2-40B4-BE49-F238E27FC236}">
                <a16:creationId xmlns:a16="http://schemas.microsoft.com/office/drawing/2014/main" id="{55ABD065-B528-02E4-E4E5-0C2F3F5C0393}"/>
              </a:ext>
            </a:extLst>
          </p:cNvPr>
          <p:cNvGraphicFramePr>
            <a:graphicFrameLocks noGrp="1"/>
          </p:cNvGraphicFramePr>
          <p:nvPr>
            <p:extLst>
              <p:ext uri="{D42A27DB-BD31-4B8C-83A1-F6EECF244321}">
                <p14:modId xmlns:p14="http://schemas.microsoft.com/office/powerpoint/2010/main" val="3954381549"/>
              </p:ext>
            </p:extLst>
          </p:nvPr>
        </p:nvGraphicFramePr>
        <p:xfrm>
          <a:off x="1094014" y="1690687"/>
          <a:ext cx="9944100" cy="3601628"/>
        </p:xfrm>
        <a:graphic>
          <a:graphicData uri="http://schemas.openxmlformats.org/drawingml/2006/table">
            <a:tbl>
              <a:tblPr firstRow="1" bandRow="1">
                <a:tableStyleId>{F5AB1C69-6EDB-4FF4-983F-18BD219EF322}</a:tableStyleId>
              </a:tblPr>
              <a:tblGrid>
                <a:gridCol w="4972050">
                  <a:extLst>
                    <a:ext uri="{9D8B030D-6E8A-4147-A177-3AD203B41FA5}">
                      <a16:colId xmlns:a16="http://schemas.microsoft.com/office/drawing/2014/main" val="312276775"/>
                    </a:ext>
                  </a:extLst>
                </a:gridCol>
                <a:gridCol w="4972050">
                  <a:extLst>
                    <a:ext uri="{9D8B030D-6E8A-4147-A177-3AD203B41FA5}">
                      <a16:colId xmlns:a16="http://schemas.microsoft.com/office/drawing/2014/main" val="1264756976"/>
                    </a:ext>
                  </a:extLst>
                </a:gridCol>
              </a:tblGrid>
              <a:tr h="1069294">
                <a:tc>
                  <a:txBody>
                    <a:bodyPr/>
                    <a:lstStyle/>
                    <a:p>
                      <a:r>
                        <a:rPr lang="en-US" dirty="0">
                          <a:solidFill>
                            <a:schemeClr val="tx1"/>
                          </a:solidFill>
                        </a:rPr>
                        <a:t>Version date</a:t>
                      </a:r>
                    </a:p>
                  </a:txBody>
                  <a:tcPr/>
                </a:tc>
                <a:tc>
                  <a:txBody>
                    <a:bodyPr/>
                    <a:lstStyle/>
                    <a:p>
                      <a:r>
                        <a:rPr lang="en-US" dirty="0">
                          <a:solidFill>
                            <a:schemeClr val="tx1"/>
                          </a:solidFill>
                        </a:rPr>
                        <a:t>Summary of Changes</a:t>
                      </a:r>
                    </a:p>
                  </a:txBody>
                  <a:tcPr/>
                </a:tc>
                <a:extLst>
                  <a:ext uri="{0D108BD9-81ED-4DB2-BD59-A6C34878D82A}">
                    <a16:rowId xmlns:a16="http://schemas.microsoft.com/office/drawing/2014/main" val="3678467846"/>
                  </a:ext>
                </a:extLst>
              </a:tr>
              <a:tr h="1069294">
                <a:tc>
                  <a:txBody>
                    <a:bodyPr/>
                    <a:lstStyle/>
                    <a:p>
                      <a:r>
                        <a:rPr lang="en-US" dirty="0"/>
                        <a:t>1/6/2023</a:t>
                      </a:r>
                    </a:p>
                  </a:txBody>
                  <a:tcPr/>
                </a:tc>
                <a:tc>
                  <a:txBody>
                    <a:bodyPr/>
                    <a:lstStyle/>
                    <a:p>
                      <a:r>
                        <a:rPr lang="en-US" dirty="0"/>
                        <a:t>Initial</a:t>
                      </a:r>
                    </a:p>
                  </a:txBody>
                  <a:tcPr/>
                </a:tc>
                <a:extLst>
                  <a:ext uri="{0D108BD9-81ED-4DB2-BD59-A6C34878D82A}">
                    <a16:rowId xmlns:a16="http://schemas.microsoft.com/office/drawing/2014/main" val="2851414474"/>
                  </a:ext>
                </a:extLst>
              </a:tr>
              <a:tr h="1069294">
                <a:tc>
                  <a:txBody>
                    <a:bodyPr/>
                    <a:lstStyle/>
                    <a:p>
                      <a:r>
                        <a:rPr lang="en-US" dirty="0"/>
                        <a:t>3/4/2024</a:t>
                      </a:r>
                    </a:p>
                  </a:txBody>
                  <a:tcPr/>
                </a:tc>
                <a:tc>
                  <a:txBody>
                    <a:bodyPr/>
                    <a:lstStyle/>
                    <a:p>
                      <a:r>
                        <a:rPr lang="en-US" dirty="0"/>
                        <a:t>Slide 36: Addition of ability to designate a study site as the reference site for that specific study or study country</a:t>
                      </a:r>
                    </a:p>
                    <a:p>
                      <a:r>
                        <a:rPr lang="en-US" dirty="0"/>
                        <a:t>Slide 121: Slide replaced to list the relevant inbound email </a:t>
                      </a:r>
                      <a:r>
                        <a:rPr lang="en-US"/>
                        <a:t>addresses available</a:t>
                      </a:r>
                      <a:endParaRPr lang="en-US" dirty="0"/>
                    </a:p>
                  </a:txBody>
                  <a:tcPr/>
                </a:tc>
                <a:extLst>
                  <a:ext uri="{0D108BD9-81ED-4DB2-BD59-A6C34878D82A}">
                    <a16:rowId xmlns:a16="http://schemas.microsoft.com/office/drawing/2014/main" val="2346072354"/>
                  </a:ext>
                </a:extLst>
              </a:tr>
            </a:tbl>
          </a:graphicData>
        </a:graphic>
      </p:graphicFrame>
    </p:spTree>
    <p:extLst>
      <p:ext uri="{BB962C8B-B14F-4D97-AF65-F5344CB8AC3E}">
        <p14:creationId xmlns:p14="http://schemas.microsoft.com/office/powerpoint/2010/main" val="20729606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8472-DE7E-4173-BF3F-FEFAFB2614EA}"/>
              </a:ext>
            </a:extLst>
          </p:cNvPr>
          <p:cNvSpPr>
            <a:spLocks noGrp="1"/>
          </p:cNvSpPr>
          <p:nvPr>
            <p:ph type="title"/>
          </p:nvPr>
        </p:nvSpPr>
        <p:spPr/>
        <p:txBody>
          <a:bodyPr/>
          <a:lstStyle/>
          <a:p>
            <a:r>
              <a:rPr lang="en-US"/>
              <a:t>Create a Product</a:t>
            </a:r>
          </a:p>
        </p:txBody>
      </p:sp>
      <p:sp>
        <p:nvSpPr>
          <p:cNvPr id="3" name="Content Placeholder 2">
            <a:extLst>
              <a:ext uri="{FF2B5EF4-FFF2-40B4-BE49-F238E27FC236}">
                <a16:creationId xmlns:a16="http://schemas.microsoft.com/office/drawing/2014/main" id="{558C31CA-D767-43F2-AC9C-62AFE7580493}"/>
              </a:ext>
            </a:extLst>
          </p:cNvPr>
          <p:cNvSpPr>
            <a:spLocks noGrp="1"/>
          </p:cNvSpPr>
          <p:nvPr>
            <p:ph idx="1"/>
          </p:nvPr>
        </p:nvSpPr>
        <p:spPr>
          <a:xfrm>
            <a:off x="826623" y="1066800"/>
            <a:ext cx="3785133" cy="5410200"/>
          </a:xfrm>
        </p:spPr>
        <p:txBody>
          <a:bodyPr/>
          <a:lstStyle/>
          <a:p>
            <a:pPr marL="457200" indent="-457200">
              <a:buFont typeface="+mj-lt"/>
              <a:buAutoNum type="arabicPeriod" startAt="5"/>
            </a:pPr>
            <a:r>
              <a:rPr lang="en-US" sz="1800" dirty="0"/>
              <a:t>Enter the </a:t>
            </a:r>
            <a:r>
              <a:rPr lang="en-US" sz="1800" b="1" dirty="0"/>
              <a:t>Product Name</a:t>
            </a:r>
            <a:r>
              <a:rPr lang="en-US" sz="1800" dirty="0"/>
              <a:t> and leave Status field default as </a:t>
            </a:r>
            <a:r>
              <a:rPr lang="en-US" sz="1800" b="1" dirty="0"/>
              <a:t>Active</a:t>
            </a:r>
            <a:r>
              <a:rPr lang="en-US" sz="1800" dirty="0"/>
              <a:t>. Click </a:t>
            </a:r>
            <a:r>
              <a:rPr lang="en-US" sz="1800" b="1" dirty="0"/>
              <a:t>Save.</a:t>
            </a:r>
          </a:p>
          <a:p>
            <a:pPr marL="457200" indent="-457200">
              <a:buFont typeface="+mj-lt"/>
              <a:buAutoNum type="arabicPeriod" startAt="5"/>
            </a:pPr>
            <a:r>
              <a:rPr lang="en-US" sz="1800" dirty="0"/>
              <a:t>The new </a:t>
            </a:r>
            <a:r>
              <a:rPr lang="en-US" sz="1800" b="1" dirty="0"/>
              <a:t>Product’s</a:t>
            </a:r>
            <a:r>
              <a:rPr lang="en-US" sz="1800" dirty="0"/>
              <a:t> page will be displayed.</a:t>
            </a:r>
          </a:p>
          <a:p>
            <a:pPr lvl="1"/>
            <a:r>
              <a:rPr lang="en-US" sz="1300" b="1" dirty="0"/>
              <a:t>Note</a:t>
            </a:r>
            <a:r>
              <a:rPr lang="en-US" sz="1300" dirty="0"/>
              <a:t>: This product can now be associated with studies.</a:t>
            </a:r>
          </a:p>
        </p:txBody>
      </p:sp>
      <p:grpSp>
        <p:nvGrpSpPr>
          <p:cNvPr id="4" name="Group 3" descr="Screenshot showing step 5">
            <a:extLst>
              <a:ext uri="{FF2B5EF4-FFF2-40B4-BE49-F238E27FC236}">
                <a16:creationId xmlns:a16="http://schemas.microsoft.com/office/drawing/2014/main" id="{75AFFFF6-B9A2-004B-6B35-46261129ADA7}"/>
              </a:ext>
            </a:extLst>
          </p:cNvPr>
          <p:cNvGrpSpPr/>
          <p:nvPr/>
        </p:nvGrpSpPr>
        <p:grpSpPr>
          <a:xfrm>
            <a:off x="4720041" y="1066799"/>
            <a:ext cx="7087370" cy="856722"/>
            <a:chOff x="4720041" y="1066799"/>
            <a:chExt cx="7087370" cy="856722"/>
          </a:xfrm>
        </p:grpSpPr>
        <p:pic>
          <p:nvPicPr>
            <p:cNvPr id="7" name="Picture 6">
              <a:extLst>
                <a:ext uri="{FF2B5EF4-FFF2-40B4-BE49-F238E27FC236}">
                  <a16:creationId xmlns:a16="http://schemas.microsoft.com/office/drawing/2014/main" id="{967CB560-ADDD-49FC-8C51-2496D6A1C55A}"/>
                </a:ext>
              </a:extLst>
            </p:cNvPr>
            <p:cNvPicPr>
              <a:picLocks noChangeAspect="1"/>
            </p:cNvPicPr>
            <p:nvPr/>
          </p:nvPicPr>
          <p:blipFill>
            <a:blip r:embed="rId3"/>
            <a:stretch>
              <a:fillRect/>
            </a:stretch>
          </p:blipFill>
          <p:spPr>
            <a:xfrm>
              <a:off x="4720041" y="1072583"/>
              <a:ext cx="7087370" cy="850938"/>
            </a:xfrm>
            <a:prstGeom prst="rect">
              <a:avLst/>
            </a:prstGeom>
            <a:ln>
              <a:noFill/>
            </a:ln>
            <a:effectLst>
              <a:outerShdw blurRad="292100" dist="139700" dir="2700000" algn="tl" rotWithShape="0">
                <a:srgbClr val="333333">
                  <a:alpha val="65000"/>
                </a:srgbClr>
              </a:outerShdw>
            </a:effectLst>
          </p:spPr>
        </p:pic>
        <p:sp>
          <p:nvSpPr>
            <p:cNvPr id="14" name="Rectangle: Rounded Corners 13">
              <a:extLst>
                <a:ext uri="{FF2B5EF4-FFF2-40B4-BE49-F238E27FC236}">
                  <a16:creationId xmlns:a16="http://schemas.microsoft.com/office/drawing/2014/main" id="{499C2AB2-37C6-4D5E-A383-BE9F7D5AC891}"/>
                </a:ext>
              </a:extLst>
            </p:cNvPr>
            <p:cNvSpPr/>
            <p:nvPr/>
          </p:nvSpPr>
          <p:spPr>
            <a:xfrm>
              <a:off x="6695255" y="1679466"/>
              <a:ext cx="2359905" cy="24405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FB7D16-0A09-4EB0-A02A-194759B651D0}"/>
                </a:ext>
              </a:extLst>
            </p:cNvPr>
            <p:cNvSpPr/>
            <p:nvPr/>
          </p:nvSpPr>
          <p:spPr>
            <a:xfrm>
              <a:off x="11293750" y="1066799"/>
              <a:ext cx="425540" cy="25104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4" name="Oval 23">
              <a:extLst>
                <a:ext uri="{FF2B5EF4-FFF2-40B4-BE49-F238E27FC236}">
                  <a16:creationId xmlns:a16="http://schemas.microsoft.com/office/drawing/2014/main" id="{41FBB4B6-0242-4EE9-8422-192CF8676A1E}"/>
                </a:ext>
              </a:extLst>
            </p:cNvPr>
            <p:cNvSpPr/>
            <p:nvPr/>
          </p:nvSpPr>
          <p:spPr>
            <a:xfrm>
              <a:off x="5477144" y="148043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grpSp>
      <p:grpSp>
        <p:nvGrpSpPr>
          <p:cNvPr id="6" name="Group 5" descr="Screenshot showing step 6">
            <a:extLst>
              <a:ext uri="{FF2B5EF4-FFF2-40B4-BE49-F238E27FC236}">
                <a16:creationId xmlns:a16="http://schemas.microsoft.com/office/drawing/2014/main" id="{2FB795D8-CC29-1B0B-1660-538AC5BFA7F1}"/>
              </a:ext>
            </a:extLst>
          </p:cNvPr>
          <p:cNvGrpSpPr/>
          <p:nvPr/>
        </p:nvGrpSpPr>
        <p:grpSpPr>
          <a:xfrm>
            <a:off x="4885422" y="2499919"/>
            <a:ext cx="6615290" cy="3446070"/>
            <a:chOff x="4885422" y="2499919"/>
            <a:chExt cx="6615290" cy="3446070"/>
          </a:xfrm>
        </p:grpSpPr>
        <p:pic>
          <p:nvPicPr>
            <p:cNvPr id="5" name="Picture 4" descr="Graphical user interface, text, application, email&#10;&#10;Description automatically generated">
              <a:extLst>
                <a:ext uri="{FF2B5EF4-FFF2-40B4-BE49-F238E27FC236}">
                  <a16:creationId xmlns:a16="http://schemas.microsoft.com/office/drawing/2014/main" id="{F9852C32-209A-5D13-2E6B-E5281CB2180C}"/>
                </a:ext>
              </a:extLst>
            </p:cNvPr>
            <p:cNvPicPr>
              <a:picLocks noChangeAspect="1"/>
            </p:cNvPicPr>
            <p:nvPr/>
          </p:nvPicPr>
          <p:blipFill>
            <a:blip r:embed="rId4"/>
            <a:stretch>
              <a:fillRect/>
            </a:stretch>
          </p:blipFill>
          <p:spPr>
            <a:xfrm>
              <a:off x="4885422" y="2499919"/>
              <a:ext cx="6615290" cy="3446070"/>
            </a:xfrm>
            <a:prstGeom prst="rect">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pic>
        <p:sp>
          <p:nvSpPr>
            <p:cNvPr id="25" name="Oval 24">
              <a:extLst>
                <a:ext uri="{FF2B5EF4-FFF2-40B4-BE49-F238E27FC236}">
                  <a16:creationId xmlns:a16="http://schemas.microsoft.com/office/drawing/2014/main" id="{B4FC4F13-D9A0-4ADE-8782-C91CDB7C6E60}"/>
                </a:ext>
              </a:extLst>
            </p:cNvPr>
            <p:cNvSpPr/>
            <p:nvPr/>
          </p:nvSpPr>
          <p:spPr>
            <a:xfrm>
              <a:off x="6807260" y="264013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grpSp>
    </p:spTree>
    <p:extLst>
      <p:ext uri="{BB962C8B-B14F-4D97-AF65-F5344CB8AC3E}">
        <p14:creationId xmlns:p14="http://schemas.microsoft.com/office/powerpoint/2010/main" val="902059467"/>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2BF1E-3DC4-4F49-B1D8-D8984563048D}"/>
              </a:ext>
            </a:extLst>
          </p:cNvPr>
          <p:cNvSpPr>
            <a:spLocks noGrp="1"/>
          </p:cNvSpPr>
          <p:nvPr>
            <p:ph idx="1"/>
          </p:nvPr>
        </p:nvSpPr>
        <p:spPr>
          <a:xfrm>
            <a:off x="771448" y="1467236"/>
            <a:ext cx="3790399" cy="5105400"/>
          </a:xfrm>
        </p:spPr>
        <p:txBody>
          <a:bodyPr/>
          <a:lstStyle/>
          <a:p>
            <a:pPr marL="457200" indent="-457200">
              <a:buFont typeface="+mj-lt"/>
              <a:buAutoNum type="arabicPeriod"/>
            </a:pPr>
            <a:r>
              <a:rPr lang="en-US" sz="2000" dirty="0"/>
              <a:t>You can navigate to</a:t>
            </a:r>
            <a:r>
              <a:rPr lang="en-US" sz="2000" b="1" dirty="0"/>
              <a:t> Reports</a:t>
            </a:r>
            <a:endParaRPr lang="en-US" sz="2000" dirty="0"/>
          </a:p>
          <a:p>
            <a:pPr marL="457200" indent="-457200">
              <a:buFont typeface="+mj-lt"/>
              <a:buAutoNum type="arabicPeriod"/>
            </a:pPr>
            <a:r>
              <a:rPr lang="en-US" sz="2000" dirty="0"/>
              <a:t>Locate the </a:t>
            </a:r>
            <a:r>
              <a:rPr lang="en-US" sz="2000" b="1" dirty="0"/>
              <a:t>Inspection Readiness Checklist report. </a:t>
            </a:r>
            <a:r>
              <a:rPr lang="en-US" sz="2000" dirty="0"/>
              <a:t>Click the report to run </a:t>
            </a:r>
          </a:p>
          <a:p>
            <a:pPr marL="457200" indent="-457200">
              <a:buFont typeface="+mj-lt"/>
              <a:buAutoNum type="arabicPeriod"/>
            </a:pPr>
            <a:r>
              <a:rPr lang="en-US" sz="2000" dirty="0"/>
              <a:t>Input your </a:t>
            </a:r>
            <a:r>
              <a:rPr lang="en-US" sz="2000" b="1" dirty="0"/>
              <a:t>Study</a:t>
            </a:r>
            <a:r>
              <a:rPr lang="en-US" sz="2000" dirty="0"/>
              <a:t> in the prompt and click </a:t>
            </a:r>
            <a:r>
              <a:rPr lang="en-US" sz="2000" b="1" dirty="0"/>
              <a:t>Continue</a:t>
            </a:r>
            <a:r>
              <a:rPr lang="en-US" sz="2000" dirty="0"/>
              <a:t> to open the report</a:t>
            </a:r>
          </a:p>
          <a:p>
            <a:pPr lvl="1"/>
            <a:r>
              <a:rPr lang="en-US" sz="1500" b="1" dirty="0"/>
              <a:t>Note: </a:t>
            </a:r>
            <a:r>
              <a:rPr lang="en-US" sz="1500" dirty="0"/>
              <a:t>This report will show all Approved documents within a Study that have not undergone the Post-Approval QC</a:t>
            </a:r>
          </a:p>
          <a:p>
            <a:pPr marL="457200" lvl="1" indent="0">
              <a:buNone/>
            </a:pPr>
            <a:endParaRPr lang="en-US" sz="1500" dirty="0"/>
          </a:p>
          <a:p>
            <a:pPr marL="457200" indent="-457200">
              <a:buFont typeface="+mj-lt"/>
              <a:buAutoNum type="arabicPeriod"/>
            </a:pPr>
            <a:endParaRPr lang="en-US" sz="2000" dirty="0"/>
          </a:p>
        </p:txBody>
      </p:sp>
      <p:sp>
        <p:nvSpPr>
          <p:cNvPr id="14" name="Text Placeholder 13">
            <a:extLst>
              <a:ext uri="{FF2B5EF4-FFF2-40B4-BE49-F238E27FC236}">
                <a16:creationId xmlns:a16="http://schemas.microsoft.com/office/drawing/2014/main" id="{A7DE09EF-DA7E-4173-A392-2A4A212E0921}"/>
              </a:ext>
            </a:extLst>
          </p:cNvPr>
          <p:cNvSpPr>
            <a:spLocks noGrp="1"/>
          </p:cNvSpPr>
          <p:nvPr>
            <p:ph type="body" sz="quarter" idx="13"/>
          </p:nvPr>
        </p:nvSpPr>
        <p:spPr/>
        <p:txBody>
          <a:bodyPr/>
          <a:lstStyle/>
          <a:p>
            <a:r>
              <a:rPr lang="en-US" dirty="0"/>
              <a:t>From the Inspection Readiness Checklist Report</a:t>
            </a:r>
          </a:p>
        </p:txBody>
      </p:sp>
      <p:sp>
        <p:nvSpPr>
          <p:cNvPr id="2" name="Title 1">
            <a:extLst>
              <a:ext uri="{FF2B5EF4-FFF2-40B4-BE49-F238E27FC236}">
                <a16:creationId xmlns:a16="http://schemas.microsoft.com/office/drawing/2014/main" id="{417D78DB-BD90-436A-B40A-785DB980331D}"/>
              </a:ext>
            </a:extLst>
          </p:cNvPr>
          <p:cNvSpPr>
            <a:spLocks noGrp="1"/>
          </p:cNvSpPr>
          <p:nvPr>
            <p:ph type="title"/>
          </p:nvPr>
        </p:nvSpPr>
        <p:spPr/>
        <p:txBody>
          <a:bodyPr/>
          <a:lstStyle/>
          <a:p>
            <a:r>
              <a:rPr lang="en-US" dirty="0"/>
              <a:t>Identify Documents for Review</a:t>
            </a:r>
          </a:p>
        </p:txBody>
      </p:sp>
      <p:grpSp>
        <p:nvGrpSpPr>
          <p:cNvPr id="16" name="Group 15" descr="Screenshot showing step 1">
            <a:extLst>
              <a:ext uri="{FF2B5EF4-FFF2-40B4-BE49-F238E27FC236}">
                <a16:creationId xmlns:a16="http://schemas.microsoft.com/office/drawing/2014/main" id="{39208EB9-21A5-1F7B-66F6-7B53D0ACBC4F}"/>
              </a:ext>
            </a:extLst>
          </p:cNvPr>
          <p:cNvGrpSpPr/>
          <p:nvPr/>
        </p:nvGrpSpPr>
        <p:grpSpPr>
          <a:xfrm>
            <a:off x="4358890" y="1467236"/>
            <a:ext cx="4278135" cy="457200"/>
            <a:chOff x="4430598" y="1443776"/>
            <a:chExt cx="4278135" cy="457200"/>
          </a:xfrm>
        </p:grpSpPr>
        <p:pic>
          <p:nvPicPr>
            <p:cNvPr id="13" name="Picture 12">
              <a:extLst>
                <a:ext uri="{FF2B5EF4-FFF2-40B4-BE49-F238E27FC236}">
                  <a16:creationId xmlns:a16="http://schemas.microsoft.com/office/drawing/2014/main" id="{175E804C-0877-45ED-BA59-EF5AB36F1B9B}"/>
                </a:ext>
              </a:extLst>
            </p:cNvPr>
            <p:cNvPicPr>
              <a:picLocks noChangeAspect="1"/>
            </p:cNvPicPr>
            <p:nvPr/>
          </p:nvPicPr>
          <p:blipFill>
            <a:blip r:embed="rId2"/>
            <a:stretch>
              <a:fillRect/>
            </a:stretch>
          </p:blipFill>
          <p:spPr>
            <a:xfrm>
              <a:off x="5127023" y="1465856"/>
              <a:ext cx="3581710" cy="426757"/>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135B578C-3FF4-4E9A-880F-F25F8DFD3711}"/>
                </a:ext>
              </a:extLst>
            </p:cNvPr>
            <p:cNvGrpSpPr/>
            <p:nvPr/>
          </p:nvGrpSpPr>
          <p:grpSpPr>
            <a:xfrm>
              <a:off x="4430598" y="1443776"/>
              <a:ext cx="3784667" cy="457200"/>
              <a:chOff x="5288292" y="1415780"/>
              <a:chExt cx="3784667" cy="457200"/>
            </a:xfrm>
          </p:grpSpPr>
          <p:sp>
            <p:nvSpPr>
              <p:cNvPr id="8" name="Oval 7">
                <a:extLst>
                  <a:ext uri="{FF2B5EF4-FFF2-40B4-BE49-F238E27FC236}">
                    <a16:creationId xmlns:a16="http://schemas.microsoft.com/office/drawing/2014/main" id="{8CA5A152-5C84-402B-894C-1A46874EBF1A}"/>
                  </a:ext>
                </a:extLst>
              </p:cNvPr>
              <p:cNvSpPr/>
              <p:nvPr/>
            </p:nvSpPr>
            <p:spPr>
              <a:xfrm>
                <a:off x="5288292" y="141578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a:t>
                </a:r>
              </a:p>
            </p:txBody>
          </p:sp>
          <p:sp>
            <p:nvSpPr>
              <p:cNvPr id="11" name="Rectangle: Rounded Corners 10">
                <a:extLst>
                  <a:ext uri="{FF2B5EF4-FFF2-40B4-BE49-F238E27FC236}">
                    <a16:creationId xmlns:a16="http://schemas.microsoft.com/office/drawing/2014/main" id="{96FB8C50-F2E0-4F0B-9F65-C831771A9C77}"/>
                  </a:ext>
                </a:extLst>
              </p:cNvPr>
              <p:cNvSpPr/>
              <p:nvPr/>
            </p:nvSpPr>
            <p:spPr>
              <a:xfrm>
                <a:off x="8169455" y="1514405"/>
                <a:ext cx="903504" cy="29131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 name="Group 14" descr="Screenshot showing step 2">
            <a:extLst>
              <a:ext uri="{FF2B5EF4-FFF2-40B4-BE49-F238E27FC236}">
                <a16:creationId xmlns:a16="http://schemas.microsoft.com/office/drawing/2014/main" id="{72DE4CE9-F185-4B32-9B47-07213D2799CE}"/>
              </a:ext>
            </a:extLst>
          </p:cNvPr>
          <p:cNvGrpSpPr/>
          <p:nvPr/>
        </p:nvGrpSpPr>
        <p:grpSpPr>
          <a:xfrm>
            <a:off x="7042816" y="1857179"/>
            <a:ext cx="4573170" cy="1994168"/>
            <a:chOff x="5127023" y="1909351"/>
            <a:chExt cx="4573170" cy="1994168"/>
          </a:xfrm>
        </p:grpSpPr>
        <p:pic>
          <p:nvPicPr>
            <p:cNvPr id="4" name="Picture 6">
              <a:extLst>
                <a:ext uri="{FF2B5EF4-FFF2-40B4-BE49-F238E27FC236}">
                  <a16:creationId xmlns:a16="http://schemas.microsoft.com/office/drawing/2014/main" id="{F2B1E847-864A-4729-91DA-14C7EB16EDA6}"/>
                </a:ext>
              </a:extLst>
            </p:cNvPr>
            <p:cNvPicPr>
              <a:picLocks noChangeAspect="1"/>
            </p:cNvPicPr>
            <p:nvPr/>
          </p:nvPicPr>
          <p:blipFill>
            <a:blip r:embed="rId3"/>
            <a:stretch>
              <a:fillRect/>
            </a:stretch>
          </p:blipFill>
          <p:spPr>
            <a:xfrm>
              <a:off x="5127023" y="1956990"/>
              <a:ext cx="4573170" cy="1946529"/>
            </a:xfrm>
            <a:prstGeom prst="rect">
              <a:avLst/>
            </a:prstGeom>
            <a:ln>
              <a:noFill/>
            </a:ln>
            <a:effectLst>
              <a:outerShdw blurRad="292100" dist="139700" dir="2700000" algn="tl" rotWithShape="0">
                <a:srgbClr val="333333">
                  <a:alpha val="65000"/>
                </a:srgbClr>
              </a:outerShdw>
            </a:effectLst>
          </p:spPr>
        </p:pic>
        <p:grpSp>
          <p:nvGrpSpPr>
            <p:cNvPr id="34" name="Group 33">
              <a:extLst>
                <a:ext uri="{FF2B5EF4-FFF2-40B4-BE49-F238E27FC236}">
                  <a16:creationId xmlns:a16="http://schemas.microsoft.com/office/drawing/2014/main" id="{5ED99DFD-DF4E-4CBB-9FA3-B15989ACEA6D}"/>
                </a:ext>
              </a:extLst>
            </p:cNvPr>
            <p:cNvGrpSpPr/>
            <p:nvPr/>
          </p:nvGrpSpPr>
          <p:grpSpPr>
            <a:xfrm>
              <a:off x="5183841" y="1909351"/>
              <a:ext cx="4516352" cy="1680202"/>
              <a:chOff x="5559503" y="2308693"/>
              <a:chExt cx="4516352" cy="1680202"/>
            </a:xfrm>
          </p:grpSpPr>
          <p:sp>
            <p:nvSpPr>
              <p:cNvPr id="19" name="Rectangle: Rounded Corners 18">
                <a:extLst>
                  <a:ext uri="{FF2B5EF4-FFF2-40B4-BE49-F238E27FC236}">
                    <a16:creationId xmlns:a16="http://schemas.microsoft.com/office/drawing/2014/main" id="{89E4EA8A-A8EC-477B-B739-C08EBBE2A367}"/>
                  </a:ext>
                </a:extLst>
              </p:cNvPr>
              <p:cNvSpPr/>
              <p:nvPr/>
            </p:nvSpPr>
            <p:spPr>
              <a:xfrm>
                <a:off x="8015125" y="2308693"/>
                <a:ext cx="2060730" cy="279762"/>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B9CD59B6-22ED-4929-9AF9-8BBE4A17D61A}"/>
                  </a:ext>
                </a:extLst>
              </p:cNvPr>
              <p:cNvSpPr/>
              <p:nvPr/>
            </p:nvSpPr>
            <p:spPr>
              <a:xfrm>
                <a:off x="5559503" y="3418450"/>
                <a:ext cx="1075765" cy="38544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ED1D129-5B30-4DB0-AA41-CE9A8716BC05}"/>
                  </a:ext>
                </a:extLst>
              </p:cNvPr>
              <p:cNvSpPr/>
              <p:nvPr/>
            </p:nvSpPr>
            <p:spPr>
              <a:xfrm>
                <a:off x="7230223" y="35316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a:t>
                </a:r>
              </a:p>
            </p:txBody>
          </p:sp>
          <p:cxnSp>
            <p:nvCxnSpPr>
              <p:cNvPr id="25" name="Straight Arrow Connector 24">
                <a:extLst>
                  <a:ext uri="{FF2B5EF4-FFF2-40B4-BE49-F238E27FC236}">
                    <a16:creationId xmlns:a16="http://schemas.microsoft.com/office/drawing/2014/main" id="{9F46FBE6-269A-4976-9427-3B0BFA655B2A}"/>
                  </a:ext>
                </a:extLst>
              </p:cNvPr>
              <p:cNvCxnSpPr>
                <a:stCxn id="23" idx="2"/>
              </p:cNvCxnSpPr>
              <p:nvPr/>
            </p:nvCxnSpPr>
            <p:spPr>
              <a:xfrm flipH="1" flipV="1">
                <a:off x="6889650" y="3748663"/>
                <a:ext cx="340573" cy="1163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3F90EE4-DBD0-4B2C-96EC-EC36DFA92946}"/>
                  </a:ext>
                </a:extLst>
              </p:cNvPr>
              <p:cNvCxnSpPr>
                <a:cxnSpLocks/>
                <a:stCxn id="23" idx="7"/>
              </p:cNvCxnSpPr>
              <p:nvPr/>
            </p:nvCxnSpPr>
            <p:spPr>
              <a:xfrm flipV="1">
                <a:off x="7620468" y="2606871"/>
                <a:ext cx="461421" cy="9917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grpSp>
        <p:nvGrpSpPr>
          <p:cNvPr id="10" name="Group 9" descr="Screenshot showing step 3">
            <a:extLst>
              <a:ext uri="{FF2B5EF4-FFF2-40B4-BE49-F238E27FC236}">
                <a16:creationId xmlns:a16="http://schemas.microsoft.com/office/drawing/2014/main" id="{98B0B209-C0C6-4F3B-B748-85516B4A70FD}"/>
              </a:ext>
            </a:extLst>
          </p:cNvPr>
          <p:cNvGrpSpPr/>
          <p:nvPr/>
        </p:nvGrpSpPr>
        <p:grpSpPr>
          <a:xfrm>
            <a:off x="4433488" y="3569347"/>
            <a:ext cx="6393333" cy="2895188"/>
            <a:chOff x="5165925" y="3694178"/>
            <a:chExt cx="6393333" cy="2895188"/>
          </a:xfrm>
        </p:grpSpPr>
        <p:grpSp>
          <p:nvGrpSpPr>
            <p:cNvPr id="6" name="Group 5">
              <a:extLst>
                <a:ext uri="{FF2B5EF4-FFF2-40B4-BE49-F238E27FC236}">
                  <a16:creationId xmlns:a16="http://schemas.microsoft.com/office/drawing/2014/main" id="{F09594E9-B3CC-4312-BCD8-60D7B6671971}"/>
                </a:ext>
              </a:extLst>
            </p:cNvPr>
            <p:cNvGrpSpPr/>
            <p:nvPr/>
          </p:nvGrpSpPr>
          <p:grpSpPr>
            <a:xfrm>
              <a:off x="5165925" y="4355700"/>
              <a:ext cx="6393333" cy="2233666"/>
              <a:chOff x="4666194" y="4090146"/>
              <a:chExt cx="6393333" cy="2233666"/>
            </a:xfrm>
          </p:grpSpPr>
          <p:pic>
            <p:nvPicPr>
              <p:cNvPr id="5" name="Picture 4">
                <a:extLst>
                  <a:ext uri="{FF2B5EF4-FFF2-40B4-BE49-F238E27FC236}">
                    <a16:creationId xmlns:a16="http://schemas.microsoft.com/office/drawing/2014/main" id="{59CA288E-FE83-4673-8922-B326FBA9BDA0}"/>
                  </a:ext>
                </a:extLst>
              </p:cNvPr>
              <p:cNvPicPr>
                <a:picLocks noChangeAspect="1"/>
              </p:cNvPicPr>
              <p:nvPr/>
            </p:nvPicPr>
            <p:blipFill>
              <a:blip r:embed="rId4"/>
              <a:stretch>
                <a:fillRect/>
              </a:stretch>
            </p:blipFill>
            <p:spPr>
              <a:xfrm>
                <a:off x="5502991" y="4653676"/>
                <a:ext cx="5556536" cy="1670136"/>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BE3CE986-2FC7-4F8F-9CF4-F9EDE104D859}"/>
                  </a:ext>
                </a:extLst>
              </p:cNvPr>
              <p:cNvSpPr/>
              <p:nvPr/>
            </p:nvSpPr>
            <p:spPr>
              <a:xfrm>
                <a:off x="4666194" y="409014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a:t>
                </a:r>
              </a:p>
            </p:txBody>
          </p:sp>
        </p:grpSp>
        <p:pic>
          <p:nvPicPr>
            <p:cNvPr id="9" name="Picture 8">
              <a:extLst>
                <a:ext uri="{FF2B5EF4-FFF2-40B4-BE49-F238E27FC236}">
                  <a16:creationId xmlns:a16="http://schemas.microsoft.com/office/drawing/2014/main" id="{A9360EAB-F0AA-4E33-A127-AF3DCE0EFC16}"/>
                </a:ext>
              </a:extLst>
            </p:cNvPr>
            <p:cNvPicPr>
              <a:picLocks noChangeAspect="1"/>
            </p:cNvPicPr>
            <p:nvPr/>
          </p:nvPicPr>
          <p:blipFill>
            <a:blip r:embed="rId5"/>
            <a:stretch>
              <a:fillRect/>
            </a:stretch>
          </p:blipFill>
          <p:spPr>
            <a:xfrm>
              <a:off x="5639949" y="3694178"/>
              <a:ext cx="3732727" cy="1589679"/>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5BE25519-C932-4A22-A3C4-C18616E74DFD}"/>
                </a:ext>
              </a:extLst>
            </p:cNvPr>
            <p:cNvSpPr/>
            <p:nvPr/>
          </p:nvSpPr>
          <p:spPr>
            <a:xfrm>
              <a:off x="8759724" y="4998092"/>
              <a:ext cx="581620" cy="262575"/>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7E8E503-3418-4D6E-861E-B9A619A24248}"/>
                </a:ext>
              </a:extLst>
            </p:cNvPr>
            <p:cNvSpPr/>
            <p:nvPr/>
          </p:nvSpPr>
          <p:spPr>
            <a:xfrm>
              <a:off x="5711911" y="4464427"/>
              <a:ext cx="816479" cy="262575"/>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3228211762"/>
      </p:ext>
    </p:extLst>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2BF1E-3DC4-4F49-B1D8-D8984563048D}"/>
              </a:ext>
            </a:extLst>
          </p:cNvPr>
          <p:cNvSpPr>
            <a:spLocks noGrp="1"/>
          </p:cNvSpPr>
          <p:nvPr>
            <p:ph idx="1"/>
          </p:nvPr>
        </p:nvSpPr>
        <p:spPr>
          <a:xfrm>
            <a:off x="731443" y="1634725"/>
            <a:ext cx="4165182" cy="4656745"/>
          </a:xfrm>
        </p:spPr>
        <p:txBody>
          <a:bodyPr/>
          <a:lstStyle/>
          <a:p>
            <a:pPr marL="457200" indent="-457200">
              <a:buFont typeface="+mj-lt"/>
              <a:buAutoNum type="arabicPeriod" startAt="4"/>
            </a:pPr>
            <a:r>
              <a:rPr lang="en-US" sz="1800" dirty="0"/>
              <a:t>From the report’s Ellipses, select </a:t>
            </a:r>
            <a:r>
              <a:rPr lang="en-US" sz="1800" b="1" dirty="0"/>
              <a:t>Start Workflow</a:t>
            </a:r>
          </a:p>
          <a:p>
            <a:pPr marL="457200" indent="-457200">
              <a:buFont typeface="+mj-lt"/>
              <a:buAutoNum type="arabicPeriod" startAt="4"/>
            </a:pPr>
            <a:r>
              <a:rPr lang="en-US" sz="1800" dirty="0"/>
              <a:t>Select </a:t>
            </a:r>
            <a:r>
              <a:rPr lang="en-US" sz="1800" b="1" dirty="0"/>
              <a:t>Post-Approval QC </a:t>
            </a:r>
            <a:r>
              <a:rPr lang="en-US" sz="1800" dirty="0"/>
              <a:t>and</a:t>
            </a:r>
            <a:r>
              <a:rPr lang="en-US" sz="1800" b="1" dirty="0"/>
              <a:t> </a:t>
            </a:r>
            <a:r>
              <a:rPr lang="en-US" sz="1800" dirty="0"/>
              <a:t>click </a:t>
            </a:r>
            <a:r>
              <a:rPr lang="en-US" sz="1800" b="1" dirty="0"/>
              <a:t>Continue</a:t>
            </a:r>
          </a:p>
          <a:p>
            <a:pPr marL="457200" lvl="1" indent="0">
              <a:buNone/>
            </a:pPr>
            <a:endParaRPr lang="en-US" sz="1500" dirty="0"/>
          </a:p>
          <a:p>
            <a:pPr marL="457200" indent="-457200">
              <a:buFont typeface="+mj-lt"/>
              <a:buAutoNum type="arabicPeriod" startAt="4"/>
            </a:pPr>
            <a:endParaRPr lang="en-US" sz="2000" dirty="0"/>
          </a:p>
        </p:txBody>
      </p:sp>
      <p:sp>
        <p:nvSpPr>
          <p:cNvPr id="7" name="Text Placeholder 6">
            <a:extLst>
              <a:ext uri="{FF2B5EF4-FFF2-40B4-BE49-F238E27FC236}">
                <a16:creationId xmlns:a16="http://schemas.microsoft.com/office/drawing/2014/main" id="{6B02D342-A33E-4677-9FA5-28161B344C07}"/>
              </a:ext>
            </a:extLst>
          </p:cNvPr>
          <p:cNvSpPr>
            <a:spLocks noGrp="1"/>
          </p:cNvSpPr>
          <p:nvPr>
            <p:ph type="body" sz="quarter" idx="13"/>
          </p:nvPr>
        </p:nvSpPr>
        <p:spPr/>
        <p:txBody>
          <a:bodyPr/>
          <a:lstStyle/>
          <a:p>
            <a:r>
              <a:rPr lang="en-US" dirty="0"/>
              <a:t>From the Inspection Readiness Checklist Report</a:t>
            </a:r>
          </a:p>
        </p:txBody>
      </p:sp>
      <p:sp>
        <p:nvSpPr>
          <p:cNvPr id="2" name="Title 1">
            <a:extLst>
              <a:ext uri="{FF2B5EF4-FFF2-40B4-BE49-F238E27FC236}">
                <a16:creationId xmlns:a16="http://schemas.microsoft.com/office/drawing/2014/main" id="{417D78DB-BD90-436A-B40A-785DB980331D}"/>
              </a:ext>
            </a:extLst>
          </p:cNvPr>
          <p:cNvSpPr>
            <a:spLocks noGrp="1"/>
          </p:cNvSpPr>
          <p:nvPr>
            <p:ph type="title"/>
          </p:nvPr>
        </p:nvSpPr>
        <p:spPr/>
        <p:txBody>
          <a:bodyPr/>
          <a:lstStyle/>
          <a:p>
            <a:r>
              <a:rPr lang="en-US" dirty="0"/>
              <a:t>Identify Documents for Review</a:t>
            </a:r>
          </a:p>
        </p:txBody>
      </p:sp>
      <p:grpSp>
        <p:nvGrpSpPr>
          <p:cNvPr id="28" name="Group 27" descr="Screenshot showing step 5">
            <a:extLst>
              <a:ext uri="{FF2B5EF4-FFF2-40B4-BE49-F238E27FC236}">
                <a16:creationId xmlns:a16="http://schemas.microsoft.com/office/drawing/2014/main" id="{A8B470B6-BFFD-42B1-9C8F-B6A248CDB1F3}"/>
              </a:ext>
            </a:extLst>
          </p:cNvPr>
          <p:cNvGrpSpPr/>
          <p:nvPr/>
        </p:nvGrpSpPr>
        <p:grpSpPr>
          <a:xfrm>
            <a:off x="5307530" y="3558807"/>
            <a:ext cx="4737450" cy="1954033"/>
            <a:chOff x="4659946" y="5139907"/>
            <a:chExt cx="4737450" cy="1954033"/>
          </a:xfrm>
        </p:grpSpPr>
        <p:sp>
          <p:nvSpPr>
            <p:cNvPr id="29" name="Oval 28">
              <a:extLst>
                <a:ext uri="{FF2B5EF4-FFF2-40B4-BE49-F238E27FC236}">
                  <a16:creationId xmlns:a16="http://schemas.microsoft.com/office/drawing/2014/main" id="{7F4A81BD-7C71-435D-BFA0-A0C7AFF3D0F6}"/>
                </a:ext>
              </a:extLst>
            </p:cNvPr>
            <p:cNvSpPr/>
            <p:nvPr/>
          </p:nvSpPr>
          <p:spPr>
            <a:xfrm>
              <a:off x="4659946" y="5868514"/>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p>
          </p:txBody>
        </p:sp>
        <p:pic>
          <p:nvPicPr>
            <p:cNvPr id="30" name="Picture 29">
              <a:extLst>
                <a:ext uri="{FF2B5EF4-FFF2-40B4-BE49-F238E27FC236}">
                  <a16:creationId xmlns:a16="http://schemas.microsoft.com/office/drawing/2014/main" id="{87434EE3-C9C0-42DE-9376-675DDB575C98}"/>
                </a:ext>
              </a:extLst>
            </p:cNvPr>
            <p:cNvPicPr>
              <a:picLocks noChangeAspect="1"/>
            </p:cNvPicPr>
            <p:nvPr/>
          </p:nvPicPr>
          <p:blipFill>
            <a:blip r:embed="rId2"/>
            <a:stretch>
              <a:fillRect/>
            </a:stretch>
          </p:blipFill>
          <p:spPr>
            <a:xfrm>
              <a:off x="5298085" y="5139907"/>
              <a:ext cx="4099311" cy="1954033"/>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334165A-C012-4F23-86ED-E3BC447E24FE}"/>
                </a:ext>
              </a:extLst>
            </p:cNvPr>
            <p:cNvSpPr/>
            <p:nvPr/>
          </p:nvSpPr>
          <p:spPr>
            <a:xfrm>
              <a:off x="8684164" y="6717817"/>
              <a:ext cx="713231" cy="37612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descr="Screenshot showing step 4">
            <a:extLst>
              <a:ext uri="{FF2B5EF4-FFF2-40B4-BE49-F238E27FC236}">
                <a16:creationId xmlns:a16="http://schemas.microsoft.com/office/drawing/2014/main" id="{4BD928E3-8595-6189-D6AC-CC82FA9A719D}"/>
              </a:ext>
            </a:extLst>
          </p:cNvPr>
          <p:cNvGrpSpPr/>
          <p:nvPr/>
        </p:nvGrpSpPr>
        <p:grpSpPr>
          <a:xfrm>
            <a:off x="5666748" y="1888611"/>
            <a:ext cx="4298006" cy="1194520"/>
            <a:chOff x="5666748" y="1888611"/>
            <a:chExt cx="4298006" cy="1194520"/>
          </a:xfrm>
        </p:grpSpPr>
        <p:grpSp>
          <p:nvGrpSpPr>
            <p:cNvPr id="6" name="Group 5">
              <a:extLst>
                <a:ext uri="{FF2B5EF4-FFF2-40B4-BE49-F238E27FC236}">
                  <a16:creationId xmlns:a16="http://schemas.microsoft.com/office/drawing/2014/main" id="{BCEE1060-1446-2583-E234-164CD581BFA1}"/>
                </a:ext>
              </a:extLst>
            </p:cNvPr>
            <p:cNvGrpSpPr/>
            <p:nvPr/>
          </p:nvGrpSpPr>
          <p:grpSpPr>
            <a:xfrm>
              <a:off x="6246479" y="1888611"/>
              <a:ext cx="3718275" cy="1157046"/>
              <a:chOff x="5739584" y="2020948"/>
              <a:chExt cx="3718275" cy="1157046"/>
            </a:xfrm>
          </p:grpSpPr>
          <p:pic>
            <p:nvPicPr>
              <p:cNvPr id="5" name="Picture 4">
                <a:extLst>
                  <a:ext uri="{FF2B5EF4-FFF2-40B4-BE49-F238E27FC236}">
                    <a16:creationId xmlns:a16="http://schemas.microsoft.com/office/drawing/2014/main" id="{928672BB-D946-F4E1-7DD5-DF249BBD5A3E}"/>
                  </a:ext>
                </a:extLst>
              </p:cNvPr>
              <p:cNvPicPr>
                <a:picLocks noChangeAspect="1"/>
              </p:cNvPicPr>
              <p:nvPr/>
            </p:nvPicPr>
            <p:blipFill>
              <a:blip r:embed="rId3"/>
              <a:stretch>
                <a:fillRect/>
              </a:stretch>
            </p:blipFill>
            <p:spPr>
              <a:xfrm>
                <a:off x="5739584" y="2020948"/>
                <a:ext cx="3718275" cy="1157046"/>
              </a:xfrm>
              <a:prstGeom prst="rect">
                <a:avLst/>
              </a:prstGeom>
              <a:ln>
                <a:noFill/>
              </a:ln>
              <a:effectLst>
                <a:outerShdw blurRad="190500" algn="tl" rotWithShape="0">
                  <a:srgbClr val="000000">
                    <a:alpha val="70000"/>
                  </a:srgbClr>
                </a:outerShdw>
              </a:effectLst>
            </p:spPr>
          </p:pic>
          <p:sp>
            <p:nvSpPr>
              <p:cNvPr id="36" name="Rectangle: Rounded Corners 35">
                <a:extLst>
                  <a:ext uri="{FF2B5EF4-FFF2-40B4-BE49-F238E27FC236}">
                    <a16:creationId xmlns:a16="http://schemas.microsoft.com/office/drawing/2014/main" id="{C804E1CC-31D5-4DC0-9430-7736BDB2C66E}"/>
                  </a:ext>
                </a:extLst>
              </p:cNvPr>
              <p:cNvSpPr/>
              <p:nvPr/>
            </p:nvSpPr>
            <p:spPr>
              <a:xfrm>
                <a:off x="8845606" y="2026491"/>
                <a:ext cx="511275" cy="431381"/>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27B07087-75ED-4E15-B4B0-EE6398DE20E4}"/>
                  </a:ext>
                </a:extLst>
              </p:cNvPr>
              <p:cNvSpPr/>
              <p:nvPr/>
            </p:nvSpPr>
            <p:spPr>
              <a:xfrm>
                <a:off x="6285812" y="2813257"/>
                <a:ext cx="2329088" cy="326827"/>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Oval 37">
              <a:extLst>
                <a:ext uri="{FF2B5EF4-FFF2-40B4-BE49-F238E27FC236}">
                  <a16:creationId xmlns:a16="http://schemas.microsoft.com/office/drawing/2014/main" id="{A4E1569F-9C8F-4813-9F89-9F97FFE4533A}"/>
                </a:ext>
              </a:extLst>
            </p:cNvPr>
            <p:cNvSpPr/>
            <p:nvPr/>
          </p:nvSpPr>
          <p:spPr>
            <a:xfrm>
              <a:off x="5666748" y="2625931"/>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4</a:t>
              </a:r>
            </a:p>
          </p:txBody>
        </p:sp>
      </p:grpSp>
    </p:spTree>
    <p:extLst>
      <p:ext uri="{BB962C8B-B14F-4D97-AF65-F5344CB8AC3E}">
        <p14:creationId xmlns:p14="http://schemas.microsoft.com/office/powerpoint/2010/main" val="4274879457"/>
      </p:ext>
    </p:extLst>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F72A-7E7D-41EA-BC05-849007F4A12C}"/>
              </a:ext>
            </a:extLst>
          </p:cNvPr>
          <p:cNvSpPr>
            <a:spLocks noGrp="1"/>
          </p:cNvSpPr>
          <p:nvPr>
            <p:ph type="title"/>
          </p:nvPr>
        </p:nvSpPr>
        <p:spPr/>
        <p:txBody>
          <a:bodyPr/>
          <a:lstStyle/>
          <a:p>
            <a:r>
              <a:rPr lang="en-US" dirty="0"/>
              <a:t>Start a Post-Approval Bulk QC Workflow</a:t>
            </a:r>
          </a:p>
        </p:txBody>
      </p:sp>
      <p:sp>
        <p:nvSpPr>
          <p:cNvPr id="3" name="Content Placeholder 2">
            <a:extLst>
              <a:ext uri="{FF2B5EF4-FFF2-40B4-BE49-F238E27FC236}">
                <a16:creationId xmlns:a16="http://schemas.microsoft.com/office/drawing/2014/main" id="{BCCD7630-A1D2-4E84-A16B-BD06940E801E}"/>
              </a:ext>
            </a:extLst>
          </p:cNvPr>
          <p:cNvSpPr>
            <a:spLocks noGrp="1"/>
          </p:cNvSpPr>
          <p:nvPr>
            <p:ph idx="1"/>
          </p:nvPr>
        </p:nvSpPr>
        <p:spPr>
          <a:xfrm>
            <a:off x="804921" y="1130528"/>
            <a:ext cx="4010963" cy="4367306"/>
          </a:xfrm>
        </p:spPr>
        <p:txBody>
          <a:bodyPr/>
          <a:lstStyle/>
          <a:p>
            <a:pPr marL="457200" indent="-457200">
              <a:buFont typeface="+mj-lt"/>
              <a:buAutoNum type="arabicPeriod" startAt="6"/>
            </a:pPr>
            <a:r>
              <a:rPr lang="en-US" sz="1800" dirty="0"/>
              <a:t>Select the appropriate user(s) as the </a:t>
            </a:r>
            <a:r>
              <a:rPr lang="en-US" sz="1800" b="1" dirty="0"/>
              <a:t>QA/Inspection Readiness</a:t>
            </a:r>
            <a:r>
              <a:rPr lang="en-US" sz="1800" dirty="0"/>
              <a:t> Reviewer(s) and </a:t>
            </a:r>
            <a:r>
              <a:rPr lang="en-US" sz="1800" b="1" dirty="0"/>
              <a:t>Due Date</a:t>
            </a:r>
            <a:r>
              <a:rPr lang="en-US" sz="1800" dirty="0"/>
              <a:t>. Click </a:t>
            </a:r>
            <a:r>
              <a:rPr lang="en-US" sz="1800" b="1" dirty="0"/>
              <a:t>Start</a:t>
            </a:r>
            <a:r>
              <a:rPr lang="en-US" sz="1800" dirty="0"/>
              <a:t>.</a:t>
            </a:r>
          </a:p>
          <a:p>
            <a:pPr lvl="1"/>
            <a:r>
              <a:rPr lang="en-US" sz="1400" b="1" dirty="0"/>
              <a:t>Note</a:t>
            </a:r>
            <a:r>
              <a:rPr lang="en-US" sz="1400" dirty="0"/>
              <a:t>: Only users with correct permissions will appear in the QA/Inspection Readiness dropdown</a:t>
            </a:r>
          </a:p>
          <a:p>
            <a:pPr lvl="1"/>
            <a:r>
              <a:rPr lang="en-US" sz="1400" b="1" dirty="0"/>
              <a:t>Note</a:t>
            </a:r>
            <a:r>
              <a:rPr lang="en-US" sz="1400" dirty="0"/>
              <a:t>: Users assigned to the QA/Inspection Readiness role will receive an email notification and task in Vault</a:t>
            </a:r>
          </a:p>
          <a:p>
            <a:pPr marL="914400" lvl="1" indent="-457200">
              <a:buFont typeface="+mj-lt"/>
              <a:buAutoNum type="arabicPeriod" startAt="5"/>
            </a:pPr>
            <a:endParaRPr lang="en-US" sz="1800" dirty="0"/>
          </a:p>
          <a:p>
            <a:pPr marL="0" indent="0">
              <a:buNone/>
            </a:pPr>
            <a:r>
              <a:rPr lang="en-US" sz="1800" b="1" dirty="0"/>
              <a:t>QA/ Inspection Readiness Reviewer</a:t>
            </a:r>
          </a:p>
          <a:p>
            <a:pPr marL="457200" indent="-457200">
              <a:buFont typeface="+mj-lt"/>
              <a:buAutoNum type="arabicPeriod" startAt="7"/>
            </a:pPr>
            <a:r>
              <a:rPr lang="en-US" sz="1800" dirty="0"/>
              <a:t>Navigate to the </a:t>
            </a:r>
            <a:r>
              <a:rPr lang="en-US" sz="1800" b="1" dirty="0"/>
              <a:t>Home Tab </a:t>
            </a:r>
            <a:r>
              <a:rPr lang="en-US" sz="1800" dirty="0"/>
              <a:t>under All Tasks or via the email link and select the </a:t>
            </a:r>
            <a:r>
              <a:rPr lang="en-US" sz="1800" b="1" dirty="0"/>
              <a:t>Inspection Readiness Assessment Task</a:t>
            </a:r>
            <a:r>
              <a:rPr lang="en-US" sz="1800" dirty="0"/>
              <a:t> hyperlink</a:t>
            </a:r>
          </a:p>
          <a:p>
            <a:pPr marL="0" indent="0">
              <a:buNone/>
            </a:pPr>
            <a:endParaRPr lang="en-US" sz="2500" dirty="0"/>
          </a:p>
          <a:p>
            <a:pPr marL="457200" indent="-457200">
              <a:buFont typeface="+mj-lt"/>
              <a:buAutoNum type="arabicPeriod" startAt="4"/>
            </a:pPr>
            <a:endParaRPr lang="en-US" sz="2000" dirty="0"/>
          </a:p>
          <a:p>
            <a:pPr marL="0" indent="0">
              <a:buNone/>
            </a:pPr>
            <a:endParaRPr lang="en-US" dirty="0"/>
          </a:p>
          <a:p>
            <a:pPr marL="457200" indent="-457200">
              <a:buFont typeface="+mj-lt"/>
              <a:buAutoNum type="arabicPeriod" startAt="9"/>
            </a:pPr>
            <a:endParaRPr lang="en-US" dirty="0"/>
          </a:p>
        </p:txBody>
      </p:sp>
      <p:grpSp>
        <p:nvGrpSpPr>
          <p:cNvPr id="26" name="Group 25" descr="Screenshot showing step 6">
            <a:extLst>
              <a:ext uri="{FF2B5EF4-FFF2-40B4-BE49-F238E27FC236}">
                <a16:creationId xmlns:a16="http://schemas.microsoft.com/office/drawing/2014/main" id="{9F8B0250-B753-44B2-A766-B73BB4040DC2}"/>
              </a:ext>
            </a:extLst>
          </p:cNvPr>
          <p:cNvGrpSpPr/>
          <p:nvPr/>
        </p:nvGrpSpPr>
        <p:grpSpPr>
          <a:xfrm>
            <a:off x="5115302" y="1032311"/>
            <a:ext cx="4010964" cy="3165409"/>
            <a:chOff x="6951854" y="1171235"/>
            <a:chExt cx="4010964" cy="3165409"/>
          </a:xfrm>
        </p:grpSpPr>
        <p:pic>
          <p:nvPicPr>
            <p:cNvPr id="21" name="Picture 20">
              <a:extLst>
                <a:ext uri="{FF2B5EF4-FFF2-40B4-BE49-F238E27FC236}">
                  <a16:creationId xmlns:a16="http://schemas.microsoft.com/office/drawing/2014/main" id="{F111BAC6-2EBD-4761-B542-3116F76D034B}"/>
                </a:ext>
              </a:extLst>
            </p:cNvPr>
            <p:cNvPicPr>
              <a:picLocks noChangeAspect="1"/>
            </p:cNvPicPr>
            <p:nvPr/>
          </p:nvPicPr>
          <p:blipFill>
            <a:blip r:embed="rId2"/>
            <a:stretch>
              <a:fillRect/>
            </a:stretch>
          </p:blipFill>
          <p:spPr>
            <a:xfrm>
              <a:off x="6951854" y="1171235"/>
              <a:ext cx="4010963" cy="3165409"/>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A26699CC-33F3-46A0-A689-85DE0EC261F0}"/>
                </a:ext>
              </a:extLst>
            </p:cNvPr>
            <p:cNvSpPr/>
            <p:nvPr/>
          </p:nvSpPr>
          <p:spPr>
            <a:xfrm>
              <a:off x="7078868" y="2530077"/>
              <a:ext cx="2466586" cy="636549"/>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DCDDF33-F35D-457E-85E0-B45948E81360}"/>
                </a:ext>
              </a:extLst>
            </p:cNvPr>
            <p:cNvSpPr/>
            <p:nvPr/>
          </p:nvSpPr>
          <p:spPr>
            <a:xfrm>
              <a:off x="9088254" y="335168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6</a:t>
              </a:r>
            </a:p>
          </p:txBody>
        </p:sp>
        <p:sp>
          <p:nvSpPr>
            <p:cNvPr id="24" name="Rectangle: Rounded Corners 23">
              <a:extLst>
                <a:ext uri="{FF2B5EF4-FFF2-40B4-BE49-F238E27FC236}">
                  <a16:creationId xmlns:a16="http://schemas.microsoft.com/office/drawing/2014/main" id="{188EBF7C-66D0-4CAE-BD6E-9D7762EABED6}"/>
                </a:ext>
              </a:extLst>
            </p:cNvPr>
            <p:cNvSpPr/>
            <p:nvPr/>
          </p:nvSpPr>
          <p:spPr>
            <a:xfrm>
              <a:off x="7078868" y="3533602"/>
              <a:ext cx="1516156" cy="24262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B7C229AA-407E-461C-AD2C-B88A84BF146D}"/>
                </a:ext>
              </a:extLst>
            </p:cNvPr>
            <p:cNvSpPr/>
            <p:nvPr/>
          </p:nvSpPr>
          <p:spPr>
            <a:xfrm>
              <a:off x="10438646" y="3998855"/>
              <a:ext cx="524172" cy="31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descr="Screenshot showing step 7">
            <a:extLst>
              <a:ext uri="{FF2B5EF4-FFF2-40B4-BE49-F238E27FC236}">
                <a16:creationId xmlns:a16="http://schemas.microsoft.com/office/drawing/2014/main" id="{C1F936C9-4385-496A-9D5E-78D83D7E2E3B}"/>
              </a:ext>
            </a:extLst>
          </p:cNvPr>
          <p:cNvGrpSpPr/>
          <p:nvPr/>
        </p:nvGrpSpPr>
        <p:grpSpPr>
          <a:xfrm>
            <a:off x="5555288" y="4235073"/>
            <a:ext cx="6093611" cy="2025121"/>
            <a:chOff x="5441900" y="4551667"/>
            <a:chExt cx="6093611" cy="2025121"/>
          </a:xfrm>
        </p:grpSpPr>
        <p:pic>
          <p:nvPicPr>
            <p:cNvPr id="7" name="Picture 6">
              <a:extLst>
                <a:ext uri="{FF2B5EF4-FFF2-40B4-BE49-F238E27FC236}">
                  <a16:creationId xmlns:a16="http://schemas.microsoft.com/office/drawing/2014/main" id="{F09A0033-2366-4BDB-A194-E21EC506831B}"/>
                </a:ext>
              </a:extLst>
            </p:cNvPr>
            <p:cNvPicPr>
              <a:picLocks noChangeAspect="1"/>
            </p:cNvPicPr>
            <p:nvPr/>
          </p:nvPicPr>
          <p:blipFill>
            <a:blip r:embed="rId3"/>
            <a:stretch>
              <a:fillRect/>
            </a:stretch>
          </p:blipFill>
          <p:spPr>
            <a:xfrm>
              <a:off x="5998026" y="4567244"/>
              <a:ext cx="5537485" cy="1994002"/>
            </a:xfrm>
            <a:prstGeom prst="rect">
              <a:avLst/>
            </a:prstGeom>
            <a:ln>
              <a:noFill/>
            </a:ln>
            <a:effectLst>
              <a:outerShdw blurRad="292100" dist="139700" dir="2700000" algn="tl" rotWithShape="0">
                <a:srgbClr val="333333">
                  <a:alpha val="65000"/>
                </a:srgbClr>
              </a:outerShdw>
            </a:effectLst>
          </p:spPr>
        </p:pic>
        <p:sp>
          <p:nvSpPr>
            <p:cNvPr id="27" name="Rectangle: Rounded Corners 26">
              <a:extLst>
                <a:ext uri="{FF2B5EF4-FFF2-40B4-BE49-F238E27FC236}">
                  <a16:creationId xmlns:a16="http://schemas.microsoft.com/office/drawing/2014/main" id="{CA3800A0-399F-4E2C-9BDF-8E32A1BC9771}"/>
                </a:ext>
              </a:extLst>
            </p:cNvPr>
            <p:cNvSpPr/>
            <p:nvPr/>
          </p:nvSpPr>
          <p:spPr>
            <a:xfrm>
              <a:off x="9639262" y="5411727"/>
              <a:ext cx="1896249" cy="25960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0F4C5683-49E7-4660-B1B5-67D318838441}"/>
                </a:ext>
              </a:extLst>
            </p:cNvPr>
            <p:cNvSpPr/>
            <p:nvPr/>
          </p:nvSpPr>
          <p:spPr>
            <a:xfrm>
              <a:off x="6036349" y="6344590"/>
              <a:ext cx="1633865" cy="23219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20D40389-7155-424F-99FC-2D747A85B14E}"/>
                </a:ext>
              </a:extLst>
            </p:cNvPr>
            <p:cNvSpPr/>
            <p:nvPr/>
          </p:nvSpPr>
          <p:spPr>
            <a:xfrm>
              <a:off x="5943098" y="4551667"/>
              <a:ext cx="534716" cy="31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600FFE6-3820-426A-903D-D5B0D0993391}"/>
                </a:ext>
              </a:extLst>
            </p:cNvPr>
            <p:cNvSpPr/>
            <p:nvPr/>
          </p:nvSpPr>
          <p:spPr>
            <a:xfrm>
              <a:off x="5441900" y="479775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p>
          </p:txBody>
        </p:sp>
      </p:grpSp>
    </p:spTree>
    <p:extLst>
      <p:ext uri="{BB962C8B-B14F-4D97-AF65-F5344CB8AC3E}">
        <p14:creationId xmlns:p14="http://schemas.microsoft.com/office/powerpoint/2010/main" val="2443509073"/>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F72A-7E7D-41EA-BC05-849007F4A12C}"/>
              </a:ext>
            </a:extLst>
          </p:cNvPr>
          <p:cNvSpPr>
            <a:spLocks noGrp="1"/>
          </p:cNvSpPr>
          <p:nvPr>
            <p:ph type="title"/>
          </p:nvPr>
        </p:nvSpPr>
        <p:spPr/>
        <p:txBody>
          <a:bodyPr/>
          <a:lstStyle/>
          <a:p>
            <a:r>
              <a:rPr lang="en-US" dirty="0"/>
              <a:t>Perform Post-Approval QC</a:t>
            </a:r>
          </a:p>
        </p:txBody>
      </p:sp>
      <p:sp>
        <p:nvSpPr>
          <p:cNvPr id="3" name="Content Placeholder 2">
            <a:extLst>
              <a:ext uri="{FF2B5EF4-FFF2-40B4-BE49-F238E27FC236}">
                <a16:creationId xmlns:a16="http://schemas.microsoft.com/office/drawing/2014/main" id="{BCCD7630-A1D2-4E84-A16B-BD06940E801E}"/>
              </a:ext>
            </a:extLst>
          </p:cNvPr>
          <p:cNvSpPr>
            <a:spLocks noGrp="1"/>
          </p:cNvSpPr>
          <p:nvPr>
            <p:ph idx="1"/>
          </p:nvPr>
        </p:nvSpPr>
        <p:spPr>
          <a:xfrm>
            <a:off x="587499" y="1036081"/>
            <a:ext cx="4169218" cy="5410200"/>
          </a:xfrm>
        </p:spPr>
        <p:txBody>
          <a:bodyPr>
            <a:normAutofit lnSpcReduction="10000"/>
          </a:bodyPr>
          <a:lstStyle/>
          <a:p>
            <a:pPr marL="457200" indent="-457200">
              <a:buFont typeface="+mj-lt"/>
              <a:buAutoNum type="arabicPeriod" startAt="8"/>
            </a:pPr>
            <a:r>
              <a:rPr lang="en-US" sz="1800" dirty="0"/>
              <a:t>On the document page, accept the Task by clicking the blue </a:t>
            </a:r>
            <a:r>
              <a:rPr lang="en-US" sz="1800" b="1" dirty="0"/>
              <a:t>Accept</a:t>
            </a:r>
            <a:r>
              <a:rPr lang="en-US" sz="1800" dirty="0"/>
              <a:t> button</a:t>
            </a:r>
          </a:p>
          <a:p>
            <a:pPr marL="457200" indent="-457200">
              <a:buFont typeface="+mj-lt"/>
              <a:buAutoNum type="arabicPeriod" startAt="8"/>
            </a:pPr>
            <a:r>
              <a:rPr lang="en-US" sz="1800" b="1" dirty="0"/>
              <a:t>Review</a:t>
            </a:r>
            <a:r>
              <a:rPr lang="en-US" sz="1800" dirty="0"/>
              <a:t> the first document in the Envelope following ALCOA+ guidelines and QC requirements outlined in your TMF Plan</a:t>
            </a:r>
          </a:p>
          <a:p>
            <a:pPr lvl="1"/>
            <a:r>
              <a:rPr lang="en-US" sz="1500" b="1" dirty="0"/>
              <a:t>Note</a:t>
            </a:r>
            <a:r>
              <a:rPr lang="en-US" sz="1500" dirty="0"/>
              <a:t>: the document actively being viewed will be the document with the blue vertical highlight</a:t>
            </a:r>
          </a:p>
          <a:p>
            <a:pPr marL="457200" indent="-457200">
              <a:buFont typeface="+mj-lt"/>
              <a:buAutoNum type="arabicPeriod" startAt="10"/>
            </a:pPr>
            <a:r>
              <a:rPr lang="en-US" sz="1800" dirty="0"/>
              <a:t>Click the </a:t>
            </a:r>
            <a:r>
              <a:rPr lang="en-US" sz="1800" b="1" dirty="0"/>
              <a:t>Select verdict </a:t>
            </a:r>
            <a:r>
              <a:rPr lang="en-US" sz="1800" dirty="0"/>
              <a:t>drop down.</a:t>
            </a:r>
          </a:p>
          <a:p>
            <a:pPr marL="457200" indent="-457200">
              <a:buFont typeface="+mj-lt"/>
              <a:buAutoNum type="arabicPeriod" startAt="10"/>
            </a:pPr>
            <a:r>
              <a:rPr lang="en-US" sz="1800" dirty="0"/>
              <a:t>Based on the results of the review, select a verdict. </a:t>
            </a:r>
            <a:endParaRPr lang="en-US" sz="1800" b="1" dirty="0"/>
          </a:p>
          <a:p>
            <a:pPr lvl="1"/>
            <a:r>
              <a:rPr lang="en-US" sz="1500" b="1" dirty="0"/>
              <a:t>Note</a:t>
            </a:r>
            <a:r>
              <a:rPr lang="en-US" sz="1500" dirty="0"/>
              <a:t>: When verdict of </a:t>
            </a:r>
            <a:r>
              <a:rPr lang="en-US" sz="1500" b="1" dirty="0"/>
              <a:t>Not Inspection Ready </a:t>
            </a:r>
            <a:r>
              <a:rPr lang="en-US" sz="1500" dirty="0"/>
              <a:t>is selected, a Quality Issue must be logged. The document remains Approved</a:t>
            </a:r>
          </a:p>
          <a:p>
            <a:pPr lvl="1"/>
            <a:r>
              <a:rPr lang="en-US" sz="1500" dirty="0"/>
              <a:t>For more information on logging a Quality Issue, review the </a:t>
            </a:r>
            <a:r>
              <a:rPr lang="en-US" sz="1500" i="1" dirty="0"/>
              <a:t>Working with Documents in Vault</a:t>
            </a:r>
            <a:r>
              <a:rPr lang="en-US" sz="1500" dirty="0"/>
              <a:t> GVP</a:t>
            </a:r>
            <a:endParaRPr lang="en-US" sz="1500" b="1" dirty="0"/>
          </a:p>
          <a:p>
            <a:pPr marL="514350" indent="-514350">
              <a:buFont typeface="+mj-lt"/>
              <a:buAutoNum type="arabicPeriod" startAt="12"/>
            </a:pPr>
            <a:r>
              <a:rPr lang="en-US" sz="1800" dirty="0"/>
              <a:t>View the next document by clicking the next document in the menu. Repeat steps 9-11. Continue this Review until complete</a:t>
            </a:r>
          </a:p>
          <a:p>
            <a:pPr marL="457200" indent="-457200">
              <a:buFont typeface="+mj-lt"/>
              <a:buAutoNum type="arabicPeriod" startAt="7"/>
            </a:pPr>
            <a:endParaRPr lang="en-US" sz="2000" b="1" dirty="0"/>
          </a:p>
          <a:p>
            <a:pPr marL="0" indent="0">
              <a:buNone/>
            </a:pPr>
            <a:endParaRPr lang="en-US" sz="2000" dirty="0"/>
          </a:p>
          <a:p>
            <a:pPr marL="0" indent="0">
              <a:buNone/>
            </a:pPr>
            <a:endParaRPr lang="en-US" dirty="0"/>
          </a:p>
          <a:p>
            <a:pPr marL="457200" indent="-457200">
              <a:buFont typeface="+mj-lt"/>
              <a:buAutoNum type="arabicPeriod" startAt="9"/>
            </a:pPr>
            <a:endParaRPr lang="en-US" dirty="0"/>
          </a:p>
        </p:txBody>
      </p:sp>
      <p:grpSp>
        <p:nvGrpSpPr>
          <p:cNvPr id="27" name="Group 26" descr="Screenshot showing step 8">
            <a:extLst>
              <a:ext uri="{FF2B5EF4-FFF2-40B4-BE49-F238E27FC236}">
                <a16:creationId xmlns:a16="http://schemas.microsoft.com/office/drawing/2014/main" id="{3CDB0C95-3511-D59D-42CD-D342D7972B74}"/>
              </a:ext>
            </a:extLst>
          </p:cNvPr>
          <p:cNvGrpSpPr/>
          <p:nvPr/>
        </p:nvGrpSpPr>
        <p:grpSpPr>
          <a:xfrm>
            <a:off x="4838734" y="1037950"/>
            <a:ext cx="7196707" cy="711541"/>
            <a:chOff x="4971170" y="1028954"/>
            <a:chExt cx="7196707" cy="711541"/>
          </a:xfrm>
        </p:grpSpPr>
        <p:pic>
          <p:nvPicPr>
            <p:cNvPr id="24" name="Picture 23">
              <a:extLst>
                <a:ext uri="{FF2B5EF4-FFF2-40B4-BE49-F238E27FC236}">
                  <a16:creationId xmlns:a16="http://schemas.microsoft.com/office/drawing/2014/main" id="{45149F7D-B01E-DBD8-43A6-72BD30A75695}"/>
                </a:ext>
              </a:extLst>
            </p:cNvPr>
            <p:cNvPicPr>
              <a:picLocks noChangeAspect="1"/>
            </p:cNvPicPr>
            <p:nvPr/>
          </p:nvPicPr>
          <p:blipFill>
            <a:blip r:embed="rId2"/>
            <a:stretch>
              <a:fillRect/>
            </a:stretch>
          </p:blipFill>
          <p:spPr>
            <a:xfrm>
              <a:off x="4971170" y="1028954"/>
              <a:ext cx="7181421" cy="711541"/>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22CB3D5F-479C-430B-BCB0-126ECA068C5A}"/>
                </a:ext>
              </a:extLst>
            </p:cNvPr>
            <p:cNvGrpSpPr/>
            <p:nvPr/>
          </p:nvGrpSpPr>
          <p:grpSpPr>
            <a:xfrm>
              <a:off x="11065130" y="1192553"/>
              <a:ext cx="1102747" cy="457200"/>
              <a:chOff x="11017032" y="1401150"/>
              <a:chExt cx="1102747" cy="457200"/>
            </a:xfrm>
          </p:grpSpPr>
          <p:sp>
            <p:nvSpPr>
              <p:cNvPr id="25" name="Oval 24">
                <a:extLst>
                  <a:ext uri="{FF2B5EF4-FFF2-40B4-BE49-F238E27FC236}">
                    <a16:creationId xmlns:a16="http://schemas.microsoft.com/office/drawing/2014/main" id="{555FD5CD-0CAC-47AA-B46E-0DB20FDE3AEC}"/>
                  </a:ext>
                </a:extLst>
              </p:cNvPr>
              <p:cNvSpPr/>
              <p:nvPr/>
            </p:nvSpPr>
            <p:spPr>
              <a:xfrm>
                <a:off x="11017032" y="140115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8</a:t>
                </a:r>
              </a:p>
            </p:txBody>
          </p:sp>
          <p:sp>
            <p:nvSpPr>
              <p:cNvPr id="26" name="Rectangle: Rounded Corners 25">
                <a:extLst>
                  <a:ext uri="{FF2B5EF4-FFF2-40B4-BE49-F238E27FC236}">
                    <a16:creationId xmlns:a16="http://schemas.microsoft.com/office/drawing/2014/main" id="{612FC236-9144-4F30-8FC2-BCAE430B3DBC}"/>
                  </a:ext>
                </a:extLst>
              </p:cNvPr>
              <p:cNvSpPr/>
              <p:nvPr/>
            </p:nvSpPr>
            <p:spPr>
              <a:xfrm>
                <a:off x="11556249" y="1559951"/>
                <a:ext cx="563530" cy="235027"/>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descr="Screenshot showing steps 9 and 10">
            <a:extLst>
              <a:ext uri="{FF2B5EF4-FFF2-40B4-BE49-F238E27FC236}">
                <a16:creationId xmlns:a16="http://schemas.microsoft.com/office/drawing/2014/main" id="{880AE5F3-17A0-87C3-88D9-CAFBD23DD963}"/>
              </a:ext>
            </a:extLst>
          </p:cNvPr>
          <p:cNvGrpSpPr/>
          <p:nvPr/>
        </p:nvGrpSpPr>
        <p:grpSpPr>
          <a:xfrm>
            <a:off x="4816770" y="2475163"/>
            <a:ext cx="7231524" cy="2676840"/>
            <a:chOff x="4938352" y="2460512"/>
            <a:chExt cx="7231524" cy="2676840"/>
          </a:xfrm>
        </p:grpSpPr>
        <p:pic>
          <p:nvPicPr>
            <p:cNvPr id="31" name="Picture 30">
              <a:extLst>
                <a:ext uri="{FF2B5EF4-FFF2-40B4-BE49-F238E27FC236}">
                  <a16:creationId xmlns:a16="http://schemas.microsoft.com/office/drawing/2014/main" id="{DA1290B1-A2C5-3B79-AF24-41185DD2FE27}"/>
                </a:ext>
              </a:extLst>
            </p:cNvPr>
            <p:cNvPicPr>
              <a:picLocks noChangeAspect="1"/>
            </p:cNvPicPr>
            <p:nvPr/>
          </p:nvPicPr>
          <p:blipFill>
            <a:blip r:embed="rId3"/>
            <a:stretch>
              <a:fillRect/>
            </a:stretch>
          </p:blipFill>
          <p:spPr>
            <a:xfrm>
              <a:off x="4938352" y="2460512"/>
              <a:ext cx="7231524" cy="2676840"/>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C772D50D-035B-1121-E149-4A764C2CD30C}"/>
                </a:ext>
              </a:extLst>
            </p:cNvPr>
            <p:cNvGrpSpPr/>
            <p:nvPr/>
          </p:nvGrpSpPr>
          <p:grpSpPr>
            <a:xfrm>
              <a:off x="4987572" y="2853959"/>
              <a:ext cx="4085747" cy="872571"/>
              <a:chOff x="5055508" y="3008236"/>
              <a:chExt cx="4085747" cy="872571"/>
            </a:xfrm>
          </p:grpSpPr>
          <p:sp>
            <p:nvSpPr>
              <p:cNvPr id="7" name="Oval 6">
                <a:extLst>
                  <a:ext uri="{FF2B5EF4-FFF2-40B4-BE49-F238E27FC236}">
                    <a16:creationId xmlns:a16="http://schemas.microsoft.com/office/drawing/2014/main" id="{0C610B1A-3654-DCE5-588D-3F497076E778}"/>
                  </a:ext>
                </a:extLst>
              </p:cNvPr>
              <p:cNvSpPr/>
              <p:nvPr/>
            </p:nvSpPr>
            <p:spPr>
              <a:xfrm>
                <a:off x="8684055" y="342360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9</a:t>
                </a:r>
              </a:p>
            </p:txBody>
          </p:sp>
          <p:sp>
            <p:nvSpPr>
              <p:cNvPr id="8" name="Oval 7">
                <a:extLst>
                  <a:ext uri="{FF2B5EF4-FFF2-40B4-BE49-F238E27FC236}">
                    <a16:creationId xmlns:a16="http://schemas.microsoft.com/office/drawing/2014/main" id="{ECD857A4-CB29-63AE-919D-BF9CBF65BD78}"/>
                  </a:ext>
                </a:extLst>
              </p:cNvPr>
              <p:cNvSpPr/>
              <p:nvPr/>
            </p:nvSpPr>
            <p:spPr>
              <a:xfrm>
                <a:off x="5852402" y="300823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10</a:t>
                </a:r>
              </a:p>
            </p:txBody>
          </p:sp>
          <p:sp>
            <p:nvSpPr>
              <p:cNvPr id="9" name="Rectangle: Rounded Corners 8">
                <a:extLst>
                  <a:ext uri="{FF2B5EF4-FFF2-40B4-BE49-F238E27FC236}">
                    <a16:creationId xmlns:a16="http://schemas.microsoft.com/office/drawing/2014/main" id="{E8C053E5-80D9-AD8F-689C-C63B2974190C}"/>
                  </a:ext>
                </a:extLst>
              </p:cNvPr>
              <p:cNvSpPr/>
              <p:nvPr/>
            </p:nvSpPr>
            <p:spPr>
              <a:xfrm>
                <a:off x="5055508" y="3292023"/>
                <a:ext cx="743213" cy="357622"/>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491111389"/>
      </p:ext>
    </p:extLst>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DB8E-ED8E-4E41-A5D6-370AB902B7DF}"/>
              </a:ext>
            </a:extLst>
          </p:cNvPr>
          <p:cNvSpPr>
            <a:spLocks noGrp="1"/>
          </p:cNvSpPr>
          <p:nvPr>
            <p:ph type="title"/>
          </p:nvPr>
        </p:nvSpPr>
        <p:spPr>
          <a:xfrm>
            <a:off x="276303" y="11261"/>
            <a:ext cx="11639394" cy="970525"/>
          </a:xfrm>
        </p:spPr>
        <p:txBody>
          <a:bodyPr/>
          <a:lstStyle/>
          <a:p>
            <a:r>
              <a:rPr lang="en-US" dirty="0"/>
              <a:t>Perform Post-Approval QC</a:t>
            </a:r>
          </a:p>
        </p:txBody>
      </p:sp>
      <p:sp>
        <p:nvSpPr>
          <p:cNvPr id="3" name="Content Placeholder 2">
            <a:extLst>
              <a:ext uri="{FF2B5EF4-FFF2-40B4-BE49-F238E27FC236}">
                <a16:creationId xmlns:a16="http://schemas.microsoft.com/office/drawing/2014/main" id="{C4446BBF-A4E6-467D-B036-4A73A98FABA7}"/>
              </a:ext>
            </a:extLst>
          </p:cNvPr>
          <p:cNvSpPr>
            <a:spLocks noGrp="1"/>
          </p:cNvSpPr>
          <p:nvPr>
            <p:ph idx="1"/>
          </p:nvPr>
        </p:nvSpPr>
        <p:spPr>
          <a:xfrm>
            <a:off x="386847" y="1180537"/>
            <a:ext cx="3801627" cy="4711769"/>
          </a:xfrm>
        </p:spPr>
        <p:txBody>
          <a:bodyPr/>
          <a:lstStyle/>
          <a:p>
            <a:pPr marL="514350" indent="-514350">
              <a:buFont typeface="+mj-lt"/>
              <a:buAutoNum type="arabicPeriod" startAt="13"/>
            </a:pPr>
            <a:r>
              <a:rPr lang="en-US" sz="1800" dirty="0"/>
              <a:t>Once all documents have a verdict, click </a:t>
            </a:r>
            <a:r>
              <a:rPr lang="en-US" sz="1800" b="1" dirty="0"/>
              <a:t>Complete</a:t>
            </a:r>
            <a:r>
              <a:rPr lang="en-US" sz="1800" dirty="0"/>
              <a:t> in the task bar</a:t>
            </a:r>
          </a:p>
          <a:p>
            <a:pPr lvl="1">
              <a:buFont typeface="Calibri" panose="020F0502020204030204" pitchFamily="34" charset="0"/>
              <a:buChar char="―"/>
            </a:pPr>
            <a:r>
              <a:rPr lang="en-US" sz="1500" b="1" dirty="0"/>
              <a:t>Note</a:t>
            </a:r>
            <a:r>
              <a:rPr lang="en-US" sz="1500" dirty="0"/>
              <a:t>: The user will not be able to click Complete until all documents have a verdict</a:t>
            </a:r>
          </a:p>
          <a:p>
            <a:pPr marL="457200" indent="-457200">
              <a:buFont typeface="+mj-lt"/>
              <a:buAutoNum type="arabicPeriod" startAt="13"/>
            </a:pPr>
            <a:r>
              <a:rPr lang="en-US" sz="1800" dirty="0"/>
              <a:t>Review the Inspection Readiness Assessment dialogue box and click </a:t>
            </a:r>
            <a:r>
              <a:rPr lang="en-US" sz="1800" b="1" dirty="0"/>
              <a:t>Complete</a:t>
            </a:r>
          </a:p>
          <a:p>
            <a:pPr lvl="1">
              <a:buFont typeface="Calibri" panose="020F0502020204030204" pitchFamily="34" charset="0"/>
              <a:buChar char="―"/>
            </a:pPr>
            <a:r>
              <a:rPr lang="en-US" sz="1500" b="1" dirty="0"/>
              <a:t>Note</a:t>
            </a:r>
            <a:r>
              <a:rPr lang="en-US" sz="1500" dirty="0"/>
              <a:t>: The Inspection Ready (IR)? Field and IR Check Completion Date will be populated in the Inspection Readiness section of the document information with the appropriate verdict</a:t>
            </a:r>
          </a:p>
          <a:p>
            <a:pPr lvl="1">
              <a:buFont typeface="Calibri" panose="020F0502020204030204" pitchFamily="34" charset="0"/>
              <a:buChar char="―"/>
            </a:pPr>
            <a:r>
              <a:rPr lang="en-US" sz="1500" b="1" dirty="0"/>
              <a:t>Note</a:t>
            </a:r>
            <a:r>
              <a:rPr lang="en-US" sz="1500" dirty="0"/>
              <a:t>: For all documents where Inspection Ready (IR) = ‘No’, a Quality Issue task should be completed. Through completion of the task, the document may be up-versioned and/ or again placed into the Post-Approval Bulk QC Workflow</a:t>
            </a:r>
          </a:p>
          <a:p>
            <a:pPr marL="0" indent="0">
              <a:buNone/>
            </a:pPr>
            <a:endParaRPr lang="en-US" sz="2500" dirty="0"/>
          </a:p>
          <a:p>
            <a:pPr marL="0" indent="0">
              <a:buNone/>
            </a:pPr>
            <a:endParaRPr lang="en-US" sz="2500" dirty="0"/>
          </a:p>
          <a:p>
            <a:pPr marL="457200" lvl="1" indent="0">
              <a:buNone/>
            </a:pPr>
            <a:endParaRPr lang="en-US" sz="1500" dirty="0"/>
          </a:p>
          <a:p>
            <a:pPr marL="914400" lvl="2" indent="0">
              <a:buNone/>
            </a:pPr>
            <a:endParaRPr lang="en-US" sz="1200" dirty="0"/>
          </a:p>
        </p:txBody>
      </p:sp>
      <p:grpSp>
        <p:nvGrpSpPr>
          <p:cNvPr id="5" name="Group 4" descr="Screenshot showing steps 13 and 14">
            <a:extLst>
              <a:ext uri="{FF2B5EF4-FFF2-40B4-BE49-F238E27FC236}">
                <a16:creationId xmlns:a16="http://schemas.microsoft.com/office/drawing/2014/main" id="{5E654606-FC44-11AE-BDA7-7F018AE765C9}"/>
              </a:ext>
            </a:extLst>
          </p:cNvPr>
          <p:cNvGrpSpPr/>
          <p:nvPr/>
        </p:nvGrpSpPr>
        <p:grpSpPr>
          <a:xfrm>
            <a:off x="4188474" y="1748429"/>
            <a:ext cx="7771467" cy="1654556"/>
            <a:chOff x="4188474" y="1748429"/>
            <a:chExt cx="7771467" cy="1654556"/>
          </a:xfrm>
        </p:grpSpPr>
        <p:pic>
          <p:nvPicPr>
            <p:cNvPr id="1026" name="Picture 2">
              <a:extLst>
                <a:ext uri="{FF2B5EF4-FFF2-40B4-BE49-F238E27FC236}">
                  <a16:creationId xmlns:a16="http://schemas.microsoft.com/office/drawing/2014/main" id="{C1DCBE9A-4834-3A7B-7CB3-F023C3D9C4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510" b="5482"/>
            <a:stretch/>
          </p:blipFill>
          <p:spPr bwMode="auto">
            <a:xfrm>
              <a:off x="4188474" y="1748429"/>
              <a:ext cx="7719849" cy="1391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4C9E2F0-4840-48A0-A40E-0F54C58C1F7D}"/>
                </a:ext>
              </a:extLst>
            </p:cNvPr>
            <p:cNvGrpSpPr/>
            <p:nvPr/>
          </p:nvGrpSpPr>
          <p:grpSpPr>
            <a:xfrm>
              <a:off x="8516203" y="1776475"/>
              <a:ext cx="3443738" cy="1626510"/>
              <a:chOff x="8470032" y="1265641"/>
              <a:chExt cx="3443738" cy="1626510"/>
            </a:xfrm>
          </p:grpSpPr>
          <p:grpSp>
            <p:nvGrpSpPr>
              <p:cNvPr id="6" name="Group 5">
                <a:extLst>
                  <a:ext uri="{FF2B5EF4-FFF2-40B4-BE49-F238E27FC236}">
                    <a16:creationId xmlns:a16="http://schemas.microsoft.com/office/drawing/2014/main" id="{9AC4084B-75E8-4FCF-93D2-28A70A941519}"/>
                  </a:ext>
                </a:extLst>
              </p:cNvPr>
              <p:cNvGrpSpPr/>
              <p:nvPr/>
            </p:nvGrpSpPr>
            <p:grpSpPr>
              <a:xfrm>
                <a:off x="10799571" y="1265641"/>
                <a:ext cx="1114199" cy="457200"/>
                <a:chOff x="10799571" y="1265641"/>
                <a:chExt cx="1114199" cy="457200"/>
              </a:xfrm>
            </p:grpSpPr>
            <p:sp>
              <p:nvSpPr>
                <p:cNvPr id="14" name="Oval 13">
                  <a:extLst>
                    <a:ext uri="{FF2B5EF4-FFF2-40B4-BE49-F238E27FC236}">
                      <a16:creationId xmlns:a16="http://schemas.microsoft.com/office/drawing/2014/main" id="{41B521F4-2F8D-457D-BB0D-A3511608AB77}"/>
                    </a:ext>
                  </a:extLst>
                </p:cNvPr>
                <p:cNvSpPr/>
                <p:nvPr/>
              </p:nvSpPr>
              <p:spPr>
                <a:xfrm>
                  <a:off x="10799571" y="126564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13</a:t>
                  </a:r>
                </a:p>
              </p:txBody>
            </p:sp>
            <p:sp>
              <p:nvSpPr>
                <p:cNvPr id="15" name="Rectangle: Rounded Corners 14">
                  <a:extLst>
                    <a:ext uri="{FF2B5EF4-FFF2-40B4-BE49-F238E27FC236}">
                      <a16:creationId xmlns:a16="http://schemas.microsoft.com/office/drawing/2014/main" id="{92F87FA4-6EEB-4138-AA3F-ECB52CD9E252}"/>
                    </a:ext>
                  </a:extLst>
                </p:cNvPr>
                <p:cNvSpPr/>
                <p:nvPr/>
              </p:nvSpPr>
              <p:spPr>
                <a:xfrm>
                  <a:off x="11456570" y="1364475"/>
                  <a:ext cx="457200" cy="27428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Oval 15">
                <a:extLst>
                  <a:ext uri="{FF2B5EF4-FFF2-40B4-BE49-F238E27FC236}">
                    <a16:creationId xmlns:a16="http://schemas.microsoft.com/office/drawing/2014/main" id="{D7D17C06-F26E-4C27-AF83-85B8D1626567}"/>
                  </a:ext>
                </a:extLst>
              </p:cNvPr>
              <p:cNvSpPr/>
              <p:nvPr/>
            </p:nvSpPr>
            <p:spPr>
              <a:xfrm>
                <a:off x="8470032" y="24349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14</a:t>
                </a:r>
              </a:p>
            </p:txBody>
          </p:sp>
          <p:sp>
            <p:nvSpPr>
              <p:cNvPr id="18" name="Rectangle: Rounded Corners 17">
                <a:extLst>
                  <a:ext uri="{FF2B5EF4-FFF2-40B4-BE49-F238E27FC236}">
                    <a16:creationId xmlns:a16="http://schemas.microsoft.com/office/drawing/2014/main" id="{116F5BD9-78F9-4311-ADD6-6824C13EA4FC}"/>
                  </a:ext>
                </a:extLst>
              </p:cNvPr>
              <p:cNvSpPr/>
              <p:nvPr/>
            </p:nvSpPr>
            <p:spPr>
              <a:xfrm>
                <a:off x="9237784" y="2452203"/>
                <a:ext cx="457200" cy="20462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descr="Screenshot showing end result of step 14">
            <a:extLst>
              <a:ext uri="{FF2B5EF4-FFF2-40B4-BE49-F238E27FC236}">
                <a16:creationId xmlns:a16="http://schemas.microsoft.com/office/drawing/2014/main" id="{BAACF67D-49F4-41F7-BEF5-2BB8AB63BA6A}"/>
              </a:ext>
            </a:extLst>
          </p:cNvPr>
          <p:cNvGrpSpPr/>
          <p:nvPr/>
        </p:nvGrpSpPr>
        <p:grpSpPr>
          <a:xfrm>
            <a:off x="6730332" y="3788434"/>
            <a:ext cx="3571742" cy="1081663"/>
            <a:chOff x="6525986" y="4150280"/>
            <a:chExt cx="3571742" cy="1081663"/>
          </a:xfrm>
        </p:grpSpPr>
        <p:pic>
          <p:nvPicPr>
            <p:cNvPr id="8" name="Picture 7">
              <a:extLst>
                <a:ext uri="{FF2B5EF4-FFF2-40B4-BE49-F238E27FC236}">
                  <a16:creationId xmlns:a16="http://schemas.microsoft.com/office/drawing/2014/main" id="{18425E30-DBE8-4198-BACA-31BBF9959D61}"/>
                </a:ext>
              </a:extLst>
            </p:cNvPr>
            <p:cNvPicPr>
              <a:picLocks noChangeAspect="1"/>
            </p:cNvPicPr>
            <p:nvPr/>
          </p:nvPicPr>
          <p:blipFill>
            <a:blip r:embed="rId4"/>
            <a:stretch>
              <a:fillRect/>
            </a:stretch>
          </p:blipFill>
          <p:spPr>
            <a:xfrm>
              <a:off x="6525986" y="4150280"/>
              <a:ext cx="3571742" cy="1081663"/>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0ED74EBE-B94B-4365-84D3-0DAB0ADCEFF8}"/>
                </a:ext>
              </a:extLst>
            </p:cNvPr>
            <p:cNvSpPr/>
            <p:nvPr/>
          </p:nvSpPr>
          <p:spPr>
            <a:xfrm>
              <a:off x="7206855" y="4498891"/>
              <a:ext cx="2171061" cy="39208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8512212"/>
      </p:ext>
    </p:extLst>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78DB-BD90-436A-B40A-785DB980331D}"/>
              </a:ext>
            </a:extLst>
          </p:cNvPr>
          <p:cNvSpPr>
            <a:spLocks noGrp="1"/>
          </p:cNvSpPr>
          <p:nvPr>
            <p:ph type="title"/>
          </p:nvPr>
        </p:nvSpPr>
        <p:spPr/>
        <p:txBody>
          <a:bodyPr/>
          <a:lstStyle/>
          <a:p>
            <a:r>
              <a:rPr lang="en-US" dirty="0"/>
              <a:t>Use Reports to Review TMF Quality</a:t>
            </a:r>
          </a:p>
        </p:txBody>
      </p:sp>
      <p:sp>
        <p:nvSpPr>
          <p:cNvPr id="3" name="Content Placeholder 2">
            <a:extLst>
              <a:ext uri="{FF2B5EF4-FFF2-40B4-BE49-F238E27FC236}">
                <a16:creationId xmlns:a16="http://schemas.microsoft.com/office/drawing/2014/main" id="{68C2BF1E-3DC4-4F49-B1D8-D8984563048D}"/>
              </a:ext>
            </a:extLst>
          </p:cNvPr>
          <p:cNvSpPr>
            <a:spLocks noGrp="1"/>
          </p:cNvSpPr>
          <p:nvPr>
            <p:ph idx="1"/>
          </p:nvPr>
        </p:nvSpPr>
        <p:spPr>
          <a:xfrm>
            <a:off x="392991" y="1351525"/>
            <a:ext cx="4073202" cy="5410200"/>
          </a:xfrm>
        </p:spPr>
        <p:txBody>
          <a:bodyPr/>
          <a:lstStyle/>
          <a:p>
            <a:pPr marL="457200" indent="-457200">
              <a:buFont typeface="+mj-lt"/>
              <a:buAutoNum type="arabicPeriod" startAt="15"/>
            </a:pPr>
            <a:r>
              <a:rPr lang="en-US" sz="1800" dirty="0"/>
              <a:t>Navigate to the </a:t>
            </a:r>
            <a:r>
              <a:rPr lang="en-US" sz="1800" b="1" dirty="0"/>
              <a:t>Reports</a:t>
            </a:r>
            <a:r>
              <a:rPr lang="en-US" sz="1800" dirty="0"/>
              <a:t> tab and search for the </a:t>
            </a:r>
            <a:r>
              <a:rPr lang="en-US" sz="1800" b="1" dirty="0"/>
              <a:t>TMF: Outstanding Document Quality Issues report</a:t>
            </a:r>
            <a:r>
              <a:rPr lang="en-US" sz="1800" dirty="0"/>
              <a:t>.</a:t>
            </a:r>
          </a:p>
          <a:p>
            <a:pPr marL="457200" indent="-457200">
              <a:buFont typeface="+mj-lt"/>
              <a:buAutoNum type="arabicPeriod" startAt="15"/>
            </a:pPr>
            <a:r>
              <a:rPr lang="en-US" sz="1800" dirty="0"/>
              <a:t>Click the Report to run</a:t>
            </a:r>
          </a:p>
          <a:p>
            <a:pPr marL="457200" indent="-457200">
              <a:buFont typeface="+mj-lt"/>
              <a:buAutoNum type="arabicPeriod" startAt="15"/>
            </a:pPr>
            <a:r>
              <a:rPr lang="en-US" sz="1800" dirty="0"/>
              <a:t>Input your </a:t>
            </a:r>
            <a:r>
              <a:rPr lang="en-US" sz="1800" b="1" dirty="0"/>
              <a:t>Study</a:t>
            </a:r>
            <a:r>
              <a:rPr lang="en-US" sz="1800" dirty="0"/>
              <a:t> in the prompt and click </a:t>
            </a:r>
            <a:r>
              <a:rPr lang="en-US" sz="1800" b="1" dirty="0"/>
              <a:t>Continue</a:t>
            </a:r>
            <a:r>
              <a:rPr lang="en-US" sz="1800" dirty="0"/>
              <a:t> to open the report </a:t>
            </a:r>
          </a:p>
          <a:p>
            <a:pPr lvl="1"/>
            <a:r>
              <a:rPr lang="en-US" sz="1500" b="1" dirty="0"/>
              <a:t>Note</a:t>
            </a:r>
            <a:r>
              <a:rPr lang="en-US" sz="1500" dirty="0"/>
              <a:t>: This report will show TMF content with unresolved Quality Issues. This is just one example of a report on TMF Quality</a:t>
            </a:r>
          </a:p>
          <a:p>
            <a:pPr marL="457200" indent="-457200">
              <a:buFont typeface="+mj-lt"/>
              <a:buAutoNum type="arabicPeriod" startAt="15"/>
            </a:pPr>
            <a:endParaRPr lang="en-US" sz="2000" dirty="0"/>
          </a:p>
        </p:txBody>
      </p:sp>
      <p:grpSp>
        <p:nvGrpSpPr>
          <p:cNvPr id="15" name="Group 14" descr="Screenshot showing steps 15-17">
            <a:extLst>
              <a:ext uri="{FF2B5EF4-FFF2-40B4-BE49-F238E27FC236}">
                <a16:creationId xmlns:a16="http://schemas.microsoft.com/office/drawing/2014/main" id="{93966348-06C6-4F47-A761-3ACAB7BEB686}"/>
              </a:ext>
            </a:extLst>
          </p:cNvPr>
          <p:cNvGrpSpPr/>
          <p:nvPr/>
        </p:nvGrpSpPr>
        <p:grpSpPr>
          <a:xfrm>
            <a:off x="4334203" y="1145414"/>
            <a:ext cx="7464806" cy="5265284"/>
            <a:chOff x="4156693" y="1148693"/>
            <a:chExt cx="7464806" cy="5265284"/>
          </a:xfrm>
        </p:grpSpPr>
        <p:grpSp>
          <p:nvGrpSpPr>
            <p:cNvPr id="13" name="Group 12">
              <a:extLst>
                <a:ext uri="{FF2B5EF4-FFF2-40B4-BE49-F238E27FC236}">
                  <a16:creationId xmlns:a16="http://schemas.microsoft.com/office/drawing/2014/main" id="{2AF400B1-3703-45BE-9E74-78979BE6656F}"/>
                </a:ext>
              </a:extLst>
            </p:cNvPr>
            <p:cNvGrpSpPr/>
            <p:nvPr/>
          </p:nvGrpSpPr>
          <p:grpSpPr>
            <a:xfrm>
              <a:off x="4156693" y="1148693"/>
              <a:ext cx="7464806" cy="5265284"/>
              <a:chOff x="4450891" y="949910"/>
              <a:chExt cx="7464806" cy="5265284"/>
            </a:xfrm>
          </p:grpSpPr>
          <p:pic>
            <p:nvPicPr>
              <p:cNvPr id="8" name="Picture 7">
                <a:extLst>
                  <a:ext uri="{FF2B5EF4-FFF2-40B4-BE49-F238E27FC236}">
                    <a16:creationId xmlns:a16="http://schemas.microsoft.com/office/drawing/2014/main" id="{195374C7-C486-484C-BE05-8BD50EED05D1}"/>
                  </a:ext>
                </a:extLst>
              </p:cNvPr>
              <p:cNvPicPr>
                <a:picLocks noChangeAspect="1"/>
              </p:cNvPicPr>
              <p:nvPr/>
            </p:nvPicPr>
            <p:blipFill>
              <a:blip r:embed="rId2"/>
              <a:stretch>
                <a:fillRect/>
              </a:stretch>
            </p:blipFill>
            <p:spPr>
              <a:xfrm>
                <a:off x="4726561" y="949910"/>
                <a:ext cx="7189136" cy="2321565"/>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B004080A-5C70-410C-AA65-4493093EDBB9}"/>
                  </a:ext>
                </a:extLst>
              </p:cNvPr>
              <p:cNvSpPr/>
              <p:nvPr/>
            </p:nvSpPr>
            <p:spPr>
              <a:xfrm>
                <a:off x="6890188" y="151932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15</a:t>
                </a:r>
              </a:p>
            </p:txBody>
          </p:sp>
          <p:cxnSp>
            <p:nvCxnSpPr>
              <p:cNvPr id="14" name="Straight Arrow Connector 13">
                <a:extLst>
                  <a:ext uri="{FF2B5EF4-FFF2-40B4-BE49-F238E27FC236}">
                    <a16:creationId xmlns:a16="http://schemas.microsoft.com/office/drawing/2014/main" id="{D923BD84-5F80-433F-A813-7D9A95B97128}"/>
                  </a:ext>
                </a:extLst>
              </p:cNvPr>
              <p:cNvCxnSpPr>
                <a:cxnSpLocks/>
                <a:stCxn id="19" idx="0"/>
              </p:cNvCxnSpPr>
              <p:nvPr/>
            </p:nvCxnSpPr>
            <p:spPr>
              <a:xfrm flipV="1">
                <a:off x="7118788" y="1157741"/>
                <a:ext cx="1579939" cy="36158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C89A314-6B6E-4A57-9952-3F3823E137A3}"/>
                  </a:ext>
                </a:extLst>
              </p:cNvPr>
              <p:cNvCxnSpPr>
                <a:cxnSpLocks/>
                <a:stCxn id="19" idx="5"/>
              </p:cNvCxnSpPr>
              <p:nvPr/>
            </p:nvCxnSpPr>
            <p:spPr>
              <a:xfrm flipV="1">
                <a:off x="7280433" y="1847087"/>
                <a:ext cx="470465" cy="624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84E43F54-4E86-4C30-B445-0C1D7E294870}"/>
                  </a:ext>
                </a:extLst>
              </p:cNvPr>
              <p:cNvSpPr/>
              <p:nvPr/>
            </p:nvSpPr>
            <p:spPr>
              <a:xfrm>
                <a:off x="4821327" y="2608299"/>
                <a:ext cx="1674890" cy="4572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5F0BF63-1A6A-47EB-ABAF-1AE6DC2F7A4A}"/>
                  </a:ext>
                </a:extLst>
              </p:cNvPr>
              <p:cNvSpPr/>
              <p:nvPr/>
            </p:nvSpPr>
            <p:spPr>
              <a:xfrm>
                <a:off x="6071421" y="232357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16</a:t>
                </a:r>
              </a:p>
            </p:txBody>
          </p:sp>
          <p:pic>
            <p:nvPicPr>
              <p:cNvPr id="9" name="Picture 8">
                <a:extLst>
                  <a:ext uri="{FF2B5EF4-FFF2-40B4-BE49-F238E27FC236}">
                    <a16:creationId xmlns:a16="http://schemas.microsoft.com/office/drawing/2014/main" id="{3FDF2F73-4DEF-4C71-806C-691FEBDAEA0C}"/>
                  </a:ext>
                </a:extLst>
              </p:cNvPr>
              <p:cNvPicPr>
                <a:picLocks noChangeAspect="1"/>
              </p:cNvPicPr>
              <p:nvPr/>
            </p:nvPicPr>
            <p:blipFill>
              <a:blip r:embed="rId3"/>
              <a:stretch>
                <a:fillRect/>
              </a:stretch>
            </p:blipFill>
            <p:spPr>
              <a:xfrm>
                <a:off x="4450891" y="4067525"/>
                <a:ext cx="5335793" cy="214766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CDA624-6730-4DC3-8071-A117ED6436CF}"/>
                  </a:ext>
                </a:extLst>
              </p:cNvPr>
              <p:cNvPicPr>
                <a:picLocks noChangeAspect="1"/>
              </p:cNvPicPr>
              <p:nvPr/>
            </p:nvPicPr>
            <p:blipFill>
              <a:blip r:embed="rId4"/>
              <a:stretch>
                <a:fillRect/>
              </a:stretch>
            </p:blipFill>
            <p:spPr>
              <a:xfrm>
                <a:off x="7608236" y="3262050"/>
                <a:ext cx="2882944" cy="1228860"/>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F286206F-E99A-4D73-80A9-5D6EC0F2ACFB}"/>
                  </a:ext>
                </a:extLst>
              </p:cNvPr>
              <p:cNvSpPr/>
              <p:nvPr/>
            </p:nvSpPr>
            <p:spPr>
              <a:xfrm>
                <a:off x="9880798" y="331306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17</a:t>
                </a:r>
              </a:p>
            </p:txBody>
          </p:sp>
        </p:grpSp>
        <p:sp>
          <p:nvSpPr>
            <p:cNvPr id="17" name="Rectangle: Rounded Corners 16">
              <a:extLst>
                <a:ext uri="{FF2B5EF4-FFF2-40B4-BE49-F238E27FC236}">
                  <a16:creationId xmlns:a16="http://schemas.microsoft.com/office/drawing/2014/main" id="{2316D207-EEFD-462C-887A-C5105A171D21}"/>
                </a:ext>
              </a:extLst>
            </p:cNvPr>
            <p:cNvSpPr/>
            <p:nvPr/>
          </p:nvSpPr>
          <p:spPr>
            <a:xfrm>
              <a:off x="7365155" y="4062838"/>
              <a:ext cx="638791" cy="214192"/>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54706288"/>
      </p:ext>
    </p:extLst>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Completing Inspection Readiness Milestones</a:t>
            </a:r>
          </a:p>
        </p:txBody>
      </p:sp>
    </p:spTree>
    <p:extLst>
      <p:ext uri="{BB962C8B-B14F-4D97-AF65-F5344CB8AC3E}">
        <p14:creationId xmlns:p14="http://schemas.microsoft.com/office/powerpoint/2010/main" val="118176962"/>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424DD-9CAB-4C59-AEE2-56688B8E2D28}"/>
              </a:ext>
            </a:extLst>
          </p:cNvPr>
          <p:cNvSpPr>
            <a:spLocks noGrp="1"/>
          </p:cNvSpPr>
          <p:nvPr>
            <p:ph type="title"/>
          </p:nvPr>
        </p:nvSpPr>
        <p:spPr/>
        <p:txBody>
          <a:bodyPr/>
          <a:lstStyle/>
          <a:p>
            <a:r>
              <a:rPr lang="en-US" dirty="0"/>
              <a:t>Completing Inspection Readiness Milestones</a:t>
            </a:r>
          </a:p>
        </p:txBody>
      </p:sp>
      <p:sp>
        <p:nvSpPr>
          <p:cNvPr id="3" name="Content Placeholder 2">
            <a:extLst>
              <a:ext uri="{FF2B5EF4-FFF2-40B4-BE49-F238E27FC236}">
                <a16:creationId xmlns:a16="http://schemas.microsoft.com/office/drawing/2014/main" id="{4EDE336C-D82A-4C78-8E17-E2F17627F85E}"/>
              </a:ext>
            </a:extLst>
          </p:cNvPr>
          <p:cNvSpPr>
            <a:spLocks noGrp="1"/>
          </p:cNvSpPr>
          <p:nvPr>
            <p:ph idx="1"/>
          </p:nvPr>
        </p:nvSpPr>
        <p:spPr>
          <a:xfrm>
            <a:off x="668692" y="1324953"/>
            <a:ext cx="4317072" cy="5410200"/>
          </a:xfrm>
        </p:spPr>
        <p:txBody>
          <a:bodyPr/>
          <a:lstStyle/>
          <a:p>
            <a:pPr marL="0" indent="0">
              <a:buNone/>
            </a:pPr>
            <a:r>
              <a:rPr lang="en-US" sz="2000" dirty="0"/>
              <a:t>Before completing a Milestone, ensure any Clinical User Tasks, which were created along with the milestones, have been resolved.</a:t>
            </a:r>
          </a:p>
          <a:p>
            <a:pPr marL="457200" lvl="0" indent="-457200">
              <a:buClr>
                <a:srgbClr val="FF9E16"/>
              </a:buClr>
              <a:buFont typeface="+mj-lt"/>
              <a:buAutoNum type="arabicPeriod"/>
            </a:pPr>
            <a:r>
              <a:rPr lang="en-US" sz="2000" dirty="0">
                <a:solidFill>
                  <a:srgbClr val="646569">
                    <a:lumMod val="75000"/>
                  </a:srgbClr>
                </a:solidFill>
              </a:rPr>
              <a:t>From the Study page, click on the </a:t>
            </a:r>
            <a:r>
              <a:rPr lang="en-US" sz="2000" b="1" dirty="0">
                <a:solidFill>
                  <a:srgbClr val="646569">
                    <a:lumMod val="75000"/>
                  </a:srgbClr>
                </a:solidFill>
              </a:rPr>
              <a:t>Milestone Name </a:t>
            </a:r>
            <a:r>
              <a:rPr lang="en-US" sz="2000" dirty="0">
                <a:solidFill>
                  <a:srgbClr val="646569">
                    <a:lumMod val="75000"/>
                  </a:srgbClr>
                </a:solidFill>
              </a:rPr>
              <a:t>to view the details</a:t>
            </a:r>
          </a:p>
          <a:p>
            <a:pPr marL="457200" lvl="0" indent="-457200">
              <a:buClr>
                <a:srgbClr val="FF9E16"/>
              </a:buClr>
              <a:buFont typeface="+mj-lt"/>
              <a:buAutoNum type="arabicPeriod"/>
            </a:pPr>
            <a:r>
              <a:rPr lang="en-US" sz="2000" dirty="0">
                <a:solidFill>
                  <a:srgbClr val="646569">
                    <a:lumMod val="75000"/>
                  </a:srgbClr>
                </a:solidFill>
              </a:rPr>
              <a:t>Navigate to the </a:t>
            </a:r>
            <a:r>
              <a:rPr lang="en-US" sz="2000" b="1" dirty="0">
                <a:solidFill>
                  <a:srgbClr val="646569">
                    <a:lumMod val="75000"/>
                  </a:srgbClr>
                </a:solidFill>
              </a:rPr>
              <a:t>Clinical User Tasks </a:t>
            </a:r>
            <a:r>
              <a:rPr lang="en-US" sz="2000" dirty="0">
                <a:solidFill>
                  <a:srgbClr val="646569">
                    <a:lumMod val="75000"/>
                  </a:srgbClr>
                </a:solidFill>
              </a:rPr>
              <a:t>section which lists all the tasks corresponding to the milestone</a:t>
            </a:r>
          </a:p>
          <a:p>
            <a:pPr marL="457200" lvl="0" indent="-457200">
              <a:buClr>
                <a:srgbClr val="FF9E16"/>
              </a:buClr>
              <a:buFont typeface="+mj-lt"/>
              <a:buAutoNum type="arabicPeriod"/>
            </a:pPr>
            <a:r>
              <a:rPr lang="en-US" sz="2000" dirty="0">
                <a:solidFill>
                  <a:srgbClr val="646569">
                    <a:lumMod val="75000"/>
                  </a:srgbClr>
                </a:solidFill>
              </a:rPr>
              <a:t>Each task can be resolved by clicking on the </a:t>
            </a:r>
            <a:r>
              <a:rPr lang="en-US" sz="2000" b="1" dirty="0">
                <a:solidFill>
                  <a:srgbClr val="646569">
                    <a:lumMod val="75000"/>
                  </a:srgbClr>
                </a:solidFill>
              </a:rPr>
              <a:t>Ellipses </a:t>
            </a:r>
            <a:r>
              <a:rPr lang="en-US" sz="2000" dirty="0">
                <a:solidFill>
                  <a:srgbClr val="646569">
                    <a:lumMod val="75000"/>
                  </a:srgbClr>
                </a:solidFill>
              </a:rPr>
              <a:t>that appears at the end of each record</a:t>
            </a:r>
          </a:p>
          <a:p>
            <a:pPr lvl="1">
              <a:buFont typeface="System Font Regular"/>
              <a:buChar char="–"/>
            </a:pPr>
            <a:r>
              <a:rPr lang="en-US" sz="1500" b="1" dirty="0">
                <a:solidFill>
                  <a:srgbClr val="646569">
                    <a:lumMod val="75000"/>
                  </a:srgbClr>
                </a:solidFill>
              </a:rPr>
              <a:t>Note:</a:t>
            </a:r>
            <a:r>
              <a:rPr lang="en-US" sz="1500" dirty="0">
                <a:solidFill>
                  <a:srgbClr val="646569">
                    <a:lumMod val="75000"/>
                  </a:srgbClr>
                </a:solidFill>
              </a:rPr>
              <a:t> You can also click on the Task Name to view the task details and resolve or complete other actions for that task record</a:t>
            </a:r>
            <a:endParaRPr lang="en-US" sz="1500" b="1" dirty="0">
              <a:solidFill>
                <a:srgbClr val="646569">
                  <a:lumMod val="75000"/>
                </a:srgbClr>
              </a:solidFill>
            </a:endParaRPr>
          </a:p>
          <a:p>
            <a:pPr lvl="1">
              <a:buClr>
                <a:srgbClr val="FF9E16"/>
              </a:buClr>
              <a:buFontTx/>
              <a:buChar char="-"/>
            </a:pPr>
            <a:endParaRPr lang="en-US" sz="1300" dirty="0">
              <a:solidFill>
                <a:srgbClr val="646569">
                  <a:lumMod val="75000"/>
                </a:srgbClr>
              </a:solidFill>
            </a:endParaRPr>
          </a:p>
        </p:txBody>
      </p:sp>
      <p:grpSp>
        <p:nvGrpSpPr>
          <p:cNvPr id="12" name="Group 11" descr="Screenshot showing step 1">
            <a:extLst>
              <a:ext uri="{FF2B5EF4-FFF2-40B4-BE49-F238E27FC236}">
                <a16:creationId xmlns:a16="http://schemas.microsoft.com/office/drawing/2014/main" id="{DB6C888D-1F33-54D3-C6BA-D53DC8325A38}"/>
              </a:ext>
            </a:extLst>
          </p:cNvPr>
          <p:cNvGrpSpPr/>
          <p:nvPr/>
        </p:nvGrpSpPr>
        <p:grpSpPr>
          <a:xfrm>
            <a:off x="6096000" y="1324953"/>
            <a:ext cx="4554582" cy="2244794"/>
            <a:chOff x="5851602" y="999688"/>
            <a:chExt cx="4554582" cy="2244794"/>
          </a:xfrm>
        </p:grpSpPr>
        <p:grpSp>
          <p:nvGrpSpPr>
            <p:cNvPr id="18" name="Group 17">
              <a:extLst>
                <a:ext uri="{FF2B5EF4-FFF2-40B4-BE49-F238E27FC236}">
                  <a16:creationId xmlns:a16="http://schemas.microsoft.com/office/drawing/2014/main" id="{3F4CA038-1BDA-477B-A60F-A0FEE3CB3E93}"/>
                </a:ext>
              </a:extLst>
            </p:cNvPr>
            <p:cNvGrpSpPr/>
            <p:nvPr/>
          </p:nvGrpSpPr>
          <p:grpSpPr>
            <a:xfrm>
              <a:off x="5851602" y="999688"/>
              <a:ext cx="4554582" cy="2244794"/>
              <a:chOff x="5851602" y="999688"/>
              <a:chExt cx="4554582" cy="2244794"/>
            </a:xfrm>
          </p:grpSpPr>
          <p:pic>
            <p:nvPicPr>
              <p:cNvPr id="5" name="Picture 4">
                <a:extLst>
                  <a:ext uri="{FF2B5EF4-FFF2-40B4-BE49-F238E27FC236}">
                    <a16:creationId xmlns:a16="http://schemas.microsoft.com/office/drawing/2014/main" id="{9B89C021-6ACB-42B1-B381-52E56C060155}"/>
                  </a:ext>
                </a:extLst>
              </p:cNvPr>
              <p:cNvPicPr>
                <a:picLocks noChangeAspect="1"/>
              </p:cNvPicPr>
              <p:nvPr/>
            </p:nvPicPr>
            <p:blipFill>
              <a:blip r:embed="rId2"/>
              <a:stretch>
                <a:fillRect/>
              </a:stretch>
            </p:blipFill>
            <p:spPr>
              <a:xfrm>
                <a:off x="5851602" y="999688"/>
                <a:ext cx="4554582" cy="224479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BA2D2B16-B4AC-4B94-86BB-06B0B791EBFD}"/>
                  </a:ext>
                </a:extLst>
              </p:cNvPr>
              <p:cNvSpPr/>
              <p:nvPr/>
            </p:nvSpPr>
            <p:spPr>
              <a:xfrm>
                <a:off x="7174700" y="2910980"/>
                <a:ext cx="1281403" cy="16282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Oval 16">
                <a:extLst>
                  <a:ext uri="{FF2B5EF4-FFF2-40B4-BE49-F238E27FC236}">
                    <a16:creationId xmlns:a16="http://schemas.microsoft.com/office/drawing/2014/main" id="{2DF4E9BD-FFEA-4A0D-B1EE-3A9AA5EE1FD4}"/>
                  </a:ext>
                </a:extLst>
              </p:cNvPr>
              <p:cNvSpPr/>
              <p:nvPr/>
            </p:nvSpPr>
            <p:spPr>
              <a:xfrm>
                <a:off x="8517726" y="2806688"/>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1</a:t>
                </a:r>
                <a:endParaRPr lang="en-US" sz="1200" dirty="0"/>
              </a:p>
            </p:txBody>
          </p:sp>
        </p:grpSp>
        <p:pic>
          <p:nvPicPr>
            <p:cNvPr id="7" name="Picture 6">
              <a:extLst>
                <a:ext uri="{FF2B5EF4-FFF2-40B4-BE49-F238E27FC236}">
                  <a16:creationId xmlns:a16="http://schemas.microsoft.com/office/drawing/2014/main" id="{C15230AF-6B0E-15B8-F0EA-B87085359E88}"/>
                </a:ext>
              </a:extLst>
            </p:cNvPr>
            <p:cNvPicPr>
              <a:picLocks noChangeAspect="1"/>
            </p:cNvPicPr>
            <p:nvPr/>
          </p:nvPicPr>
          <p:blipFill rotWithShape="1">
            <a:blip r:embed="rId3"/>
            <a:srcRect r="18096" b="29339"/>
            <a:stretch/>
          </p:blipFill>
          <p:spPr>
            <a:xfrm>
              <a:off x="5851602" y="1260362"/>
              <a:ext cx="1203561" cy="1984120"/>
            </a:xfrm>
            <a:prstGeom prst="rect">
              <a:avLst/>
            </a:prstGeom>
          </p:spPr>
        </p:pic>
      </p:grpSp>
      <p:grpSp>
        <p:nvGrpSpPr>
          <p:cNvPr id="16" name="Group 15" descr="Screenshot showing steps 2 and 3">
            <a:extLst>
              <a:ext uri="{FF2B5EF4-FFF2-40B4-BE49-F238E27FC236}">
                <a16:creationId xmlns:a16="http://schemas.microsoft.com/office/drawing/2014/main" id="{7EF4C780-9EC6-F91E-824A-ECABE72D2876}"/>
              </a:ext>
            </a:extLst>
          </p:cNvPr>
          <p:cNvGrpSpPr/>
          <p:nvPr/>
        </p:nvGrpSpPr>
        <p:grpSpPr>
          <a:xfrm>
            <a:off x="4985764" y="4038713"/>
            <a:ext cx="6496995" cy="2064721"/>
            <a:chOff x="4627482" y="3726479"/>
            <a:chExt cx="6496995" cy="2064721"/>
          </a:xfrm>
        </p:grpSpPr>
        <p:grpSp>
          <p:nvGrpSpPr>
            <p:cNvPr id="27" name="Group 26">
              <a:extLst>
                <a:ext uri="{FF2B5EF4-FFF2-40B4-BE49-F238E27FC236}">
                  <a16:creationId xmlns:a16="http://schemas.microsoft.com/office/drawing/2014/main" id="{2EE2C5FC-481D-4CEB-A48F-7698B9B4ABAF}"/>
                </a:ext>
              </a:extLst>
            </p:cNvPr>
            <p:cNvGrpSpPr/>
            <p:nvPr/>
          </p:nvGrpSpPr>
          <p:grpSpPr>
            <a:xfrm>
              <a:off x="4627482" y="3726479"/>
              <a:ext cx="6496995" cy="2064721"/>
              <a:chOff x="4651336" y="3577906"/>
              <a:chExt cx="6496995" cy="2064721"/>
            </a:xfrm>
          </p:grpSpPr>
          <p:grpSp>
            <p:nvGrpSpPr>
              <p:cNvPr id="11" name="Group 10">
                <a:extLst>
                  <a:ext uri="{FF2B5EF4-FFF2-40B4-BE49-F238E27FC236}">
                    <a16:creationId xmlns:a16="http://schemas.microsoft.com/office/drawing/2014/main" id="{171B33B6-4C52-4124-86E9-0E9A8A5E5BA3}"/>
                  </a:ext>
                </a:extLst>
              </p:cNvPr>
              <p:cNvGrpSpPr/>
              <p:nvPr/>
            </p:nvGrpSpPr>
            <p:grpSpPr>
              <a:xfrm>
                <a:off x="5109454" y="3577906"/>
                <a:ext cx="6038877" cy="2064721"/>
                <a:chOff x="5109454" y="3577906"/>
                <a:chExt cx="6038877" cy="2064721"/>
              </a:xfrm>
            </p:grpSpPr>
            <p:pic>
              <p:nvPicPr>
                <p:cNvPr id="8" name="Picture 7">
                  <a:extLst>
                    <a:ext uri="{FF2B5EF4-FFF2-40B4-BE49-F238E27FC236}">
                      <a16:creationId xmlns:a16="http://schemas.microsoft.com/office/drawing/2014/main" id="{0C8DBEAB-E22A-4ACC-983D-3CAD39A6FFB6}"/>
                    </a:ext>
                  </a:extLst>
                </p:cNvPr>
                <p:cNvPicPr>
                  <a:picLocks noChangeAspect="1"/>
                </p:cNvPicPr>
                <p:nvPr/>
              </p:nvPicPr>
              <p:blipFill>
                <a:blip r:embed="rId4"/>
                <a:stretch>
                  <a:fillRect/>
                </a:stretch>
              </p:blipFill>
              <p:spPr>
                <a:xfrm>
                  <a:off x="5109454" y="3577906"/>
                  <a:ext cx="6038877" cy="206472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A8DF986-BEDB-4F1C-948D-083BE7972F68}"/>
                    </a:ext>
                  </a:extLst>
                </p:cNvPr>
                <p:cNvPicPr>
                  <a:picLocks noChangeAspect="1"/>
                </p:cNvPicPr>
                <p:nvPr/>
              </p:nvPicPr>
              <p:blipFill>
                <a:blip r:embed="rId5"/>
                <a:stretch>
                  <a:fillRect/>
                </a:stretch>
              </p:blipFill>
              <p:spPr>
                <a:xfrm>
                  <a:off x="8865050" y="4587117"/>
                  <a:ext cx="157143" cy="104762"/>
                </a:xfrm>
                <a:prstGeom prst="rect">
                  <a:avLst/>
                </a:prstGeom>
              </p:spPr>
            </p:pic>
          </p:grpSp>
          <p:sp>
            <p:nvSpPr>
              <p:cNvPr id="13" name="Rectangle: Rounded Corners 12">
                <a:extLst>
                  <a:ext uri="{FF2B5EF4-FFF2-40B4-BE49-F238E27FC236}">
                    <a16:creationId xmlns:a16="http://schemas.microsoft.com/office/drawing/2014/main" id="{DE125D54-0599-42E7-9A0C-F7D81C65860A}"/>
                  </a:ext>
                </a:extLst>
              </p:cNvPr>
              <p:cNvSpPr/>
              <p:nvPr/>
            </p:nvSpPr>
            <p:spPr>
              <a:xfrm>
                <a:off x="8865050" y="4558086"/>
                <a:ext cx="157143" cy="13379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AD3560C1-FD14-46D4-9A5D-307C684101B8}"/>
                  </a:ext>
                </a:extLst>
              </p:cNvPr>
              <p:cNvSpPr/>
              <p:nvPr/>
            </p:nvSpPr>
            <p:spPr>
              <a:xfrm>
                <a:off x="4651336" y="521779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2</a:t>
                </a:r>
                <a:endParaRPr lang="en-US" sz="1200" dirty="0"/>
              </a:p>
            </p:txBody>
          </p:sp>
          <p:sp>
            <p:nvSpPr>
              <p:cNvPr id="20" name="Oval 19">
                <a:extLst>
                  <a:ext uri="{FF2B5EF4-FFF2-40B4-BE49-F238E27FC236}">
                    <a16:creationId xmlns:a16="http://schemas.microsoft.com/office/drawing/2014/main" id="{D86F20CC-B5A9-4CBC-9BFB-4571FCBA794E}"/>
                  </a:ext>
                </a:extLst>
              </p:cNvPr>
              <p:cNvSpPr/>
              <p:nvPr/>
            </p:nvSpPr>
            <p:spPr>
              <a:xfrm>
                <a:off x="9054416" y="4282234"/>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3</a:t>
                </a:r>
              </a:p>
            </p:txBody>
          </p:sp>
        </p:grpSp>
        <p:pic>
          <p:nvPicPr>
            <p:cNvPr id="14" name="Picture 13">
              <a:extLst>
                <a:ext uri="{FF2B5EF4-FFF2-40B4-BE49-F238E27FC236}">
                  <a16:creationId xmlns:a16="http://schemas.microsoft.com/office/drawing/2014/main" id="{147CD771-2A69-F486-AE1C-DD3A32C37902}"/>
                </a:ext>
              </a:extLst>
            </p:cNvPr>
            <p:cNvPicPr>
              <a:picLocks noChangeAspect="1"/>
            </p:cNvPicPr>
            <p:nvPr/>
          </p:nvPicPr>
          <p:blipFill rotWithShape="1">
            <a:blip r:embed="rId6"/>
            <a:srcRect b="7144"/>
            <a:stretch/>
          </p:blipFill>
          <p:spPr>
            <a:xfrm>
              <a:off x="5093417" y="4050857"/>
              <a:ext cx="1504095" cy="1740343"/>
            </a:xfrm>
            <a:prstGeom prst="rect">
              <a:avLst/>
            </a:prstGeom>
          </p:spPr>
        </p:pic>
        <p:sp>
          <p:nvSpPr>
            <p:cNvPr id="15" name="Rectangle: Rounded Corners 14">
              <a:extLst>
                <a:ext uri="{FF2B5EF4-FFF2-40B4-BE49-F238E27FC236}">
                  <a16:creationId xmlns:a16="http://schemas.microsoft.com/office/drawing/2014/main" id="{1CE5B08E-9000-2138-C2AF-E08B91DC2DF7}"/>
                </a:ext>
              </a:extLst>
            </p:cNvPr>
            <p:cNvSpPr/>
            <p:nvPr/>
          </p:nvSpPr>
          <p:spPr>
            <a:xfrm>
              <a:off x="5095685" y="5195358"/>
              <a:ext cx="1281403" cy="16282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9" name="Text Placeholder 3">
            <a:extLst>
              <a:ext uri="{FF2B5EF4-FFF2-40B4-BE49-F238E27FC236}">
                <a16:creationId xmlns:a16="http://schemas.microsoft.com/office/drawing/2014/main" id="{8D0A3AA3-4FD7-1879-E722-01FB2C815C1F}"/>
              </a:ext>
            </a:extLst>
          </p:cNvPr>
          <p:cNvSpPr txBox="1">
            <a:spLocks/>
          </p:cNvSpPr>
          <p:nvPr/>
        </p:nvSpPr>
        <p:spPr>
          <a:xfrm>
            <a:off x="182900" y="868136"/>
            <a:ext cx="11639394" cy="57966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cs typeface="Calibri"/>
              </a:rPr>
              <a:t>Clinical User Tasks</a:t>
            </a:r>
          </a:p>
        </p:txBody>
      </p:sp>
    </p:spTree>
    <p:extLst>
      <p:ext uri="{BB962C8B-B14F-4D97-AF65-F5344CB8AC3E}">
        <p14:creationId xmlns:p14="http://schemas.microsoft.com/office/powerpoint/2010/main" val="4291058678"/>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BFC6-0AA6-4C0F-89A5-7B42FD1E5710}"/>
              </a:ext>
            </a:extLst>
          </p:cNvPr>
          <p:cNvSpPr>
            <a:spLocks noGrp="1"/>
          </p:cNvSpPr>
          <p:nvPr>
            <p:ph type="title"/>
          </p:nvPr>
        </p:nvSpPr>
        <p:spPr/>
        <p:txBody>
          <a:bodyPr/>
          <a:lstStyle/>
          <a:p>
            <a:r>
              <a:rPr lang="en-US" dirty="0"/>
              <a:t>Completing Milestones</a:t>
            </a:r>
          </a:p>
        </p:txBody>
      </p:sp>
      <p:sp>
        <p:nvSpPr>
          <p:cNvPr id="5" name="Content Placeholder 2">
            <a:extLst>
              <a:ext uri="{FF2B5EF4-FFF2-40B4-BE49-F238E27FC236}">
                <a16:creationId xmlns:a16="http://schemas.microsoft.com/office/drawing/2014/main" id="{8AFCEB80-E1E2-4DBD-986E-56C4D9FBED63}"/>
              </a:ext>
            </a:extLst>
          </p:cNvPr>
          <p:cNvSpPr>
            <a:spLocks noGrp="1"/>
          </p:cNvSpPr>
          <p:nvPr>
            <p:ph idx="1"/>
          </p:nvPr>
        </p:nvSpPr>
        <p:spPr>
          <a:xfrm>
            <a:off x="525093" y="1003405"/>
            <a:ext cx="5043510" cy="5410200"/>
          </a:xfrm>
        </p:spPr>
        <p:txBody>
          <a:bodyPr>
            <a:normAutofit lnSpcReduction="10000"/>
          </a:bodyPr>
          <a:lstStyle/>
          <a:p>
            <a:pPr marL="457200" indent="-457200">
              <a:buFont typeface="+mj-lt"/>
              <a:buAutoNum type="arabicPeriod" startAt="4"/>
            </a:pPr>
            <a:r>
              <a:rPr lang="en-US" sz="2000" dirty="0"/>
              <a:t>Back in the Study page, expand the </a:t>
            </a:r>
            <a:r>
              <a:rPr lang="en-US" sz="2000" b="1" dirty="0"/>
              <a:t>Milestones</a:t>
            </a:r>
            <a:r>
              <a:rPr lang="en-US" sz="2000" dirty="0"/>
              <a:t> section</a:t>
            </a:r>
          </a:p>
          <a:p>
            <a:pPr marL="457200" indent="-457200">
              <a:buFont typeface="+mj-lt"/>
              <a:buAutoNum type="arabicPeriod" startAt="4"/>
            </a:pPr>
            <a:r>
              <a:rPr lang="en-US" sz="2000" dirty="0"/>
              <a:t>Move the cursor over the </a:t>
            </a:r>
            <a:r>
              <a:rPr lang="en-US" sz="2000" b="1" dirty="0"/>
              <a:t>Actual Finish Date </a:t>
            </a:r>
            <a:r>
              <a:rPr lang="en-US" sz="2000" dirty="0"/>
              <a:t>of the IR milestone. When the box becomes shaded, double-click to in-line edit.</a:t>
            </a:r>
          </a:p>
          <a:p>
            <a:pPr lvl="1"/>
            <a:r>
              <a:rPr lang="en-US" sz="1500" b="1" dirty="0">
                <a:solidFill>
                  <a:srgbClr val="646569">
                    <a:lumMod val="75000"/>
                  </a:srgbClr>
                </a:solidFill>
              </a:rPr>
              <a:t>Note:</a:t>
            </a:r>
            <a:r>
              <a:rPr lang="en-US" sz="1500" dirty="0">
                <a:solidFill>
                  <a:srgbClr val="646569">
                    <a:lumMod val="75000"/>
                  </a:srgbClr>
                </a:solidFill>
              </a:rPr>
              <a:t> milestones dates can also be updated by navigating into the milestone page and clicking ‘Edit’.</a:t>
            </a:r>
          </a:p>
          <a:p>
            <a:pPr marL="457200" lvl="0" indent="-457200">
              <a:buClr>
                <a:srgbClr val="FF9E16"/>
              </a:buClr>
              <a:buFont typeface="+mj-lt"/>
              <a:buAutoNum type="arabicPeriod" startAt="6"/>
            </a:pPr>
            <a:r>
              <a:rPr lang="en-US" sz="2000" dirty="0">
                <a:solidFill>
                  <a:srgbClr val="646569">
                    <a:lumMod val="75000"/>
                  </a:srgbClr>
                </a:solidFill>
              </a:rPr>
              <a:t>Populate the </a:t>
            </a:r>
            <a:r>
              <a:rPr lang="en-US" sz="2000" b="1" dirty="0">
                <a:solidFill>
                  <a:srgbClr val="646569">
                    <a:lumMod val="75000"/>
                  </a:srgbClr>
                </a:solidFill>
              </a:rPr>
              <a:t>Actual Finish Date </a:t>
            </a:r>
            <a:r>
              <a:rPr lang="en-US" sz="2000" dirty="0">
                <a:solidFill>
                  <a:srgbClr val="646569">
                    <a:lumMod val="75000"/>
                  </a:srgbClr>
                </a:solidFill>
              </a:rPr>
              <a:t>and click the cursor anywhere on the page to save the value.</a:t>
            </a:r>
            <a:endParaRPr lang="en-US" sz="2000" b="1" dirty="0">
              <a:solidFill>
                <a:srgbClr val="646569">
                  <a:lumMod val="75000"/>
                </a:srgbClr>
              </a:solidFill>
            </a:endParaRPr>
          </a:p>
          <a:p>
            <a:pPr lvl="1"/>
            <a:r>
              <a:rPr lang="en-US" sz="1600" b="1" dirty="0">
                <a:solidFill>
                  <a:srgbClr val="646569">
                    <a:lumMod val="75000"/>
                  </a:srgbClr>
                </a:solidFill>
              </a:rPr>
              <a:t>Note:</a:t>
            </a:r>
            <a:r>
              <a:rPr lang="en-US" sz="1600" dirty="0">
                <a:solidFill>
                  <a:srgbClr val="646569">
                    <a:lumMod val="75000"/>
                  </a:srgbClr>
                </a:solidFill>
              </a:rPr>
              <a:t> hitting the ‘Enter’ or ‘Tab’ keys will make the next field on the page available for quick editing.</a:t>
            </a:r>
          </a:p>
          <a:p>
            <a:pPr marL="457200" lvl="0" indent="-457200">
              <a:buClr>
                <a:srgbClr val="FF9E16"/>
              </a:buClr>
              <a:buFont typeface="+mj-lt"/>
              <a:buAutoNum type="arabicPeriod" startAt="7"/>
            </a:pPr>
            <a:r>
              <a:rPr lang="en-US" sz="2000" dirty="0">
                <a:solidFill>
                  <a:srgbClr val="646569">
                    <a:lumMod val="75000"/>
                  </a:srgbClr>
                </a:solidFill>
              </a:rPr>
              <a:t>The </a:t>
            </a:r>
            <a:r>
              <a:rPr lang="en-US" sz="2000" b="1" dirty="0">
                <a:solidFill>
                  <a:srgbClr val="646569">
                    <a:lumMod val="75000"/>
                  </a:srgbClr>
                </a:solidFill>
              </a:rPr>
              <a:t>Completeness and % Complete </a:t>
            </a:r>
            <a:r>
              <a:rPr lang="en-US" sz="2000" dirty="0">
                <a:solidFill>
                  <a:srgbClr val="646569">
                    <a:lumMod val="75000"/>
                  </a:srgbClr>
                </a:solidFill>
              </a:rPr>
              <a:t>fields update to indicate the milestone is complete.</a:t>
            </a:r>
          </a:p>
          <a:p>
            <a:pPr lvl="1">
              <a:buClr>
                <a:schemeClr val="tx1">
                  <a:lumMod val="75000"/>
                </a:schemeClr>
              </a:buClr>
            </a:pPr>
            <a:r>
              <a:rPr lang="en-US" sz="1600" b="1" dirty="0">
                <a:solidFill>
                  <a:srgbClr val="646569">
                    <a:lumMod val="75000"/>
                  </a:srgbClr>
                </a:solidFill>
              </a:rPr>
              <a:t>Note</a:t>
            </a:r>
            <a:r>
              <a:rPr lang="en-US" sz="1600" dirty="0">
                <a:solidFill>
                  <a:srgbClr val="646569">
                    <a:lumMod val="75000"/>
                  </a:srgbClr>
                </a:solidFill>
              </a:rPr>
              <a:t>: The milestone will be updated to the </a:t>
            </a:r>
            <a:r>
              <a:rPr lang="en-US" sz="1600" b="1" dirty="0">
                <a:solidFill>
                  <a:srgbClr val="646569">
                    <a:lumMod val="75000"/>
                  </a:srgbClr>
                </a:solidFill>
              </a:rPr>
              <a:t>Complete </a:t>
            </a:r>
            <a:r>
              <a:rPr lang="en-US" sz="1600" dirty="0">
                <a:solidFill>
                  <a:srgbClr val="646569">
                    <a:lumMod val="75000"/>
                  </a:srgbClr>
                </a:solidFill>
              </a:rPr>
              <a:t>state automatically</a:t>
            </a:r>
          </a:p>
          <a:p>
            <a:pPr lvl="1">
              <a:buClr>
                <a:schemeClr val="tx1">
                  <a:lumMod val="75000"/>
                </a:schemeClr>
              </a:buClr>
            </a:pPr>
            <a:r>
              <a:rPr lang="en-US" sz="1600" b="1" dirty="0">
                <a:solidFill>
                  <a:srgbClr val="646569">
                    <a:lumMod val="75000"/>
                  </a:srgbClr>
                </a:solidFill>
              </a:rPr>
              <a:t>Note</a:t>
            </a:r>
            <a:r>
              <a:rPr lang="en-US" sz="1600" dirty="0">
                <a:solidFill>
                  <a:srgbClr val="646569">
                    <a:lumMod val="75000"/>
                  </a:srgbClr>
                </a:solidFill>
              </a:rPr>
              <a:t>: It is also possible to complete the milestone using the “</a:t>
            </a:r>
            <a:r>
              <a:rPr lang="en-US" sz="1600" b="1" dirty="0">
                <a:solidFill>
                  <a:srgbClr val="646569">
                    <a:lumMod val="75000"/>
                  </a:srgbClr>
                </a:solidFill>
              </a:rPr>
              <a:t>Mark Complete</a:t>
            </a:r>
            <a:r>
              <a:rPr lang="en-US" sz="1600" dirty="0">
                <a:solidFill>
                  <a:srgbClr val="646569">
                    <a:lumMod val="75000"/>
                  </a:srgbClr>
                </a:solidFill>
              </a:rPr>
              <a:t>” action from the Ellipses</a:t>
            </a:r>
            <a:endParaRPr lang="en-US" sz="1600" b="1" dirty="0">
              <a:solidFill>
                <a:srgbClr val="646569">
                  <a:lumMod val="75000"/>
                </a:srgbClr>
              </a:solidFill>
            </a:endParaRPr>
          </a:p>
          <a:p>
            <a:pPr marL="457200" lvl="0" indent="-457200">
              <a:buClr>
                <a:srgbClr val="FF9E16"/>
              </a:buClr>
              <a:buFont typeface="+mj-lt"/>
              <a:buAutoNum type="arabicPeriod" startAt="7"/>
            </a:pPr>
            <a:endParaRPr lang="en-US" sz="1800" dirty="0">
              <a:solidFill>
                <a:srgbClr val="646569">
                  <a:lumMod val="75000"/>
                </a:srgbClr>
              </a:solidFill>
            </a:endParaRPr>
          </a:p>
        </p:txBody>
      </p:sp>
      <p:grpSp>
        <p:nvGrpSpPr>
          <p:cNvPr id="6" name="Group 5" descr="Screenshot showing step 7">
            <a:extLst>
              <a:ext uri="{FF2B5EF4-FFF2-40B4-BE49-F238E27FC236}">
                <a16:creationId xmlns:a16="http://schemas.microsoft.com/office/drawing/2014/main" id="{00BF2587-0B6F-AFBE-7F5F-E8B8EE0E5A8D}"/>
              </a:ext>
            </a:extLst>
          </p:cNvPr>
          <p:cNvGrpSpPr/>
          <p:nvPr/>
        </p:nvGrpSpPr>
        <p:grpSpPr>
          <a:xfrm>
            <a:off x="5486881" y="3942718"/>
            <a:ext cx="6612548" cy="1304448"/>
            <a:chOff x="4891700" y="4878849"/>
            <a:chExt cx="6612548" cy="1304448"/>
          </a:xfrm>
        </p:grpSpPr>
        <p:pic>
          <p:nvPicPr>
            <p:cNvPr id="4" name="Picture 3">
              <a:extLst>
                <a:ext uri="{FF2B5EF4-FFF2-40B4-BE49-F238E27FC236}">
                  <a16:creationId xmlns:a16="http://schemas.microsoft.com/office/drawing/2014/main" id="{7BB794A7-FA19-0DCE-0F99-FF68EF263FFF}"/>
                </a:ext>
              </a:extLst>
            </p:cNvPr>
            <p:cNvPicPr>
              <a:picLocks noChangeAspect="1"/>
            </p:cNvPicPr>
            <p:nvPr/>
          </p:nvPicPr>
          <p:blipFill rotWithShape="1">
            <a:blip r:embed="rId2"/>
            <a:srcRect r="12356"/>
            <a:stretch/>
          </p:blipFill>
          <p:spPr>
            <a:xfrm>
              <a:off x="4891700" y="4878849"/>
              <a:ext cx="6559198" cy="747896"/>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2C0E8A50-82F1-4EEA-8A94-4E99006C137A}"/>
                </a:ext>
              </a:extLst>
            </p:cNvPr>
            <p:cNvSpPr/>
            <p:nvPr/>
          </p:nvSpPr>
          <p:spPr>
            <a:xfrm>
              <a:off x="6773065" y="5255338"/>
              <a:ext cx="4731183" cy="37140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Oval 17">
              <a:extLst>
                <a:ext uri="{FF2B5EF4-FFF2-40B4-BE49-F238E27FC236}">
                  <a16:creationId xmlns:a16="http://schemas.microsoft.com/office/drawing/2014/main" id="{D8789E7D-07CC-4E80-B770-8F5C2B436E63}"/>
                </a:ext>
              </a:extLst>
            </p:cNvPr>
            <p:cNvSpPr/>
            <p:nvPr/>
          </p:nvSpPr>
          <p:spPr>
            <a:xfrm>
              <a:off x="6878878" y="5811890"/>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7</a:t>
              </a:r>
              <a:endParaRPr lang="en-US" sz="1200" dirty="0"/>
            </a:p>
          </p:txBody>
        </p:sp>
      </p:grpSp>
      <p:grpSp>
        <p:nvGrpSpPr>
          <p:cNvPr id="9" name="Group 8" descr="Screenshot showing steps 4-6">
            <a:extLst>
              <a:ext uri="{FF2B5EF4-FFF2-40B4-BE49-F238E27FC236}">
                <a16:creationId xmlns:a16="http://schemas.microsoft.com/office/drawing/2014/main" id="{F5AD0C40-8C3C-B91B-9678-4E6CEFBF0DA6}"/>
              </a:ext>
            </a:extLst>
          </p:cNvPr>
          <p:cNvGrpSpPr/>
          <p:nvPr/>
        </p:nvGrpSpPr>
        <p:grpSpPr>
          <a:xfrm>
            <a:off x="5634755" y="1365192"/>
            <a:ext cx="6280942" cy="2059157"/>
            <a:chOff x="5679360" y="1558570"/>
            <a:chExt cx="6280942" cy="2059157"/>
          </a:xfrm>
        </p:grpSpPr>
        <p:grpSp>
          <p:nvGrpSpPr>
            <p:cNvPr id="7" name="Group 6">
              <a:extLst>
                <a:ext uri="{FF2B5EF4-FFF2-40B4-BE49-F238E27FC236}">
                  <a16:creationId xmlns:a16="http://schemas.microsoft.com/office/drawing/2014/main" id="{A0697AF0-D0D8-4FB2-0A1F-9097943F0431}"/>
                </a:ext>
              </a:extLst>
            </p:cNvPr>
            <p:cNvGrpSpPr/>
            <p:nvPr/>
          </p:nvGrpSpPr>
          <p:grpSpPr>
            <a:xfrm>
              <a:off x="5679360" y="1558570"/>
              <a:ext cx="6280942" cy="2059157"/>
              <a:chOff x="5701663" y="1528833"/>
              <a:chExt cx="6280942" cy="2059157"/>
            </a:xfrm>
          </p:grpSpPr>
          <p:pic>
            <p:nvPicPr>
              <p:cNvPr id="2054" name="Picture 6">
                <a:extLst>
                  <a:ext uri="{FF2B5EF4-FFF2-40B4-BE49-F238E27FC236}">
                    <a16:creationId xmlns:a16="http://schemas.microsoft.com/office/drawing/2014/main" id="{A492438F-E129-F902-B257-5142A9F6D6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393" b="42326"/>
              <a:stretch/>
            </p:blipFill>
            <p:spPr bwMode="auto">
              <a:xfrm>
                <a:off x="5701663" y="1844008"/>
                <a:ext cx="6280942" cy="1599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D65AB15-394B-4E37-9B92-F4DEBB39695B}"/>
                  </a:ext>
                </a:extLst>
              </p:cNvPr>
              <p:cNvSpPr/>
              <p:nvPr/>
            </p:nvSpPr>
            <p:spPr>
              <a:xfrm>
                <a:off x="6508287" y="1528833"/>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4</a:t>
                </a:r>
                <a:endParaRPr lang="en-US" sz="1200" dirty="0"/>
              </a:p>
            </p:txBody>
          </p:sp>
          <p:sp>
            <p:nvSpPr>
              <p:cNvPr id="14" name="Rectangle: Rounded Corners 13">
                <a:extLst>
                  <a:ext uri="{FF2B5EF4-FFF2-40B4-BE49-F238E27FC236}">
                    <a16:creationId xmlns:a16="http://schemas.microsoft.com/office/drawing/2014/main" id="{F515BC69-51BC-4988-B075-B9808061E47D}"/>
                  </a:ext>
                </a:extLst>
              </p:cNvPr>
              <p:cNvSpPr/>
              <p:nvPr/>
            </p:nvSpPr>
            <p:spPr>
              <a:xfrm>
                <a:off x="10965123" y="2100878"/>
                <a:ext cx="1017481" cy="14871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3A156B4C-DBA8-477E-B4C1-1CF14DAAD31B}"/>
                  </a:ext>
                </a:extLst>
              </p:cNvPr>
              <p:cNvSpPr/>
              <p:nvPr/>
            </p:nvSpPr>
            <p:spPr>
              <a:xfrm>
                <a:off x="10886224" y="1647219"/>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5</a:t>
                </a:r>
                <a:endParaRPr lang="en-US" sz="1200" dirty="0"/>
              </a:p>
            </p:txBody>
          </p:sp>
        </p:grpSp>
        <p:sp>
          <p:nvSpPr>
            <p:cNvPr id="8" name="Rectangle: Rounded Corners 7">
              <a:extLst>
                <a:ext uri="{FF2B5EF4-FFF2-40B4-BE49-F238E27FC236}">
                  <a16:creationId xmlns:a16="http://schemas.microsoft.com/office/drawing/2014/main" id="{A3E3990C-7631-C858-E5DC-37BF037D172F}"/>
                </a:ext>
              </a:extLst>
            </p:cNvPr>
            <p:cNvSpPr/>
            <p:nvPr/>
          </p:nvSpPr>
          <p:spPr>
            <a:xfrm>
              <a:off x="5679360" y="1851573"/>
              <a:ext cx="705428" cy="2009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3" name="Oval 2">
            <a:extLst>
              <a:ext uri="{FF2B5EF4-FFF2-40B4-BE49-F238E27FC236}">
                <a16:creationId xmlns:a16="http://schemas.microsoft.com/office/drawing/2014/main" id="{367A1D71-88C3-4C3A-BA0E-BC527986C5AA}"/>
              </a:ext>
            </a:extLst>
          </p:cNvPr>
          <p:cNvSpPr/>
          <p:nvPr/>
        </p:nvSpPr>
        <p:spPr>
          <a:xfrm>
            <a:off x="11346407" y="1483578"/>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6</a:t>
            </a:r>
            <a:endParaRPr lang="en-US" sz="1200" dirty="0"/>
          </a:p>
        </p:txBody>
      </p:sp>
    </p:spTree>
    <p:extLst>
      <p:ext uri="{BB962C8B-B14F-4D97-AF65-F5344CB8AC3E}">
        <p14:creationId xmlns:p14="http://schemas.microsoft.com/office/powerpoint/2010/main" val="627567633"/>
      </p:ext>
    </p:extLst>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Performance Metrics</a:t>
            </a:r>
          </a:p>
        </p:txBody>
      </p:sp>
    </p:spTree>
    <p:extLst>
      <p:ext uri="{BB962C8B-B14F-4D97-AF65-F5344CB8AC3E}">
        <p14:creationId xmlns:p14="http://schemas.microsoft.com/office/powerpoint/2010/main" val="5785057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Update Reference Data</a:t>
            </a:r>
          </a:p>
        </p:txBody>
      </p:sp>
      <p:sp>
        <p:nvSpPr>
          <p:cNvPr id="9" name="Subtitle 8"/>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95641522"/>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EC3494CB-03D2-478C-8D42-037E66F04F9E}"/>
              </a:ext>
            </a:extLst>
          </p:cNvPr>
          <p:cNvGraphicFramePr>
            <a:graphicFrameLocks noGrp="1"/>
          </p:cNvGraphicFramePr>
          <p:nvPr>
            <p:ph idx="1"/>
            <p:extLst>
              <p:ext uri="{D42A27DB-BD31-4B8C-83A1-F6EECF244321}">
                <p14:modId xmlns:p14="http://schemas.microsoft.com/office/powerpoint/2010/main" val="382875976"/>
              </p:ext>
            </p:extLst>
          </p:nvPr>
        </p:nvGraphicFramePr>
        <p:xfrm>
          <a:off x="276303" y="1062297"/>
          <a:ext cx="6800358" cy="4733405"/>
        </p:xfrm>
        <a:graphic>
          <a:graphicData uri="http://schemas.openxmlformats.org/drawingml/2006/table">
            <a:tbl>
              <a:tblPr firstRow="1" bandRow="1">
                <a:tableStyleId>{F5AB1C69-6EDB-4FF4-983F-18BD219EF322}</a:tableStyleId>
              </a:tblPr>
              <a:tblGrid>
                <a:gridCol w="1175126">
                  <a:extLst>
                    <a:ext uri="{9D8B030D-6E8A-4147-A177-3AD203B41FA5}">
                      <a16:colId xmlns:a16="http://schemas.microsoft.com/office/drawing/2014/main" val="1857809840"/>
                    </a:ext>
                  </a:extLst>
                </a:gridCol>
                <a:gridCol w="2144688">
                  <a:extLst>
                    <a:ext uri="{9D8B030D-6E8A-4147-A177-3AD203B41FA5}">
                      <a16:colId xmlns:a16="http://schemas.microsoft.com/office/drawing/2014/main" val="728793516"/>
                    </a:ext>
                  </a:extLst>
                </a:gridCol>
                <a:gridCol w="3480544">
                  <a:extLst>
                    <a:ext uri="{9D8B030D-6E8A-4147-A177-3AD203B41FA5}">
                      <a16:colId xmlns:a16="http://schemas.microsoft.com/office/drawing/2014/main" val="2831004810"/>
                    </a:ext>
                  </a:extLst>
                </a:gridCol>
              </a:tblGrid>
              <a:tr h="48756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Best Practice Guidance</a:t>
                      </a:r>
                    </a:p>
                  </a:txBody>
                  <a:tcPr marL="87187" marR="87187"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marL="87187" marR="87187"/>
                </a:tc>
                <a:tc hMerge="1">
                  <a:txBody>
                    <a:bodyPr/>
                    <a:lstStyle/>
                    <a:p>
                      <a:endParaRPr lang="en-US"/>
                    </a:p>
                  </a:txBody>
                  <a:tcPr/>
                </a:tc>
                <a:extLst>
                  <a:ext uri="{0D108BD9-81ED-4DB2-BD59-A6C34878D82A}">
                    <a16:rowId xmlns:a16="http://schemas.microsoft.com/office/drawing/2014/main" val="2333310750"/>
                  </a:ext>
                </a:extLst>
              </a:tr>
              <a:tr h="489904">
                <a:tc>
                  <a:txBody>
                    <a:bodyPr/>
                    <a:lstStyle/>
                    <a:p>
                      <a:pPr algn="ctr"/>
                      <a:r>
                        <a:rPr lang="en-US" sz="1400" b="1" kern="1200" dirty="0">
                          <a:solidFill>
                            <a:schemeClr val="lt1"/>
                          </a:solidFill>
                          <a:latin typeface="+mn-lt"/>
                          <a:ea typeface="+mn-ea"/>
                          <a:cs typeface="+mn-cs"/>
                        </a:rPr>
                        <a:t>Tool</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Guidance</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Relevant Components</a:t>
                      </a:r>
                    </a:p>
                  </a:txBody>
                  <a:tcPr marL="92875" marR="92875" anchor="ctr">
                    <a:solidFill>
                      <a:srgbClr val="4F86A0"/>
                    </a:solidFill>
                  </a:tcPr>
                </a:tc>
                <a:extLst>
                  <a:ext uri="{0D108BD9-81ED-4DB2-BD59-A6C34878D82A}">
                    <a16:rowId xmlns:a16="http://schemas.microsoft.com/office/drawing/2014/main" val="1369341206"/>
                  </a:ext>
                </a:extLst>
              </a:tr>
              <a:tr h="3755932">
                <a:tc>
                  <a:txBody>
                    <a:bodyPr/>
                    <a:lstStyle/>
                    <a:p>
                      <a:pPr marL="0" indent="0">
                        <a:buFont typeface="Arial" panose="020B0604020202020204" pitchFamily="34" charset="0"/>
                        <a:buNone/>
                      </a:pPr>
                      <a:r>
                        <a:rPr lang="en-US" sz="1200" b="1" i="0" kern="1200" dirty="0">
                          <a:solidFill>
                            <a:schemeClr val="tx1">
                              <a:lumMod val="75000"/>
                            </a:schemeClr>
                          </a:solidFill>
                          <a:effectLst/>
                          <a:latin typeface="+mn-lt"/>
                          <a:ea typeface="+mn-ea"/>
                          <a:cs typeface="+mn-cs"/>
                        </a:rPr>
                        <a:t>Homepages</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dirty="0">
                          <a:ln>
                            <a:noFill/>
                          </a:ln>
                          <a:solidFill>
                            <a:schemeClr val="tx1">
                              <a:lumMod val="75000"/>
                            </a:schemeClr>
                          </a:solidFill>
                          <a:effectLst/>
                          <a:uLnTx/>
                          <a:uFillTx/>
                          <a:latin typeface="+mn-lt"/>
                          <a:ea typeface="+mn-ea"/>
                          <a:cs typeface="+mn-cs"/>
                        </a:rPr>
                        <a:t>Provide a single page to view key information for your Study, including actionable tasks, milestones, and data related to overdue or high priority items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dirty="0">
                          <a:ln>
                            <a:noFill/>
                          </a:ln>
                          <a:solidFill>
                            <a:schemeClr val="tx1">
                              <a:lumMod val="75000"/>
                            </a:schemeClr>
                          </a:solidFill>
                          <a:effectLst/>
                          <a:uLnTx/>
                          <a:uFillTx/>
                          <a:latin typeface="+mn-lt"/>
                          <a:ea typeface="+mn-ea"/>
                          <a:cs typeface="+mn-cs"/>
                        </a:rPr>
                        <a:t>Use </a:t>
                      </a:r>
                      <a:r>
                        <a:rPr kumimoji="0" lang="en-US" sz="1200" b="0" i="0" u="none" strike="noStrike" kern="1200" cap="none" spc="0" normalizeH="0" baseline="0" noProof="0" dirty="0">
                          <a:ln>
                            <a:noFill/>
                          </a:ln>
                          <a:solidFill>
                            <a:schemeClr val="tx1">
                              <a:lumMod val="75000"/>
                            </a:schemeClr>
                          </a:solidFill>
                          <a:effectLst/>
                          <a:uLnTx/>
                          <a:uFillTx/>
                          <a:latin typeface="+mn-lt"/>
                          <a:ea typeface="+mn-ea"/>
                          <a:cs typeface="+mn-cs"/>
                        </a:rPr>
                        <a:t>TMF Homepage </a:t>
                      </a:r>
                      <a:r>
                        <a:rPr kumimoji="0" lang="en-US" sz="1200" b="0" i="0" u="none" strike="noStrike" kern="1200" cap="none" spc="0" normalizeH="0" baseline="0" dirty="0">
                          <a:ln>
                            <a:noFill/>
                          </a:ln>
                          <a:solidFill>
                            <a:schemeClr val="tx1">
                              <a:lumMod val="75000"/>
                            </a:schemeClr>
                          </a:solidFill>
                          <a:effectLst/>
                          <a:uLnTx/>
                          <a:uFillTx/>
                          <a:latin typeface="+mn-lt"/>
                          <a:ea typeface="+mn-ea"/>
                          <a:cs typeface="+mn-cs"/>
                        </a:rPr>
                        <a:t>to monitor the Inspection Readiness of your TMF, identify trends, and apply real time course corrections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dirty="0">
                          <a:ln>
                            <a:noFill/>
                          </a:ln>
                          <a:solidFill>
                            <a:schemeClr val="tx1">
                              <a:lumMod val="75000"/>
                            </a:schemeClr>
                          </a:solidFill>
                          <a:effectLst/>
                          <a:uLnTx/>
                          <a:uFillTx/>
                          <a:latin typeface="+mn-lt"/>
                          <a:ea typeface="+mn-ea"/>
                          <a:cs typeface="+mn-cs"/>
                        </a:rPr>
                        <a:t>Narrow your Homepage view by selecting a Study Country and a Site from the drop-down menus in the context selector</a:t>
                      </a:r>
                    </a:p>
                  </a:txBody>
                  <a:tcPr marL="87187" marR="87187"/>
                </a:tc>
                <a:tc>
                  <a:txBody>
                    <a:bodyPr/>
                    <a:lstStyle/>
                    <a:p>
                      <a:pPr marL="171450" lvl="0" indent="-171450" rtl="0">
                        <a:buFont typeface="Arial" panose="020B0604020202020204" pitchFamily="34" charset="0"/>
                        <a:buChar char="•"/>
                      </a:pPr>
                      <a:r>
                        <a:rPr lang="en-US" sz="1200" b="1" u="none" dirty="0">
                          <a:solidFill>
                            <a:schemeClr val="tx1">
                              <a:lumMod val="75000"/>
                            </a:schemeClr>
                          </a:solidFill>
                        </a:rPr>
                        <a:t>Completeness</a:t>
                      </a:r>
                      <a:r>
                        <a:rPr lang="en-US" sz="1200" u="none" dirty="0">
                          <a:solidFill>
                            <a:schemeClr val="tx1">
                              <a:lumMod val="75000"/>
                            </a:schemeClr>
                          </a:solidFill>
                        </a:rPr>
                        <a:t>: This widget displays the percentage of EDL items completed based on the milestone you select from the Upcoming Milestones widget. The number listed above </a:t>
                      </a:r>
                      <a:r>
                        <a:rPr lang="en-US" sz="1200" i="1" u="none" dirty="0">
                          <a:solidFill>
                            <a:schemeClr val="tx1">
                              <a:lumMod val="75000"/>
                            </a:schemeClr>
                          </a:solidFill>
                        </a:rPr>
                        <a:t>Unapproved Documents</a:t>
                      </a:r>
                      <a:r>
                        <a:rPr lang="en-US" sz="1200" u="none" dirty="0">
                          <a:solidFill>
                            <a:schemeClr val="tx1">
                              <a:lumMod val="75000"/>
                            </a:schemeClr>
                          </a:solidFill>
                        </a:rPr>
                        <a:t> is a count of all the documents that are not in their final lifecycle state.  You can also review document overcount (expected documents filed exceed # of documents expected) and review expected documents still “Pending Decision” </a:t>
                      </a:r>
                    </a:p>
                    <a:p>
                      <a:pPr marL="171450" lvl="0" indent="-171450" rtl="0">
                        <a:buFont typeface="Arial" panose="020B0604020202020204" pitchFamily="34" charset="0"/>
                        <a:buChar char="•"/>
                      </a:pPr>
                      <a:r>
                        <a:rPr lang="en-US" sz="1200" b="1" u="none" dirty="0">
                          <a:solidFill>
                            <a:schemeClr val="tx1">
                              <a:lumMod val="75000"/>
                            </a:schemeClr>
                          </a:solidFill>
                        </a:rPr>
                        <a:t>Quality Issues</a:t>
                      </a:r>
                      <a:r>
                        <a:rPr lang="en-US" sz="1200" u="none" dirty="0">
                          <a:solidFill>
                            <a:schemeClr val="tx1">
                              <a:lumMod val="75000"/>
                            </a:schemeClr>
                          </a:solidFill>
                        </a:rPr>
                        <a:t>: The Quality Issues widget shows a pie chart of the quality issues in your Vault. The chart groups issues by type (Duplicate, Expired, Misclassified, etc.). You can filter to show Open or Closed issues, all issues, or issues assigned to you</a:t>
                      </a:r>
                    </a:p>
                    <a:p>
                      <a:pPr marL="171450" lvl="0" indent="-171450" rtl="0">
                        <a:buFont typeface="Arial" panose="020B0604020202020204" pitchFamily="34" charset="0"/>
                        <a:buChar char="•"/>
                      </a:pPr>
                      <a:r>
                        <a:rPr lang="en-US" sz="1200" b="1" u="none" dirty="0">
                          <a:solidFill>
                            <a:schemeClr val="tx1">
                              <a:lumMod val="75000"/>
                            </a:schemeClr>
                          </a:solidFill>
                        </a:rPr>
                        <a:t>Timeliness</a:t>
                      </a:r>
                      <a:r>
                        <a:rPr lang="en-US" sz="1200" u="none" dirty="0">
                          <a:solidFill>
                            <a:schemeClr val="tx1">
                              <a:lumMod val="75000"/>
                            </a:schemeClr>
                          </a:solidFill>
                        </a:rPr>
                        <a:t>: This widget displays the timeliness of document approval as a pie chart with two calculated values: Approved in less than or equal to {#} days and Approved in greater than {#} days. This value is defined via configuration</a:t>
                      </a:r>
                    </a:p>
                  </a:txBody>
                  <a:tcPr marL="92875" marR="92875"/>
                </a:tc>
                <a:extLst>
                  <a:ext uri="{0D108BD9-81ED-4DB2-BD59-A6C34878D82A}">
                    <a16:rowId xmlns:a16="http://schemas.microsoft.com/office/drawing/2014/main" val="1049628182"/>
                  </a:ext>
                </a:extLst>
              </a:tr>
            </a:tbl>
          </a:graphicData>
        </a:graphic>
      </p:graphicFrame>
      <p:sp>
        <p:nvSpPr>
          <p:cNvPr id="4" name="Title 3">
            <a:extLst>
              <a:ext uri="{FF2B5EF4-FFF2-40B4-BE49-F238E27FC236}">
                <a16:creationId xmlns:a16="http://schemas.microsoft.com/office/drawing/2014/main" id="{615CC830-0EB6-473A-8D15-4E0DDE299E88}"/>
              </a:ext>
            </a:extLst>
          </p:cNvPr>
          <p:cNvSpPr>
            <a:spLocks noGrp="1"/>
          </p:cNvSpPr>
          <p:nvPr>
            <p:ph type="title"/>
          </p:nvPr>
        </p:nvSpPr>
        <p:spPr>
          <a:xfrm>
            <a:off x="276303" y="19840"/>
            <a:ext cx="11639394" cy="970525"/>
          </a:xfrm>
        </p:spPr>
        <p:txBody>
          <a:bodyPr/>
          <a:lstStyle/>
          <a:p>
            <a:r>
              <a:rPr lang="en-US" dirty="0"/>
              <a:t>Tools for Maintaining an Inspection Ready eTMF</a:t>
            </a:r>
          </a:p>
        </p:txBody>
      </p:sp>
      <p:sp>
        <p:nvSpPr>
          <p:cNvPr id="2" name="TextBox 1">
            <a:extLst>
              <a:ext uri="{FF2B5EF4-FFF2-40B4-BE49-F238E27FC236}">
                <a16:creationId xmlns:a16="http://schemas.microsoft.com/office/drawing/2014/main" id="{824EDCF3-847D-44D4-9778-837DB2ABF9E8}"/>
              </a:ext>
            </a:extLst>
          </p:cNvPr>
          <p:cNvSpPr txBox="1"/>
          <p:nvPr/>
        </p:nvSpPr>
        <p:spPr>
          <a:xfrm>
            <a:off x="310548" y="5983355"/>
            <a:ext cx="6691028" cy="541046"/>
          </a:xfrm>
          <a:prstGeom prst="rect">
            <a:avLst/>
          </a:prstGeom>
          <a:noFill/>
        </p:spPr>
        <p:txBody>
          <a:bodyPr wrap="square" rtlCol="0">
            <a:spAutoFit/>
          </a:bodyPr>
          <a:lstStyle/>
          <a:p>
            <a:pPr marR="0" lvl="0" algn="l" defTabSz="914400" rtl="0" eaLnBrk="1" fontAlgn="auto" latinLnBrk="0" hangingPunct="1">
              <a:lnSpc>
                <a:spcPct val="80000"/>
              </a:lnSpc>
              <a:spcBef>
                <a:spcPts val="1200"/>
              </a:spcBef>
              <a:spcAft>
                <a:spcPts val="0"/>
              </a:spcAft>
              <a:buClr>
                <a:srgbClr val="FF9E16"/>
              </a:buClr>
              <a:buSzTx/>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For more information on the eTMF Homepage, review Vault Help: </a:t>
            </a:r>
            <a:r>
              <a:rPr kumimoji="0" lang="en-US" sz="1800" b="0" i="0" u="none" strike="noStrike" kern="1200" cap="none" spc="0" normalizeH="0" baseline="0" noProof="0" dirty="0">
                <a:ln>
                  <a:noFill/>
                </a:ln>
                <a:solidFill>
                  <a:srgbClr val="646569"/>
                </a:solidFill>
                <a:effectLst/>
                <a:uLnTx/>
                <a:uFillTx/>
                <a:latin typeface="Calibri"/>
                <a:ea typeface="+mn-ea"/>
                <a:cs typeface="+mn-cs"/>
                <a:hlinkClick r:id="rId3"/>
              </a:rPr>
              <a:t>eTMF Homepage</a:t>
            </a: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pic>
        <p:nvPicPr>
          <p:cNvPr id="11" name="Picture 10" descr="Screenshot showing completeness widget">
            <a:extLst>
              <a:ext uri="{FF2B5EF4-FFF2-40B4-BE49-F238E27FC236}">
                <a16:creationId xmlns:a16="http://schemas.microsoft.com/office/drawing/2014/main" id="{8E3C5620-5FBA-546B-3AE6-D7C51695FE21}"/>
              </a:ext>
            </a:extLst>
          </p:cNvPr>
          <p:cNvPicPr>
            <a:picLocks noChangeAspect="1"/>
          </p:cNvPicPr>
          <p:nvPr/>
        </p:nvPicPr>
        <p:blipFill>
          <a:blip r:embed="rId4"/>
          <a:stretch>
            <a:fillRect/>
          </a:stretch>
        </p:blipFill>
        <p:spPr>
          <a:xfrm>
            <a:off x="7370900" y="990365"/>
            <a:ext cx="3376613" cy="1819275"/>
          </a:xfrm>
          <a:prstGeom prst="rect">
            <a:avLst/>
          </a:prstGeom>
          <a:ln>
            <a:noFill/>
          </a:ln>
          <a:effectLst>
            <a:outerShdw blurRad="292100" dist="139700" dir="2700000" algn="tl" rotWithShape="0">
              <a:srgbClr val="333333">
                <a:alpha val="65000"/>
              </a:srgbClr>
            </a:outerShdw>
          </a:effectLst>
        </p:spPr>
      </p:pic>
      <p:pic>
        <p:nvPicPr>
          <p:cNvPr id="13" name="Picture 12" descr="Screenshot showing timeliness widget">
            <a:extLst>
              <a:ext uri="{FF2B5EF4-FFF2-40B4-BE49-F238E27FC236}">
                <a16:creationId xmlns:a16="http://schemas.microsoft.com/office/drawing/2014/main" id="{30F16D71-799D-1FE4-1F5E-912CE81F8EBF}"/>
              </a:ext>
            </a:extLst>
          </p:cNvPr>
          <p:cNvPicPr>
            <a:picLocks noChangeAspect="1"/>
          </p:cNvPicPr>
          <p:nvPr/>
        </p:nvPicPr>
        <p:blipFill>
          <a:blip r:embed="rId5"/>
          <a:stretch>
            <a:fillRect/>
          </a:stretch>
        </p:blipFill>
        <p:spPr>
          <a:xfrm>
            <a:off x="7388581" y="4619476"/>
            <a:ext cx="3376613" cy="1990726"/>
          </a:xfrm>
          <a:prstGeom prst="rect">
            <a:avLst/>
          </a:prstGeom>
          <a:ln>
            <a:noFill/>
          </a:ln>
          <a:effectLst>
            <a:outerShdw blurRad="292100" dist="139700" dir="2700000" algn="tl" rotWithShape="0">
              <a:srgbClr val="333333">
                <a:alpha val="65000"/>
              </a:srgbClr>
            </a:outerShdw>
          </a:effectLst>
        </p:spPr>
      </p:pic>
      <p:pic>
        <p:nvPicPr>
          <p:cNvPr id="15" name="Picture 14" descr="Screenshot showing quality issues widget">
            <a:extLst>
              <a:ext uri="{FF2B5EF4-FFF2-40B4-BE49-F238E27FC236}">
                <a16:creationId xmlns:a16="http://schemas.microsoft.com/office/drawing/2014/main" id="{79217E01-A008-F77B-22D6-10121EF9EA5D}"/>
              </a:ext>
            </a:extLst>
          </p:cNvPr>
          <p:cNvPicPr>
            <a:picLocks noChangeAspect="1"/>
          </p:cNvPicPr>
          <p:nvPr/>
        </p:nvPicPr>
        <p:blipFill>
          <a:blip r:embed="rId6"/>
          <a:stretch>
            <a:fillRect/>
          </a:stretch>
        </p:blipFill>
        <p:spPr>
          <a:xfrm>
            <a:off x="8346871" y="2783635"/>
            <a:ext cx="3361920" cy="1959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4069125"/>
      </p:ext>
    </p:extLst>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EC3494CB-03D2-478C-8D42-037E66F04F9E}"/>
              </a:ext>
            </a:extLst>
          </p:cNvPr>
          <p:cNvGraphicFramePr>
            <a:graphicFrameLocks noGrp="1"/>
          </p:cNvGraphicFramePr>
          <p:nvPr>
            <p:ph idx="1"/>
            <p:extLst>
              <p:ext uri="{D42A27DB-BD31-4B8C-83A1-F6EECF244321}">
                <p14:modId xmlns:p14="http://schemas.microsoft.com/office/powerpoint/2010/main" val="1492787345"/>
              </p:ext>
            </p:extLst>
          </p:nvPr>
        </p:nvGraphicFramePr>
        <p:xfrm>
          <a:off x="499273" y="976252"/>
          <a:ext cx="11193454" cy="4905496"/>
        </p:xfrm>
        <a:graphic>
          <a:graphicData uri="http://schemas.openxmlformats.org/drawingml/2006/table">
            <a:tbl>
              <a:tblPr firstRow="1" bandRow="1">
                <a:tableStyleId>{F5AB1C69-6EDB-4FF4-983F-18BD219EF322}</a:tableStyleId>
              </a:tblPr>
              <a:tblGrid>
                <a:gridCol w="1148916">
                  <a:extLst>
                    <a:ext uri="{9D8B030D-6E8A-4147-A177-3AD203B41FA5}">
                      <a16:colId xmlns:a16="http://schemas.microsoft.com/office/drawing/2014/main" val="1857809840"/>
                    </a:ext>
                  </a:extLst>
                </a:gridCol>
                <a:gridCol w="4315529">
                  <a:extLst>
                    <a:ext uri="{9D8B030D-6E8A-4147-A177-3AD203B41FA5}">
                      <a16:colId xmlns:a16="http://schemas.microsoft.com/office/drawing/2014/main" val="728793516"/>
                    </a:ext>
                  </a:extLst>
                </a:gridCol>
                <a:gridCol w="1651513">
                  <a:extLst>
                    <a:ext uri="{9D8B030D-6E8A-4147-A177-3AD203B41FA5}">
                      <a16:colId xmlns:a16="http://schemas.microsoft.com/office/drawing/2014/main" val="2831004810"/>
                    </a:ext>
                  </a:extLst>
                </a:gridCol>
                <a:gridCol w="4077496">
                  <a:extLst>
                    <a:ext uri="{9D8B030D-6E8A-4147-A177-3AD203B41FA5}">
                      <a16:colId xmlns:a16="http://schemas.microsoft.com/office/drawing/2014/main" val="1282371056"/>
                    </a:ext>
                  </a:extLst>
                </a:gridCol>
              </a:tblGrid>
              <a:tr h="45256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Best Practice Guidance</a:t>
                      </a:r>
                    </a:p>
                  </a:txBody>
                  <a:tcPr marL="87187" marR="87187"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marL="87187" marR="87187"/>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3310750"/>
                  </a:ext>
                </a:extLst>
              </a:tr>
              <a:tr h="394553">
                <a:tc>
                  <a:txBody>
                    <a:bodyPr/>
                    <a:lstStyle/>
                    <a:p>
                      <a:pPr algn="ctr"/>
                      <a:r>
                        <a:rPr lang="en-US" sz="1400" b="1" kern="1200" dirty="0">
                          <a:solidFill>
                            <a:schemeClr val="lt1"/>
                          </a:solidFill>
                          <a:latin typeface="+mn-lt"/>
                          <a:ea typeface="+mn-ea"/>
                          <a:cs typeface="+mn-cs"/>
                        </a:rPr>
                        <a:t>Tool</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Guidance</a:t>
                      </a:r>
                    </a:p>
                  </a:txBody>
                  <a:tcPr marL="87187" marR="87187" anchor="ctr">
                    <a:solidFill>
                      <a:srgbClr val="4F86A0"/>
                    </a:solidFill>
                  </a:tcPr>
                </a:tc>
                <a:tc gridSpan="2">
                  <a:txBody>
                    <a:bodyPr/>
                    <a:lstStyle/>
                    <a:p>
                      <a:pPr algn="ctr"/>
                      <a:r>
                        <a:rPr lang="en-US" sz="1400" b="1" kern="1200" dirty="0">
                          <a:solidFill>
                            <a:schemeClr val="lt1"/>
                          </a:solidFill>
                          <a:latin typeface="+mn-lt"/>
                          <a:ea typeface="+mn-ea"/>
                          <a:cs typeface="+mn-cs"/>
                        </a:rPr>
                        <a:t>Relevant Components</a:t>
                      </a:r>
                    </a:p>
                  </a:txBody>
                  <a:tcPr marL="92875" marR="92875" anchor="ctr">
                    <a:solidFill>
                      <a:srgbClr val="4F86A0"/>
                    </a:solidFill>
                  </a:tcPr>
                </a:tc>
                <a:tc hMerge="1">
                  <a:txBody>
                    <a:bodyPr/>
                    <a:lstStyle/>
                    <a:p>
                      <a:endParaRPr lang="en-US"/>
                    </a:p>
                  </a:txBody>
                  <a:tcPr/>
                </a:tc>
                <a:extLst>
                  <a:ext uri="{0D108BD9-81ED-4DB2-BD59-A6C34878D82A}">
                    <a16:rowId xmlns:a16="http://schemas.microsoft.com/office/drawing/2014/main" val="1369341206"/>
                  </a:ext>
                </a:extLst>
              </a:tr>
              <a:tr h="657587">
                <a:tc rowSpan="3">
                  <a:txBody>
                    <a:bodyPr/>
                    <a:lstStyle/>
                    <a:p>
                      <a:pPr marL="0" indent="0">
                        <a:buFont typeface="Arial" panose="020B0604020202020204" pitchFamily="34" charset="0"/>
                        <a:buNone/>
                      </a:pPr>
                      <a:r>
                        <a:rPr lang="en-US" sz="1400" b="1" i="0" kern="1200" dirty="0">
                          <a:solidFill>
                            <a:schemeClr val="tx1">
                              <a:lumMod val="75000"/>
                            </a:schemeClr>
                          </a:solidFill>
                          <a:effectLst/>
                          <a:latin typeface="+mn-lt"/>
                          <a:ea typeface="+mn-ea"/>
                          <a:cs typeface="+mn-cs"/>
                        </a:rPr>
                        <a:t>Dashboards</a:t>
                      </a:r>
                    </a:p>
                  </a:txBody>
                  <a:tcPr marL="87187" marR="87187"/>
                </a:tc>
                <a:tc rowSpan="3">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lumMod val="75000"/>
                            </a:schemeClr>
                          </a:solidFill>
                          <a:effectLst/>
                          <a:uLnTx/>
                          <a:uFillTx/>
                          <a:latin typeface="+mn-lt"/>
                          <a:ea typeface="+mn-ea"/>
                          <a:cs typeface="+mn-cs"/>
                        </a:rPr>
                        <a:t>Dashboards provide an at-a-glance understanding of key metrics. Each dashboard contains one or more dashboard widgets, and each widget displays graphs from a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lumMod val="75000"/>
                            </a:schemeClr>
                          </a:solidFill>
                          <a:effectLst/>
                          <a:uLnTx/>
                          <a:uFillTx/>
                          <a:latin typeface="+mn-lt"/>
                          <a:ea typeface="+mn-ea"/>
                          <a:cs typeface="+mn-cs"/>
                        </a:rPr>
                        <a:t>Use TMF-specific Dashboards to monitor the Inspection Readiness of your TMF, identify trends, and apply real time course corrections</a:t>
                      </a:r>
                    </a:p>
                  </a:txBody>
                  <a:tcPr marL="87187" marR="87187"/>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none" kern="1200" dirty="0">
                          <a:solidFill>
                            <a:schemeClr val="tx1">
                              <a:lumMod val="75000"/>
                            </a:schemeClr>
                          </a:solidFill>
                          <a:latin typeface="+mn-lt"/>
                          <a:ea typeface="+mn-ea"/>
                          <a:cs typeface="+mn-cs"/>
                        </a:rPr>
                        <a:t>Measure Timelines</a:t>
                      </a:r>
                    </a:p>
                  </a:txBody>
                  <a:tcPr marL="92875" marR="92875"/>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dirty="0">
                          <a:solidFill>
                            <a:schemeClr val="tx1">
                              <a:lumMod val="75000"/>
                            </a:schemeClr>
                          </a:solidFill>
                        </a:rPr>
                        <a:t>TMF: Timeliness Overview (Study-Specific)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dirty="0">
                          <a:solidFill>
                            <a:schemeClr val="tx1">
                              <a:lumMod val="75000"/>
                            </a:schemeClr>
                          </a:solidFill>
                        </a:rPr>
                        <a:t>TMF: Timeliness Overview (Cross-Study)</a:t>
                      </a:r>
                      <a:endParaRPr lang="en-US" sz="1400" u="none" kern="1200" dirty="0">
                        <a:solidFill>
                          <a:schemeClr val="tx1">
                            <a:lumMod val="75000"/>
                          </a:schemeClr>
                        </a:solidFill>
                        <a:latin typeface="+mn-lt"/>
                        <a:ea typeface="+mn-ea"/>
                        <a:cs typeface="+mn-cs"/>
                      </a:endParaRPr>
                    </a:p>
                  </a:txBody>
                  <a:tcPr marL="92875" marR="92875"/>
                </a:tc>
                <a:extLst>
                  <a:ext uri="{0D108BD9-81ED-4DB2-BD59-A6C34878D82A}">
                    <a16:rowId xmlns:a16="http://schemas.microsoft.com/office/drawing/2014/main" val="1539367849"/>
                  </a:ext>
                </a:extLst>
              </a:tr>
              <a:tr h="657587">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none" kern="1200" dirty="0">
                          <a:solidFill>
                            <a:schemeClr val="tx1">
                              <a:lumMod val="75000"/>
                            </a:schemeClr>
                          </a:solidFill>
                          <a:latin typeface="+mn-lt"/>
                          <a:ea typeface="+mn-ea"/>
                          <a:cs typeface="+mn-cs"/>
                        </a:rPr>
                        <a:t>Measure TMF Quality</a:t>
                      </a:r>
                    </a:p>
                  </a:txBody>
                  <a:tcPr marL="92875" marR="92875"/>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dirty="0">
                          <a:solidFill>
                            <a:schemeClr val="tx1">
                              <a:lumMod val="75000"/>
                            </a:schemeClr>
                          </a:solidFill>
                        </a:rPr>
                        <a:t>TMF: Quality Issues Overview (Study-Specific)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dirty="0">
                          <a:solidFill>
                            <a:schemeClr val="tx1">
                              <a:lumMod val="75000"/>
                            </a:schemeClr>
                          </a:solidFill>
                        </a:rPr>
                        <a:t>TMF: Quality Issues Overview (Cross-Study)</a:t>
                      </a:r>
                    </a:p>
                  </a:txBody>
                  <a:tcPr marL="92875" marR="92875"/>
                </a:tc>
                <a:extLst>
                  <a:ext uri="{0D108BD9-81ED-4DB2-BD59-A6C34878D82A}">
                    <a16:rowId xmlns:a16="http://schemas.microsoft.com/office/drawing/2014/main" val="2621927753"/>
                  </a:ext>
                </a:extLst>
              </a:tr>
              <a:tr h="488466">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none" kern="1200" dirty="0">
                          <a:solidFill>
                            <a:schemeClr val="tx1">
                              <a:lumMod val="75000"/>
                            </a:schemeClr>
                          </a:solidFill>
                          <a:latin typeface="+mn-lt"/>
                          <a:ea typeface="+mn-ea"/>
                          <a:cs typeface="+mn-cs"/>
                        </a:rPr>
                        <a:t>Measure Completeness</a:t>
                      </a:r>
                    </a:p>
                  </a:txBody>
                  <a:tcPr marL="92875" marR="92875"/>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kern="1200" dirty="0">
                          <a:solidFill>
                            <a:schemeClr val="tx1">
                              <a:lumMod val="75000"/>
                            </a:schemeClr>
                          </a:solidFill>
                          <a:latin typeface="+mn-lt"/>
                          <a:ea typeface="+mn-ea"/>
                          <a:cs typeface="+mn-cs"/>
                        </a:rPr>
                        <a:t>TMF: TMF Completeness </a:t>
                      </a:r>
                    </a:p>
                  </a:txBody>
                  <a:tcPr marL="92875" marR="92875"/>
                </a:tc>
                <a:extLst>
                  <a:ext uri="{0D108BD9-81ED-4DB2-BD59-A6C34878D82A}">
                    <a16:rowId xmlns:a16="http://schemas.microsoft.com/office/drawing/2014/main" val="518311282"/>
                  </a:ext>
                </a:extLst>
              </a:tr>
              <a:tr h="2133824">
                <a:tc>
                  <a:txBody>
                    <a:bodyPr/>
                    <a:lstStyle/>
                    <a:p>
                      <a:pPr marL="0" indent="0">
                        <a:buFont typeface="Arial" panose="020B0604020202020204" pitchFamily="34" charset="0"/>
                        <a:buNone/>
                      </a:pPr>
                      <a:r>
                        <a:rPr lang="en-US" sz="1400" b="1" i="0" kern="1200" dirty="0">
                          <a:solidFill>
                            <a:schemeClr val="tx1">
                              <a:lumMod val="75000"/>
                            </a:schemeClr>
                          </a:solidFill>
                          <a:effectLst/>
                          <a:latin typeface="+mn-lt"/>
                          <a:ea typeface="+mn-ea"/>
                          <a:cs typeface="+mn-cs"/>
                        </a:rPr>
                        <a:t>Reports</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lumMod val="75000"/>
                            </a:schemeClr>
                          </a:solidFill>
                          <a:effectLst/>
                          <a:uLnTx/>
                          <a:uFillTx/>
                          <a:latin typeface="+mn-lt"/>
                          <a:ea typeface="+mn-ea"/>
                          <a:cs typeface="+mn-cs"/>
                        </a:rPr>
                        <a:t>Use TMF-specific Report to monitor the Inspection Readiness of your TMF, identify trends, and apply real time course corrections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lumMod val="75000"/>
                            </a:schemeClr>
                          </a:solidFill>
                          <a:effectLst/>
                          <a:uLnTx/>
                          <a:uFillTx/>
                          <a:latin typeface="+mn-lt"/>
                          <a:ea typeface="+mn-ea"/>
                          <a:cs typeface="+mn-cs"/>
                        </a:rPr>
                        <a:t>From a Dashboard, click on a graph to view the report associated to that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lumMod val="75000"/>
                            </a:schemeClr>
                          </a:solidFill>
                          <a:effectLst/>
                          <a:uLnTx/>
                          <a:uFillTx/>
                          <a:latin typeface="+mn-lt"/>
                          <a:ea typeface="+mn-ea"/>
                          <a:cs typeface="+mn-cs"/>
                        </a:rPr>
                        <a:t>If necessary, export report results from the Actions menu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lumMod val="75000"/>
                            </a:schemeClr>
                          </a:solidFill>
                          <a:effectLst/>
                          <a:uLnTx/>
                          <a:uFillTx/>
                          <a:latin typeface="+mn-lt"/>
                          <a:ea typeface="+mn-ea"/>
                          <a:cs typeface="+mn-cs"/>
                        </a:rPr>
                        <a:t>Use Flash Reports to schedule reports on a daily, weekly, or monthly frequency and distribute them, via email, to users</a:t>
                      </a:r>
                    </a:p>
                  </a:txBody>
                  <a:tcPr marL="87187" marR="87187"/>
                </a:tc>
                <a:tc gridSpan="2">
                  <a:txBody>
                    <a:bodyPr/>
                    <a:lstStyle/>
                    <a:p>
                      <a:pPr marL="171450" indent="-171450" rtl="0">
                        <a:buFont typeface="Arial" panose="020B0604020202020204" pitchFamily="34" charset="0"/>
                        <a:buChar char="•"/>
                      </a:pPr>
                      <a:r>
                        <a:rPr lang="en-US" sz="1400" u="none" dirty="0">
                          <a:solidFill>
                            <a:schemeClr val="tx1">
                              <a:lumMod val="75000"/>
                            </a:schemeClr>
                          </a:solidFill>
                        </a:rPr>
                        <a:t>Locate and view TMF-specific Reports to review: </a:t>
                      </a:r>
                    </a:p>
                    <a:p>
                      <a:pPr marL="628650" lvl="1" indent="-171450" rtl="0">
                        <a:buFont typeface="Arial" panose="020B0604020202020204" pitchFamily="34" charset="0"/>
                        <a:buChar char="•"/>
                      </a:pPr>
                      <a:r>
                        <a:rPr lang="en-US" sz="1400" u="none" dirty="0">
                          <a:solidFill>
                            <a:schemeClr val="tx1">
                              <a:lumMod val="75000"/>
                            </a:schemeClr>
                          </a:solidFill>
                        </a:rPr>
                        <a:t>various aspects of the document timeliness, quality, and completeness</a:t>
                      </a:r>
                    </a:p>
                    <a:p>
                      <a:pPr marL="628650" lvl="1" indent="-171450" rtl="0">
                        <a:buFont typeface="Arial" panose="020B0604020202020204" pitchFamily="34" charset="0"/>
                        <a:buChar char="•"/>
                      </a:pPr>
                      <a:r>
                        <a:rPr lang="en-US" sz="1400" u="none" dirty="0">
                          <a:solidFill>
                            <a:schemeClr val="tx1">
                              <a:lumMod val="75000"/>
                            </a:schemeClr>
                          </a:solidFill>
                        </a:rPr>
                        <a:t>average processing times for content authoring, reviews, and approvals</a:t>
                      </a:r>
                    </a:p>
                    <a:p>
                      <a:pPr marL="628650" lvl="1" indent="-171450" rtl="0">
                        <a:buFont typeface="Arial" panose="020B0604020202020204" pitchFamily="34" charset="0"/>
                        <a:buChar char="•"/>
                      </a:pPr>
                      <a:r>
                        <a:rPr lang="en-US" sz="1400" u="none" dirty="0">
                          <a:solidFill>
                            <a:schemeClr val="tx1">
                              <a:lumMod val="75000"/>
                            </a:schemeClr>
                          </a:solidFill>
                        </a:rPr>
                        <a:t>efficiency of the content processing metrics</a:t>
                      </a:r>
                    </a:p>
                    <a:p>
                      <a:pPr marL="628650" lvl="1" indent="-171450" rtl="0">
                        <a:buFont typeface="Arial" panose="020B0604020202020204" pitchFamily="34" charset="0"/>
                        <a:buChar char="•"/>
                      </a:pPr>
                      <a:r>
                        <a:rPr lang="en-US" sz="1400" u="none" dirty="0">
                          <a:solidFill>
                            <a:schemeClr val="tx1">
                              <a:lumMod val="75000"/>
                            </a:schemeClr>
                          </a:solidFill>
                        </a:rPr>
                        <a:t>Quality issue resolution cycle times</a:t>
                      </a:r>
                    </a:p>
                    <a:p>
                      <a:pPr marL="628650" lvl="1" indent="-171450" rtl="0">
                        <a:buFont typeface="Arial" panose="020B0604020202020204" pitchFamily="34" charset="0"/>
                        <a:buChar char="•"/>
                      </a:pPr>
                      <a:r>
                        <a:rPr lang="en-US" sz="1400" u="none" dirty="0">
                          <a:solidFill>
                            <a:schemeClr val="tx1">
                              <a:lumMod val="75000"/>
                            </a:schemeClr>
                          </a:solidFill>
                        </a:rPr>
                        <a:t>the bottlenecks in the process </a:t>
                      </a:r>
                    </a:p>
                    <a:p>
                      <a:pPr marL="628650" lvl="1" indent="-171450" rtl="0">
                        <a:buFont typeface="Arial" panose="020B0604020202020204" pitchFamily="34" charset="0"/>
                        <a:buChar char="•"/>
                      </a:pPr>
                      <a:r>
                        <a:rPr lang="en-US" sz="1400" u="none" dirty="0">
                          <a:solidFill>
                            <a:schemeClr val="tx1">
                              <a:lumMod val="75000"/>
                            </a:schemeClr>
                          </a:solidFill>
                        </a:rPr>
                        <a:t>performance by user, function, area, organization, etc.</a:t>
                      </a:r>
                    </a:p>
                  </a:txBody>
                  <a:tcPr marL="92875" marR="92875"/>
                </a:tc>
                <a:tc hMerge="1">
                  <a:txBody>
                    <a:bodyPr/>
                    <a:lstStyle/>
                    <a:p>
                      <a:endParaRPr lang="en-US"/>
                    </a:p>
                  </a:txBody>
                  <a:tcPr/>
                </a:tc>
                <a:extLst>
                  <a:ext uri="{0D108BD9-81ED-4DB2-BD59-A6C34878D82A}">
                    <a16:rowId xmlns:a16="http://schemas.microsoft.com/office/drawing/2014/main" val="431043631"/>
                  </a:ext>
                </a:extLst>
              </a:tr>
            </a:tbl>
          </a:graphicData>
        </a:graphic>
      </p:graphicFrame>
      <p:sp>
        <p:nvSpPr>
          <p:cNvPr id="4" name="Title 3">
            <a:extLst>
              <a:ext uri="{FF2B5EF4-FFF2-40B4-BE49-F238E27FC236}">
                <a16:creationId xmlns:a16="http://schemas.microsoft.com/office/drawing/2014/main" id="{615CC830-0EB6-473A-8D15-4E0DDE299E88}"/>
              </a:ext>
            </a:extLst>
          </p:cNvPr>
          <p:cNvSpPr>
            <a:spLocks noGrp="1"/>
          </p:cNvSpPr>
          <p:nvPr>
            <p:ph type="title"/>
          </p:nvPr>
        </p:nvSpPr>
        <p:spPr>
          <a:xfrm>
            <a:off x="276303" y="19840"/>
            <a:ext cx="11639394" cy="970525"/>
          </a:xfrm>
        </p:spPr>
        <p:txBody>
          <a:bodyPr/>
          <a:lstStyle/>
          <a:p>
            <a:r>
              <a:rPr lang="en-US" dirty="0"/>
              <a:t>Tools for Maintaining an Inspection Ready eTMF</a:t>
            </a:r>
          </a:p>
        </p:txBody>
      </p:sp>
    </p:spTree>
    <p:extLst>
      <p:ext uri="{BB962C8B-B14F-4D97-AF65-F5344CB8AC3E}">
        <p14:creationId xmlns:p14="http://schemas.microsoft.com/office/powerpoint/2010/main" val="438971210"/>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lstStyle/>
          <a:p>
            <a:r>
              <a:rPr lang="en-US" dirty="0"/>
              <a:t>Monitor TMF Timeliness</a:t>
            </a:r>
          </a:p>
        </p:txBody>
      </p:sp>
      <p:sp>
        <p:nvSpPr>
          <p:cNvPr id="3" name="Content Placeholder 2">
            <a:extLst>
              <a:ext uri="{FF2B5EF4-FFF2-40B4-BE49-F238E27FC236}">
                <a16:creationId xmlns:a16="http://schemas.microsoft.com/office/drawing/2014/main" id="{8D8A8C08-5915-431F-970F-8B3BA3720E9E}"/>
              </a:ext>
            </a:extLst>
          </p:cNvPr>
          <p:cNvSpPr>
            <a:spLocks noGrp="1"/>
          </p:cNvSpPr>
          <p:nvPr>
            <p:ph idx="1"/>
          </p:nvPr>
        </p:nvSpPr>
        <p:spPr>
          <a:xfrm>
            <a:off x="678955" y="1301436"/>
            <a:ext cx="4236863" cy="5410200"/>
          </a:xfrm>
        </p:spPr>
        <p:txBody>
          <a:bodyPr/>
          <a:lstStyle/>
          <a:p>
            <a:pPr marL="457200" indent="-457200">
              <a:buFont typeface="+mj-lt"/>
              <a:buAutoNum type="arabicPeriod"/>
            </a:pPr>
            <a:r>
              <a:rPr lang="en-US" sz="1800" dirty="0"/>
              <a:t>Click the </a:t>
            </a:r>
            <a:r>
              <a:rPr lang="en-US" sz="1800" b="1" dirty="0"/>
              <a:t>TMF Homepage </a:t>
            </a:r>
            <a:r>
              <a:rPr lang="en-US" sz="1800" dirty="0"/>
              <a:t>tab and select your Study </a:t>
            </a:r>
          </a:p>
          <a:p>
            <a:pPr marL="457200" indent="-457200">
              <a:buFont typeface="+mj-lt"/>
              <a:buAutoNum type="arabicPeriod"/>
            </a:pPr>
            <a:r>
              <a:rPr lang="en-US" sz="1800" dirty="0"/>
              <a:t>Locate the </a:t>
            </a:r>
            <a:r>
              <a:rPr lang="en-US" sz="1800" b="1" dirty="0"/>
              <a:t>Upcoming Milestones</a:t>
            </a:r>
            <a:r>
              <a:rPr lang="en-US" sz="1800" dirty="0"/>
              <a:t> widget</a:t>
            </a:r>
          </a:p>
          <a:p>
            <a:pPr marL="457200" indent="-457200">
              <a:buFont typeface="+mj-lt"/>
              <a:buAutoNum type="arabicPeriod"/>
            </a:pPr>
            <a:r>
              <a:rPr lang="en-US" sz="1800" dirty="0"/>
              <a:t>From </a:t>
            </a:r>
            <a:r>
              <a:rPr lang="en-US" sz="1800" b="1" dirty="0"/>
              <a:t>Milestone Category </a:t>
            </a:r>
            <a:r>
              <a:rPr lang="en-US" sz="1800" dirty="0"/>
              <a:t>select </a:t>
            </a:r>
            <a:r>
              <a:rPr lang="en-US" sz="1800" b="1" dirty="0"/>
              <a:t>Inspection Readiness</a:t>
            </a:r>
          </a:p>
          <a:p>
            <a:pPr lvl="1"/>
            <a:r>
              <a:rPr lang="en-US" sz="1500" b="1" dirty="0"/>
              <a:t>Note: </a:t>
            </a:r>
            <a:r>
              <a:rPr lang="en-US" sz="1400" b="0" i="0" dirty="0">
                <a:solidFill>
                  <a:srgbClr val="303030"/>
                </a:solidFill>
                <a:effectLst/>
                <a:latin typeface="Arial" panose="020B0604020202020204" pitchFamily="34" charset="0"/>
              </a:rPr>
              <a:t>The TMF Homepage will show all milestones in Vault. To focus your review on IR Milestones, you must first filter by that milestone type. </a:t>
            </a:r>
            <a:endParaRPr lang="en-US" sz="1500" dirty="0"/>
          </a:p>
        </p:txBody>
      </p:sp>
      <p:sp>
        <p:nvSpPr>
          <p:cNvPr id="18" name="Text Placeholder 3">
            <a:extLst>
              <a:ext uri="{FF2B5EF4-FFF2-40B4-BE49-F238E27FC236}">
                <a16:creationId xmlns:a16="http://schemas.microsoft.com/office/drawing/2014/main" id="{D0408A31-723C-46E7-BF7B-8FE0DBD16661}"/>
              </a:ext>
            </a:extLst>
          </p:cNvPr>
          <p:cNvSpPr txBox="1">
            <a:spLocks/>
          </p:cNvSpPr>
          <p:nvPr/>
        </p:nvSpPr>
        <p:spPr>
          <a:xfrm>
            <a:off x="71760" y="800200"/>
            <a:ext cx="11639394" cy="57966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cs typeface="Calibri"/>
              </a:rPr>
              <a:t>TMF Homepage </a:t>
            </a:r>
          </a:p>
        </p:txBody>
      </p:sp>
      <p:grpSp>
        <p:nvGrpSpPr>
          <p:cNvPr id="13" name="Group 12" descr="Screenshot showing step 1">
            <a:extLst>
              <a:ext uri="{FF2B5EF4-FFF2-40B4-BE49-F238E27FC236}">
                <a16:creationId xmlns:a16="http://schemas.microsoft.com/office/drawing/2014/main" id="{9DF58E79-BF21-4D42-B94A-22B89BCE9757}"/>
              </a:ext>
            </a:extLst>
          </p:cNvPr>
          <p:cNvGrpSpPr/>
          <p:nvPr/>
        </p:nvGrpSpPr>
        <p:grpSpPr>
          <a:xfrm>
            <a:off x="4813055" y="1487507"/>
            <a:ext cx="6912633" cy="735774"/>
            <a:chOff x="4813055" y="1436137"/>
            <a:chExt cx="6912633" cy="735774"/>
          </a:xfrm>
        </p:grpSpPr>
        <p:pic>
          <p:nvPicPr>
            <p:cNvPr id="12" name="Picture 11">
              <a:extLst>
                <a:ext uri="{FF2B5EF4-FFF2-40B4-BE49-F238E27FC236}">
                  <a16:creationId xmlns:a16="http://schemas.microsoft.com/office/drawing/2014/main" id="{8D6AC122-E12B-40B8-BC77-1FC7672FA182}"/>
                </a:ext>
              </a:extLst>
            </p:cNvPr>
            <p:cNvPicPr>
              <a:picLocks noChangeAspect="1"/>
            </p:cNvPicPr>
            <p:nvPr/>
          </p:nvPicPr>
          <p:blipFill>
            <a:blip r:embed="rId3"/>
            <a:stretch>
              <a:fillRect/>
            </a:stretch>
          </p:blipFill>
          <p:spPr>
            <a:xfrm>
              <a:off x="5430448" y="1436137"/>
              <a:ext cx="6295240" cy="666049"/>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A1BDF4BA-C90B-4DAB-B69F-3BEE25BB715C}"/>
                </a:ext>
              </a:extLst>
            </p:cNvPr>
            <p:cNvGrpSpPr/>
            <p:nvPr/>
          </p:nvGrpSpPr>
          <p:grpSpPr>
            <a:xfrm>
              <a:off x="4813055" y="1484841"/>
              <a:ext cx="6898099" cy="687070"/>
              <a:chOff x="4813055" y="1484841"/>
              <a:chExt cx="6898099" cy="687070"/>
            </a:xfrm>
          </p:grpSpPr>
          <p:sp>
            <p:nvSpPr>
              <p:cNvPr id="17" name="Rectangle: Rounded Corners 16">
                <a:extLst>
                  <a:ext uri="{FF2B5EF4-FFF2-40B4-BE49-F238E27FC236}">
                    <a16:creationId xmlns:a16="http://schemas.microsoft.com/office/drawing/2014/main" id="{691D0830-6602-408F-BD16-23F1696648FC}"/>
                  </a:ext>
                </a:extLst>
              </p:cNvPr>
              <p:cNvSpPr/>
              <p:nvPr/>
            </p:nvSpPr>
            <p:spPr>
              <a:xfrm>
                <a:off x="5430448" y="1799840"/>
                <a:ext cx="1596534" cy="28394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2CBBAC4-9CDD-42E1-831E-D95AB478C866}"/>
                  </a:ext>
                </a:extLst>
              </p:cNvPr>
              <p:cNvSpPr/>
              <p:nvPr/>
            </p:nvSpPr>
            <p:spPr>
              <a:xfrm>
                <a:off x="4813055" y="1714711"/>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a:t>
                </a:r>
                <a:endParaRPr lang="en-US" sz="1200" dirty="0"/>
              </a:p>
            </p:txBody>
          </p:sp>
          <p:sp>
            <p:nvSpPr>
              <p:cNvPr id="23" name="Rectangle: Rounded Corners 22">
                <a:extLst>
                  <a:ext uri="{FF2B5EF4-FFF2-40B4-BE49-F238E27FC236}">
                    <a16:creationId xmlns:a16="http://schemas.microsoft.com/office/drawing/2014/main" id="{09CD23EE-8B68-4EB8-BEF9-922448B12C05}"/>
                  </a:ext>
                </a:extLst>
              </p:cNvPr>
              <p:cNvSpPr/>
              <p:nvPr/>
            </p:nvSpPr>
            <p:spPr>
              <a:xfrm>
                <a:off x="10693635" y="1484841"/>
                <a:ext cx="1017519" cy="23976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 name="Group 31" descr="Screenshot showing steps 2 and 3">
            <a:extLst>
              <a:ext uri="{FF2B5EF4-FFF2-40B4-BE49-F238E27FC236}">
                <a16:creationId xmlns:a16="http://schemas.microsoft.com/office/drawing/2014/main" id="{C0F8AF2B-C35B-4557-AD84-BFBDC6E2CD7F}"/>
              </a:ext>
            </a:extLst>
          </p:cNvPr>
          <p:cNvGrpSpPr/>
          <p:nvPr/>
        </p:nvGrpSpPr>
        <p:grpSpPr>
          <a:xfrm>
            <a:off x="6957870" y="3465675"/>
            <a:ext cx="3735765" cy="1714588"/>
            <a:chOff x="6957870" y="3866369"/>
            <a:chExt cx="3735765" cy="1714588"/>
          </a:xfrm>
        </p:grpSpPr>
        <p:pic>
          <p:nvPicPr>
            <p:cNvPr id="29" name="Picture 28">
              <a:extLst>
                <a:ext uri="{FF2B5EF4-FFF2-40B4-BE49-F238E27FC236}">
                  <a16:creationId xmlns:a16="http://schemas.microsoft.com/office/drawing/2014/main" id="{11500F1C-6F55-4A34-843F-2C49100ADF7C}"/>
                </a:ext>
              </a:extLst>
            </p:cNvPr>
            <p:cNvPicPr>
              <a:picLocks noChangeAspect="1"/>
            </p:cNvPicPr>
            <p:nvPr/>
          </p:nvPicPr>
          <p:blipFill>
            <a:blip r:embed="rId4"/>
            <a:stretch>
              <a:fillRect/>
            </a:stretch>
          </p:blipFill>
          <p:spPr>
            <a:xfrm>
              <a:off x="7514224" y="3866369"/>
              <a:ext cx="2654436" cy="1714588"/>
            </a:xfrm>
            <a:prstGeom prst="rect">
              <a:avLst/>
            </a:prstGeom>
            <a:ln>
              <a:noFill/>
            </a:ln>
            <a:effectLst>
              <a:outerShdw blurRad="292100" dist="139700" dir="2700000" algn="tl" rotWithShape="0">
                <a:srgbClr val="333333">
                  <a:alpha val="65000"/>
                </a:srgbClr>
              </a:outerShdw>
            </a:effectLst>
          </p:spPr>
        </p:pic>
        <p:grpSp>
          <p:nvGrpSpPr>
            <p:cNvPr id="30" name="Group 29">
              <a:extLst>
                <a:ext uri="{FF2B5EF4-FFF2-40B4-BE49-F238E27FC236}">
                  <a16:creationId xmlns:a16="http://schemas.microsoft.com/office/drawing/2014/main" id="{F7096E21-9CD1-4D42-B4EC-3DF4F1EEFF36}"/>
                </a:ext>
              </a:extLst>
            </p:cNvPr>
            <p:cNvGrpSpPr/>
            <p:nvPr/>
          </p:nvGrpSpPr>
          <p:grpSpPr>
            <a:xfrm>
              <a:off x="6957870" y="3950030"/>
              <a:ext cx="3735765" cy="1586878"/>
              <a:chOff x="6957870" y="3960304"/>
              <a:chExt cx="3735765" cy="1586878"/>
            </a:xfrm>
          </p:grpSpPr>
          <p:sp>
            <p:nvSpPr>
              <p:cNvPr id="27" name="Oval 26">
                <a:extLst>
                  <a:ext uri="{FF2B5EF4-FFF2-40B4-BE49-F238E27FC236}">
                    <a16:creationId xmlns:a16="http://schemas.microsoft.com/office/drawing/2014/main" id="{3830EC1B-73CC-4F67-A78A-27B15E7E4643}"/>
                  </a:ext>
                </a:extLst>
              </p:cNvPr>
              <p:cNvSpPr/>
              <p:nvPr/>
            </p:nvSpPr>
            <p:spPr>
              <a:xfrm>
                <a:off x="10232627" y="5089982"/>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3</a:t>
                </a:r>
                <a:endParaRPr lang="en-US" sz="1200" dirty="0"/>
              </a:p>
            </p:txBody>
          </p:sp>
          <p:sp>
            <p:nvSpPr>
              <p:cNvPr id="28" name="Oval 27">
                <a:extLst>
                  <a:ext uri="{FF2B5EF4-FFF2-40B4-BE49-F238E27FC236}">
                    <a16:creationId xmlns:a16="http://schemas.microsoft.com/office/drawing/2014/main" id="{887A0540-15CC-4EB6-9062-65CD7D74EAF9}"/>
                  </a:ext>
                </a:extLst>
              </p:cNvPr>
              <p:cNvSpPr/>
              <p:nvPr/>
            </p:nvSpPr>
            <p:spPr>
              <a:xfrm>
                <a:off x="6957870" y="3960304"/>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2</a:t>
                </a:r>
                <a:endParaRPr lang="en-US" sz="1200" dirty="0"/>
              </a:p>
            </p:txBody>
          </p:sp>
          <p:sp>
            <p:nvSpPr>
              <p:cNvPr id="31" name="Rectangle: Rounded Corners 30">
                <a:extLst>
                  <a:ext uri="{FF2B5EF4-FFF2-40B4-BE49-F238E27FC236}">
                    <a16:creationId xmlns:a16="http://schemas.microsoft.com/office/drawing/2014/main" id="{377CF019-7EA0-4091-95D5-FE3901E90374}"/>
                  </a:ext>
                </a:extLst>
              </p:cNvPr>
              <p:cNvSpPr/>
              <p:nvPr/>
            </p:nvSpPr>
            <p:spPr>
              <a:xfrm>
                <a:off x="8904219" y="5188449"/>
                <a:ext cx="1017519" cy="20259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8598005"/>
      </p:ext>
    </p:extLst>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lstStyle/>
          <a:p>
            <a:r>
              <a:rPr lang="en-US" dirty="0"/>
              <a:t>Monitor TMF Timeliness</a:t>
            </a:r>
          </a:p>
        </p:txBody>
      </p:sp>
      <p:sp>
        <p:nvSpPr>
          <p:cNvPr id="3" name="Content Placeholder 2">
            <a:extLst>
              <a:ext uri="{FF2B5EF4-FFF2-40B4-BE49-F238E27FC236}">
                <a16:creationId xmlns:a16="http://schemas.microsoft.com/office/drawing/2014/main" id="{8D8A8C08-5915-431F-970F-8B3BA3720E9E}"/>
              </a:ext>
            </a:extLst>
          </p:cNvPr>
          <p:cNvSpPr>
            <a:spLocks noGrp="1"/>
          </p:cNvSpPr>
          <p:nvPr>
            <p:ph idx="1"/>
          </p:nvPr>
        </p:nvSpPr>
        <p:spPr>
          <a:xfrm>
            <a:off x="572285" y="1294989"/>
            <a:ext cx="4684174" cy="5410200"/>
          </a:xfrm>
        </p:spPr>
        <p:txBody>
          <a:bodyPr/>
          <a:lstStyle/>
          <a:p>
            <a:pPr marL="457200" indent="-457200">
              <a:buFont typeface="+mj-lt"/>
              <a:buAutoNum type="arabicPeriod" startAt="4"/>
            </a:pPr>
            <a:r>
              <a:rPr lang="en-US" sz="1800" dirty="0"/>
              <a:t>Locate the </a:t>
            </a:r>
            <a:r>
              <a:rPr lang="en-US" sz="1800" b="1" dirty="0"/>
              <a:t>Timeliness</a:t>
            </a:r>
            <a:r>
              <a:rPr lang="en-US" sz="1800" dirty="0"/>
              <a:t> widget</a:t>
            </a:r>
          </a:p>
          <a:p>
            <a:pPr marL="457200" indent="-457200">
              <a:buFont typeface="+mj-lt"/>
              <a:buAutoNum type="arabicPeriod" startAt="4"/>
            </a:pPr>
            <a:r>
              <a:rPr lang="en-US" sz="1800" dirty="0"/>
              <a:t>Review the timeliness of document approval in the </a:t>
            </a:r>
            <a:r>
              <a:rPr lang="en-US" sz="1800" b="1" dirty="0"/>
              <a:t>pie chart </a:t>
            </a:r>
            <a:r>
              <a:rPr lang="en-US" sz="1800" dirty="0"/>
              <a:t>and assess if the documents are collected and processed in a timely manner</a:t>
            </a:r>
          </a:p>
          <a:p>
            <a:pPr marL="457200" indent="-457200">
              <a:buFont typeface="+mj-lt"/>
              <a:buAutoNum type="arabicPeriod" startAt="4"/>
            </a:pPr>
            <a:r>
              <a:rPr lang="en-US" sz="1800" dirty="0"/>
              <a:t>Hover on the </a:t>
            </a:r>
            <a:r>
              <a:rPr lang="en-US" sz="1800" b="1" dirty="0"/>
              <a:t>pie chart </a:t>
            </a:r>
            <a:r>
              <a:rPr lang="en-US" sz="1800" dirty="0"/>
              <a:t>to</a:t>
            </a:r>
            <a:r>
              <a:rPr lang="en-US" sz="1800" b="1" dirty="0"/>
              <a:t> </a:t>
            </a:r>
            <a:r>
              <a:rPr lang="en-US" sz="1800" dirty="0"/>
              <a:t>show details of the Timeliness of the TMF documents</a:t>
            </a:r>
          </a:p>
          <a:p>
            <a:pPr lvl="1"/>
            <a:r>
              <a:rPr lang="en-US" sz="1500" b="1" dirty="0"/>
              <a:t>Note</a:t>
            </a:r>
            <a:r>
              <a:rPr lang="en-US" sz="1500" dirty="0"/>
              <a:t>: Select the hyperlinked numbers to jump to a filtered view of the library</a:t>
            </a:r>
          </a:p>
          <a:p>
            <a:pPr lvl="1"/>
            <a:r>
              <a:rPr lang="en-US" sz="1500" b="1" dirty="0"/>
              <a:t>Note</a:t>
            </a:r>
            <a:r>
              <a:rPr lang="en-US" sz="1500" dirty="0"/>
              <a:t>: If Timeliness needs to be investigated more, consider reviewing the Dashboard for </a:t>
            </a:r>
            <a:r>
              <a:rPr lang="en-US" sz="1500" b="1" dirty="0"/>
              <a:t>“TMF: Timeliness Overview (Study-specific)”</a:t>
            </a:r>
          </a:p>
          <a:p>
            <a:pPr marL="457200" indent="-457200">
              <a:buFont typeface="+mj-lt"/>
              <a:buAutoNum type="arabicPeriod" startAt="4"/>
            </a:pPr>
            <a:endParaRPr lang="en-US" sz="2000" dirty="0"/>
          </a:p>
        </p:txBody>
      </p:sp>
      <p:sp>
        <p:nvSpPr>
          <p:cNvPr id="18" name="Text Placeholder 3">
            <a:extLst>
              <a:ext uri="{FF2B5EF4-FFF2-40B4-BE49-F238E27FC236}">
                <a16:creationId xmlns:a16="http://schemas.microsoft.com/office/drawing/2014/main" id="{D0408A31-723C-46E7-BF7B-8FE0DBD16661}"/>
              </a:ext>
            </a:extLst>
          </p:cNvPr>
          <p:cNvSpPr txBox="1">
            <a:spLocks/>
          </p:cNvSpPr>
          <p:nvPr/>
        </p:nvSpPr>
        <p:spPr>
          <a:xfrm>
            <a:off x="71760" y="800200"/>
            <a:ext cx="11639394" cy="57966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87888D"/>
                </a:solidFill>
                <a:cs typeface="Calibri"/>
              </a:rPr>
              <a:t>TMF Homepage </a:t>
            </a:r>
          </a:p>
        </p:txBody>
      </p:sp>
      <p:grpSp>
        <p:nvGrpSpPr>
          <p:cNvPr id="8" name="Group 7" descr="Screenshot showing steps 4 and 5">
            <a:extLst>
              <a:ext uri="{FF2B5EF4-FFF2-40B4-BE49-F238E27FC236}">
                <a16:creationId xmlns:a16="http://schemas.microsoft.com/office/drawing/2014/main" id="{1B214110-4016-4F6E-97D9-9E8760FE8337}"/>
              </a:ext>
            </a:extLst>
          </p:cNvPr>
          <p:cNvGrpSpPr/>
          <p:nvPr/>
        </p:nvGrpSpPr>
        <p:grpSpPr>
          <a:xfrm>
            <a:off x="5756984" y="1379864"/>
            <a:ext cx="4128217" cy="2222039"/>
            <a:chOff x="5258841" y="2614552"/>
            <a:chExt cx="4128217" cy="2222039"/>
          </a:xfrm>
        </p:grpSpPr>
        <p:pic>
          <p:nvPicPr>
            <p:cNvPr id="5" name="Picture 4">
              <a:extLst>
                <a:ext uri="{FF2B5EF4-FFF2-40B4-BE49-F238E27FC236}">
                  <a16:creationId xmlns:a16="http://schemas.microsoft.com/office/drawing/2014/main" id="{0C4CFF35-F363-4E6F-BA95-6A4C6930E834}"/>
                </a:ext>
              </a:extLst>
            </p:cNvPr>
            <p:cNvPicPr>
              <a:picLocks noChangeAspect="1"/>
            </p:cNvPicPr>
            <p:nvPr/>
          </p:nvPicPr>
          <p:blipFill>
            <a:blip r:embed="rId3"/>
            <a:stretch>
              <a:fillRect/>
            </a:stretch>
          </p:blipFill>
          <p:spPr>
            <a:xfrm>
              <a:off x="5806328" y="2661786"/>
              <a:ext cx="3580730" cy="2174805"/>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946FA5A5-FA8E-4C3E-8952-A4B8AC0B597F}"/>
                </a:ext>
              </a:extLst>
            </p:cNvPr>
            <p:cNvSpPr/>
            <p:nvPr/>
          </p:nvSpPr>
          <p:spPr>
            <a:xfrm>
              <a:off x="6477518" y="3480370"/>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endParaRPr lang="en-US" sz="1200" dirty="0"/>
            </a:p>
          </p:txBody>
        </p:sp>
        <p:sp>
          <p:nvSpPr>
            <p:cNvPr id="31" name="Oval 30">
              <a:extLst>
                <a:ext uri="{FF2B5EF4-FFF2-40B4-BE49-F238E27FC236}">
                  <a16:creationId xmlns:a16="http://schemas.microsoft.com/office/drawing/2014/main" id="{EB262ADA-FF70-4CF3-BC87-E95546E09EB8}"/>
                </a:ext>
              </a:extLst>
            </p:cNvPr>
            <p:cNvSpPr/>
            <p:nvPr/>
          </p:nvSpPr>
          <p:spPr>
            <a:xfrm>
              <a:off x="5258841" y="2614552"/>
              <a:ext cx="47169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4</a:t>
              </a:r>
              <a:endParaRPr lang="en-US" sz="1200" dirty="0"/>
            </a:p>
          </p:txBody>
        </p:sp>
        <p:sp>
          <p:nvSpPr>
            <p:cNvPr id="32" name="Rectangle: Rounded Corners 31">
              <a:extLst>
                <a:ext uri="{FF2B5EF4-FFF2-40B4-BE49-F238E27FC236}">
                  <a16:creationId xmlns:a16="http://schemas.microsoft.com/office/drawing/2014/main" id="{53B9DDCB-5C6E-4A1D-8096-AB71A0F9A6C2}"/>
                </a:ext>
              </a:extLst>
            </p:cNvPr>
            <p:cNvSpPr/>
            <p:nvPr/>
          </p:nvSpPr>
          <p:spPr>
            <a:xfrm>
              <a:off x="5839057" y="2715065"/>
              <a:ext cx="811091" cy="29028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descr="Screenshot showing step 6">
            <a:extLst>
              <a:ext uri="{FF2B5EF4-FFF2-40B4-BE49-F238E27FC236}">
                <a16:creationId xmlns:a16="http://schemas.microsoft.com/office/drawing/2014/main" id="{6031FF94-0BCE-4179-BCDD-6FE25CFE3096}"/>
              </a:ext>
            </a:extLst>
          </p:cNvPr>
          <p:cNvGrpSpPr/>
          <p:nvPr/>
        </p:nvGrpSpPr>
        <p:grpSpPr>
          <a:xfrm>
            <a:off x="7520648" y="3775426"/>
            <a:ext cx="3145142" cy="1549186"/>
            <a:chOff x="7022505" y="5010114"/>
            <a:chExt cx="3145142" cy="1549186"/>
          </a:xfrm>
        </p:grpSpPr>
        <p:pic>
          <p:nvPicPr>
            <p:cNvPr id="6" name="Picture 5">
              <a:extLst>
                <a:ext uri="{FF2B5EF4-FFF2-40B4-BE49-F238E27FC236}">
                  <a16:creationId xmlns:a16="http://schemas.microsoft.com/office/drawing/2014/main" id="{76F909BD-2B7F-4237-ACD3-868080114693}"/>
                </a:ext>
              </a:extLst>
            </p:cNvPr>
            <p:cNvPicPr>
              <a:picLocks noChangeAspect="1"/>
            </p:cNvPicPr>
            <p:nvPr/>
          </p:nvPicPr>
          <p:blipFill>
            <a:blip r:embed="rId4"/>
            <a:stretch>
              <a:fillRect/>
            </a:stretch>
          </p:blipFill>
          <p:spPr>
            <a:xfrm>
              <a:off x="7396099" y="5010114"/>
              <a:ext cx="2771548" cy="1549186"/>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6FE38AE2-E27C-41E0-9E49-FCF23201EFE0}"/>
                </a:ext>
              </a:extLst>
            </p:cNvPr>
            <p:cNvSpPr/>
            <p:nvPr/>
          </p:nvSpPr>
          <p:spPr>
            <a:xfrm>
              <a:off x="8078403" y="5260141"/>
              <a:ext cx="1947571" cy="106932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D0308D1D-2DE1-4D30-8E87-9E4D2E506C9C}"/>
                </a:ext>
              </a:extLst>
            </p:cNvPr>
            <p:cNvSpPr/>
            <p:nvPr/>
          </p:nvSpPr>
          <p:spPr>
            <a:xfrm>
              <a:off x="7022505" y="5234777"/>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6</a:t>
              </a:r>
              <a:endParaRPr lang="en-US" sz="1200" dirty="0"/>
            </a:p>
          </p:txBody>
        </p:sp>
      </p:grpSp>
    </p:spTree>
    <p:extLst>
      <p:ext uri="{BB962C8B-B14F-4D97-AF65-F5344CB8AC3E}">
        <p14:creationId xmlns:p14="http://schemas.microsoft.com/office/powerpoint/2010/main" val="2959101913"/>
      </p:ext>
    </p:extLst>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8A8C08-5915-431F-970F-8B3BA3720E9E}"/>
              </a:ext>
            </a:extLst>
          </p:cNvPr>
          <p:cNvSpPr>
            <a:spLocks noGrp="1"/>
          </p:cNvSpPr>
          <p:nvPr>
            <p:ph idx="1"/>
          </p:nvPr>
        </p:nvSpPr>
        <p:spPr>
          <a:xfrm>
            <a:off x="826625" y="1371600"/>
            <a:ext cx="4449414" cy="5105400"/>
          </a:xfrm>
        </p:spPr>
        <p:txBody>
          <a:bodyPr/>
          <a:lstStyle/>
          <a:p>
            <a:pPr marL="457200" indent="-457200">
              <a:buFont typeface="+mj-lt"/>
              <a:buAutoNum type="arabicPeriod" startAt="7"/>
            </a:pPr>
            <a:r>
              <a:rPr lang="en-US" sz="1800" dirty="0"/>
              <a:t>Locate the </a:t>
            </a:r>
            <a:r>
              <a:rPr lang="en-US" sz="1800" b="1" dirty="0"/>
              <a:t>Quality Issues</a:t>
            </a:r>
            <a:r>
              <a:rPr lang="en-US" sz="1800" dirty="0"/>
              <a:t> widget</a:t>
            </a:r>
          </a:p>
          <a:p>
            <a:pPr marL="457200" indent="-457200">
              <a:buFont typeface="+mj-lt"/>
              <a:buAutoNum type="arabicPeriod" startAt="7"/>
            </a:pPr>
            <a:r>
              <a:rPr lang="en-US" sz="1800" dirty="0"/>
              <a:t>Review the document quality issues by type in the </a:t>
            </a:r>
            <a:r>
              <a:rPr lang="en-US" sz="1800" b="1" dirty="0"/>
              <a:t>pie chart</a:t>
            </a:r>
            <a:r>
              <a:rPr lang="en-US" sz="1800" dirty="0"/>
              <a:t>. </a:t>
            </a:r>
          </a:p>
          <a:p>
            <a:pPr lvl="1"/>
            <a:r>
              <a:rPr lang="en-US" sz="1500" b="1" dirty="0"/>
              <a:t>Note</a:t>
            </a:r>
            <a:r>
              <a:rPr lang="en-US" sz="1500" dirty="0"/>
              <a:t>: The types of the issues in the pie chart are established within the organization’s KPIs and configured in Vault by the Admin </a:t>
            </a:r>
          </a:p>
          <a:p>
            <a:pPr marL="457200" indent="-457200">
              <a:buFont typeface="+mj-lt"/>
              <a:buAutoNum type="arabicPeriod" startAt="7"/>
            </a:pPr>
            <a:r>
              <a:rPr lang="en-US" sz="1800" dirty="0"/>
              <a:t>Filter to show all </a:t>
            </a:r>
            <a:r>
              <a:rPr lang="en-US" sz="1800" b="1" dirty="0"/>
              <a:t>Open</a:t>
            </a:r>
            <a:r>
              <a:rPr lang="en-US" sz="1800" dirty="0"/>
              <a:t> or </a:t>
            </a:r>
            <a:r>
              <a:rPr lang="en-US" sz="1800" b="1" dirty="0"/>
              <a:t>Closed</a:t>
            </a:r>
            <a:r>
              <a:rPr lang="en-US" sz="1800" dirty="0"/>
              <a:t> issues </a:t>
            </a:r>
          </a:p>
          <a:p>
            <a:pPr marL="685800" marR="0" lvl="1" indent="-228600" algn="l" defTabSz="914400" rtl="0" eaLnBrk="1" fontAlgn="auto" latinLnBrk="0" hangingPunct="1">
              <a:lnSpc>
                <a:spcPct val="80000"/>
              </a:lnSpc>
              <a:spcBef>
                <a:spcPts val="600"/>
              </a:spcBef>
              <a:spcAft>
                <a:spcPts val="0"/>
              </a:spcAft>
              <a:buClrTx/>
              <a:buSzTx/>
              <a:buFont typeface="Calibri" panose="020F0502020204030204" pitchFamily="34" charset="0"/>
              <a:buChar char="−"/>
              <a:tabLst/>
              <a:defRPr/>
            </a:pPr>
            <a:r>
              <a:rPr kumimoji="0" lang="en-US" sz="1500" b="1" i="0" u="none" strike="noStrike" kern="1200" cap="none" spc="0" normalizeH="0" baseline="0" noProof="0" dirty="0">
                <a:ln>
                  <a:noFill/>
                </a:ln>
                <a:solidFill>
                  <a:srgbClr val="646569">
                    <a:lumMod val="75000"/>
                  </a:srgbClr>
                </a:solidFill>
                <a:effectLst/>
                <a:uLnTx/>
                <a:uFillTx/>
                <a:latin typeface="Calibri"/>
                <a:ea typeface="+mn-ea"/>
                <a:cs typeface="+mn-cs"/>
              </a:rPr>
              <a:t>Note</a:t>
            </a:r>
            <a:r>
              <a:rPr kumimoji="0" lang="en-US" sz="1500" b="0" i="0" u="none" strike="noStrike" kern="1200" cap="none" spc="0" normalizeH="0" baseline="0" noProof="0" dirty="0">
                <a:ln>
                  <a:noFill/>
                </a:ln>
                <a:solidFill>
                  <a:srgbClr val="646569">
                    <a:lumMod val="75000"/>
                  </a:srgbClr>
                </a:solidFill>
                <a:effectLst/>
                <a:uLnTx/>
                <a:uFillTx/>
                <a:latin typeface="Calibri"/>
                <a:ea typeface="+mn-ea"/>
                <a:cs typeface="+mn-cs"/>
              </a:rPr>
              <a:t>: There is an option to filter by “All” or Assigned to me. </a:t>
            </a:r>
            <a:endParaRPr lang="en-US" sz="1500" dirty="0"/>
          </a:p>
          <a:p>
            <a:pPr marL="457200" indent="-457200">
              <a:buFont typeface="+mj-lt"/>
              <a:buAutoNum type="arabicPeriod" startAt="7"/>
            </a:pPr>
            <a:r>
              <a:rPr lang="en-US" sz="1800" dirty="0"/>
              <a:t>Hover on the </a:t>
            </a:r>
            <a:r>
              <a:rPr lang="en-US" sz="1800" b="1" dirty="0"/>
              <a:t>pie chart </a:t>
            </a:r>
            <a:r>
              <a:rPr lang="en-US" sz="1800" dirty="0"/>
              <a:t>to</a:t>
            </a:r>
            <a:r>
              <a:rPr lang="en-US" sz="1800" b="1" dirty="0"/>
              <a:t> </a:t>
            </a:r>
            <a:r>
              <a:rPr lang="en-US" sz="1800" dirty="0"/>
              <a:t>show details of the TMF documents issues</a:t>
            </a:r>
          </a:p>
          <a:p>
            <a:pPr lvl="1"/>
            <a:r>
              <a:rPr lang="en-US" sz="1500" b="1" dirty="0"/>
              <a:t>Note</a:t>
            </a:r>
            <a:r>
              <a:rPr lang="en-US" sz="1500" dirty="0"/>
              <a:t>: Select the hyperlinked numbers to jump to a filtered report of those Quality Issues</a:t>
            </a:r>
          </a:p>
          <a:p>
            <a:pPr lvl="1"/>
            <a:r>
              <a:rPr lang="en-US" sz="1500" b="1" dirty="0"/>
              <a:t>Note</a:t>
            </a:r>
            <a:r>
              <a:rPr lang="en-US" sz="1500" dirty="0"/>
              <a:t>: If Quality needs to be investigated more, consider reviewing the Dashboard for </a:t>
            </a:r>
            <a:r>
              <a:rPr lang="en-US" sz="1500" b="1" dirty="0"/>
              <a:t>“TMF: Quality Issues Overview Study-specific)”</a:t>
            </a:r>
            <a:endParaRPr lang="en-US" sz="1500" dirty="0"/>
          </a:p>
          <a:p>
            <a:pPr marL="457200" indent="-457200">
              <a:buFont typeface="+mj-lt"/>
              <a:buAutoNum type="arabicPeriod" startAt="7"/>
            </a:pPr>
            <a:endParaRPr lang="en-US" sz="2000" dirty="0"/>
          </a:p>
        </p:txBody>
      </p:sp>
      <p:sp>
        <p:nvSpPr>
          <p:cNvPr id="5" name="Text Placeholder 4">
            <a:extLst>
              <a:ext uri="{FF2B5EF4-FFF2-40B4-BE49-F238E27FC236}">
                <a16:creationId xmlns:a16="http://schemas.microsoft.com/office/drawing/2014/main" id="{C91EA532-5A44-4FF9-A72F-4925508BACA6}"/>
              </a:ext>
            </a:extLst>
          </p:cNvPr>
          <p:cNvSpPr>
            <a:spLocks noGrp="1"/>
          </p:cNvSpPr>
          <p:nvPr>
            <p:ph type="body" sz="quarter" idx="13"/>
          </p:nvPr>
        </p:nvSpPr>
        <p:spPr/>
        <p:txBody>
          <a:bodyPr/>
          <a:lstStyle/>
          <a:p>
            <a:r>
              <a:rPr lang="en-US" dirty="0"/>
              <a:t>TMF Homepage</a:t>
            </a:r>
          </a:p>
        </p:txBody>
      </p:sp>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lstStyle/>
          <a:p>
            <a:r>
              <a:rPr lang="en-US" dirty="0"/>
              <a:t>Monitor TMF Quality</a:t>
            </a:r>
          </a:p>
        </p:txBody>
      </p:sp>
      <p:grpSp>
        <p:nvGrpSpPr>
          <p:cNvPr id="9" name="Group 8" descr="Screenshot showing steps 7 and 8">
            <a:extLst>
              <a:ext uri="{FF2B5EF4-FFF2-40B4-BE49-F238E27FC236}">
                <a16:creationId xmlns:a16="http://schemas.microsoft.com/office/drawing/2014/main" id="{CDAB995E-E402-464D-83D1-7C4DEFA2940C}"/>
              </a:ext>
            </a:extLst>
          </p:cNvPr>
          <p:cNvGrpSpPr/>
          <p:nvPr/>
        </p:nvGrpSpPr>
        <p:grpSpPr>
          <a:xfrm>
            <a:off x="5596024" y="1389542"/>
            <a:ext cx="4789395" cy="2266693"/>
            <a:chOff x="5634992" y="1485345"/>
            <a:chExt cx="4789395" cy="2266693"/>
          </a:xfrm>
        </p:grpSpPr>
        <p:grpSp>
          <p:nvGrpSpPr>
            <p:cNvPr id="4" name="Group 3">
              <a:extLst>
                <a:ext uri="{FF2B5EF4-FFF2-40B4-BE49-F238E27FC236}">
                  <a16:creationId xmlns:a16="http://schemas.microsoft.com/office/drawing/2014/main" id="{7896B6DC-D652-41C0-8229-4BE7CAE176D5}"/>
                </a:ext>
              </a:extLst>
            </p:cNvPr>
            <p:cNvGrpSpPr/>
            <p:nvPr/>
          </p:nvGrpSpPr>
          <p:grpSpPr>
            <a:xfrm>
              <a:off x="5634992" y="1485345"/>
              <a:ext cx="4789395" cy="2266693"/>
              <a:chOff x="5634992" y="1485345"/>
              <a:chExt cx="4789395" cy="2266693"/>
            </a:xfrm>
          </p:grpSpPr>
          <p:sp>
            <p:nvSpPr>
              <p:cNvPr id="31" name="Oval 30">
                <a:extLst>
                  <a:ext uri="{FF2B5EF4-FFF2-40B4-BE49-F238E27FC236}">
                    <a16:creationId xmlns:a16="http://schemas.microsoft.com/office/drawing/2014/main" id="{EB262ADA-FF70-4CF3-BC87-E95546E09EB8}"/>
                  </a:ext>
                </a:extLst>
              </p:cNvPr>
              <p:cNvSpPr/>
              <p:nvPr/>
            </p:nvSpPr>
            <p:spPr>
              <a:xfrm>
                <a:off x="5634992" y="1485345"/>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endParaRPr lang="en-US" sz="1200" dirty="0"/>
              </a:p>
            </p:txBody>
          </p:sp>
          <p:grpSp>
            <p:nvGrpSpPr>
              <p:cNvPr id="12" name="Group 11">
                <a:extLst>
                  <a:ext uri="{FF2B5EF4-FFF2-40B4-BE49-F238E27FC236}">
                    <a16:creationId xmlns:a16="http://schemas.microsoft.com/office/drawing/2014/main" id="{C1E17BF3-ED40-4777-9F88-8889F93A82D8}"/>
                  </a:ext>
                </a:extLst>
              </p:cNvPr>
              <p:cNvGrpSpPr/>
              <p:nvPr/>
            </p:nvGrpSpPr>
            <p:grpSpPr>
              <a:xfrm>
                <a:off x="6166899" y="1485345"/>
                <a:ext cx="4257488" cy="2266693"/>
                <a:chOff x="6166899" y="1485345"/>
                <a:chExt cx="4257488" cy="2266693"/>
              </a:xfrm>
            </p:grpSpPr>
            <p:grpSp>
              <p:nvGrpSpPr>
                <p:cNvPr id="6" name="Group 5">
                  <a:extLst>
                    <a:ext uri="{FF2B5EF4-FFF2-40B4-BE49-F238E27FC236}">
                      <a16:creationId xmlns:a16="http://schemas.microsoft.com/office/drawing/2014/main" id="{A7432449-B5E0-4E40-9EE1-5D7F57E0CE41}"/>
                    </a:ext>
                  </a:extLst>
                </p:cNvPr>
                <p:cNvGrpSpPr/>
                <p:nvPr/>
              </p:nvGrpSpPr>
              <p:grpSpPr>
                <a:xfrm>
                  <a:off x="6166899" y="1485345"/>
                  <a:ext cx="4257488" cy="2266693"/>
                  <a:chOff x="5875860" y="2270538"/>
                  <a:chExt cx="4257488" cy="2266693"/>
                </a:xfrm>
              </p:grpSpPr>
              <p:pic>
                <p:nvPicPr>
                  <p:cNvPr id="7" name="Picture 6">
                    <a:extLst>
                      <a:ext uri="{FF2B5EF4-FFF2-40B4-BE49-F238E27FC236}">
                        <a16:creationId xmlns:a16="http://schemas.microsoft.com/office/drawing/2014/main" id="{FEBC1411-437A-4743-9D9B-0C1CD11211C8}"/>
                      </a:ext>
                    </a:extLst>
                  </p:cNvPr>
                  <p:cNvPicPr>
                    <a:picLocks noChangeAspect="1"/>
                  </p:cNvPicPr>
                  <p:nvPr/>
                </p:nvPicPr>
                <p:blipFill>
                  <a:blip r:embed="rId3"/>
                  <a:stretch>
                    <a:fillRect/>
                  </a:stretch>
                </p:blipFill>
                <p:spPr>
                  <a:xfrm>
                    <a:off x="5875860" y="2270538"/>
                    <a:ext cx="4257488" cy="2266693"/>
                  </a:xfrm>
                  <a:prstGeom prst="rect">
                    <a:avLst/>
                  </a:prstGeom>
                  <a:ln>
                    <a:noFill/>
                  </a:ln>
                  <a:effectLst>
                    <a:outerShdw blurRad="292100" dist="139700" dir="2700000" algn="tl" rotWithShape="0">
                      <a:srgbClr val="333333">
                        <a:alpha val="65000"/>
                      </a:srgbClr>
                    </a:outerShdw>
                  </a:effectLst>
                </p:spPr>
              </p:pic>
              <p:sp>
                <p:nvSpPr>
                  <p:cNvPr id="32" name="Rectangle: Rounded Corners 31">
                    <a:extLst>
                      <a:ext uri="{FF2B5EF4-FFF2-40B4-BE49-F238E27FC236}">
                        <a16:creationId xmlns:a16="http://schemas.microsoft.com/office/drawing/2014/main" id="{53B9DDCB-5C6E-4A1D-8096-AB71A0F9A6C2}"/>
                      </a:ext>
                    </a:extLst>
                  </p:cNvPr>
                  <p:cNvSpPr/>
                  <p:nvPr/>
                </p:nvSpPr>
                <p:spPr>
                  <a:xfrm>
                    <a:off x="5913672" y="2375567"/>
                    <a:ext cx="892440" cy="25251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Rounded Corners 10">
                  <a:extLst>
                    <a:ext uri="{FF2B5EF4-FFF2-40B4-BE49-F238E27FC236}">
                      <a16:creationId xmlns:a16="http://schemas.microsoft.com/office/drawing/2014/main" id="{3ACF1F0C-338C-42CE-A1CE-84F6AFD174E5}"/>
                    </a:ext>
                  </a:extLst>
                </p:cNvPr>
                <p:cNvSpPr/>
                <p:nvPr/>
              </p:nvSpPr>
              <p:spPr>
                <a:xfrm>
                  <a:off x="6816716" y="3135088"/>
                  <a:ext cx="3248717" cy="57966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3" name="Oval 12">
              <a:extLst>
                <a:ext uri="{FF2B5EF4-FFF2-40B4-BE49-F238E27FC236}">
                  <a16:creationId xmlns:a16="http://schemas.microsoft.com/office/drawing/2014/main" id="{3AB42054-F1D5-4311-8B0B-80CCD7BB4EEE}"/>
                </a:ext>
              </a:extLst>
            </p:cNvPr>
            <p:cNvSpPr/>
            <p:nvPr/>
          </p:nvSpPr>
          <p:spPr>
            <a:xfrm>
              <a:off x="6272814" y="3196319"/>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8</a:t>
              </a:r>
            </a:p>
          </p:txBody>
        </p:sp>
      </p:grpSp>
      <p:grpSp>
        <p:nvGrpSpPr>
          <p:cNvPr id="15" name="Group 14" descr="Screenshot showing steps 9 and 10">
            <a:extLst>
              <a:ext uri="{FF2B5EF4-FFF2-40B4-BE49-F238E27FC236}">
                <a16:creationId xmlns:a16="http://schemas.microsoft.com/office/drawing/2014/main" id="{A7A95EB7-4C37-4E4F-83BB-35E3E79467F8}"/>
              </a:ext>
            </a:extLst>
          </p:cNvPr>
          <p:cNvGrpSpPr/>
          <p:nvPr/>
        </p:nvGrpSpPr>
        <p:grpSpPr>
          <a:xfrm>
            <a:off x="5634432" y="3794278"/>
            <a:ext cx="5014445" cy="2828991"/>
            <a:chOff x="5669967" y="3918690"/>
            <a:chExt cx="5014445" cy="2828991"/>
          </a:xfrm>
        </p:grpSpPr>
        <p:pic>
          <p:nvPicPr>
            <p:cNvPr id="8" name="Picture 7">
              <a:extLst>
                <a:ext uri="{FF2B5EF4-FFF2-40B4-BE49-F238E27FC236}">
                  <a16:creationId xmlns:a16="http://schemas.microsoft.com/office/drawing/2014/main" id="{70D32999-E340-49FF-8B31-5A86484A7576}"/>
                </a:ext>
              </a:extLst>
            </p:cNvPr>
            <p:cNvPicPr>
              <a:picLocks noChangeAspect="1"/>
            </p:cNvPicPr>
            <p:nvPr/>
          </p:nvPicPr>
          <p:blipFill>
            <a:blip r:embed="rId4"/>
            <a:stretch>
              <a:fillRect/>
            </a:stretch>
          </p:blipFill>
          <p:spPr>
            <a:xfrm>
              <a:off x="6165743" y="3918690"/>
              <a:ext cx="4219676" cy="2176514"/>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6FE38AE2-E27C-41E0-9E49-FCF23201EFE0}"/>
                </a:ext>
              </a:extLst>
            </p:cNvPr>
            <p:cNvSpPr/>
            <p:nvPr/>
          </p:nvSpPr>
          <p:spPr>
            <a:xfrm>
              <a:off x="6235279" y="4294914"/>
              <a:ext cx="1431613" cy="28412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BE5C930-4FD4-42A8-B5C3-23BB089AC362}"/>
                </a:ext>
              </a:extLst>
            </p:cNvPr>
            <p:cNvPicPr>
              <a:picLocks noChangeAspect="1"/>
            </p:cNvPicPr>
            <p:nvPr/>
          </p:nvPicPr>
          <p:blipFill rotWithShape="1">
            <a:blip r:embed="rId5"/>
            <a:srcRect t="1301" r="9514" b="6714"/>
            <a:stretch/>
          </p:blipFill>
          <p:spPr>
            <a:xfrm>
              <a:off x="9046496" y="4208375"/>
              <a:ext cx="1637916" cy="2539306"/>
            </a:xfrm>
            <a:prstGeom prst="rect">
              <a:avLst/>
            </a:prstGeom>
            <a:ln>
              <a:noFill/>
            </a:ln>
            <a:effectLst>
              <a:outerShdw blurRad="292100" dist="139700" dir="2700000" algn="tl" rotWithShape="0">
                <a:srgbClr val="333333">
                  <a:alpha val="65000"/>
                </a:srgbClr>
              </a:outerShdw>
            </a:effectLst>
          </p:spPr>
        </p:pic>
        <p:sp>
          <p:nvSpPr>
            <p:cNvPr id="38" name="Oval 37">
              <a:extLst>
                <a:ext uri="{FF2B5EF4-FFF2-40B4-BE49-F238E27FC236}">
                  <a16:creationId xmlns:a16="http://schemas.microsoft.com/office/drawing/2014/main" id="{D0308D1D-2DE1-4D30-8E87-9E4D2E506C9C}"/>
                </a:ext>
              </a:extLst>
            </p:cNvPr>
            <p:cNvSpPr/>
            <p:nvPr/>
          </p:nvSpPr>
          <p:spPr>
            <a:xfrm>
              <a:off x="5669967" y="4208374"/>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9</a:t>
              </a:r>
              <a:endParaRPr lang="en-US" sz="1200" dirty="0"/>
            </a:p>
          </p:txBody>
        </p:sp>
        <p:sp>
          <p:nvSpPr>
            <p:cNvPr id="14" name="Oval 13">
              <a:extLst>
                <a:ext uri="{FF2B5EF4-FFF2-40B4-BE49-F238E27FC236}">
                  <a16:creationId xmlns:a16="http://schemas.microsoft.com/office/drawing/2014/main" id="{C23BCC45-FA87-40C8-9E2D-00A80C0F4F38}"/>
                </a:ext>
              </a:extLst>
            </p:cNvPr>
            <p:cNvSpPr/>
            <p:nvPr/>
          </p:nvSpPr>
          <p:spPr>
            <a:xfrm>
              <a:off x="8516999" y="5044234"/>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10</a:t>
              </a:r>
              <a:endParaRPr lang="en-US" sz="1200" dirty="0"/>
            </a:p>
          </p:txBody>
        </p:sp>
      </p:grpSp>
    </p:spTree>
    <p:extLst>
      <p:ext uri="{BB962C8B-B14F-4D97-AF65-F5344CB8AC3E}">
        <p14:creationId xmlns:p14="http://schemas.microsoft.com/office/powerpoint/2010/main" val="2674080922"/>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144E3C-8C80-4C9B-BD63-85560F012F75}"/>
              </a:ext>
            </a:extLst>
          </p:cNvPr>
          <p:cNvSpPr>
            <a:spLocks noGrp="1"/>
          </p:cNvSpPr>
          <p:nvPr>
            <p:ph idx="1"/>
          </p:nvPr>
        </p:nvSpPr>
        <p:spPr>
          <a:xfrm>
            <a:off x="465086" y="1219075"/>
            <a:ext cx="5444652" cy="5549705"/>
          </a:xfrm>
        </p:spPr>
        <p:txBody>
          <a:bodyPr/>
          <a:lstStyle/>
          <a:p>
            <a:pPr marL="457200" indent="-457200" fontAlgn="ctr">
              <a:buFont typeface="+mj-lt"/>
              <a:buAutoNum type="arabicPeriod" startAt="11"/>
            </a:pPr>
            <a:r>
              <a:rPr lang="en-US" sz="2000" dirty="0"/>
              <a:t>Locate the </a:t>
            </a:r>
            <a:r>
              <a:rPr lang="en-US" sz="2000" b="1" dirty="0"/>
              <a:t>Completeness</a:t>
            </a:r>
            <a:r>
              <a:rPr lang="en-US" sz="2000" dirty="0"/>
              <a:t> widget</a:t>
            </a:r>
          </a:p>
          <a:p>
            <a:pPr marL="457200" indent="-457200" fontAlgn="ctr">
              <a:buFont typeface="+mj-lt"/>
              <a:buAutoNum type="arabicPeriod" startAt="11"/>
            </a:pPr>
            <a:r>
              <a:rPr lang="en-US" sz="2000" dirty="0"/>
              <a:t>Review the number of </a:t>
            </a:r>
            <a:r>
              <a:rPr lang="en-US" sz="2000" b="1" dirty="0"/>
              <a:t>Unapproved Documents</a:t>
            </a:r>
            <a:r>
              <a:rPr lang="en-US" sz="2000" dirty="0"/>
              <a:t> compared to Study and event timelines</a:t>
            </a:r>
          </a:p>
          <a:p>
            <a:pPr lvl="1" fontAlgn="ctr"/>
            <a:r>
              <a:rPr lang="en-US" sz="1500" b="1" dirty="0"/>
              <a:t>Note: </a:t>
            </a:r>
            <a:r>
              <a:rPr lang="en-US" sz="1500" dirty="0"/>
              <a:t>Click directly on the number to jump to a filtered library view of those documents.  Users will only see documents they have access to. </a:t>
            </a:r>
          </a:p>
          <a:p>
            <a:pPr lvl="1" fontAlgn="ctr"/>
            <a:r>
              <a:rPr lang="en-US" sz="1500" b="1" dirty="0"/>
              <a:t>Note: </a:t>
            </a:r>
            <a:r>
              <a:rPr lang="en-US" sz="1500" dirty="0"/>
              <a:t>Unapproved Document count only considers the latest version of a document and only includes documents user has access to</a:t>
            </a:r>
          </a:p>
          <a:p>
            <a:pPr marL="457200" indent="-457200">
              <a:buFont typeface="+mj-lt"/>
              <a:buAutoNum type="arabicPeriod" startAt="11"/>
            </a:pPr>
            <a:r>
              <a:rPr lang="en-US" sz="2000" dirty="0"/>
              <a:t>Hover on the </a:t>
            </a:r>
            <a:r>
              <a:rPr lang="en-US" sz="2000" b="1" dirty="0"/>
              <a:t>pie chart </a:t>
            </a:r>
            <a:r>
              <a:rPr lang="en-US" sz="2000" dirty="0"/>
              <a:t>to</a:t>
            </a:r>
            <a:r>
              <a:rPr lang="en-US" sz="2000" b="1" dirty="0"/>
              <a:t> </a:t>
            </a:r>
            <a:r>
              <a:rPr lang="en-US" sz="2000" dirty="0"/>
              <a:t>show details of the Expected Document Status</a:t>
            </a:r>
          </a:p>
          <a:p>
            <a:pPr lvl="1"/>
            <a:r>
              <a:rPr lang="en-US" sz="1500" b="1" dirty="0"/>
              <a:t>Note</a:t>
            </a:r>
            <a:r>
              <a:rPr lang="en-US" sz="1500" dirty="0"/>
              <a:t>: Select the hyperlinked numbers to jump to a filtered view of expected documents</a:t>
            </a:r>
          </a:p>
          <a:p>
            <a:pPr lvl="1"/>
            <a:r>
              <a:rPr lang="en-US" sz="1500" b="1" dirty="0"/>
              <a:t>Note: </a:t>
            </a:r>
            <a:r>
              <a:rPr lang="en-US" sz="1500" dirty="0"/>
              <a:t>the % Complete calculation includes only EDL items where Requiredness = “Required”</a:t>
            </a:r>
          </a:p>
          <a:p>
            <a:pPr lvl="1"/>
            <a:r>
              <a:rPr lang="en-US" sz="1500" b="1" dirty="0"/>
              <a:t>Note</a:t>
            </a:r>
            <a:r>
              <a:rPr lang="en-US" sz="1500" dirty="0"/>
              <a:t>: Select the </a:t>
            </a:r>
            <a:r>
              <a:rPr lang="en-US" sz="1500" b="1" dirty="0"/>
              <a:t>Review Overcount link </a:t>
            </a:r>
            <a:r>
              <a:rPr lang="en-US" sz="1500" dirty="0"/>
              <a:t>to jump to a filtered view of Expected Documents that have more Documents in Vault </a:t>
            </a:r>
            <a:r>
              <a:rPr lang="en-US" sz="1500" i="1" dirty="0"/>
              <a:t>compared to </a:t>
            </a:r>
            <a:r>
              <a:rPr lang="en-US" sz="1500" dirty="0"/>
              <a:t>the # Expected</a:t>
            </a:r>
          </a:p>
          <a:p>
            <a:pPr lvl="1"/>
            <a:r>
              <a:rPr lang="en-US" sz="1500" b="1" dirty="0"/>
              <a:t>Note</a:t>
            </a:r>
            <a:r>
              <a:rPr lang="en-US" sz="1500" dirty="0"/>
              <a:t>: Select </a:t>
            </a:r>
            <a:r>
              <a:rPr lang="en-US" sz="1500" b="1" dirty="0"/>
              <a:t>Review Pending Decisions </a:t>
            </a:r>
            <a:r>
              <a:rPr lang="en-US" sz="1500" dirty="0"/>
              <a:t>to jump to a filtered view of all Expected Documents with a requiredness of Pending Decision</a:t>
            </a:r>
            <a:br>
              <a:rPr lang="en-US" sz="1800" dirty="0"/>
            </a:br>
            <a:endParaRPr lang="en-US" sz="1800" dirty="0"/>
          </a:p>
        </p:txBody>
      </p:sp>
      <p:sp>
        <p:nvSpPr>
          <p:cNvPr id="3" name="Text Placeholder 2">
            <a:extLst>
              <a:ext uri="{FF2B5EF4-FFF2-40B4-BE49-F238E27FC236}">
                <a16:creationId xmlns:a16="http://schemas.microsoft.com/office/drawing/2014/main" id="{B4202993-FC0C-49DC-9AED-7045AC2F4ADD}"/>
              </a:ext>
            </a:extLst>
          </p:cNvPr>
          <p:cNvSpPr>
            <a:spLocks noGrp="1"/>
          </p:cNvSpPr>
          <p:nvPr>
            <p:ph type="body" sz="quarter" idx="13"/>
          </p:nvPr>
        </p:nvSpPr>
        <p:spPr/>
        <p:txBody>
          <a:bodyPr/>
          <a:lstStyle/>
          <a:p>
            <a:r>
              <a:rPr lang="en-US" dirty="0"/>
              <a:t>TMF Homepage</a:t>
            </a:r>
          </a:p>
        </p:txBody>
      </p:sp>
      <p:sp>
        <p:nvSpPr>
          <p:cNvPr id="4" name="Title 3">
            <a:extLst>
              <a:ext uri="{FF2B5EF4-FFF2-40B4-BE49-F238E27FC236}">
                <a16:creationId xmlns:a16="http://schemas.microsoft.com/office/drawing/2014/main" id="{E5BC22A5-961E-4FA1-BAEA-497ED846270E}"/>
              </a:ext>
            </a:extLst>
          </p:cNvPr>
          <p:cNvSpPr>
            <a:spLocks noGrp="1"/>
          </p:cNvSpPr>
          <p:nvPr>
            <p:ph type="title"/>
          </p:nvPr>
        </p:nvSpPr>
        <p:spPr/>
        <p:txBody>
          <a:bodyPr/>
          <a:lstStyle/>
          <a:p>
            <a:r>
              <a:rPr lang="en-US" dirty="0"/>
              <a:t> Monitor TMF Completeness</a:t>
            </a:r>
          </a:p>
        </p:txBody>
      </p:sp>
      <p:grpSp>
        <p:nvGrpSpPr>
          <p:cNvPr id="6" name="Group 5" descr="Screenshot showing steps 11-13">
            <a:extLst>
              <a:ext uri="{FF2B5EF4-FFF2-40B4-BE49-F238E27FC236}">
                <a16:creationId xmlns:a16="http://schemas.microsoft.com/office/drawing/2014/main" id="{F24860B3-34A0-4AE0-A0F7-D4ADB209FE68}"/>
              </a:ext>
            </a:extLst>
          </p:cNvPr>
          <p:cNvGrpSpPr/>
          <p:nvPr/>
        </p:nvGrpSpPr>
        <p:grpSpPr>
          <a:xfrm>
            <a:off x="5788490" y="1452306"/>
            <a:ext cx="6270841" cy="3144585"/>
            <a:chOff x="5788490" y="1420407"/>
            <a:chExt cx="6270841" cy="3144585"/>
          </a:xfrm>
        </p:grpSpPr>
        <p:pic>
          <p:nvPicPr>
            <p:cNvPr id="11" name="Picture 10">
              <a:extLst>
                <a:ext uri="{FF2B5EF4-FFF2-40B4-BE49-F238E27FC236}">
                  <a16:creationId xmlns:a16="http://schemas.microsoft.com/office/drawing/2014/main" id="{38885659-1BEB-48DE-B5C4-A6506C29E98C}"/>
                </a:ext>
              </a:extLst>
            </p:cNvPr>
            <p:cNvPicPr>
              <a:picLocks noChangeAspect="1"/>
            </p:cNvPicPr>
            <p:nvPr/>
          </p:nvPicPr>
          <p:blipFill>
            <a:blip r:embed="rId3"/>
            <a:stretch>
              <a:fillRect/>
            </a:stretch>
          </p:blipFill>
          <p:spPr>
            <a:xfrm>
              <a:off x="6096000" y="1424271"/>
              <a:ext cx="5963331" cy="2404570"/>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7EA91C7A-59A0-424A-BAEC-4D2AF145BBFF}"/>
                </a:ext>
              </a:extLst>
            </p:cNvPr>
            <p:cNvSpPr/>
            <p:nvPr/>
          </p:nvSpPr>
          <p:spPr>
            <a:xfrm>
              <a:off x="5788490" y="1420407"/>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11</a:t>
              </a:r>
              <a:endParaRPr lang="en-US" sz="1200" dirty="0"/>
            </a:p>
          </p:txBody>
        </p:sp>
        <p:pic>
          <p:nvPicPr>
            <p:cNvPr id="19" name="Picture 18">
              <a:extLst>
                <a:ext uri="{FF2B5EF4-FFF2-40B4-BE49-F238E27FC236}">
                  <a16:creationId xmlns:a16="http://schemas.microsoft.com/office/drawing/2014/main" id="{2B83A77B-EDC4-4088-AB78-DE2285B2C370}"/>
                </a:ext>
              </a:extLst>
            </p:cNvPr>
            <p:cNvPicPr>
              <a:picLocks noChangeAspect="1"/>
            </p:cNvPicPr>
            <p:nvPr/>
          </p:nvPicPr>
          <p:blipFill>
            <a:blip r:embed="rId4"/>
            <a:stretch>
              <a:fillRect/>
            </a:stretch>
          </p:blipFill>
          <p:spPr>
            <a:xfrm>
              <a:off x="7923407" y="2995136"/>
              <a:ext cx="2514818" cy="1569856"/>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0D941856-46E4-4E6B-8809-2A8B749C6F20}"/>
                </a:ext>
              </a:extLst>
            </p:cNvPr>
            <p:cNvSpPr/>
            <p:nvPr/>
          </p:nvSpPr>
          <p:spPr>
            <a:xfrm>
              <a:off x="9378662" y="2343251"/>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13</a:t>
              </a:r>
              <a:endParaRPr lang="en-US" sz="1200" dirty="0"/>
            </a:p>
          </p:txBody>
        </p:sp>
        <p:sp>
          <p:nvSpPr>
            <p:cNvPr id="23" name="Oval 22">
              <a:extLst>
                <a:ext uri="{FF2B5EF4-FFF2-40B4-BE49-F238E27FC236}">
                  <a16:creationId xmlns:a16="http://schemas.microsoft.com/office/drawing/2014/main" id="{1D230759-D431-49A6-B630-4F4AF7B841DA}"/>
                </a:ext>
              </a:extLst>
            </p:cNvPr>
            <p:cNvSpPr/>
            <p:nvPr/>
          </p:nvSpPr>
          <p:spPr>
            <a:xfrm>
              <a:off x="7001390" y="2184644"/>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12</a:t>
              </a:r>
              <a:endParaRPr lang="en-US" sz="1200" dirty="0"/>
            </a:p>
          </p:txBody>
        </p:sp>
        <p:sp>
          <p:nvSpPr>
            <p:cNvPr id="24" name="Rectangle: Rounded Corners 23">
              <a:extLst>
                <a:ext uri="{FF2B5EF4-FFF2-40B4-BE49-F238E27FC236}">
                  <a16:creationId xmlns:a16="http://schemas.microsoft.com/office/drawing/2014/main" id="{7241FCF3-BF15-425F-AC45-F9DFE5780463}"/>
                </a:ext>
              </a:extLst>
            </p:cNvPr>
            <p:cNvSpPr/>
            <p:nvPr/>
          </p:nvSpPr>
          <p:spPr>
            <a:xfrm>
              <a:off x="10438227" y="3252242"/>
              <a:ext cx="1568859" cy="527822"/>
            </a:xfrm>
            <a:prstGeom prst="round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3215875211"/>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3865791431"/>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2CAE-93AC-AE43-8978-C4B6FA6BE071}"/>
              </a:ext>
            </a:extLst>
          </p:cNvPr>
          <p:cNvSpPr>
            <a:spLocks noGrp="1"/>
          </p:cNvSpPr>
          <p:nvPr>
            <p:ph type="title"/>
          </p:nvPr>
        </p:nvSpPr>
        <p:spPr/>
        <p:txBody>
          <a:bodyPr/>
          <a:lstStyle/>
          <a:p>
            <a:r>
              <a:rPr lang="en-US" dirty="0"/>
              <a:t>TMF Completeness Process Recommendations</a:t>
            </a:r>
          </a:p>
        </p:txBody>
      </p:sp>
      <p:graphicFrame>
        <p:nvGraphicFramePr>
          <p:cNvPr id="4" name="Table 4">
            <a:extLst>
              <a:ext uri="{FF2B5EF4-FFF2-40B4-BE49-F238E27FC236}">
                <a16:creationId xmlns:a16="http://schemas.microsoft.com/office/drawing/2014/main" id="{55324374-AEFE-0D4E-8588-C192737FE67E}"/>
              </a:ext>
            </a:extLst>
          </p:cNvPr>
          <p:cNvGraphicFramePr>
            <a:graphicFrameLocks noGrp="1"/>
          </p:cNvGraphicFramePr>
          <p:nvPr>
            <p:ph idx="1"/>
          </p:nvPr>
        </p:nvGraphicFramePr>
        <p:xfrm>
          <a:off x="735496" y="1066800"/>
          <a:ext cx="10624930" cy="4973320"/>
        </p:xfrm>
        <a:graphic>
          <a:graphicData uri="http://schemas.openxmlformats.org/drawingml/2006/table">
            <a:tbl>
              <a:tblPr firstRow="1" bandRow="1">
                <a:tableStyleId>{5C22544A-7EE6-4342-B048-85BDC9FD1C3A}</a:tableStyleId>
              </a:tblPr>
              <a:tblGrid>
                <a:gridCol w="2124986">
                  <a:extLst>
                    <a:ext uri="{9D8B030D-6E8A-4147-A177-3AD203B41FA5}">
                      <a16:colId xmlns:a16="http://schemas.microsoft.com/office/drawing/2014/main" val="1240765760"/>
                    </a:ext>
                  </a:extLst>
                </a:gridCol>
                <a:gridCol w="2124986">
                  <a:extLst>
                    <a:ext uri="{9D8B030D-6E8A-4147-A177-3AD203B41FA5}">
                      <a16:colId xmlns:a16="http://schemas.microsoft.com/office/drawing/2014/main" val="2184037651"/>
                    </a:ext>
                  </a:extLst>
                </a:gridCol>
                <a:gridCol w="2124986">
                  <a:extLst>
                    <a:ext uri="{9D8B030D-6E8A-4147-A177-3AD203B41FA5}">
                      <a16:colId xmlns:a16="http://schemas.microsoft.com/office/drawing/2014/main" val="1479824390"/>
                    </a:ext>
                  </a:extLst>
                </a:gridCol>
                <a:gridCol w="2124986">
                  <a:extLst>
                    <a:ext uri="{9D8B030D-6E8A-4147-A177-3AD203B41FA5}">
                      <a16:colId xmlns:a16="http://schemas.microsoft.com/office/drawing/2014/main" val="15961644"/>
                    </a:ext>
                  </a:extLst>
                </a:gridCol>
                <a:gridCol w="2124986">
                  <a:extLst>
                    <a:ext uri="{9D8B030D-6E8A-4147-A177-3AD203B41FA5}">
                      <a16:colId xmlns:a16="http://schemas.microsoft.com/office/drawing/2014/main" val="1975675789"/>
                    </a:ext>
                  </a:extLst>
                </a:gridCol>
              </a:tblGrid>
              <a:tr h="370840">
                <a:tc>
                  <a:txBody>
                    <a:bodyPr/>
                    <a:lstStyle/>
                    <a:p>
                      <a:r>
                        <a:rPr lang="en-US" dirty="0"/>
                        <a:t>Action</a:t>
                      </a:r>
                    </a:p>
                  </a:txBody>
                  <a:tcPr/>
                </a:tc>
                <a:tc>
                  <a:txBody>
                    <a:bodyPr/>
                    <a:lstStyle/>
                    <a:p>
                      <a:r>
                        <a:rPr lang="en-US"/>
                        <a:t>Timing</a:t>
                      </a:r>
                    </a:p>
                  </a:txBody>
                  <a:tcPr/>
                </a:tc>
                <a:tc>
                  <a:txBody>
                    <a:bodyPr/>
                    <a:lstStyle/>
                    <a:p>
                      <a:r>
                        <a:rPr lang="en-US"/>
                        <a:t>Responsible Party</a:t>
                      </a:r>
                    </a:p>
                  </a:txBody>
                  <a:tcPr/>
                </a:tc>
                <a:tc>
                  <a:txBody>
                    <a:bodyPr/>
                    <a:lstStyle/>
                    <a:p>
                      <a:r>
                        <a:rPr lang="en-US"/>
                        <a:t>Why?</a:t>
                      </a:r>
                    </a:p>
                  </a:txBody>
                  <a:tcPr/>
                </a:tc>
                <a:tc>
                  <a:txBody>
                    <a:bodyPr/>
                    <a:lstStyle/>
                    <a:p>
                      <a:r>
                        <a:rPr lang="en-US"/>
                        <a:t>Pro Tips</a:t>
                      </a:r>
                      <a:endParaRPr lang="en-US" dirty="0"/>
                    </a:p>
                  </a:txBody>
                  <a:tcPr/>
                </a:tc>
                <a:extLst>
                  <a:ext uri="{0D108BD9-81ED-4DB2-BD59-A6C34878D82A}">
                    <a16:rowId xmlns:a16="http://schemas.microsoft.com/office/drawing/2014/main" val="2549170504"/>
                  </a:ext>
                </a:extLst>
              </a:tr>
              <a:tr h="370840">
                <a:tc>
                  <a:txBody>
                    <a:bodyPr/>
                    <a:lstStyle/>
                    <a:p>
                      <a:r>
                        <a:rPr lang="en-US" sz="1400" dirty="0"/>
                        <a:t>Updating “Pending Decision” Expected Documents</a:t>
                      </a:r>
                    </a:p>
                  </a:txBody>
                  <a:tcPr/>
                </a:tc>
                <a:tc>
                  <a:txBody>
                    <a:bodyPr/>
                    <a:lstStyle/>
                    <a:p>
                      <a:r>
                        <a:rPr lang="en-US" sz="1400"/>
                        <a:t>Within 30 days of creation</a:t>
                      </a:r>
                    </a:p>
                  </a:txBody>
                  <a:tcPr/>
                </a:tc>
                <a:tc>
                  <a:txBody>
                    <a:bodyPr/>
                    <a:lstStyle/>
                    <a:p>
                      <a:r>
                        <a:rPr lang="en-US" sz="1400"/>
                        <a:t>Study Team</a:t>
                      </a:r>
                    </a:p>
                  </a:txBody>
                  <a:tcPr/>
                </a:tc>
                <a:tc>
                  <a:txBody>
                    <a:bodyPr/>
                    <a:lstStyle/>
                    <a:p>
                      <a:r>
                        <a:rPr lang="en-US" sz="1400"/>
                        <a:t>Enables ongoing management to be focused on Required EDs</a:t>
                      </a:r>
                    </a:p>
                  </a:txBody>
                  <a:tcPr/>
                </a:tc>
                <a:tc>
                  <a:txBody>
                    <a:bodyPr/>
                    <a:lstStyle/>
                    <a:p>
                      <a:r>
                        <a:rPr lang="en-US" sz="1400" dirty="0"/>
                        <a:t>Navigate from the home page </a:t>
                      </a:r>
                      <a:r>
                        <a:rPr lang="en-US" sz="1400" b="1" dirty="0"/>
                        <a:t>Completeness</a:t>
                      </a:r>
                      <a:r>
                        <a:rPr lang="en-US" sz="1400" dirty="0"/>
                        <a:t> widget and use </a:t>
                      </a:r>
                      <a:r>
                        <a:rPr lang="en-US" sz="1400" b="1" dirty="0"/>
                        <a:t>Bulk actions </a:t>
                      </a:r>
                      <a:r>
                        <a:rPr lang="en-US" sz="1400" dirty="0"/>
                        <a:t>to update</a:t>
                      </a:r>
                    </a:p>
                  </a:txBody>
                  <a:tcPr/>
                </a:tc>
                <a:extLst>
                  <a:ext uri="{0D108BD9-81ED-4DB2-BD59-A6C34878D82A}">
                    <a16:rowId xmlns:a16="http://schemas.microsoft.com/office/drawing/2014/main" val="4278487010"/>
                  </a:ext>
                </a:extLst>
              </a:tr>
              <a:tr h="370840">
                <a:tc>
                  <a:txBody>
                    <a:bodyPr/>
                    <a:lstStyle/>
                    <a:p>
                      <a:r>
                        <a:rPr lang="en-US" sz="1400"/>
                        <a:t>Updating Baseline and Planned Dates for Milestones</a:t>
                      </a:r>
                    </a:p>
                  </a:txBody>
                  <a:tcPr/>
                </a:tc>
                <a:tc>
                  <a:txBody>
                    <a:bodyPr/>
                    <a:lstStyle/>
                    <a:p>
                      <a:r>
                        <a:rPr lang="en-US" sz="1400"/>
                        <a:t>Within 30 days of creation </a:t>
                      </a:r>
                    </a:p>
                  </a:txBody>
                  <a:tcPr/>
                </a:tc>
                <a:tc>
                  <a:txBody>
                    <a:bodyPr/>
                    <a:lstStyle/>
                    <a:p>
                      <a:r>
                        <a:rPr lang="en-US" sz="1400"/>
                        <a:t>Study Team</a:t>
                      </a:r>
                    </a:p>
                  </a:txBody>
                  <a:tcPr/>
                </a:tc>
                <a:tc>
                  <a:txBody>
                    <a:bodyPr/>
                    <a:lstStyle/>
                    <a:p>
                      <a:r>
                        <a:rPr lang="en-US" sz="1400"/>
                        <a:t>Sets targets for document collection</a:t>
                      </a:r>
                    </a:p>
                  </a:txBody>
                  <a:tcPr/>
                </a:tc>
                <a:tc>
                  <a:txBody>
                    <a:bodyPr/>
                    <a:lstStyle/>
                    <a:p>
                      <a:r>
                        <a:rPr lang="en-US" sz="1400" dirty="0"/>
                        <a:t>Use In-line editing</a:t>
                      </a:r>
                    </a:p>
                  </a:txBody>
                  <a:tcPr/>
                </a:tc>
                <a:extLst>
                  <a:ext uri="{0D108BD9-81ED-4DB2-BD59-A6C34878D82A}">
                    <a16:rowId xmlns:a16="http://schemas.microsoft.com/office/drawing/2014/main" val="2234143760"/>
                  </a:ext>
                </a:extLst>
              </a:tr>
              <a:tr h="370840">
                <a:tc>
                  <a:txBody>
                    <a:bodyPr/>
                    <a:lstStyle/>
                    <a:p>
                      <a:r>
                        <a:rPr lang="en-US" sz="1400"/>
                        <a:t>Updating # Expected</a:t>
                      </a:r>
                    </a:p>
                  </a:txBody>
                  <a:tcPr/>
                </a:tc>
                <a:tc>
                  <a:txBody>
                    <a:bodyPr/>
                    <a:lstStyle/>
                    <a:p>
                      <a:r>
                        <a:rPr lang="en-US" sz="1400" dirty="0"/>
                        <a:t>Real-time, as study events occur</a:t>
                      </a:r>
                    </a:p>
                  </a:txBody>
                  <a:tcPr/>
                </a:tc>
                <a:tc>
                  <a:txBody>
                    <a:bodyPr/>
                    <a:lstStyle/>
                    <a:p>
                      <a:r>
                        <a:rPr lang="en-US" sz="1400"/>
                        <a:t>Study Team</a:t>
                      </a:r>
                    </a:p>
                  </a:txBody>
                  <a:tcPr/>
                </a:tc>
                <a:tc>
                  <a:txBody>
                    <a:bodyPr/>
                    <a:lstStyle/>
                    <a:p>
                      <a:r>
                        <a:rPr lang="en-US" sz="1400"/>
                        <a:t>Enables accurate TMF completeness metrics</a:t>
                      </a:r>
                    </a:p>
                  </a:txBody>
                  <a:tcPr/>
                </a:tc>
                <a:tc>
                  <a:txBody>
                    <a:bodyPr/>
                    <a:lstStyle/>
                    <a:p>
                      <a:endParaRPr lang="en-US" sz="1400"/>
                    </a:p>
                  </a:txBody>
                  <a:tcPr/>
                </a:tc>
                <a:extLst>
                  <a:ext uri="{0D108BD9-81ED-4DB2-BD59-A6C34878D82A}">
                    <a16:rowId xmlns:a16="http://schemas.microsoft.com/office/drawing/2014/main" val="1052313595"/>
                  </a:ext>
                </a:extLst>
              </a:tr>
              <a:tr h="370840">
                <a:tc>
                  <a:txBody>
                    <a:bodyPr/>
                    <a:lstStyle/>
                    <a:p>
                      <a:r>
                        <a:rPr lang="en-US" sz="1400" dirty="0"/>
                        <a:t>Review Overcount (via Homepage)</a:t>
                      </a:r>
                    </a:p>
                  </a:txBody>
                  <a:tcPr/>
                </a:tc>
                <a:tc>
                  <a:txBody>
                    <a:bodyPr/>
                    <a:lstStyle/>
                    <a:p>
                      <a:r>
                        <a:rPr lang="en-US" sz="1400"/>
                        <a:t>Every 30 days</a:t>
                      </a:r>
                    </a:p>
                  </a:txBody>
                  <a:tcPr/>
                </a:tc>
                <a:tc>
                  <a:txBody>
                    <a:bodyPr/>
                    <a:lstStyle/>
                    <a:p>
                      <a:r>
                        <a:rPr lang="en-US" sz="1400"/>
                        <a:t>TMF Admin/Manager</a:t>
                      </a:r>
                    </a:p>
                  </a:txBody>
                  <a:tcPr/>
                </a:tc>
                <a:tc>
                  <a:txBody>
                    <a:bodyPr/>
                    <a:lstStyle/>
                    <a:p>
                      <a:r>
                        <a:rPr lang="en-US" sz="1400"/>
                        <a:t>Ensures study teams are keeping EDs up to date</a:t>
                      </a:r>
                    </a:p>
                  </a:txBody>
                  <a:tcPr/>
                </a:tc>
                <a:tc>
                  <a:txBody>
                    <a:bodyPr/>
                    <a:lstStyle/>
                    <a:p>
                      <a:endParaRPr lang="en-US" sz="1400"/>
                    </a:p>
                  </a:txBody>
                  <a:tcPr/>
                </a:tc>
                <a:extLst>
                  <a:ext uri="{0D108BD9-81ED-4DB2-BD59-A6C34878D82A}">
                    <a16:rowId xmlns:a16="http://schemas.microsoft.com/office/drawing/2014/main" val="1190089166"/>
                  </a:ext>
                </a:extLst>
              </a:tr>
              <a:tr h="370840">
                <a:tc>
                  <a:txBody>
                    <a:bodyPr/>
                    <a:lstStyle/>
                    <a:p>
                      <a:r>
                        <a:rPr lang="en-US" sz="1400"/>
                        <a:t>Updating </a:t>
                      </a:r>
                      <a:r>
                        <a:rPr lang="en-US" sz="1400" err="1"/>
                        <a:t>Requiredness</a:t>
                      </a:r>
                      <a:r>
                        <a:rPr lang="en-US" sz="1400"/>
                        <a:t> after the initial review and update</a:t>
                      </a:r>
                    </a:p>
                  </a:txBody>
                  <a:tcPr/>
                </a:tc>
                <a:tc>
                  <a:txBody>
                    <a:bodyPr/>
                    <a:lstStyle/>
                    <a:p>
                      <a:r>
                        <a:rPr lang="en-US" sz="1400"/>
                        <a:t>Real-time, ad hoc</a:t>
                      </a:r>
                    </a:p>
                  </a:txBody>
                  <a:tcPr/>
                </a:tc>
                <a:tc>
                  <a:txBody>
                    <a:bodyPr/>
                    <a:lstStyle/>
                    <a:p>
                      <a:r>
                        <a:rPr lang="en-US" sz="1400"/>
                        <a:t>Study Team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Enables accurate TMF completeness metrics</a:t>
                      </a:r>
                    </a:p>
                  </a:txBody>
                  <a:tcPr/>
                </a:tc>
                <a:tc>
                  <a:txBody>
                    <a:bodyPr/>
                    <a:lstStyle/>
                    <a:p>
                      <a:endParaRPr lang="en-US" sz="1400"/>
                    </a:p>
                  </a:txBody>
                  <a:tcPr/>
                </a:tc>
                <a:extLst>
                  <a:ext uri="{0D108BD9-81ED-4DB2-BD59-A6C34878D82A}">
                    <a16:rowId xmlns:a16="http://schemas.microsoft.com/office/drawing/2014/main" val="641659403"/>
                  </a:ext>
                </a:extLst>
              </a:tr>
              <a:tr h="370840">
                <a:tc>
                  <a:txBody>
                    <a:bodyPr/>
                    <a:lstStyle/>
                    <a:p>
                      <a:r>
                        <a:rPr lang="en-US" sz="1400" dirty="0"/>
                        <a:t>Completing Milestones</a:t>
                      </a:r>
                    </a:p>
                  </a:txBody>
                  <a:tcPr/>
                </a:tc>
                <a:tc>
                  <a:txBody>
                    <a:bodyPr/>
                    <a:lstStyle/>
                    <a:p>
                      <a:r>
                        <a:rPr lang="en-US" sz="1400"/>
                        <a:t>N/A if using Milestone Autocompletion</a:t>
                      </a:r>
                    </a:p>
                    <a:p>
                      <a:endParaRPr lang="en-US" sz="1400"/>
                    </a:p>
                    <a:p>
                      <a:r>
                        <a:rPr lang="en-US" sz="1400"/>
                        <a:t>Within 30 days of Clinical milestone achievement</a:t>
                      </a:r>
                    </a:p>
                  </a:txBody>
                  <a:tcPr/>
                </a:tc>
                <a:tc>
                  <a:txBody>
                    <a:bodyPr/>
                    <a:lstStyle/>
                    <a:p>
                      <a:r>
                        <a:rPr lang="en-US" sz="1400"/>
                        <a:t>System</a:t>
                      </a:r>
                    </a:p>
                    <a:p>
                      <a:endParaRPr lang="en-US" sz="1400"/>
                    </a:p>
                    <a:p>
                      <a:r>
                        <a:rPr lang="en-US" sz="1400"/>
                        <a:t>Study Team</a:t>
                      </a:r>
                    </a:p>
                  </a:txBody>
                  <a:tcPr/>
                </a:tc>
                <a:tc>
                  <a:txBody>
                    <a:bodyPr/>
                    <a:lstStyle/>
                    <a:p>
                      <a:r>
                        <a:rPr lang="en-US" sz="1400"/>
                        <a:t>Drives confirmation of completion and final review for a milestone</a:t>
                      </a:r>
                    </a:p>
                  </a:txBody>
                  <a:tcPr/>
                </a:tc>
                <a:tc>
                  <a:txBody>
                    <a:bodyPr/>
                    <a:lstStyle/>
                    <a:p>
                      <a:endParaRPr lang="en-US" sz="1400" dirty="0"/>
                    </a:p>
                  </a:txBody>
                  <a:tcPr/>
                </a:tc>
                <a:extLst>
                  <a:ext uri="{0D108BD9-81ED-4DB2-BD59-A6C34878D82A}">
                    <a16:rowId xmlns:a16="http://schemas.microsoft.com/office/drawing/2014/main" val="3874795967"/>
                  </a:ext>
                </a:extLst>
              </a:tr>
            </a:tbl>
          </a:graphicData>
        </a:graphic>
      </p:graphicFrame>
    </p:spTree>
    <p:extLst>
      <p:ext uri="{BB962C8B-B14F-4D97-AF65-F5344CB8AC3E}">
        <p14:creationId xmlns:p14="http://schemas.microsoft.com/office/powerpoint/2010/main" val="337688054"/>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2CAE-93AC-AE43-8978-C4B6FA6BE071}"/>
              </a:ext>
            </a:extLst>
          </p:cNvPr>
          <p:cNvSpPr>
            <a:spLocks noGrp="1"/>
          </p:cNvSpPr>
          <p:nvPr>
            <p:ph type="title"/>
          </p:nvPr>
        </p:nvSpPr>
        <p:spPr>
          <a:xfrm>
            <a:off x="276303" y="96275"/>
            <a:ext cx="11639394" cy="848947"/>
          </a:xfrm>
        </p:spPr>
        <p:txBody>
          <a:bodyPr/>
          <a:lstStyle/>
          <a:p>
            <a:r>
              <a:rPr lang="en-US"/>
              <a:t>TMF Completeness </a:t>
            </a:r>
            <a:r>
              <a:rPr lang="en-US" dirty="0"/>
              <a:t>Oversight Reports</a:t>
            </a:r>
          </a:p>
        </p:txBody>
      </p:sp>
      <p:graphicFrame>
        <p:nvGraphicFramePr>
          <p:cNvPr id="4" name="Table 4">
            <a:extLst>
              <a:ext uri="{FF2B5EF4-FFF2-40B4-BE49-F238E27FC236}">
                <a16:creationId xmlns:a16="http://schemas.microsoft.com/office/drawing/2014/main" id="{55324374-AEFE-0D4E-8588-C192737FE67E}"/>
              </a:ext>
            </a:extLst>
          </p:cNvPr>
          <p:cNvGraphicFramePr>
            <a:graphicFrameLocks noGrp="1"/>
          </p:cNvGraphicFramePr>
          <p:nvPr>
            <p:ph idx="1"/>
          </p:nvPr>
        </p:nvGraphicFramePr>
        <p:xfrm>
          <a:off x="457082" y="945222"/>
          <a:ext cx="11277835" cy="5096991"/>
        </p:xfrm>
        <a:graphic>
          <a:graphicData uri="http://schemas.openxmlformats.org/drawingml/2006/table">
            <a:tbl>
              <a:tblPr firstRow="1" bandRow="1">
                <a:tableStyleId>{5C22544A-7EE6-4342-B048-85BDC9FD1C3A}</a:tableStyleId>
              </a:tblPr>
              <a:tblGrid>
                <a:gridCol w="2504779">
                  <a:extLst>
                    <a:ext uri="{9D8B030D-6E8A-4147-A177-3AD203B41FA5}">
                      <a16:colId xmlns:a16="http://schemas.microsoft.com/office/drawing/2014/main" val="1240765760"/>
                    </a:ext>
                  </a:extLst>
                </a:gridCol>
                <a:gridCol w="2305878">
                  <a:extLst>
                    <a:ext uri="{9D8B030D-6E8A-4147-A177-3AD203B41FA5}">
                      <a16:colId xmlns:a16="http://schemas.microsoft.com/office/drawing/2014/main" val="2184037651"/>
                    </a:ext>
                  </a:extLst>
                </a:gridCol>
                <a:gridCol w="1769165">
                  <a:extLst>
                    <a:ext uri="{9D8B030D-6E8A-4147-A177-3AD203B41FA5}">
                      <a16:colId xmlns:a16="http://schemas.microsoft.com/office/drawing/2014/main" val="1479824390"/>
                    </a:ext>
                  </a:extLst>
                </a:gridCol>
                <a:gridCol w="2246244">
                  <a:extLst>
                    <a:ext uri="{9D8B030D-6E8A-4147-A177-3AD203B41FA5}">
                      <a16:colId xmlns:a16="http://schemas.microsoft.com/office/drawing/2014/main" val="15961644"/>
                    </a:ext>
                  </a:extLst>
                </a:gridCol>
                <a:gridCol w="2451769">
                  <a:extLst>
                    <a:ext uri="{9D8B030D-6E8A-4147-A177-3AD203B41FA5}">
                      <a16:colId xmlns:a16="http://schemas.microsoft.com/office/drawing/2014/main" val="1975675789"/>
                    </a:ext>
                  </a:extLst>
                </a:gridCol>
              </a:tblGrid>
              <a:tr h="137014">
                <a:tc>
                  <a:txBody>
                    <a:bodyPr/>
                    <a:lstStyle/>
                    <a:p>
                      <a:r>
                        <a:rPr lang="en-US" sz="1400"/>
                        <a:t>Action</a:t>
                      </a:r>
                    </a:p>
                  </a:txBody>
                  <a:tcPr/>
                </a:tc>
                <a:tc>
                  <a:txBody>
                    <a:bodyPr/>
                    <a:lstStyle/>
                    <a:p>
                      <a:r>
                        <a:rPr lang="en-US" sz="1400"/>
                        <a:t>Timing</a:t>
                      </a:r>
                    </a:p>
                  </a:txBody>
                  <a:tcPr/>
                </a:tc>
                <a:tc>
                  <a:txBody>
                    <a:bodyPr/>
                    <a:lstStyle/>
                    <a:p>
                      <a:r>
                        <a:rPr lang="en-US" sz="1400"/>
                        <a:t>Responsible Party</a:t>
                      </a:r>
                    </a:p>
                  </a:txBody>
                  <a:tcPr/>
                </a:tc>
                <a:tc>
                  <a:txBody>
                    <a:bodyPr/>
                    <a:lstStyle/>
                    <a:p>
                      <a:r>
                        <a:rPr lang="en-US" sz="1400"/>
                        <a:t>Why?</a:t>
                      </a:r>
                    </a:p>
                  </a:txBody>
                  <a:tcPr/>
                </a:tc>
                <a:tc>
                  <a:txBody>
                    <a:bodyPr/>
                    <a:lstStyle/>
                    <a:p>
                      <a:r>
                        <a:rPr lang="en-US" sz="1400"/>
                        <a:t>Report Type and Filter</a:t>
                      </a:r>
                    </a:p>
                  </a:txBody>
                  <a:tcPr/>
                </a:tc>
                <a:extLst>
                  <a:ext uri="{0D108BD9-81ED-4DB2-BD59-A6C34878D82A}">
                    <a16:rowId xmlns:a16="http://schemas.microsoft.com/office/drawing/2014/main" val="2549170504"/>
                  </a:ext>
                </a:extLst>
              </a:tr>
              <a:tr h="648202">
                <a:tc>
                  <a:txBody>
                    <a:bodyPr/>
                    <a:lstStyle/>
                    <a:p>
                      <a:r>
                        <a:rPr lang="en-US" sz="1200" dirty="0"/>
                        <a:t>”Pending Decision” Items created more than 30 days ago</a:t>
                      </a:r>
                    </a:p>
                  </a:txBody>
                  <a:tcPr/>
                </a:tc>
                <a:tc>
                  <a:txBody>
                    <a:bodyPr/>
                    <a:lstStyle/>
                    <a:p>
                      <a:r>
                        <a:rPr lang="en-US" sz="1200"/>
                        <a:t>Weekly</a:t>
                      </a:r>
                    </a:p>
                  </a:txBody>
                  <a:tcPr/>
                </a:tc>
                <a:tc>
                  <a:txBody>
                    <a:bodyPr/>
                    <a:lstStyle/>
                    <a:p>
                      <a:r>
                        <a:rPr lang="en-US" sz="1200"/>
                        <a:t>TMF Admin/Manager</a:t>
                      </a:r>
                    </a:p>
                  </a:txBody>
                  <a:tcPr/>
                </a:tc>
                <a:tc>
                  <a:txBody>
                    <a:bodyPr/>
                    <a:lstStyle/>
                    <a:p>
                      <a:r>
                        <a:rPr lang="en-US" sz="1200"/>
                        <a:t>Ensures study teams are updating Pending Decision Expected Documents</a:t>
                      </a:r>
                    </a:p>
                  </a:txBody>
                  <a:tcPr/>
                </a:tc>
                <a:tc>
                  <a:txBody>
                    <a:bodyPr/>
                    <a:lstStyle/>
                    <a:p>
                      <a:r>
                        <a:rPr lang="en-US" sz="1200"/>
                        <a:t>EDL Report</a:t>
                      </a:r>
                    </a:p>
                    <a:p>
                      <a:pPr marL="171450" indent="-171450">
                        <a:buFont typeface="Arial" panose="020B0604020202020204" pitchFamily="34" charset="0"/>
                        <a:buChar char="•"/>
                      </a:pPr>
                      <a:r>
                        <a:rPr lang="en-US" sz="1200" err="1"/>
                        <a:t>Requiredness</a:t>
                      </a:r>
                      <a:r>
                        <a:rPr lang="en-US" sz="1200"/>
                        <a:t> = Pending Decision</a:t>
                      </a:r>
                    </a:p>
                    <a:p>
                      <a:pPr marL="171450" indent="-171450">
                        <a:buFont typeface="Arial" panose="020B0604020202020204" pitchFamily="34" charset="0"/>
                        <a:buChar char="•"/>
                      </a:pPr>
                      <a:r>
                        <a:rPr lang="en-US" sz="1200"/>
                        <a:t>Created Date is not in the last 30 days</a:t>
                      </a:r>
                    </a:p>
                  </a:txBody>
                  <a:tcPr/>
                </a:tc>
                <a:extLst>
                  <a:ext uri="{0D108BD9-81ED-4DB2-BD59-A6C34878D82A}">
                    <a16:rowId xmlns:a16="http://schemas.microsoft.com/office/drawing/2014/main" val="4278487010"/>
                  </a:ext>
                </a:extLst>
              </a:tr>
              <a:tr h="484742">
                <a:tc>
                  <a:txBody>
                    <a:bodyPr/>
                    <a:lstStyle/>
                    <a:p>
                      <a:r>
                        <a:rPr lang="en-US" sz="1200" dirty="0"/>
                        <a:t>Updating Baseline and Planned Dates for Milestones</a:t>
                      </a:r>
                    </a:p>
                  </a:txBody>
                  <a:tcPr/>
                </a:tc>
                <a:tc>
                  <a:txBody>
                    <a:bodyPr/>
                    <a:lstStyle/>
                    <a:p>
                      <a:r>
                        <a:rPr lang="en-US" sz="1200" dirty="0"/>
                        <a:t>Weekly</a:t>
                      </a:r>
                    </a:p>
                  </a:txBody>
                  <a:tcPr/>
                </a:tc>
                <a:tc>
                  <a:txBody>
                    <a:bodyPr/>
                    <a:lstStyle/>
                    <a:p>
                      <a:r>
                        <a:rPr lang="en-US" sz="1200"/>
                        <a:t>TMF Admin/Manager</a:t>
                      </a:r>
                    </a:p>
                  </a:txBody>
                  <a:tcPr/>
                </a:tc>
                <a:tc>
                  <a:txBody>
                    <a:bodyPr/>
                    <a:lstStyle/>
                    <a:p>
                      <a:r>
                        <a:rPr lang="en-US" sz="1200"/>
                        <a:t>Ensures study teams are updating milestone dates</a:t>
                      </a:r>
                    </a:p>
                  </a:txBody>
                  <a:tcPr/>
                </a:tc>
                <a:tc>
                  <a:txBody>
                    <a:bodyPr/>
                    <a:lstStyle/>
                    <a:p>
                      <a:r>
                        <a:rPr lang="en-US" sz="1200"/>
                        <a:t>Milestone with ED Report</a:t>
                      </a:r>
                    </a:p>
                    <a:p>
                      <a:pPr marL="171450" indent="-171450">
                        <a:buFont typeface="Arial" panose="020B0604020202020204" pitchFamily="34" charset="0"/>
                        <a:buChar char="•"/>
                      </a:pPr>
                      <a:r>
                        <a:rPr lang="en-US" sz="1200"/>
                        <a:t>Baseline Finish Date is blank</a:t>
                      </a:r>
                    </a:p>
                    <a:p>
                      <a:pPr marL="171450" indent="-171450">
                        <a:buFont typeface="Arial" panose="020B0604020202020204" pitchFamily="34" charset="0"/>
                        <a:buChar char="•"/>
                      </a:pPr>
                      <a:r>
                        <a:rPr lang="en-US" sz="1200"/>
                        <a:t>Created Date is not in the last 30 days</a:t>
                      </a:r>
                    </a:p>
                  </a:txBody>
                  <a:tcPr/>
                </a:tc>
                <a:extLst>
                  <a:ext uri="{0D108BD9-81ED-4DB2-BD59-A6C34878D82A}">
                    <a16:rowId xmlns:a16="http://schemas.microsoft.com/office/drawing/2014/main" val="2234143760"/>
                  </a:ext>
                </a:extLst>
              </a:tr>
              <a:tr h="521000">
                <a:tc>
                  <a:txBody>
                    <a:bodyPr/>
                    <a:lstStyle/>
                    <a:p>
                      <a:r>
                        <a:rPr lang="en-US" sz="1200" dirty="0"/>
                        <a:t>Overcount Report Reviews</a:t>
                      </a:r>
                    </a:p>
                  </a:txBody>
                  <a:tcPr/>
                </a:tc>
                <a:tc>
                  <a:txBody>
                    <a:bodyPr/>
                    <a:lstStyle/>
                    <a:p>
                      <a:r>
                        <a:rPr lang="en-US" sz="1200"/>
                        <a:t>Every 30 days</a:t>
                      </a:r>
                    </a:p>
                  </a:txBody>
                  <a:tcPr/>
                </a:tc>
                <a:tc>
                  <a:txBody>
                    <a:bodyPr/>
                    <a:lstStyle/>
                    <a:p>
                      <a:r>
                        <a:rPr lang="en-US" sz="1200"/>
                        <a:t>TMF Admin/Manager</a:t>
                      </a:r>
                    </a:p>
                  </a:txBody>
                  <a:tcPr/>
                </a:tc>
                <a:tc>
                  <a:txBody>
                    <a:bodyPr/>
                    <a:lstStyle/>
                    <a:p>
                      <a:r>
                        <a:rPr lang="en-US" sz="1200"/>
                        <a:t>Ensures study teams are keeping # Expected up to date</a:t>
                      </a:r>
                    </a:p>
                  </a:txBody>
                  <a:tcPr/>
                </a:tc>
                <a:tc>
                  <a:txBody>
                    <a:bodyPr/>
                    <a:lstStyle/>
                    <a:p>
                      <a:r>
                        <a:rPr lang="en-US" sz="1200"/>
                        <a:t>EDL Report</a:t>
                      </a:r>
                    </a:p>
                    <a:p>
                      <a:pPr marL="171450" indent="-171450">
                        <a:buFont typeface="Arial" panose="020B0604020202020204" pitchFamily="34" charset="0"/>
                        <a:buChar char="•"/>
                      </a:pPr>
                      <a:r>
                        <a:rPr lang="en-US" sz="1200" err="1"/>
                        <a:t>Requiredness</a:t>
                      </a:r>
                      <a:r>
                        <a:rPr lang="en-US" sz="1200"/>
                        <a:t> = Required</a:t>
                      </a:r>
                    </a:p>
                    <a:p>
                      <a:pPr marL="171450" indent="-171450">
                        <a:buFont typeface="Arial" panose="020B0604020202020204" pitchFamily="34" charset="0"/>
                        <a:buChar char="•"/>
                      </a:pPr>
                      <a:r>
                        <a:rPr lang="en-US" sz="1200"/>
                        <a:t>Overcount = Yes</a:t>
                      </a:r>
                    </a:p>
                  </a:txBody>
                  <a:tcPr/>
                </a:tc>
                <a:extLst>
                  <a:ext uri="{0D108BD9-81ED-4DB2-BD59-A6C34878D82A}">
                    <a16:rowId xmlns:a16="http://schemas.microsoft.com/office/drawing/2014/main" val="1190089166"/>
                  </a:ext>
                </a:extLst>
              </a:tr>
              <a:tr h="487206">
                <a:tc>
                  <a:txBody>
                    <a:bodyPr/>
                    <a:lstStyle/>
                    <a:p>
                      <a:r>
                        <a:rPr lang="en-US" sz="1200" dirty="0"/>
                        <a:t>Not Required documents with matched documents</a:t>
                      </a:r>
                    </a:p>
                  </a:txBody>
                  <a:tcPr/>
                </a:tc>
                <a:tc>
                  <a:txBody>
                    <a:bodyPr/>
                    <a:lstStyle/>
                    <a:p>
                      <a:r>
                        <a:rPr lang="en-US" sz="1200"/>
                        <a:t>Every 30 days</a:t>
                      </a:r>
                    </a:p>
                  </a:txBody>
                  <a:tcPr/>
                </a:tc>
                <a:tc>
                  <a:txBody>
                    <a:bodyPr/>
                    <a:lstStyle/>
                    <a:p>
                      <a:r>
                        <a:rPr lang="en-US" sz="1200" dirty="0"/>
                        <a:t>TMF Admin/Manager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Ensures study teams are updating </a:t>
                      </a:r>
                      <a:r>
                        <a:rPr lang="en-US" sz="1200" dirty="0" err="1"/>
                        <a:t>Requiredness</a:t>
                      </a:r>
                      <a:r>
                        <a:rPr lang="en-US" sz="1200" dirty="0"/>
                        <a:t> if it changes as a study progresses</a:t>
                      </a:r>
                    </a:p>
                  </a:txBody>
                  <a:tcPr/>
                </a:tc>
                <a:tc>
                  <a:txBody>
                    <a:bodyPr/>
                    <a:lstStyle/>
                    <a:p>
                      <a:r>
                        <a:rPr lang="en-US" sz="1200"/>
                        <a:t>EDL Report</a:t>
                      </a:r>
                    </a:p>
                    <a:p>
                      <a:pPr marL="171450" indent="-171450">
                        <a:buFont typeface="Arial" panose="020B0604020202020204" pitchFamily="34" charset="0"/>
                        <a:buChar char="•"/>
                      </a:pPr>
                      <a:r>
                        <a:rPr lang="en-US" sz="1200" err="1"/>
                        <a:t>Requiredness</a:t>
                      </a:r>
                      <a:r>
                        <a:rPr lang="en-US" sz="1200"/>
                        <a:t> = Not Required or Pending Decision</a:t>
                      </a:r>
                    </a:p>
                    <a:p>
                      <a:pPr marL="171450" indent="-171450">
                        <a:buFont typeface="Arial" panose="020B0604020202020204" pitchFamily="34" charset="0"/>
                        <a:buChar char="•"/>
                      </a:pPr>
                      <a:r>
                        <a:rPr lang="en-US" sz="1200"/>
                        <a:t>All Document count is greater than 1</a:t>
                      </a:r>
                    </a:p>
                  </a:txBody>
                  <a:tcPr/>
                </a:tc>
                <a:extLst>
                  <a:ext uri="{0D108BD9-81ED-4DB2-BD59-A6C34878D82A}">
                    <a16:rowId xmlns:a16="http://schemas.microsoft.com/office/drawing/2014/main" val="641659403"/>
                  </a:ext>
                </a:extLst>
              </a:tr>
              <a:tr h="362401">
                <a:tc>
                  <a:txBody>
                    <a:bodyPr/>
                    <a:lstStyle/>
                    <a:p>
                      <a:r>
                        <a:rPr lang="en-US" sz="1200" dirty="0"/>
                        <a:t>Closure of Milestones</a:t>
                      </a:r>
                    </a:p>
                  </a:txBody>
                  <a:tcPr/>
                </a:tc>
                <a:tc>
                  <a:txBody>
                    <a:bodyPr/>
                    <a:lstStyle/>
                    <a:p>
                      <a:r>
                        <a:rPr lang="en-US" sz="1200" dirty="0"/>
                        <a:t>Within 30 days of Clinical milestone achievement, review and close IR Milestone</a:t>
                      </a:r>
                    </a:p>
                  </a:txBody>
                  <a:tcPr/>
                </a:tc>
                <a:tc>
                  <a:txBody>
                    <a:bodyPr/>
                    <a:lstStyle/>
                    <a:p>
                      <a:r>
                        <a:rPr lang="en-US" sz="1200"/>
                        <a:t>TMF Admin/Manager</a:t>
                      </a:r>
                    </a:p>
                  </a:txBody>
                  <a:tcPr/>
                </a:tc>
                <a:tc>
                  <a:txBody>
                    <a:bodyPr/>
                    <a:lstStyle/>
                    <a:p>
                      <a:r>
                        <a:rPr lang="en-US" sz="1200" dirty="0"/>
                        <a:t>Drives confirmation of completion and final review for a milestone</a:t>
                      </a:r>
                    </a:p>
                  </a:txBody>
                  <a:tcPr/>
                </a:tc>
                <a:tc>
                  <a:txBody>
                    <a:bodyPr/>
                    <a:lstStyle/>
                    <a:p>
                      <a:r>
                        <a:rPr lang="en-US" sz="1200" dirty="0"/>
                        <a:t>Milestone with ED Report</a:t>
                      </a:r>
                    </a:p>
                    <a:p>
                      <a:pPr marL="171450" indent="-171450">
                        <a:buFont typeface="Arial" panose="020B0604020202020204" pitchFamily="34" charset="0"/>
                        <a:buChar char="•"/>
                      </a:pPr>
                      <a:r>
                        <a:rPr lang="en-US" sz="1200" dirty="0"/>
                        <a:t>Planned Finish Date is in the last 30 days</a:t>
                      </a:r>
                    </a:p>
                    <a:p>
                      <a:pPr marL="171450" indent="-171450">
                        <a:buFont typeface="Arial" panose="020B0604020202020204" pitchFamily="34" charset="0"/>
                        <a:buChar char="•"/>
                      </a:pPr>
                      <a:r>
                        <a:rPr lang="en-US" sz="1200" dirty="0"/>
                        <a:t>Actual Finish Date is blank</a:t>
                      </a:r>
                    </a:p>
                    <a:p>
                      <a:pPr marL="171450" indent="-171450">
                        <a:buFont typeface="Arial" panose="020B0604020202020204" pitchFamily="34" charset="0"/>
                        <a:buChar char="•"/>
                      </a:pPr>
                      <a:endParaRPr lang="en-US" sz="1200" dirty="0"/>
                    </a:p>
                  </a:txBody>
                  <a:tcPr/>
                </a:tc>
                <a:extLst>
                  <a:ext uri="{0D108BD9-81ED-4DB2-BD59-A6C34878D82A}">
                    <a16:rowId xmlns:a16="http://schemas.microsoft.com/office/drawing/2014/main" val="3874795967"/>
                  </a:ext>
                </a:extLst>
              </a:tr>
              <a:tr h="494511">
                <a:tc>
                  <a:txBody>
                    <a:bodyPr/>
                    <a:lstStyle/>
                    <a:p>
                      <a:r>
                        <a:rPr lang="en-US" sz="1200" dirty="0"/>
                        <a:t>TMF Completeness Reports</a:t>
                      </a:r>
                    </a:p>
                  </a:txBody>
                  <a:tcPr/>
                </a:tc>
                <a:tc>
                  <a:txBody>
                    <a:bodyPr/>
                    <a:lstStyle/>
                    <a:p>
                      <a:r>
                        <a:rPr lang="en-US" sz="1200"/>
                        <a:t>Every 30 days</a:t>
                      </a:r>
                    </a:p>
                  </a:txBody>
                  <a:tcPr/>
                </a:tc>
                <a:tc>
                  <a:txBody>
                    <a:bodyPr/>
                    <a:lstStyle/>
                    <a:p>
                      <a:r>
                        <a:rPr lang="en-US" sz="1200" dirty="0"/>
                        <a:t>TMF Admin/Manager</a:t>
                      </a:r>
                    </a:p>
                  </a:txBody>
                  <a:tcPr/>
                </a:tc>
                <a:tc>
                  <a:txBody>
                    <a:bodyPr/>
                    <a:lstStyle/>
                    <a:p>
                      <a:r>
                        <a:rPr lang="en-US" sz="1200"/>
                        <a:t>Provides current depiction of completeness by study</a:t>
                      </a:r>
                    </a:p>
                  </a:txBody>
                  <a:tcPr/>
                </a:tc>
                <a:tc>
                  <a:txBody>
                    <a:bodyPr/>
                    <a:lstStyle/>
                    <a:p>
                      <a:r>
                        <a:rPr lang="en-US" sz="1200" dirty="0"/>
                        <a:t>Standard TMF Completeness reports</a:t>
                      </a:r>
                    </a:p>
                  </a:txBody>
                  <a:tcPr/>
                </a:tc>
                <a:extLst>
                  <a:ext uri="{0D108BD9-81ED-4DB2-BD59-A6C34878D82A}">
                    <a16:rowId xmlns:a16="http://schemas.microsoft.com/office/drawing/2014/main" val="2353699705"/>
                  </a:ext>
                </a:extLst>
              </a:tr>
            </a:tbl>
          </a:graphicData>
        </a:graphic>
      </p:graphicFrame>
    </p:spTree>
    <p:extLst>
      <p:ext uri="{BB962C8B-B14F-4D97-AF65-F5344CB8AC3E}">
        <p14:creationId xmlns:p14="http://schemas.microsoft.com/office/powerpoint/2010/main" val="995069072"/>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Closing out &amp; Archiving your Trial in Vault</a:t>
            </a:r>
          </a:p>
        </p:txBody>
      </p:sp>
      <p:sp>
        <p:nvSpPr>
          <p:cNvPr id="5" name="Subtitle 4">
            <a:extLst>
              <a:ext uri="{FF2B5EF4-FFF2-40B4-BE49-F238E27FC236}">
                <a16:creationId xmlns:a16="http://schemas.microsoft.com/office/drawing/2014/main" id="{C403D1A0-9F88-4FA5-86AE-084BE35CB29C}"/>
              </a:ext>
            </a:extLst>
          </p:cNvPr>
          <p:cNvSpPr>
            <a:spLocks noGrp="1"/>
          </p:cNvSpPr>
          <p:nvPr>
            <p:ph type="subTitle" idx="1"/>
          </p:nvPr>
        </p:nvSpPr>
        <p:spPr/>
        <p:txBody>
          <a:bodyPr/>
          <a:lstStyle/>
          <a:p>
            <a:r>
              <a:rPr lang="en-US" dirty="0"/>
              <a:t>Good Vault Practice</a:t>
            </a:r>
          </a:p>
        </p:txBody>
      </p:sp>
    </p:spTree>
    <p:extLst>
      <p:ext uri="{BB962C8B-B14F-4D97-AF65-F5344CB8AC3E}">
        <p14:creationId xmlns:p14="http://schemas.microsoft.com/office/powerpoint/2010/main" val="27616028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US"/>
              <a:t>Update</a:t>
            </a:r>
            <a:r>
              <a:rPr lang="en-ES"/>
              <a:t> a</a:t>
            </a:r>
            <a:r>
              <a:rPr lang="en-US"/>
              <a:t> Person</a:t>
            </a:r>
            <a:endParaRPr lang="en-ES"/>
          </a:p>
        </p:txBody>
      </p:sp>
      <p:sp>
        <p:nvSpPr>
          <p:cNvPr id="4" name="Rectangle 3">
            <a:extLst>
              <a:ext uri="{FF2B5EF4-FFF2-40B4-BE49-F238E27FC236}">
                <a16:creationId xmlns:a16="http://schemas.microsoft.com/office/drawing/2014/main" id="{3B8E5130-B6D1-9548-9256-D71CEA6358DC}"/>
              </a:ext>
            </a:extLst>
          </p:cNvPr>
          <p:cNvSpPr/>
          <p:nvPr/>
        </p:nvSpPr>
        <p:spPr>
          <a:xfrm>
            <a:off x="433386" y="979219"/>
            <a:ext cx="4730987" cy="4900701"/>
          </a:xfrm>
          <a:prstGeom prst="rect">
            <a:avLst/>
          </a:prstGeom>
        </p:spPr>
        <p:txBody>
          <a:bodyPr wrap="square" anchor="t">
            <a:spAutoFit/>
          </a:bodyPr>
          <a:lstStyle/>
          <a:p>
            <a:pPr marL="342900" indent="-342900">
              <a:lnSpc>
                <a:spcPct val="80000"/>
              </a:lnSpc>
              <a:spcBef>
                <a:spcPts val="1200"/>
              </a:spcBef>
              <a:buClr>
                <a:schemeClr val="tx2"/>
              </a:buClr>
              <a:buAutoNum type="arabicPeriod"/>
            </a:pPr>
            <a:r>
              <a:rPr lang="en-US" dirty="0">
                <a:solidFill>
                  <a:schemeClr val="tx1">
                    <a:lumMod val="75000"/>
                  </a:schemeClr>
                </a:solidFill>
              </a:rPr>
              <a:t>Navigate to the </a:t>
            </a:r>
            <a:r>
              <a:rPr lang="en-ES" b="1" dirty="0">
                <a:solidFill>
                  <a:schemeClr val="tx1">
                    <a:lumMod val="75000"/>
                  </a:schemeClr>
                </a:solidFill>
              </a:rPr>
              <a:t>Global Directory</a:t>
            </a:r>
            <a:r>
              <a:rPr lang="en-ES" dirty="0">
                <a:solidFill>
                  <a:schemeClr val="tx1">
                    <a:lumMod val="75000"/>
                  </a:schemeClr>
                </a:solidFill>
              </a:rPr>
              <a:t> tab</a:t>
            </a:r>
            <a:r>
              <a:rPr lang="en-US" dirty="0">
                <a:solidFill>
                  <a:schemeClr val="tx1">
                    <a:lumMod val="75000"/>
                  </a:schemeClr>
                </a:solidFill>
              </a:rPr>
              <a:t>, and select </a:t>
            </a:r>
            <a:r>
              <a:rPr lang="en-US" b="1" dirty="0">
                <a:solidFill>
                  <a:schemeClr val="tx1">
                    <a:lumMod val="75000"/>
                  </a:schemeClr>
                </a:solidFill>
              </a:rPr>
              <a:t>Personnel. </a:t>
            </a:r>
            <a:endParaRPr lang="en-US" dirty="0">
              <a:solidFill>
                <a:schemeClr val="tx1">
                  <a:lumMod val="75000"/>
                </a:scheme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Search for the existing </a:t>
            </a:r>
            <a:r>
              <a:rPr lang="en-US" b="1" dirty="0">
                <a:solidFill>
                  <a:schemeClr val="tx1">
                    <a:lumMod val="75000"/>
                  </a:schemeClr>
                </a:solidFill>
              </a:rPr>
              <a:t>Person</a:t>
            </a:r>
            <a:r>
              <a:rPr lang="en-US" dirty="0">
                <a:solidFill>
                  <a:schemeClr val="tx1">
                    <a:lumMod val="75000"/>
                  </a:schemeClr>
                </a:solidFill>
              </a:rPr>
              <a:t> that needs to be updated.</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the ‘Views’ section on the left-hand side may default to ‘Recent Personnel’ or ‘Favorites’. Ensure ‘All Personnel’ is selected when performing a search.</a:t>
            </a:r>
            <a:endParaRPr lang="en-US" sz="1300" b="1" dirty="0">
              <a:solidFill>
                <a:srgbClr val="646569">
                  <a:lumMod val="75000"/>
                </a:srgb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Click on the </a:t>
            </a:r>
            <a:r>
              <a:rPr lang="en-US" b="1" dirty="0">
                <a:solidFill>
                  <a:schemeClr val="tx1">
                    <a:lumMod val="75000"/>
                  </a:schemeClr>
                </a:solidFill>
              </a:rPr>
              <a:t>Person Name </a:t>
            </a:r>
            <a:r>
              <a:rPr lang="en-US" dirty="0">
                <a:solidFill>
                  <a:schemeClr val="tx1">
                    <a:lumMod val="75000"/>
                  </a:schemeClr>
                </a:solidFill>
              </a:rPr>
              <a:t>to open the record.</a:t>
            </a:r>
          </a:p>
          <a:p>
            <a:pPr marL="342900" indent="-342900">
              <a:lnSpc>
                <a:spcPct val="80000"/>
              </a:lnSpc>
              <a:spcBef>
                <a:spcPts val="1200"/>
              </a:spcBef>
              <a:buClr>
                <a:schemeClr val="tx2"/>
              </a:buClr>
              <a:buAutoNum type="arabicPeriod"/>
            </a:pPr>
            <a:r>
              <a:rPr lang="en-US" dirty="0">
                <a:solidFill>
                  <a:srgbClr val="646569">
                    <a:lumMod val="75000"/>
                  </a:srgbClr>
                </a:solidFill>
              </a:rPr>
              <a:t>Click </a:t>
            </a:r>
            <a:r>
              <a:rPr lang="en-US" b="1" dirty="0">
                <a:solidFill>
                  <a:srgbClr val="646569">
                    <a:lumMod val="75000"/>
                  </a:srgbClr>
                </a:solidFill>
              </a:rPr>
              <a:t>Edit </a:t>
            </a:r>
            <a:r>
              <a:rPr lang="en-US" dirty="0">
                <a:solidFill>
                  <a:srgbClr val="646569">
                    <a:lumMod val="75000"/>
                  </a:srgbClr>
                </a:solidFill>
              </a:rPr>
              <a:t>on the Person’s page.</a:t>
            </a:r>
          </a:p>
          <a:p>
            <a:pPr marL="800100" lvl="1" indent="-342900">
              <a:lnSpc>
                <a:spcPct val="80000"/>
              </a:lnSpc>
              <a:spcBef>
                <a:spcPts val="1200"/>
              </a:spcBef>
              <a:buClr>
                <a:schemeClr val="tx1"/>
              </a:buClr>
              <a:buFont typeface="Calibri" panose="020F0502020204030204" pitchFamily="34" charset="0"/>
              <a:buChar char="—"/>
            </a:pPr>
            <a:r>
              <a:rPr lang="en-US" sz="1300" b="1" dirty="0">
                <a:solidFill>
                  <a:srgbClr val="646569">
                    <a:lumMod val="75000"/>
                  </a:srgbClr>
                </a:solidFill>
              </a:rPr>
              <a:t>Note: </a:t>
            </a:r>
            <a:r>
              <a:rPr lang="en-US" sz="1300" dirty="0">
                <a:solidFill>
                  <a:srgbClr val="646569">
                    <a:lumMod val="75000"/>
                  </a:srgbClr>
                </a:solidFill>
              </a:rPr>
              <a:t>If that person is also a </a:t>
            </a:r>
            <a:r>
              <a:rPr lang="en-US" sz="1300" b="1" dirty="0">
                <a:solidFill>
                  <a:srgbClr val="646569">
                    <a:lumMod val="75000"/>
                  </a:srgbClr>
                </a:solidFill>
              </a:rPr>
              <a:t>User</a:t>
            </a:r>
            <a:r>
              <a:rPr lang="en-US" sz="1300" dirty="0">
                <a:solidFill>
                  <a:srgbClr val="646569">
                    <a:lumMod val="75000"/>
                  </a:srgbClr>
                </a:solidFill>
              </a:rPr>
              <a:t> in Vault, then update data from the User record (Admin &gt; Users &amp; Groups). When updating from the User record, data between User and Person will remain </a:t>
            </a:r>
            <a:r>
              <a:rPr lang="en-US" sz="1300" i="1" dirty="0">
                <a:solidFill>
                  <a:srgbClr val="646569">
                    <a:lumMod val="75000"/>
                  </a:srgbClr>
                </a:solidFill>
              </a:rPr>
              <a:t>in-sync</a:t>
            </a:r>
            <a:r>
              <a:rPr lang="en-US" sz="1300" dirty="0">
                <a:solidFill>
                  <a:srgbClr val="646569">
                    <a:lumMod val="75000"/>
                  </a:srgbClr>
                </a:solidFill>
              </a:rPr>
              <a:t>.</a:t>
            </a:r>
            <a:endParaRPr lang="en-US" sz="1300" b="1" dirty="0">
              <a:solidFill>
                <a:schemeClr val="tx1">
                  <a:lumMod val="75000"/>
                </a:schemeClr>
              </a:solidFill>
            </a:endParaRPr>
          </a:p>
          <a:p>
            <a:pPr lvl="1">
              <a:lnSpc>
                <a:spcPct val="80000"/>
              </a:lnSpc>
              <a:spcBef>
                <a:spcPts val="1200"/>
              </a:spcBef>
              <a:buClr>
                <a:schemeClr val="tx1"/>
              </a:buClr>
            </a:pPr>
            <a:endParaRPr lang="en-US" dirty="0">
              <a:solidFill>
                <a:srgbClr val="646569">
                  <a:lumMod val="75000"/>
                </a:srgbClr>
              </a:solidFill>
            </a:endParaRPr>
          </a:p>
          <a:p>
            <a:pPr marL="342900" indent="-342900">
              <a:lnSpc>
                <a:spcPct val="80000"/>
              </a:lnSpc>
              <a:spcBef>
                <a:spcPts val="1200"/>
              </a:spcBef>
              <a:buClr>
                <a:schemeClr val="tx2"/>
              </a:buClr>
              <a:buAutoNum type="arabicPeriod"/>
            </a:pPr>
            <a:endParaRPr lang="en-US" dirty="0">
              <a:solidFill>
                <a:schemeClr val="tx1">
                  <a:lumMod val="75000"/>
                </a:schemeClr>
              </a:solidFill>
            </a:endParaRPr>
          </a:p>
          <a:p>
            <a:pPr marL="342900" indent="-342900">
              <a:lnSpc>
                <a:spcPct val="80000"/>
              </a:lnSpc>
              <a:spcBef>
                <a:spcPts val="1200"/>
              </a:spcBef>
              <a:buClr>
                <a:schemeClr val="tx2"/>
              </a:buClr>
              <a:buAutoNum type="arabicPeriod"/>
            </a:pPr>
            <a:endParaRPr lang="en-US" dirty="0">
              <a:solidFill>
                <a:schemeClr val="tx1">
                  <a:lumMod val="75000"/>
                </a:schemeClr>
              </a:solidFill>
            </a:endParaRPr>
          </a:p>
          <a:p>
            <a:pPr marL="342900" indent="-342900">
              <a:lnSpc>
                <a:spcPct val="80000"/>
              </a:lnSpc>
              <a:spcBef>
                <a:spcPts val="1200"/>
              </a:spcBef>
              <a:buClr>
                <a:schemeClr val="tx2"/>
              </a:buClr>
              <a:buAutoNum type="arabicPeriod"/>
            </a:pPr>
            <a:endParaRPr lang="en-US" sz="1300" b="1" dirty="0">
              <a:solidFill>
                <a:schemeClr val="tx1">
                  <a:lumMod val="75000"/>
                </a:schemeClr>
              </a:solidFill>
            </a:endParaRPr>
          </a:p>
        </p:txBody>
      </p:sp>
      <p:sp>
        <p:nvSpPr>
          <p:cNvPr id="31" name="Oval 30">
            <a:extLst>
              <a:ext uri="{FF2B5EF4-FFF2-40B4-BE49-F238E27FC236}">
                <a16:creationId xmlns:a16="http://schemas.microsoft.com/office/drawing/2014/main" id="{9AB9F97A-37F5-4EA4-9FDF-8A33E9C06F5C}"/>
              </a:ext>
            </a:extLst>
          </p:cNvPr>
          <p:cNvSpPr/>
          <p:nvPr/>
        </p:nvSpPr>
        <p:spPr>
          <a:xfrm>
            <a:off x="11018371" y="397810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pic>
        <p:nvPicPr>
          <p:cNvPr id="20" name="Picture 19" descr="Screenshot showing step 1">
            <a:extLst>
              <a:ext uri="{FF2B5EF4-FFF2-40B4-BE49-F238E27FC236}">
                <a16:creationId xmlns:a16="http://schemas.microsoft.com/office/drawing/2014/main" id="{3B9DF332-FF10-44C2-A3D1-31B48C82A2FC}"/>
              </a:ext>
            </a:extLst>
          </p:cNvPr>
          <p:cNvPicPr>
            <a:picLocks noChangeAspect="1"/>
          </p:cNvPicPr>
          <p:nvPr/>
        </p:nvPicPr>
        <p:blipFill>
          <a:blip r:embed="rId2"/>
          <a:stretch>
            <a:fillRect/>
          </a:stretch>
        </p:blipFill>
        <p:spPr>
          <a:xfrm>
            <a:off x="6117497" y="750931"/>
            <a:ext cx="4108335" cy="3159907"/>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F0F22D3D-C37D-42A8-B2A7-35E973853015}"/>
              </a:ext>
            </a:extLst>
          </p:cNvPr>
          <p:cNvSpPr/>
          <p:nvPr/>
        </p:nvSpPr>
        <p:spPr>
          <a:xfrm>
            <a:off x="7449568" y="261485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8" name="Rectangle: Rounded Corners 27">
            <a:extLst>
              <a:ext uri="{FF2B5EF4-FFF2-40B4-BE49-F238E27FC236}">
                <a16:creationId xmlns:a16="http://schemas.microsoft.com/office/drawing/2014/main" id="{09D3B275-59F9-4509-A43C-E644173650AF}"/>
              </a:ext>
              <a:ext uri="{C183D7F6-B498-43B3-948B-1728B52AA6E4}">
                <adec:decorative xmlns:adec="http://schemas.microsoft.com/office/drawing/2017/decorative" val="1"/>
              </a:ext>
            </a:extLst>
          </p:cNvPr>
          <p:cNvSpPr/>
          <p:nvPr/>
        </p:nvSpPr>
        <p:spPr>
          <a:xfrm>
            <a:off x="8171664" y="3683384"/>
            <a:ext cx="892522" cy="2119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3A09DA91-E08A-4F78-83AB-CE07FDBBD325}"/>
              </a:ext>
              <a:ext uri="{C183D7F6-B498-43B3-948B-1728B52AA6E4}">
                <adec:decorative xmlns:adec="http://schemas.microsoft.com/office/drawing/2017/decorative" val="1"/>
              </a:ext>
            </a:extLst>
          </p:cNvPr>
          <p:cNvSpPr/>
          <p:nvPr/>
        </p:nvSpPr>
        <p:spPr>
          <a:xfrm>
            <a:off x="8104797" y="3159320"/>
            <a:ext cx="1063124" cy="24191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12" name="Picture 11" descr="Screenshot showing step 4">
            <a:extLst>
              <a:ext uri="{FF2B5EF4-FFF2-40B4-BE49-F238E27FC236}">
                <a16:creationId xmlns:a16="http://schemas.microsoft.com/office/drawing/2014/main" id="{AE3BDDEB-55CF-4AE0-B5F5-372C673E5B54}"/>
              </a:ext>
            </a:extLst>
          </p:cNvPr>
          <p:cNvPicPr>
            <a:picLocks noChangeAspect="1"/>
          </p:cNvPicPr>
          <p:nvPr/>
        </p:nvPicPr>
        <p:blipFill>
          <a:blip r:embed="rId3"/>
          <a:stretch>
            <a:fillRect/>
          </a:stretch>
        </p:blipFill>
        <p:spPr>
          <a:xfrm>
            <a:off x="4340515" y="5959343"/>
            <a:ext cx="7819265" cy="362706"/>
          </a:xfrm>
          <a:prstGeom prst="rect">
            <a:avLst/>
          </a:prstGeom>
          <a:ln>
            <a:noFill/>
          </a:ln>
          <a:effectLst>
            <a:outerShdw blurRad="292100" dist="139700" dir="2700000" algn="tl" rotWithShape="0">
              <a:srgbClr val="333333">
                <a:alpha val="65000"/>
              </a:srgbClr>
            </a:outerShdw>
          </a:effectLst>
        </p:spPr>
      </p:pic>
      <p:pic>
        <p:nvPicPr>
          <p:cNvPr id="15" name="Picture 14" descr="Screenshot showing steps 2 and 3">
            <a:extLst>
              <a:ext uri="{FF2B5EF4-FFF2-40B4-BE49-F238E27FC236}">
                <a16:creationId xmlns:a16="http://schemas.microsoft.com/office/drawing/2014/main" id="{E82990EC-9F99-4849-A2BE-07C610958A12}"/>
              </a:ext>
            </a:extLst>
          </p:cNvPr>
          <p:cNvPicPr>
            <a:picLocks noChangeAspect="1"/>
          </p:cNvPicPr>
          <p:nvPr/>
        </p:nvPicPr>
        <p:blipFill>
          <a:blip r:embed="rId4"/>
          <a:stretch>
            <a:fillRect/>
          </a:stretch>
        </p:blipFill>
        <p:spPr>
          <a:xfrm>
            <a:off x="5394878" y="4010479"/>
            <a:ext cx="5392988" cy="1854506"/>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75BC3411-5CD2-416A-81AA-A69BE0124DDD}"/>
              </a:ext>
              <a:ext uri="{C183D7F6-B498-43B3-948B-1728B52AA6E4}">
                <adec:decorative xmlns:adec="http://schemas.microsoft.com/office/drawing/2017/decorative" val="1"/>
              </a:ext>
            </a:extLst>
          </p:cNvPr>
          <p:cNvSpPr/>
          <p:nvPr/>
        </p:nvSpPr>
        <p:spPr>
          <a:xfrm>
            <a:off x="6808958" y="4082145"/>
            <a:ext cx="3931951" cy="18999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4" name="Oval 33">
            <a:extLst>
              <a:ext uri="{FF2B5EF4-FFF2-40B4-BE49-F238E27FC236}">
                <a16:creationId xmlns:a16="http://schemas.microsoft.com/office/drawing/2014/main" id="{B03AF397-4601-4E38-9653-65DF3F53C195}"/>
              </a:ext>
            </a:extLst>
          </p:cNvPr>
          <p:cNvSpPr/>
          <p:nvPr/>
        </p:nvSpPr>
        <p:spPr>
          <a:xfrm>
            <a:off x="6666500" y="519553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5" name="Rectangle: Rounded Corners 34">
            <a:extLst>
              <a:ext uri="{FF2B5EF4-FFF2-40B4-BE49-F238E27FC236}">
                <a16:creationId xmlns:a16="http://schemas.microsoft.com/office/drawing/2014/main" id="{4212CD1A-DAA9-4E71-A2CA-3CD6AB110454}"/>
              </a:ext>
              <a:ext uri="{C183D7F6-B498-43B3-948B-1728B52AA6E4}">
                <adec:decorative xmlns:adec="http://schemas.microsoft.com/office/drawing/2017/decorative" val="1"/>
              </a:ext>
            </a:extLst>
          </p:cNvPr>
          <p:cNvSpPr/>
          <p:nvPr/>
        </p:nvSpPr>
        <p:spPr>
          <a:xfrm>
            <a:off x="7449567" y="5715085"/>
            <a:ext cx="800581" cy="18999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28C6321-FAFB-4BBC-9489-38A4865A631B}"/>
              </a:ext>
              <a:ext uri="{C183D7F6-B498-43B3-948B-1728B52AA6E4}">
                <adec:decorative xmlns:adec="http://schemas.microsoft.com/office/drawing/2017/decorative" val="1"/>
              </a:ext>
            </a:extLst>
          </p:cNvPr>
          <p:cNvSpPr/>
          <p:nvPr/>
        </p:nvSpPr>
        <p:spPr>
          <a:xfrm>
            <a:off x="11528109" y="5966344"/>
            <a:ext cx="461009" cy="35321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7" name="Oval 36">
            <a:extLst>
              <a:ext uri="{FF2B5EF4-FFF2-40B4-BE49-F238E27FC236}">
                <a16:creationId xmlns:a16="http://schemas.microsoft.com/office/drawing/2014/main" id="{FCA04C8C-6B85-4564-8F66-A8D269579A9B}"/>
              </a:ext>
            </a:extLst>
          </p:cNvPr>
          <p:cNvSpPr/>
          <p:nvPr/>
        </p:nvSpPr>
        <p:spPr>
          <a:xfrm>
            <a:off x="10765932" y="586022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Tree>
    <p:extLst>
      <p:ext uri="{BB962C8B-B14F-4D97-AF65-F5344CB8AC3E}">
        <p14:creationId xmlns:p14="http://schemas.microsoft.com/office/powerpoint/2010/main" val="2513633310"/>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96275"/>
            <a:ext cx="11639394" cy="1101213"/>
          </a:xfrm>
        </p:spPr>
        <p:txBody>
          <a:bodyPr/>
          <a:lstStyle/>
          <a:p>
            <a:r>
              <a:rPr lang="en-GB" dirty="0"/>
              <a:t>GVP Outline</a:t>
            </a:r>
          </a:p>
        </p:txBody>
      </p:sp>
      <p:sp>
        <p:nvSpPr>
          <p:cNvPr id="27" name="Rectangle 26">
            <a:extLst>
              <a:ext uri="{FF2B5EF4-FFF2-40B4-BE49-F238E27FC236}">
                <a16:creationId xmlns:a16="http://schemas.microsoft.com/office/drawing/2014/main" id="{38BB847C-FAE9-473C-AB5F-03D30AFF70E4}"/>
              </a:ext>
            </a:extLst>
          </p:cNvPr>
          <p:cNvSpPr/>
          <p:nvPr/>
        </p:nvSpPr>
        <p:spPr>
          <a:xfrm>
            <a:off x="2257994" y="954089"/>
            <a:ext cx="7676012" cy="754583"/>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2" action="ppaction://hlinksldjump"/>
              </a:rPr>
              <a:t>Introduction to Closing Out your Trial</a:t>
            </a:r>
            <a:endParaRPr lang="en-US" dirty="0">
              <a:solidFill>
                <a:schemeClr val="bg1">
                  <a:lumMod val="50000"/>
                </a:schemeClr>
              </a:solidFill>
            </a:endParaRPr>
          </a:p>
        </p:txBody>
      </p:sp>
      <p:sp>
        <p:nvSpPr>
          <p:cNvPr id="42" name="Rectangle 41">
            <a:extLst>
              <a:ext uri="{FF2B5EF4-FFF2-40B4-BE49-F238E27FC236}">
                <a16:creationId xmlns:a16="http://schemas.microsoft.com/office/drawing/2014/main" id="{A125ECAD-C253-4682-8BFC-07EE3505AAFA}"/>
              </a:ext>
            </a:extLst>
          </p:cNvPr>
          <p:cNvSpPr/>
          <p:nvPr/>
        </p:nvSpPr>
        <p:spPr>
          <a:xfrm>
            <a:off x="2715484" y="859349"/>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sp>
        <p:nvSpPr>
          <p:cNvPr id="31" name="Rectangle 30">
            <a:extLst>
              <a:ext uri="{FF2B5EF4-FFF2-40B4-BE49-F238E27FC236}">
                <a16:creationId xmlns:a16="http://schemas.microsoft.com/office/drawing/2014/main" id="{9189A9CC-000B-4BAE-817F-82EA3C650672}"/>
              </a:ext>
            </a:extLst>
          </p:cNvPr>
          <p:cNvSpPr/>
          <p:nvPr/>
        </p:nvSpPr>
        <p:spPr>
          <a:xfrm>
            <a:off x="2257994" y="1794675"/>
            <a:ext cx="7676012" cy="1016818"/>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3" action="ppaction://hlinksldjump"/>
              </a:rPr>
              <a:t>Closing Out Your Study Site</a:t>
            </a:r>
            <a:endParaRPr lang="en-US" dirty="0">
              <a:solidFill>
                <a:schemeClr val="bg1">
                  <a:lumMod val="50000"/>
                </a:schemeClr>
              </a:solidFill>
            </a:endParaRPr>
          </a:p>
          <a:p>
            <a:pPr marL="742950" lvl="1" indent="-285750">
              <a:buClr>
                <a:schemeClr val="tx2"/>
              </a:buClr>
              <a:buFont typeface="Arial" panose="020B0604020202020204" pitchFamily="34" charset="0"/>
              <a:buChar char="•"/>
            </a:pPr>
            <a:r>
              <a:rPr lang="en-US" dirty="0">
                <a:solidFill>
                  <a:schemeClr val="bg1">
                    <a:lumMod val="50000"/>
                  </a:schemeClr>
                </a:solidFill>
                <a:hlinkClick r:id="" action="ppaction://noaction"/>
              </a:rPr>
              <a:t>How to move a Site to Closing</a:t>
            </a:r>
            <a:endParaRPr lang="en-US" dirty="0">
              <a:solidFill>
                <a:schemeClr val="bg1">
                  <a:lumMod val="50000"/>
                </a:schemeClr>
              </a:solidFill>
            </a:endParaRPr>
          </a:p>
          <a:p>
            <a:pPr marL="742950" lvl="1" indent="-285750">
              <a:buClr>
                <a:schemeClr val="tx2"/>
              </a:buClr>
              <a:buFont typeface="Arial" panose="020B0604020202020204" pitchFamily="34" charset="0"/>
              <a:buChar char="•"/>
            </a:pPr>
            <a:r>
              <a:rPr lang="en-US" dirty="0">
                <a:solidFill>
                  <a:schemeClr val="bg1">
                    <a:lumMod val="50000"/>
                  </a:schemeClr>
                </a:solidFill>
                <a:hlinkClick r:id="" action="ppaction://noaction"/>
              </a:rPr>
              <a:t>How to move a Site to Closed</a:t>
            </a:r>
            <a:endParaRPr lang="en-US" dirty="0">
              <a:solidFill>
                <a:schemeClr val="bg1">
                  <a:lumMod val="50000"/>
                </a:schemeClr>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715484" y="1829144"/>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sp>
        <p:nvSpPr>
          <p:cNvPr id="36" name="Rectangle 35">
            <a:extLst>
              <a:ext uri="{FF2B5EF4-FFF2-40B4-BE49-F238E27FC236}">
                <a16:creationId xmlns:a16="http://schemas.microsoft.com/office/drawing/2014/main" id="{CB541FA0-B51D-4B55-9307-08918A75F6EA}"/>
              </a:ext>
            </a:extLst>
          </p:cNvPr>
          <p:cNvSpPr/>
          <p:nvPr/>
        </p:nvSpPr>
        <p:spPr>
          <a:xfrm>
            <a:off x="2257994" y="2897496"/>
            <a:ext cx="7676012" cy="1016818"/>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ighlight>
                  <a:srgbClr val="FFFFFF"/>
                </a:highlight>
                <a:hlinkClick r:id="rId4" action="ppaction://hlinksldjump"/>
              </a:rPr>
              <a:t>Closing Out Your Study Country</a:t>
            </a:r>
            <a:endParaRPr lang="en-US" dirty="0">
              <a:solidFill>
                <a:schemeClr val="bg1">
                  <a:lumMod val="50000"/>
                </a:schemeClr>
              </a:solidFill>
              <a:highlight>
                <a:srgbClr val="FFFFFF"/>
              </a:highlight>
            </a:endParaRPr>
          </a:p>
          <a:p>
            <a:pPr marL="742950" lvl="1" indent="-285750">
              <a:buClr>
                <a:schemeClr val="tx2"/>
              </a:buClr>
              <a:buFont typeface="Arial" panose="020B0604020202020204" pitchFamily="34" charset="0"/>
              <a:buChar char="•"/>
            </a:pPr>
            <a:r>
              <a:rPr lang="en-US" dirty="0">
                <a:solidFill>
                  <a:schemeClr val="bg1">
                    <a:lumMod val="50000"/>
                  </a:schemeClr>
                </a:solidFill>
                <a:hlinkClick r:id="" action="ppaction://noaction"/>
              </a:rPr>
              <a:t>How to move a Study Country to Closing</a:t>
            </a:r>
            <a:endParaRPr lang="en-US" dirty="0">
              <a:solidFill>
                <a:schemeClr val="bg1">
                  <a:lumMod val="50000"/>
                </a:schemeClr>
              </a:solidFill>
            </a:endParaRPr>
          </a:p>
          <a:p>
            <a:pPr marL="742950" lvl="1" indent="-285750">
              <a:buClr>
                <a:schemeClr val="tx2"/>
              </a:buClr>
              <a:buFont typeface="Arial" panose="020B0604020202020204" pitchFamily="34" charset="0"/>
              <a:buChar char="•"/>
            </a:pPr>
            <a:r>
              <a:rPr lang="en-US" dirty="0">
                <a:solidFill>
                  <a:schemeClr val="bg1">
                    <a:lumMod val="50000"/>
                  </a:schemeClr>
                </a:solidFill>
                <a:hlinkClick r:id="" action="ppaction://noaction"/>
              </a:rPr>
              <a:t>How to perform Closeout activities</a:t>
            </a:r>
            <a:endParaRPr lang="en-US" dirty="0">
              <a:solidFill>
                <a:schemeClr val="bg1">
                  <a:lumMod val="50000"/>
                </a:schemeClr>
              </a:solidFill>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715484" y="2968377"/>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3</a:t>
            </a:r>
          </a:p>
        </p:txBody>
      </p:sp>
      <p:sp>
        <p:nvSpPr>
          <p:cNvPr id="43" name="Rectangle 42">
            <a:extLst>
              <a:ext uri="{FF2B5EF4-FFF2-40B4-BE49-F238E27FC236}">
                <a16:creationId xmlns:a16="http://schemas.microsoft.com/office/drawing/2014/main" id="{74120BD0-F086-43E1-94EE-B41EB2EC861D}"/>
              </a:ext>
            </a:extLst>
          </p:cNvPr>
          <p:cNvSpPr/>
          <p:nvPr/>
        </p:nvSpPr>
        <p:spPr>
          <a:xfrm>
            <a:off x="2257994" y="4000470"/>
            <a:ext cx="7676012" cy="1072306"/>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ighlight>
                  <a:srgbClr val="FFFFFF"/>
                </a:highlight>
                <a:hlinkClick r:id="rId5" action="ppaction://hlinksldjump"/>
              </a:rPr>
              <a:t>Closing Out Your Study</a:t>
            </a:r>
            <a:endParaRPr lang="en-US" dirty="0">
              <a:solidFill>
                <a:schemeClr val="bg1">
                  <a:lumMod val="50000"/>
                </a:schemeClr>
              </a:solidFill>
              <a:highlight>
                <a:srgbClr val="FFFFFF"/>
              </a:highlight>
            </a:endParaRPr>
          </a:p>
          <a:p>
            <a:pPr marL="742950" lvl="1" indent="-285750">
              <a:buClr>
                <a:schemeClr val="tx2"/>
              </a:buClr>
              <a:buFont typeface="Arial" panose="020B0604020202020204" pitchFamily="34" charset="0"/>
              <a:buChar char="•"/>
            </a:pPr>
            <a:r>
              <a:rPr lang="en-US" dirty="0">
                <a:solidFill>
                  <a:schemeClr val="bg1">
                    <a:lumMod val="50000"/>
                  </a:schemeClr>
                </a:solidFill>
                <a:highlight>
                  <a:srgbClr val="FFFFFF"/>
                </a:highlight>
                <a:hlinkClick r:id="" action="ppaction://noaction"/>
              </a:rPr>
              <a:t>How to move a Study to Closing</a:t>
            </a:r>
            <a:endParaRPr lang="en-US" dirty="0">
              <a:solidFill>
                <a:schemeClr val="bg1">
                  <a:lumMod val="50000"/>
                </a:schemeClr>
              </a:solidFill>
              <a:highlight>
                <a:srgbClr val="FFFFFF"/>
              </a:highlight>
            </a:endParaRPr>
          </a:p>
          <a:p>
            <a:pPr marL="742950" lvl="1" indent="-285750">
              <a:buClr>
                <a:schemeClr val="tx2"/>
              </a:buClr>
              <a:buFont typeface="Arial" panose="020B0604020202020204" pitchFamily="34" charset="0"/>
              <a:buChar char="•"/>
            </a:pPr>
            <a:r>
              <a:rPr lang="en-US" dirty="0">
                <a:solidFill>
                  <a:schemeClr val="bg1">
                    <a:lumMod val="50000"/>
                  </a:schemeClr>
                </a:solidFill>
                <a:highlight>
                  <a:srgbClr val="FFFFFF"/>
                </a:highlight>
                <a:hlinkClick r:id="" action="ppaction://noaction"/>
              </a:rPr>
              <a:t>How to perform Closeout Activities</a:t>
            </a:r>
            <a:endParaRPr lang="en-US" dirty="0">
              <a:solidFill>
                <a:schemeClr val="bg1">
                  <a:lumMod val="50000"/>
                </a:schemeClr>
              </a:solidFill>
              <a:highlight>
                <a:srgbClr val="FFFFFF"/>
              </a:highlight>
            </a:endParaRPr>
          </a:p>
        </p:txBody>
      </p:sp>
      <p:sp>
        <p:nvSpPr>
          <p:cNvPr id="44" name="Rectangle 43">
            <a:extLst>
              <a:ext uri="{FF2B5EF4-FFF2-40B4-BE49-F238E27FC236}">
                <a16:creationId xmlns:a16="http://schemas.microsoft.com/office/drawing/2014/main" id="{27D87B81-61D6-475B-9080-C46EE736AB50}"/>
              </a:ext>
            </a:extLst>
          </p:cNvPr>
          <p:cNvSpPr/>
          <p:nvPr/>
        </p:nvSpPr>
        <p:spPr>
          <a:xfrm>
            <a:off x="2715484" y="4099095"/>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4</a:t>
            </a:r>
          </a:p>
        </p:txBody>
      </p:sp>
      <p:sp>
        <p:nvSpPr>
          <p:cNvPr id="11" name="Rectangle 10">
            <a:extLst>
              <a:ext uri="{FF2B5EF4-FFF2-40B4-BE49-F238E27FC236}">
                <a16:creationId xmlns:a16="http://schemas.microsoft.com/office/drawing/2014/main" id="{60A12CEE-9918-4C8A-A34F-CA9F1FB0E5AF}"/>
              </a:ext>
            </a:extLst>
          </p:cNvPr>
          <p:cNvSpPr/>
          <p:nvPr/>
        </p:nvSpPr>
        <p:spPr>
          <a:xfrm>
            <a:off x="2257994" y="5176870"/>
            <a:ext cx="7676012" cy="1300645"/>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US" dirty="0">
                <a:solidFill>
                  <a:schemeClr val="bg1">
                    <a:lumMod val="50000"/>
                  </a:schemeClr>
                </a:solidFill>
                <a:hlinkClick r:id="rId6" action="ppaction://hlinksldjump"/>
              </a:rPr>
              <a:t>Archiving Your Study</a:t>
            </a:r>
            <a:endParaRPr lang="en-US" dirty="0">
              <a:solidFill>
                <a:schemeClr val="bg1">
                  <a:lumMod val="50000"/>
                </a:schemeClr>
              </a:solidFill>
            </a:endParaRPr>
          </a:p>
          <a:p>
            <a:pPr marL="742950" lvl="1" indent="-285750">
              <a:buClr>
                <a:schemeClr val="tx2"/>
              </a:buClr>
              <a:buFont typeface="Arial" panose="020B0604020202020204" pitchFamily="34" charset="0"/>
              <a:buChar char="•"/>
            </a:pPr>
            <a:r>
              <a:rPr lang="en-US" dirty="0">
                <a:solidFill>
                  <a:schemeClr val="bg1">
                    <a:lumMod val="50000"/>
                  </a:schemeClr>
                </a:solidFill>
                <a:hlinkClick r:id="rId7" action="ppaction://hlinksldjump"/>
              </a:rPr>
              <a:t>Benefits One-Click Archival</a:t>
            </a:r>
            <a:endParaRPr lang="en-US" dirty="0">
              <a:solidFill>
                <a:schemeClr val="bg1">
                  <a:lumMod val="50000"/>
                </a:schemeClr>
              </a:solidFill>
            </a:endParaRPr>
          </a:p>
          <a:p>
            <a:pPr marL="742950" lvl="1" indent="-285750">
              <a:buClr>
                <a:schemeClr val="tx2"/>
              </a:buClr>
              <a:buFont typeface="Arial" panose="020B0604020202020204" pitchFamily="34" charset="0"/>
              <a:buChar char="•"/>
            </a:pPr>
            <a:r>
              <a:rPr lang="en-GB" dirty="0">
                <a:solidFill>
                  <a:schemeClr val="bg1">
                    <a:lumMod val="50000"/>
                  </a:schemeClr>
                </a:solidFill>
                <a:hlinkClick r:id="" action="ppaction://noaction"/>
              </a:rPr>
              <a:t>Archiving a Study in Vault</a:t>
            </a:r>
            <a:endParaRPr lang="en-GB" dirty="0">
              <a:solidFill>
                <a:schemeClr val="bg1">
                  <a:lumMod val="50000"/>
                </a:schemeClr>
              </a:solidFill>
            </a:endParaRPr>
          </a:p>
          <a:p>
            <a:pPr marL="742950" lvl="1" indent="-285750">
              <a:buClr>
                <a:schemeClr val="tx2"/>
              </a:buClr>
              <a:buFont typeface="Arial" panose="020B0604020202020204" pitchFamily="34" charset="0"/>
              <a:buChar char="•"/>
            </a:pPr>
            <a:r>
              <a:rPr lang="en-GB" dirty="0">
                <a:solidFill>
                  <a:schemeClr val="bg1">
                    <a:lumMod val="50000"/>
                  </a:schemeClr>
                </a:solidFill>
                <a:hlinkClick r:id="rId8" action="ppaction://hlinksldjump"/>
              </a:rPr>
              <a:t>Outcomes of Archiving a Study</a:t>
            </a:r>
            <a:endParaRPr lang="en-GB" dirty="0">
              <a:solidFill>
                <a:schemeClr val="bg1">
                  <a:lumMod val="50000"/>
                </a:schemeClr>
              </a:solidFill>
            </a:endParaRPr>
          </a:p>
        </p:txBody>
      </p:sp>
      <p:sp>
        <p:nvSpPr>
          <p:cNvPr id="13" name="Rectangle 12">
            <a:extLst>
              <a:ext uri="{FF2B5EF4-FFF2-40B4-BE49-F238E27FC236}">
                <a16:creationId xmlns:a16="http://schemas.microsoft.com/office/drawing/2014/main" id="{1D6C077A-19B2-40F8-BA79-05E483867C56}"/>
              </a:ext>
            </a:extLst>
          </p:cNvPr>
          <p:cNvSpPr/>
          <p:nvPr/>
        </p:nvSpPr>
        <p:spPr>
          <a:xfrm>
            <a:off x="2715484" y="5384195"/>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5</a:t>
            </a:r>
          </a:p>
        </p:txBody>
      </p:sp>
    </p:spTree>
    <p:extLst>
      <p:ext uri="{BB962C8B-B14F-4D97-AF65-F5344CB8AC3E}">
        <p14:creationId xmlns:p14="http://schemas.microsoft.com/office/powerpoint/2010/main" val="2182912119"/>
      </p:ext>
    </p:extLst>
  </p:cSld>
  <p:clrMapOvr>
    <a:masterClrMapping/>
  </p:clrMapOvr>
  <p:transition>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Closing Out Your Trial</a:t>
            </a:r>
          </a:p>
        </p:txBody>
      </p:sp>
    </p:spTree>
    <p:extLst>
      <p:ext uri="{BB962C8B-B14F-4D97-AF65-F5344CB8AC3E}">
        <p14:creationId xmlns:p14="http://schemas.microsoft.com/office/powerpoint/2010/main" val="1128152432"/>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4B6B-2571-4182-A51B-338F60D62253}"/>
              </a:ext>
            </a:extLst>
          </p:cNvPr>
          <p:cNvSpPr>
            <a:spLocks noGrp="1"/>
          </p:cNvSpPr>
          <p:nvPr>
            <p:ph type="title"/>
          </p:nvPr>
        </p:nvSpPr>
        <p:spPr>
          <a:xfrm>
            <a:off x="276303" y="97410"/>
            <a:ext cx="11639394" cy="986568"/>
          </a:xfrm>
        </p:spPr>
        <p:txBody>
          <a:bodyPr/>
          <a:lstStyle/>
          <a:p>
            <a:r>
              <a:rPr lang="en-US" dirty="0"/>
              <a:t>Touch points to Closing Out your Trial in Vault</a:t>
            </a:r>
          </a:p>
        </p:txBody>
      </p:sp>
      <p:grpSp>
        <p:nvGrpSpPr>
          <p:cNvPr id="37" name="Group 36" descr="Closeout requirements:&#10;&#10;All Levels:&#13;&#10;All Applicable Milestones have an Actual Finish Date&#13;&#10;All Tasks Resolved&#13;&#10;Study Level:&#13;&#10;All QI Resolved&#13;&#10;Final TMF Report Created&#13;&#10;">
            <a:extLst>
              <a:ext uri="{FF2B5EF4-FFF2-40B4-BE49-F238E27FC236}">
                <a16:creationId xmlns:a16="http://schemas.microsoft.com/office/drawing/2014/main" id="{CDC06E2A-F46D-4F12-B2A0-DE1CBF18E782}"/>
              </a:ext>
            </a:extLst>
          </p:cNvPr>
          <p:cNvGrpSpPr/>
          <p:nvPr/>
        </p:nvGrpSpPr>
        <p:grpSpPr>
          <a:xfrm>
            <a:off x="4015503" y="1212544"/>
            <a:ext cx="1951006" cy="4598955"/>
            <a:chOff x="4858658" y="993456"/>
            <a:chExt cx="1951006" cy="4598955"/>
          </a:xfrm>
        </p:grpSpPr>
        <p:grpSp>
          <p:nvGrpSpPr>
            <p:cNvPr id="14" name="Group 13">
              <a:extLst>
                <a:ext uri="{FF2B5EF4-FFF2-40B4-BE49-F238E27FC236}">
                  <a16:creationId xmlns:a16="http://schemas.microsoft.com/office/drawing/2014/main" id="{A749709D-AE70-410A-B7F1-643F2647DF66}"/>
                </a:ext>
              </a:extLst>
            </p:cNvPr>
            <p:cNvGrpSpPr/>
            <p:nvPr/>
          </p:nvGrpSpPr>
          <p:grpSpPr>
            <a:xfrm>
              <a:off x="4858658" y="993456"/>
              <a:ext cx="1951006" cy="4598955"/>
              <a:chOff x="2414906" y="1091378"/>
              <a:chExt cx="2345172" cy="4483119"/>
            </a:xfrm>
          </p:grpSpPr>
          <p:sp>
            <p:nvSpPr>
              <p:cNvPr id="18" name="Round Single Corner Rectangle 35">
                <a:extLst>
                  <a:ext uri="{FF2B5EF4-FFF2-40B4-BE49-F238E27FC236}">
                    <a16:creationId xmlns:a16="http://schemas.microsoft.com/office/drawing/2014/main" id="{2B2D398B-3F0E-4D74-A73B-DED37DDD6AC8}"/>
                  </a:ext>
                </a:extLst>
              </p:cNvPr>
              <p:cNvSpPr/>
              <p:nvPr/>
            </p:nvSpPr>
            <p:spPr>
              <a:xfrm rot="10800000">
                <a:off x="2414906" y="1343722"/>
                <a:ext cx="2336810" cy="4230775"/>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20" name="TextBox 19">
                <a:extLst>
                  <a:ext uri="{FF2B5EF4-FFF2-40B4-BE49-F238E27FC236}">
                    <a16:creationId xmlns:a16="http://schemas.microsoft.com/office/drawing/2014/main" id="{9777799C-D130-4839-B76C-1524B2589D4B}"/>
                  </a:ext>
                </a:extLst>
              </p:cNvPr>
              <p:cNvSpPr txBox="1"/>
              <p:nvPr/>
            </p:nvSpPr>
            <p:spPr>
              <a:xfrm>
                <a:off x="2470490" y="1600789"/>
                <a:ext cx="2225640" cy="570046"/>
              </a:xfrm>
              <a:prstGeom prst="rect">
                <a:avLst/>
              </a:prstGeom>
              <a:noFill/>
            </p:spPr>
            <p:txBody>
              <a:bodyPr wrap="square" rtlCol="0">
                <a:spAutoFit/>
              </a:bodyPr>
              <a:lstStyle/>
              <a:p>
                <a:pPr algn="ctr"/>
                <a:r>
                  <a:rPr lang="en-US" sz="1600" b="1" dirty="0">
                    <a:solidFill>
                      <a:schemeClr val="tx1">
                        <a:lumMod val="75000"/>
                      </a:schemeClr>
                    </a:solidFill>
                  </a:rPr>
                  <a:t>Closeout Requirements</a:t>
                </a:r>
              </a:p>
            </p:txBody>
          </p:sp>
          <p:sp>
            <p:nvSpPr>
              <p:cNvPr id="21" name="Oval 20">
                <a:extLst>
                  <a:ext uri="{FF2B5EF4-FFF2-40B4-BE49-F238E27FC236}">
                    <a16:creationId xmlns:a16="http://schemas.microsoft.com/office/drawing/2014/main" id="{7DDFCE95-D078-44B9-B819-6033377F4B7B}"/>
                  </a:ext>
                </a:extLst>
              </p:cNvPr>
              <p:cNvSpPr>
                <a:spLocks noChangeAspect="1"/>
              </p:cNvSpPr>
              <p:nvPr/>
            </p:nvSpPr>
            <p:spPr>
              <a:xfrm>
                <a:off x="3276518" y="1091378"/>
                <a:ext cx="625713" cy="51677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22" name="TextBox 21">
                <a:extLst>
                  <a:ext uri="{FF2B5EF4-FFF2-40B4-BE49-F238E27FC236}">
                    <a16:creationId xmlns:a16="http://schemas.microsoft.com/office/drawing/2014/main" id="{0D5592AD-8B37-401D-B655-EFC3BAC0D128}"/>
                  </a:ext>
                </a:extLst>
              </p:cNvPr>
              <p:cNvSpPr txBox="1"/>
              <p:nvPr/>
            </p:nvSpPr>
            <p:spPr>
              <a:xfrm>
                <a:off x="2431627" y="2348362"/>
                <a:ext cx="2328451" cy="2070168"/>
              </a:xfrm>
              <a:prstGeom prst="rect">
                <a:avLst/>
              </a:prstGeom>
              <a:noFill/>
            </p:spPr>
            <p:txBody>
              <a:bodyPr wrap="square" rtlCol="0">
                <a:spAutoFit/>
              </a:bodyPr>
              <a:lstStyle/>
              <a:p>
                <a:r>
                  <a:rPr lang="en-US" sz="1200" b="1" dirty="0">
                    <a:solidFill>
                      <a:schemeClr val="tx1">
                        <a:lumMod val="75000"/>
                      </a:schemeClr>
                    </a:solidFill>
                  </a:rPr>
                  <a:t>All Levels:</a:t>
                </a:r>
              </a:p>
              <a:p>
                <a:pPr marL="171450" indent="-171450">
                  <a:buFont typeface="Arial" panose="020B0604020202020204" pitchFamily="34" charset="0"/>
                  <a:buChar char="•"/>
                </a:pPr>
                <a:r>
                  <a:rPr lang="en-US" sz="1200" dirty="0">
                    <a:solidFill>
                      <a:schemeClr val="tx1">
                        <a:lumMod val="75000"/>
                      </a:schemeClr>
                    </a:solidFill>
                  </a:rPr>
                  <a:t>All Applicable Milestones have an </a:t>
                </a:r>
                <a:r>
                  <a:rPr lang="en-US" sz="1200" i="1" dirty="0">
                    <a:solidFill>
                      <a:schemeClr val="tx1">
                        <a:lumMod val="75000"/>
                      </a:schemeClr>
                    </a:solidFill>
                  </a:rPr>
                  <a:t>Actual Finish Date</a:t>
                </a:r>
              </a:p>
              <a:p>
                <a:pPr marL="171450" indent="-171450">
                  <a:buFont typeface="Arial" panose="020B0604020202020204" pitchFamily="34" charset="0"/>
                  <a:buChar char="•"/>
                </a:pPr>
                <a:r>
                  <a:rPr lang="en-US" sz="1200" dirty="0">
                    <a:solidFill>
                      <a:schemeClr val="tx1">
                        <a:lumMod val="75000"/>
                      </a:schemeClr>
                    </a:solidFill>
                  </a:rPr>
                  <a:t>All Tasks Resolved</a:t>
                </a:r>
                <a:br>
                  <a:rPr lang="en-US" sz="1200" dirty="0">
                    <a:solidFill>
                      <a:schemeClr val="tx1">
                        <a:lumMod val="75000"/>
                      </a:schemeClr>
                    </a:solidFill>
                  </a:rPr>
                </a:br>
                <a:endParaRPr lang="en-US" sz="1200" dirty="0">
                  <a:solidFill>
                    <a:schemeClr val="tx1">
                      <a:lumMod val="75000"/>
                    </a:schemeClr>
                  </a:solidFill>
                </a:endParaRPr>
              </a:p>
              <a:p>
                <a:r>
                  <a:rPr lang="en-US" sz="1200" b="1" dirty="0">
                    <a:solidFill>
                      <a:schemeClr val="tx1">
                        <a:lumMod val="75000"/>
                      </a:schemeClr>
                    </a:solidFill>
                  </a:rPr>
                  <a:t>Study Level:</a:t>
                </a:r>
              </a:p>
              <a:p>
                <a:pPr marL="171450" indent="-171450">
                  <a:buFont typeface="Arial" panose="020B0604020202020204" pitchFamily="34" charset="0"/>
                  <a:buChar char="•"/>
                </a:pPr>
                <a:r>
                  <a:rPr lang="en-US" sz="1200" dirty="0">
                    <a:solidFill>
                      <a:schemeClr val="tx1">
                        <a:lumMod val="75000"/>
                      </a:schemeClr>
                    </a:solidFill>
                  </a:rPr>
                  <a:t>All QI Resolved</a:t>
                </a:r>
              </a:p>
              <a:p>
                <a:pPr marL="171450" indent="-171450">
                  <a:buFont typeface="Arial" panose="020B0604020202020204" pitchFamily="34" charset="0"/>
                  <a:buChar char="•"/>
                </a:pPr>
                <a:r>
                  <a:rPr lang="en-US" sz="1200" dirty="0">
                    <a:solidFill>
                      <a:schemeClr val="tx1">
                        <a:lumMod val="75000"/>
                      </a:schemeClr>
                    </a:solidFill>
                  </a:rPr>
                  <a:t>Final TMF Report Created</a:t>
                </a:r>
              </a:p>
              <a:p>
                <a:br>
                  <a:rPr lang="en-US" sz="1200" dirty="0">
                    <a:solidFill>
                      <a:schemeClr val="tx1">
                        <a:lumMod val="75000"/>
                      </a:schemeClr>
                    </a:solidFill>
                  </a:rPr>
                </a:br>
                <a:endParaRPr lang="en-US" sz="1200" dirty="0">
                  <a:solidFill>
                    <a:schemeClr val="tx1">
                      <a:lumMod val="75000"/>
                    </a:schemeClr>
                  </a:solidFill>
                </a:endParaRPr>
              </a:p>
            </p:txBody>
          </p:sp>
        </p:grpSp>
        <p:sp>
          <p:nvSpPr>
            <p:cNvPr id="34" name="Freeform 95">
              <a:extLst>
                <a:ext uri="{FF2B5EF4-FFF2-40B4-BE49-F238E27FC236}">
                  <a16:creationId xmlns:a16="http://schemas.microsoft.com/office/drawing/2014/main" id="{D25425BB-79E8-4EB2-AFDD-D2E1FB2ADC0F}"/>
                </a:ext>
              </a:extLst>
            </p:cNvPr>
            <p:cNvSpPr>
              <a:spLocks noChangeAspect="1"/>
            </p:cNvSpPr>
            <p:nvPr/>
          </p:nvSpPr>
          <p:spPr bwMode="auto">
            <a:xfrm>
              <a:off x="5675977" y="1131411"/>
              <a:ext cx="323322" cy="273939"/>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descr="Study, study country and study site states:&#10;&#10;Moving your Study, Study Countries, and Study Sites to Closing allows you to track the status of your Study at each level&#13;&#10;&#13;&#10;Closing your Study, Study Countries, and Study Sites will generate new milestones and expected documents&#13;&#10;&#13;&#10;Once a Study Site’s Closeout requirements are met, the Study Site moves to Closed. All Study Sites must be Closed before Archival&#13;&#10;">
            <a:extLst>
              <a:ext uri="{FF2B5EF4-FFF2-40B4-BE49-F238E27FC236}">
                <a16:creationId xmlns:a16="http://schemas.microsoft.com/office/drawing/2014/main" id="{1C7470DD-4622-43B7-A523-C6E83DB83F79}"/>
              </a:ext>
            </a:extLst>
          </p:cNvPr>
          <p:cNvGrpSpPr/>
          <p:nvPr/>
        </p:nvGrpSpPr>
        <p:grpSpPr>
          <a:xfrm>
            <a:off x="1919989" y="1203584"/>
            <a:ext cx="1957961" cy="4606515"/>
            <a:chOff x="2672985" y="985899"/>
            <a:chExt cx="1957961" cy="4606515"/>
          </a:xfrm>
        </p:grpSpPr>
        <p:grpSp>
          <p:nvGrpSpPr>
            <p:cNvPr id="4" name="Group 3">
              <a:extLst>
                <a:ext uri="{FF2B5EF4-FFF2-40B4-BE49-F238E27FC236}">
                  <a16:creationId xmlns:a16="http://schemas.microsoft.com/office/drawing/2014/main" id="{A7239CDB-883B-497C-A5F6-E2CB0FDFFC94}"/>
                </a:ext>
              </a:extLst>
            </p:cNvPr>
            <p:cNvGrpSpPr/>
            <p:nvPr/>
          </p:nvGrpSpPr>
          <p:grpSpPr>
            <a:xfrm>
              <a:off x="2672985" y="985899"/>
              <a:ext cx="1957961" cy="4606515"/>
              <a:chOff x="2414906" y="1084012"/>
              <a:chExt cx="2353531" cy="4490485"/>
            </a:xfrm>
          </p:grpSpPr>
          <p:sp>
            <p:nvSpPr>
              <p:cNvPr id="8" name="Round Single Corner Rectangle 35">
                <a:extLst>
                  <a:ext uri="{FF2B5EF4-FFF2-40B4-BE49-F238E27FC236}">
                    <a16:creationId xmlns:a16="http://schemas.microsoft.com/office/drawing/2014/main" id="{A97287AC-EEC7-4FD7-B4C7-B524035E2C63}"/>
                  </a:ext>
                </a:extLst>
              </p:cNvPr>
              <p:cNvSpPr/>
              <p:nvPr/>
            </p:nvSpPr>
            <p:spPr>
              <a:xfrm rot="10800000">
                <a:off x="2414906" y="1343720"/>
                <a:ext cx="2336809" cy="4230777"/>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10" name="TextBox 9">
                <a:extLst>
                  <a:ext uri="{FF2B5EF4-FFF2-40B4-BE49-F238E27FC236}">
                    <a16:creationId xmlns:a16="http://schemas.microsoft.com/office/drawing/2014/main" id="{639D7205-16AC-4D5B-BAC8-F1ACD96B14DD}"/>
                  </a:ext>
                </a:extLst>
              </p:cNvPr>
              <p:cNvSpPr txBox="1"/>
              <p:nvPr/>
            </p:nvSpPr>
            <p:spPr>
              <a:xfrm>
                <a:off x="2463039" y="1572058"/>
                <a:ext cx="2225638" cy="810066"/>
              </a:xfrm>
              <a:prstGeom prst="rect">
                <a:avLst/>
              </a:prstGeom>
              <a:noFill/>
            </p:spPr>
            <p:txBody>
              <a:bodyPr wrap="square" rtlCol="0">
                <a:spAutoFit/>
              </a:bodyPr>
              <a:lstStyle/>
              <a:p>
                <a:pPr algn="ctr"/>
                <a:r>
                  <a:rPr lang="en-US" sz="1600" b="1" dirty="0">
                    <a:solidFill>
                      <a:schemeClr val="tx1">
                        <a:lumMod val="75000"/>
                      </a:schemeClr>
                    </a:solidFill>
                  </a:rPr>
                  <a:t>Study, Study Country, and Study Site States</a:t>
                </a:r>
              </a:p>
            </p:txBody>
          </p:sp>
          <p:sp>
            <p:nvSpPr>
              <p:cNvPr id="11" name="Oval 10">
                <a:extLst>
                  <a:ext uri="{FF2B5EF4-FFF2-40B4-BE49-F238E27FC236}">
                    <a16:creationId xmlns:a16="http://schemas.microsoft.com/office/drawing/2014/main" id="{3E8DAF7C-7BD5-49E4-8F4C-F1CFBA5BC757}"/>
                  </a:ext>
                </a:extLst>
              </p:cNvPr>
              <p:cNvSpPr>
                <a:spLocks noChangeAspect="1"/>
              </p:cNvSpPr>
              <p:nvPr/>
            </p:nvSpPr>
            <p:spPr>
              <a:xfrm>
                <a:off x="3278818" y="1084012"/>
                <a:ext cx="625713" cy="51677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12" name="TextBox 11">
                <a:extLst>
                  <a:ext uri="{FF2B5EF4-FFF2-40B4-BE49-F238E27FC236}">
                    <a16:creationId xmlns:a16="http://schemas.microsoft.com/office/drawing/2014/main" id="{951D587C-3385-48F1-A06A-78876B7DE28B}"/>
                  </a:ext>
                </a:extLst>
              </p:cNvPr>
              <p:cNvSpPr txBox="1"/>
              <p:nvPr/>
            </p:nvSpPr>
            <p:spPr>
              <a:xfrm>
                <a:off x="2431627" y="2340996"/>
                <a:ext cx="2336810" cy="3180257"/>
              </a:xfrm>
              <a:prstGeom prst="rect">
                <a:avLst/>
              </a:prstGeom>
              <a:noFill/>
            </p:spPr>
            <p:txBody>
              <a:bodyPr wrap="square" rtlCol="0">
                <a:spAutoFit/>
              </a:bodyPr>
              <a:lstStyle/>
              <a:p>
                <a:r>
                  <a:rPr lang="en-US" sz="1200" dirty="0">
                    <a:solidFill>
                      <a:schemeClr val="tx1">
                        <a:lumMod val="75000"/>
                      </a:schemeClr>
                    </a:solidFill>
                  </a:rPr>
                  <a:t>Moving your Study, Study Countries, and Study Sites to Closing allows you to track the status of your Study at each level</a:t>
                </a:r>
              </a:p>
              <a:p>
                <a:endParaRPr lang="en-US" sz="1200" dirty="0">
                  <a:solidFill>
                    <a:schemeClr val="tx1">
                      <a:lumMod val="75000"/>
                    </a:schemeClr>
                  </a:solidFill>
                </a:endParaRPr>
              </a:p>
              <a:p>
                <a:r>
                  <a:rPr lang="en-US" sz="1200" dirty="0">
                    <a:solidFill>
                      <a:schemeClr val="tx1">
                        <a:lumMod val="75000"/>
                      </a:schemeClr>
                    </a:solidFill>
                  </a:rPr>
                  <a:t>Closing your Study, Study Countries, and Study Sites will generate new milestones and expected documents</a:t>
                </a:r>
              </a:p>
              <a:p>
                <a:endParaRPr lang="en-US" sz="1200" dirty="0">
                  <a:solidFill>
                    <a:schemeClr val="tx1">
                      <a:lumMod val="75000"/>
                    </a:schemeClr>
                  </a:solidFill>
                </a:endParaRPr>
              </a:p>
              <a:p>
                <a:r>
                  <a:rPr lang="en-US" sz="1200" dirty="0">
                    <a:solidFill>
                      <a:schemeClr val="tx1">
                        <a:lumMod val="75000"/>
                      </a:schemeClr>
                    </a:solidFill>
                  </a:rPr>
                  <a:t>Once a Study Site’s Closeout requirements are met, the Study Site moves to Closed. All Study Sites must be Closed before Archival</a:t>
                </a:r>
                <a:endParaRPr lang="en-US" sz="1400" dirty="0">
                  <a:solidFill>
                    <a:schemeClr val="tx1">
                      <a:lumMod val="75000"/>
                    </a:schemeClr>
                  </a:solidFill>
                </a:endParaRPr>
              </a:p>
            </p:txBody>
          </p:sp>
        </p:grpSp>
        <p:sp>
          <p:nvSpPr>
            <p:cNvPr id="35" name="Freeform 95">
              <a:extLst>
                <a:ext uri="{FF2B5EF4-FFF2-40B4-BE49-F238E27FC236}">
                  <a16:creationId xmlns:a16="http://schemas.microsoft.com/office/drawing/2014/main" id="{E1302594-D5A2-4AD3-B11D-D274539E79F2}"/>
                </a:ext>
              </a:extLst>
            </p:cNvPr>
            <p:cNvSpPr>
              <a:spLocks noChangeAspect="1"/>
            </p:cNvSpPr>
            <p:nvPr/>
          </p:nvSpPr>
          <p:spPr bwMode="auto">
            <a:xfrm>
              <a:off x="3483348" y="1128618"/>
              <a:ext cx="323322" cy="273939"/>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7" name="Group 26" descr="Expected document &amp; milestone updates:&#10;&#10;Additional Milestones are generated to track closeout activities&#13;&#10;&#13;&#10;Expected Documents are generated in Closeout and should continue to be maintained and used to measure TMF Completeness at all levels&#13;&#10;">
            <a:extLst>
              <a:ext uri="{FF2B5EF4-FFF2-40B4-BE49-F238E27FC236}">
                <a16:creationId xmlns:a16="http://schemas.microsoft.com/office/drawing/2014/main" id="{B083ED6F-B6EE-48B1-AC09-5FFC28E013A3}"/>
              </a:ext>
            </a:extLst>
          </p:cNvPr>
          <p:cNvGrpSpPr/>
          <p:nvPr/>
        </p:nvGrpSpPr>
        <p:grpSpPr>
          <a:xfrm>
            <a:off x="8113978" y="1195627"/>
            <a:ext cx="2028345" cy="4614472"/>
            <a:chOff x="7021919" y="975175"/>
            <a:chExt cx="2028345" cy="4614472"/>
          </a:xfrm>
        </p:grpSpPr>
        <p:grpSp>
          <p:nvGrpSpPr>
            <p:cNvPr id="39" name="Group 38">
              <a:extLst>
                <a:ext uri="{FF2B5EF4-FFF2-40B4-BE49-F238E27FC236}">
                  <a16:creationId xmlns:a16="http://schemas.microsoft.com/office/drawing/2014/main" id="{DF6E0811-311C-422A-886D-82CB83E90EAF}"/>
                </a:ext>
              </a:extLst>
            </p:cNvPr>
            <p:cNvGrpSpPr/>
            <p:nvPr/>
          </p:nvGrpSpPr>
          <p:grpSpPr>
            <a:xfrm>
              <a:off x="7021919" y="975175"/>
              <a:ext cx="2028345" cy="4614472"/>
              <a:chOff x="2382868" y="1073557"/>
              <a:chExt cx="2438135" cy="4543579"/>
            </a:xfrm>
          </p:grpSpPr>
          <p:sp>
            <p:nvSpPr>
              <p:cNvPr id="41" name="Round Single Corner Rectangle 35">
                <a:extLst>
                  <a:ext uri="{FF2B5EF4-FFF2-40B4-BE49-F238E27FC236}">
                    <a16:creationId xmlns:a16="http://schemas.microsoft.com/office/drawing/2014/main" id="{4EB672C5-82E9-4783-9855-255874FEED00}"/>
                  </a:ext>
                </a:extLst>
              </p:cNvPr>
              <p:cNvSpPr/>
              <p:nvPr/>
            </p:nvSpPr>
            <p:spPr>
              <a:xfrm rot="10800000">
                <a:off x="2443792" y="1343722"/>
                <a:ext cx="2307924" cy="4273414"/>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43" name="TextBox 42">
                <a:extLst>
                  <a:ext uri="{FF2B5EF4-FFF2-40B4-BE49-F238E27FC236}">
                    <a16:creationId xmlns:a16="http://schemas.microsoft.com/office/drawing/2014/main" id="{33CF66FF-4BC7-469D-9BDC-4980F102AE4D}"/>
                  </a:ext>
                </a:extLst>
              </p:cNvPr>
              <p:cNvSpPr txBox="1"/>
              <p:nvPr/>
            </p:nvSpPr>
            <p:spPr>
              <a:xfrm>
                <a:off x="2382868" y="1640815"/>
                <a:ext cx="2398696" cy="575791"/>
              </a:xfrm>
              <a:prstGeom prst="rect">
                <a:avLst/>
              </a:prstGeom>
              <a:noFill/>
            </p:spPr>
            <p:txBody>
              <a:bodyPr wrap="square" rtlCol="0">
                <a:spAutoFit/>
              </a:bodyPr>
              <a:lstStyle/>
              <a:p>
                <a:pPr algn="ctr"/>
                <a:r>
                  <a:rPr lang="en-US" sz="1600" b="1">
                    <a:solidFill>
                      <a:schemeClr val="tx1">
                        <a:lumMod val="75000"/>
                      </a:schemeClr>
                    </a:solidFill>
                  </a:rPr>
                  <a:t>Expected Document &amp; Milestone Updates</a:t>
                </a:r>
              </a:p>
            </p:txBody>
          </p:sp>
          <p:sp>
            <p:nvSpPr>
              <p:cNvPr id="44" name="Oval 43">
                <a:extLst>
                  <a:ext uri="{FF2B5EF4-FFF2-40B4-BE49-F238E27FC236}">
                    <a16:creationId xmlns:a16="http://schemas.microsoft.com/office/drawing/2014/main" id="{FCB9F01E-918D-433E-91AE-1E09E5976C7D}"/>
                  </a:ext>
                </a:extLst>
              </p:cNvPr>
              <p:cNvSpPr>
                <a:spLocks noChangeAspect="1"/>
              </p:cNvSpPr>
              <p:nvPr/>
            </p:nvSpPr>
            <p:spPr>
              <a:xfrm>
                <a:off x="3303806" y="1073557"/>
                <a:ext cx="625713" cy="51677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45" name="TextBox 44">
                <a:extLst>
                  <a:ext uri="{FF2B5EF4-FFF2-40B4-BE49-F238E27FC236}">
                    <a16:creationId xmlns:a16="http://schemas.microsoft.com/office/drawing/2014/main" id="{F7C71B7C-4E00-4323-9D8F-5B9D53A212FA}"/>
                  </a:ext>
                </a:extLst>
              </p:cNvPr>
              <p:cNvSpPr txBox="1"/>
              <p:nvPr/>
            </p:nvSpPr>
            <p:spPr>
              <a:xfrm>
                <a:off x="2452154" y="2362175"/>
                <a:ext cx="2368849" cy="2121337"/>
              </a:xfrm>
              <a:prstGeom prst="rect">
                <a:avLst/>
              </a:prstGeom>
              <a:noFill/>
            </p:spPr>
            <p:txBody>
              <a:bodyPr wrap="square" rtlCol="0">
                <a:spAutoFit/>
              </a:bodyPr>
              <a:lstStyle/>
              <a:p>
                <a:r>
                  <a:rPr lang="en-US" sz="1200" dirty="0">
                    <a:solidFill>
                      <a:schemeClr val="tx1">
                        <a:lumMod val="75000"/>
                      </a:schemeClr>
                    </a:solidFill>
                  </a:rPr>
                  <a:t>Additional Milestones are generated to track closeout activities</a:t>
                </a:r>
              </a:p>
              <a:p>
                <a:endParaRPr lang="en-US" sz="1200" dirty="0">
                  <a:solidFill>
                    <a:schemeClr val="tx1">
                      <a:lumMod val="75000"/>
                    </a:schemeClr>
                  </a:solidFill>
                </a:endParaRPr>
              </a:p>
              <a:p>
                <a:r>
                  <a:rPr lang="en-US" sz="1200" dirty="0">
                    <a:solidFill>
                      <a:schemeClr val="tx1">
                        <a:lumMod val="75000"/>
                      </a:schemeClr>
                    </a:solidFill>
                  </a:rPr>
                  <a:t>Expected Documents are generated in Closeout and should continue to be maintained and used to measure TMF Completeness at all levels</a:t>
                </a:r>
              </a:p>
              <a:p>
                <a:pPr marL="169863" indent="-169863">
                  <a:buFont typeface="Arial" panose="020B0604020202020204" pitchFamily="34" charset="0"/>
                  <a:buChar char="•"/>
                </a:pPr>
                <a:endParaRPr lang="en-US" sz="1400" dirty="0">
                  <a:solidFill>
                    <a:schemeClr val="tx1">
                      <a:lumMod val="75000"/>
                    </a:schemeClr>
                  </a:solidFill>
                </a:endParaRPr>
              </a:p>
            </p:txBody>
          </p:sp>
        </p:grpSp>
        <p:sp>
          <p:nvSpPr>
            <p:cNvPr id="40" name="Freeform 95">
              <a:extLst>
                <a:ext uri="{FF2B5EF4-FFF2-40B4-BE49-F238E27FC236}">
                  <a16:creationId xmlns:a16="http://schemas.microsoft.com/office/drawing/2014/main" id="{4F897DC8-BF3B-4F95-B972-AA25FDFC864F}"/>
                </a:ext>
              </a:extLst>
            </p:cNvPr>
            <p:cNvSpPr>
              <a:spLocks noChangeAspect="1"/>
            </p:cNvSpPr>
            <p:nvPr/>
          </p:nvSpPr>
          <p:spPr bwMode="auto">
            <a:xfrm>
              <a:off x="7886682" y="1126260"/>
              <a:ext cx="323322" cy="273939"/>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descr="Homepages, reports and dashboards:&#10;&#10;Use the TMF Homepage to confirm a Studies Expected Document and Milestones are complete&#13;&#10;TMF Completeness reports and Dashboards should also be utilized to ensure completeness&#13;&#10;">
            <a:extLst>
              <a:ext uri="{FF2B5EF4-FFF2-40B4-BE49-F238E27FC236}">
                <a16:creationId xmlns:a16="http://schemas.microsoft.com/office/drawing/2014/main" id="{B31C9FA1-75EA-401A-9D54-34929D52EF43}"/>
              </a:ext>
            </a:extLst>
          </p:cNvPr>
          <p:cNvGrpSpPr/>
          <p:nvPr/>
        </p:nvGrpSpPr>
        <p:grpSpPr>
          <a:xfrm>
            <a:off x="6096000" y="1212544"/>
            <a:ext cx="1951006" cy="4598958"/>
            <a:chOff x="4858658" y="993456"/>
            <a:chExt cx="1951006" cy="4598958"/>
          </a:xfrm>
        </p:grpSpPr>
        <p:grpSp>
          <p:nvGrpSpPr>
            <p:cNvPr id="47" name="Group 46">
              <a:extLst>
                <a:ext uri="{FF2B5EF4-FFF2-40B4-BE49-F238E27FC236}">
                  <a16:creationId xmlns:a16="http://schemas.microsoft.com/office/drawing/2014/main" id="{B1897D49-D0BB-4213-AD5F-865CAC5BDD91}"/>
                </a:ext>
              </a:extLst>
            </p:cNvPr>
            <p:cNvGrpSpPr/>
            <p:nvPr/>
          </p:nvGrpSpPr>
          <p:grpSpPr>
            <a:xfrm>
              <a:off x="4858658" y="993456"/>
              <a:ext cx="1951006" cy="4598958"/>
              <a:chOff x="2414906" y="1091378"/>
              <a:chExt cx="2345172" cy="4483119"/>
            </a:xfrm>
          </p:grpSpPr>
          <p:sp>
            <p:nvSpPr>
              <p:cNvPr id="49" name="Round Single Corner Rectangle 35">
                <a:extLst>
                  <a:ext uri="{FF2B5EF4-FFF2-40B4-BE49-F238E27FC236}">
                    <a16:creationId xmlns:a16="http://schemas.microsoft.com/office/drawing/2014/main" id="{0333EEAB-FE84-4557-935F-CDA418596229}"/>
                  </a:ext>
                </a:extLst>
              </p:cNvPr>
              <p:cNvSpPr/>
              <p:nvPr/>
            </p:nvSpPr>
            <p:spPr>
              <a:xfrm rot="10800000">
                <a:off x="2414906" y="1343722"/>
                <a:ext cx="2336810" cy="4230775"/>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50" name="TextBox 49">
                <a:extLst>
                  <a:ext uri="{FF2B5EF4-FFF2-40B4-BE49-F238E27FC236}">
                    <a16:creationId xmlns:a16="http://schemas.microsoft.com/office/drawing/2014/main" id="{049A6C31-EA36-4E3E-81F3-467D25926C44}"/>
                  </a:ext>
                </a:extLst>
              </p:cNvPr>
              <p:cNvSpPr txBox="1"/>
              <p:nvPr/>
            </p:nvSpPr>
            <p:spPr>
              <a:xfrm>
                <a:off x="2470490" y="1600789"/>
                <a:ext cx="2225640" cy="810066"/>
              </a:xfrm>
              <a:prstGeom prst="rect">
                <a:avLst/>
              </a:prstGeom>
              <a:noFill/>
            </p:spPr>
            <p:txBody>
              <a:bodyPr wrap="square" rtlCol="0">
                <a:spAutoFit/>
              </a:bodyPr>
              <a:lstStyle/>
              <a:p>
                <a:pPr algn="ctr"/>
                <a:r>
                  <a:rPr lang="en-US" sz="1600" b="1" dirty="0">
                    <a:solidFill>
                      <a:schemeClr val="tx1">
                        <a:lumMod val="75000"/>
                      </a:schemeClr>
                    </a:solidFill>
                  </a:rPr>
                  <a:t>Homepages, Reports, and Dashboards</a:t>
                </a:r>
              </a:p>
            </p:txBody>
          </p:sp>
          <p:sp>
            <p:nvSpPr>
              <p:cNvPr id="51" name="Oval 50">
                <a:extLst>
                  <a:ext uri="{FF2B5EF4-FFF2-40B4-BE49-F238E27FC236}">
                    <a16:creationId xmlns:a16="http://schemas.microsoft.com/office/drawing/2014/main" id="{3728B275-705D-4BFB-A926-D340889823A7}"/>
                  </a:ext>
                </a:extLst>
              </p:cNvPr>
              <p:cNvSpPr>
                <a:spLocks noChangeAspect="1"/>
              </p:cNvSpPr>
              <p:nvPr/>
            </p:nvSpPr>
            <p:spPr>
              <a:xfrm>
                <a:off x="3276518" y="1091378"/>
                <a:ext cx="625713" cy="51677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52" name="TextBox 51">
                <a:extLst>
                  <a:ext uri="{FF2B5EF4-FFF2-40B4-BE49-F238E27FC236}">
                    <a16:creationId xmlns:a16="http://schemas.microsoft.com/office/drawing/2014/main" id="{0C6D1AA5-C1F3-491F-BC91-B3562500909A}"/>
                  </a:ext>
                </a:extLst>
              </p:cNvPr>
              <p:cNvSpPr txBox="1"/>
              <p:nvPr/>
            </p:nvSpPr>
            <p:spPr>
              <a:xfrm>
                <a:off x="2431627" y="2348362"/>
                <a:ext cx="2328451" cy="1710138"/>
              </a:xfrm>
              <a:prstGeom prst="rect">
                <a:avLst/>
              </a:prstGeom>
              <a:noFill/>
            </p:spPr>
            <p:txBody>
              <a:bodyPr wrap="square" rtlCol="0">
                <a:spAutoFit/>
              </a:bodyPr>
              <a:lstStyle/>
              <a:p>
                <a:r>
                  <a:rPr lang="en-US" sz="1200" dirty="0">
                    <a:solidFill>
                      <a:schemeClr val="tx1">
                        <a:lumMod val="75000"/>
                      </a:schemeClr>
                    </a:solidFill>
                  </a:rPr>
                  <a:t>Use the </a:t>
                </a:r>
                <a:r>
                  <a:rPr lang="en-US" sz="1200" b="1" dirty="0">
                    <a:solidFill>
                      <a:schemeClr val="tx1">
                        <a:lumMod val="75000"/>
                      </a:schemeClr>
                    </a:solidFill>
                  </a:rPr>
                  <a:t>TMF Homepage </a:t>
                </a:r>
                <a:r>
                  <a:rPr lang="en-US" sz="1200" dirty="0">
                    <a:solidFill>
                      <a:schemeClr val="tx1">
                        <a:lumMod val="75000"/>
                      </a:schemeClr>
                    </a:solidFill>
                  </a:rPr>
                  <a:t>to confirm a Studies Expected Document and Milestones are complete</a:t>
                </a:r>
                <a:br>
                  <a:rPr lang="en-US" sz="1200" dirty="0">
                    <a:solidFill>
                      <a:schemeClr val="tx1">
                        <a:lumMod val="75000"/>
                      </a:schemeClr>
                    </a:solidFill>
                  </a:rPr>
                </a:br>
                <a:endParaRPr lang="en-US" sz="1200" dirty="0">
                  <a:solidFill>
                    <a:schemeClr val="tx1">
                      <a:lumMod val="75000"/>
                    </a:schemeClr>
                  </a:solidFill>
                </a:endParaRPr>
              </a:p>
              <a:p>
                <a:r>
                  <a:rPr lang="en-US" sz="1200" dirty="0">
                    <a:solidFill>
                      <a:schemeClr val="tx1">
                        <a:lumMod val="75000"/>
                      </a:schemeClr>
                    </a:solidFill>
                  </a:rPr>
                  <a:t>TMF Completeness reports and Dashboards should also be utilized to ensure completeness</a:t>
                </a:r>
              </a:p>
            </p:txBody>
          </p:sp>
        </p:grpSp>
        <p:sp>
          <p:nvSpPr>
            <p:cNvPr id="48" name="Freeform 95">
              <a:extLst>
                <a:ext uri="{FF2B5EF4-FFF2-40B4-BE49-F238E27FC236}">
                  <a16:creationId xmlns:a16="http://schemas.microsoft.com/office/drawing/2014/main" id="{07F14A07-7D12-44BD-9C89-FFA578935D1B}"/>
                </a:ext>
              </a:extLst>
            </p:cNvPr>
            <p:cNvSpPr>
              <a:spLocks noChangeAspect="1"/>
            </p:cNvSpPr>
            <p:nvPr/>
          </p:nvSpPr>
          <p:spPr bwMode="auto">
            <a:xfrm>
              <a:off x="5675977" y="1131411"/>
              <a:ext cx="323322" cy="273939"/>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61587327"/>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3204049136"/>
              </p:ext>
            </p:extLst>
          </p:nvPr>
        </p:nvGraphicFramePr>
        <p:xfrm>
          <a:off x="1073834" y="983466"/>
          <a:ext cx="10031488" cy="5852160"/>
        </p:xfrm>
        <a:graphic>
          <a:graphicData uri="http://schemas.openxmlformats.org/drawingml/2006/table">
            <a:tbl>
              <a:tblPr firstRow="1" bandRow="1">
                <a:tableStyleId>{F5AB1C69-6EDB-4FF4-983F-18BD219EF322}</a:tableStyleId>
              </a:tblPr>
              <a:tblGrid>
                <a:gridCol w="2507872">
                  <a:extLst>
                    <a:ext uri="{9D8B030D-6E8A-4147-A177-3AD203B41FA5}">
                      <a16:colId xmlns:a16="http://schemas.microsoft.com/office/drawing/2014/main" val="1857809840"/>
                    </a:ext>
                  </a:extLst>
                </a:gridCol>
                <a:gridCol w="2507872">
                  <a:extLst>
                    <a:ext uri="{9D8B030D-6E8A-4147-A177-3AD203B41FA5}">
                      <a16:colId xmlns:a16="http://schemas.microsoft.com/office/drawing/2014/main" val="4064718049"/>
                    </a:ext>
                  </a:extLst>
                </a:gridCol>
                <a:gridCol w="2507872">
                  <a:extLst>
                    <a:ext uri="{9D8B030D-6E8A-4147-A177-3AD203B41FA5}">
                      <a16:colId xmlns:a16="http://schemas.microsoft.com/office/drawing/2014/main" val="4170649937"/>
                    </a:ext>
                  </a:extLst>
                </a:gridCol>
                <a:gridCol w="2507872">
                  <a:extLst>
                    <a:ext uri="{9D8B030D-6E8A-4147-A177-3AD203B41FA5}">
                      <a16:colId xmlns:a16="http://schemas.microsoft.com/office/drawing/2014/main" val="3847079043"/>
                    </a:ext>
                  </a:extLst>
                </a:gridCol>
              </a:tblGrid>
              <a:tr h="35514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Best Practice Guidance</a:t>
                      </a:r>
                    </a:p>
                  </a:txBody>
                  <a:tcPr marL="87187" marR="87187"/>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marL="87187" marR="87187"/>
                </a:tc>
                <a:extLst>
                  <a:ext uri="{0D108BD9-81ED-4DB2-BD59-A6C34878D82A}">
                    <a16:rowId xmlns:a16="http://schemas.microsoft.com/office/drawing/2014/main" val="2333310750"/>
                  </a:ext>
                </a:extLst>
              </a:tr>
              <a:tr h="799084">
                <a:tc>
                  <a:txBody>
                    <a:bodyPr/>
                    <a:lstStyle/>
                    <a:p>
                      <a:pPr algn="ctr"/>
                      <a:r>
                        <a:rPr lang="en-US" sz="1600" b="1" kern="1200" dirty="0">
                          <a:solidFill>
                            <a:schemeClr val="lt1"/>
                          </a:solidFill>
                          <a:latin typeface="+mn-lt"/>
                          <a:ea typeface="+mn-ea"/>
                          <a:cs typeface="+mn-cs"/>
                        </a:rPr>
                        <a:t>Moving Study, Study Country, Study Site to Closing/ Closed</a:t>
                      </a:r>
                    </a:p>
                  </a:txBody>
                  <a:tcPr marL="87187" marR="87187">
                    <a:solidFill>
                      <a:srgbClr val="4F86A0"/>
                    </a:solidFill>
                  </a:tcPr>
                </a:tc>
                <a:tc>
                  <a:txBody>
                    <a:bodyPr/>
                    <a:lstStyle/>
                    <a:p>
                      <a:pPr algn="ctr"/>
                      <a:r>
                        <a:rPr lang="en-US" sz="1600" b="1" kern="1200" dirty="0">
                          <a:solidFill>
                            <a:schemeClr val="lt1"/>
                          </a:solidFill>
                          <a:latin typeface="+mn-lt"/>
                          <a:ea typeface="+mn-ea"/>
                          <a:cs typeface="+mn-cs"/>
                        </a:rPr>
                        <a:t>Homepages, Reports, and Dashboards</a:t>
                      </a:r>
                    </a:p>
                  </a:txBody>
                  <a:tcPr marL="87187" marR="87187">
                    <a:solidFill>
                      <a:srgbClr val="4F86A0"/>
                    </a:solidFill>
                  </a:tcPr>
                </a:tc>
                <a:tc>
                  <a:txBody>
                    <a:bodyPr/>
                    <a:lstStyle/>
                    <a:p>
                      <a:pPr algn="ctr"/>
                      <a:r>
                        <a:rPr lang="en-US" sz="1600" b="1" kern="1200" dirty="0">
                          <a:solidFill>
                            <a:schemeClr val="lt1"/>
                          </a:solidFill>
                          <a:latin typeface="+mn-lt"/>
                          <a:ea typeface="+mn-ea"/>
                          <a:cs typeface="+mn-cs"/>
                        </a:rPr>
                        <a:t>Expected Documents</a:t>
                      </a:r>
                    </a:p>
                  </a:txBody>
                  <a:tcPr marL="92875" marR="92875">
                    <a:solidFill>
                      <a:srgbClr val="4F86A0"/>
                    </a:solidFill>
                  </a:tcPr>
                </a:tc>
                <a:tc>
                  <a:txBody>
                    <a:bodyPr/>
                    <a:lstStyle/>
                    <a:p>
                      <a:pPr algn="ctr"/>
                      <a:r>
                        <a:rPr lang="en-US" sz="1600" b="1" kern="1200" dirty="0">
                          <a:solidFill>
                            <a:schemeClr val="lt1"/>
                          </a:solidFill>
                          <a:latin typeface="+mn-lt"/>
                          <a:ea typeface="+mn-ea"/>
                          <a:cs typeface="+mn-cs"/>
                        </a:rPr>
                        <a:t>Milestones</a:t>
                      </a:r>
                    </a:p>
                  </a:txBody>
                  <a:tcPr marL="87187" marR="87187">
                    <a:solidFill>
                      <a:srgbClr val="4F86A0"/>
                    </a:solidFill>
                  </a:tcPr>
                </a:tc>
                <a:extLst>
                  <a:ext uri="{0D108BD9-81ED-4DB2-BD59-A6C34878D82A}">
                    <a16:rowId xmlns:a16="http://schemas.microsoft.com/office/drawing/2014/main" val="1369341206"/>
                  </a:ext>
                </a:extLst>
              </a:tr>
              <a:tr h="452814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Complete all relevant Milestones before moving the Study, Study Country, or Study Site to the next state</a:t>
                      </a:r>
                      <a:br>
                        <a:rPr kumimoji="0" lang="en-US" sz="1200" b="0" i="0" u="none" strike="noStrike" kern="1200" cap="none" spc="0" normalizeH="0" baseline="0" noProof="0" dirty="0">
                          <a:ln>
                            <a:noFill/>
                          </a:ln>
                          <a:solidFill>
                            <a:schemeClr val="tx1"/>
                          </a:solidFill>
                          <a:effectLst/>
                          <a:uLnTx/>
                          <a:uFillTx/>
                          <a:latin typeface="Calibri"/>
                          <a:ea typeface="+mn-ea"/>
                          <a:cs typeface="+mn-cs"/>
                        </a:rPr>
                      </a:b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Study, Study Country, and Study Site are manually moved into the Closing state (Standard).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Note: Vault can be configured to Archive from any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All Study Sites must be in the Closing state before a Study Country can move to Closing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All Study Countries must be in the Closing state before a Study can move to Closing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A Study should be moved to Archived as soon as possible to </a:t>
                      </a:r>
                      <a:r>
                        <a:rPr lang="en-US" sz="1200" dirty="0">
                          <a:solidFill>
                            <a:schemeClr val="tx1"/>
                          </a:solidFill>
                        </a:rPr>
                        <a:t>prevent any unauthorized changes to TMF content</a:t>
                      </a:r>
                      <a:br>
                        <a:rPr kumimoji="0" lang="en-US" sz="1200" b="0" i="0" u="none" strike="noStrike" kern="1200" cap="none" spc="0" normalizeH="0" baseline="0" noProof="0" dirty="0">
                          <a:ln>
                            <a:noFill/>
                          </a:ln>
                          <a:solidFill>
                            <a:schemeClr val="tx1"/>
                          </a:solidFill>
                          <a:effectLst/>
                          <a:uLnTx/>
                          <a:uFillTx/>
                          <a:latin typeface="Calibri"/>
                          <a:ea typeface="+mn-ea"/>
                          <a:cs typeface="+mn-cs"/>
                        </a:rPr>
                      </a:b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Use the TMF Homepage to confirm all Milestones have </a:t>
                      </a:r>
                      <a:r>
                        <a:rPr kumimoji="0" lang="en-US" sz="1200" b="0" i="1" u="none" strike="noStrike" kern="1200" cap="none" spc="0" normalizeH="0" baseline="0" noProof="0" dirty="0">
                          <a:ln>
                            <a:noFill/>
                          </a:ln>
                          <a:solidFill>
                            <a:schemeClr val="tx1"/>
                          </a:solidFill>
                          <a:effectLst/>
                          <a:uLnTx/>
                          <a:uFillTx/>
                          <a:latin typeface="+mn-lt"/>
                          <a:ea typeface="+mn-ea"/>
                          <a:cs typeface="+mn-cs"/>
                        </a:rPr>
                        <a:t>Actual Finish Dates</a:t>
                      </a:r>
                      <a:r>
                        <a:rPr kumimoji="0" lang="en-US" sz="1200" b="0" i="0" u="none" strike="noStrike" kern="1200" cap="none" spc="0" normalizeH="0" baseline="0" noProof="0" dirty="0">
                          <a:ln>
                            <a:noFill/>
                          </a:ln>
                          <a:solidFill>
                            <a:schemeClr val="tx1"/>
                          </a:solidFill>
                          <a:effectLst/>
                          <a:uLnTx/>
                          <a:uFillTx/>
                          <a:latin typeface="+mn-lt"/>
                          <a:ea typeface="+mn-ea"/>
                          <a:cs typeface="+mn-cs"/>
                        </a:rPr>
                        <a:t>, All tasks are resolved, and All QIs are complete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Use the Final TMF Archival Reports to track all documents. Upload this document back into Vault TMF Plan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Expected Documents should be reviewed and updated as major study events occur and throughout the life of the trial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An Expected Document maintains the same # Expected and Requiredness across </a:t>
                      </a:r>
                      <a:r>
                        <a:rPr lang="en-US" sz="1200" b="1" u="sng" dirty="0">
                          <a:solidFill>
                            <a:schemeClr val="tx1"/>
                          </a:solidFill>
                        </a:rPr>
                        <a:t>all</a:t>
                      </a:r>
                      <a:r>
                        <a:rPr lang="en-US" sz="1200" dirty="0">
                          <a:solidFill>
                            <a:schemeClr val="tx1"/>
                          </a:solidFill>
                        </a:rPr>
                        <a:t> Milestones because there should not be a different requirement </a:t>
                      </a:r>
                      <a:r>
                        <a:rPr lang="en-US" sz="1200" u="none" dirty="0">
                          <a:solidFill>
                            <a:schemeClr val="tx1"/>
                          </a:solidFill>
                        </a:rPr>
                        <a:t>per department/business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u="none" dirty="0">
                          <a:solidFill>
                            <a:schemeClr val="tx1"/>
                          </a:solidFill>
                        </a:rPr>
                        <a:t>Exception to this rule</a:t>
                      </a:r>
                      <a:r>
                        <a:rPr lang="en-US" sz="1200" u="none" dirty="0">
                          <a:solidFill>
                            <a:schemeClr val="tx1"/>
                          </a:solidFill>
                        </a:rPr>
                        <a:t>: if leveraging the </a:t>
                      </a:r>
                      <a:r>
                        <a:rPr lang="en-US" sz="1200" b="1" u="none" dirty="0">
                          <a:solidFill>
                            <a:schemeClr val="tx1"/>
                          </a:solidFill>
                        </a:rPr>
                        <a:t>owning milestone</a:t>
                      </a:r>
                      <a:r>
                        <a:rPr lang="en-US" sz="1200" u="none" dirty="0">
                          <a:solidFill>
                            <a:schemeClr val="tx1"/>
                          </a:solidFill>
                        </a:rPr>
                        <a:t> functionality, expected documents could be specific to each Protocol Amendment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solidFill>
                          <a:schemeClr val="tx1"/>
                        </a:solidFill>
                      </a:endParaRPr>
                    </a:p>
                  </a:txBody>
                  <a:tcPr marL="92875" marR="92875"/>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mn-lt"/>
                          <a:ea typeface="+mn-ea"/>
                          <a:cs typeface="+mn-cs"/>
                        </a:rPr>
                        <a:t>Actual Finish Date </a:t>
                      </a:r>
                      <a:r>
                        <a:rPr lang="en-US" sz="1200" b="0" i="0" kern="1200" dirty="0">
                          <a:solidFill>
                            <a:schemeClr val="tx1"/>
                          </a:solidFill>
                          <a:effectLst/>
                          <a:latin typeface="+mn-lt"/>
                          <a:ea typeface="+mn-ea"/>
                          <a:cs typeface="+mn-cs"/>
                        </a:rPr>
                        <a:t>must be populated to allow for future archival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If Ad-Hoc Events exists, these must also be complete</a:t>
                      </a:r>
                    </a:p>
                  </a:txBody>
                  <a:tcPr marL="87187" marR="87187"/>
                </a:tc>
                <a:extLst>
                  <a:ext uri="{0D108BD9-81ED-4DB2-BD59-A6C34878D82A}">
                    <a16:rowId xmlns:a16="http://schemas.microsoft.com/office/drawing/2014/main" val="1503635792"/>
                  </a:ext>
                </a:extLst>
              </a:tr>
            </a:tbl>
          </a:graphicData>
        </a:graphic>
      </p:graphicFrame>
      <p:sp>
        <p:nvSpPr>
          <p:cNvPr id="3" name="Text Placeholder 2">
            <a:extLst>
              <a:ext uri="{FF2B5EF4-FFF2-40B4-BE49-F238E27FC236}">
                <a16:creationId xmlns:a16="http://schemas.microsoft.com/office/drawing/2014/main" id="{B6E0882B-A21B-441D-BBDA-FD16FAEB23DC}"/>
              </a:ext>
            </a:extLst>
          </p:cNvPr>
          <p:cNvSpPr>
            <a:spLocks noGrp="1"/>
          </p:cNvSpPr>
          <p:nvPr>
            <p:ph type="body" sz="quarter" idx="13"/>
          </p:nvPr>
        </p:nvSpPr>
        <p:spPr>
          <a:xfrm>
            <a:off x="276303" y="581928"/>
            <a:ext cx="11639394" cy="579664"/>
          </a:xfrm>
        </p:spPr>
        <p:txBody>
          <a:bodyPr/>
          <a:lstStyle/>
          <a:p>
            <a:r>
              <a:rPr lang="en-US" dirty="0"/>
              <a:t>Closing Out your Trial in Vault</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96275"/>
            <a:ext cx="11639394" cy="680693"/>
          </a:xfrm>
        </p:spPr>
        <p:txBody>
          <a:bodyPr>
            <a:normAutofit fontScale="90000"/>
          </a:bodyPr>
          <a:lstStyle/>
          <a:p>
            <a:r>
              <a:rPr lang="en-US" dirty="0"/>
              <a:t>Best Practices</a:t>
            </a:r>
          </a:p>
        </p:txBody>
      </p:sp>
    </p:spTree>
    <p:extLst>
      <p:ext uri="{BB962C8B-B14F-4D97-AF65-F5344CB8AC3E}">
        <p14:creationId xmlns:p14="http://schemas.microsoft.com/office/powerpoint/2010/main" val="120296013"/>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D2AA89-2D94-4D13-9165-4151C1CA9AE6}"/>
              </a:ext>
            </a:extLst>
          </p:cNvPr>
          <p:cNvSpPr>
            <a:spLocks noGrp="1"/>
          </p:cNvSpPr>
          <p:nvPr>
            <p:ph type="title"/>
          </p:nvPr>
        </p:nvSpPr>
        <p:spPr/>
        <p:txBody>
          <a:bodyPr/>
          <a:lstStyle/>
          <a:p>
            <a:r>
              <a:rPr lang="en-US"/>
              <a:t>Key Considerations</a:t>
            </a:r>
          </a:p>
        </p:txBody>
      </p:sp>
      <p:graphicFrame>
        <p:nvGraphicFramePr>
          <p:cNvPr id="5" name="Diagram 4" descr="Order of Close-Out Activities for Studies, Study Countries, and Study Sites&#13;&#10;&#9;Define a business process for what triggers a Study, Study Country, and Study Site to move to closing&#13;&#10;&#9;&#9;Should Study Site be moved to Closing after Database Lock (DBL)? Should Study Site be moved to Closed after COV?&#13;&#10;&#9;&#9;Should Study Country be moved to Closing after the Regulatory Auth has been notified or at DBL?&#13;&#10;&#9;&#9;Should all milestones be Complete when a Site is moved to Closing or Closed?&#13;&#10;Archivist (Study Manager)&#13;&#10;&#9;An Archivist or Archival team must be assigned to manage archived content&#13;&#10;&#9;&#9;e.g. Trigger archival, edit content after TMF archival, upload content after the TMF has been archived&#13;&#10;&#9;When is the archivist assigned?&#13;&#10;&#9;Is there any scenario in which content might need to be unarchived?&#13;&#10;&#9;Should the study team members with access to the study in vault retain the access once the study is archived or should the access be removed?&#13;&#10;CRO Use of Binders&#13;&#10;&#9;Binders can be used to export a TMF for CRO clients to a non-Vault TMF. If a CRO client is working with a Sponsor client, then recommendation is to use Simple TMF Transfer.&#13;&#10;&#9;Using Binder Export for CROs allows a one click process to auto-file documents to Study, Study Country, and Study Site Binders. Once auto-filed, binders can be exported.&#13;&#10;&#9;When exporting a binder, the user has options to select specific TMF sections, audit trails, renditions, document attachments, and define a rule for document naming. Review Vault Help on Exporting Binders for more information&#13;&#10;&#9; Who should be responsible for creating and exporting Binders?&#13;&#10;">
            <a:extLst>
              <a:ext uri="{FF2B5EF4-FFF2-40B4-BE49-F238E27FC236}">
                <a16:creationId xmlns:a16="http://schemas.microsoft.com/office/drawing/2014/main" id="{B2A7F163-CD08-47CB-9DFA-84DF6A9ECA95}"/>
              </a:ext>
            </a:extLst>
          </p:cNvPr>
          <p:cNvGraphicFramePr/>
          <p:nvPr>
            <p:extLst>
              <p:ext uri="{D42A27DB-BD31-4B8C-83A1-F6EECF244321}">
                <p14:modId xmlns:p14="http://schemas.microsoft.com/office/powerpoint/2010/main" val="1997278142"/>
              </p:ext>
            </p:extLst>
          </p:nvPr>
        </p:nvGraphicFramePr>
        <p:xfrm>
          <a:off x="898071" y="1219200"/>
          <a:ext cx="9948120" cy="516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9765904"/>
      </p:ext>
    </p:extLst>
  </p:cSld>
  <p:clrMapOvr>
    <a:masterClrMapping/>
  </p:clrMapOvr>
  <p:transition>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18DC-F47A-4D0E-A459-0B4766139C84}"/>
              </a:ext>
            </a:extLst>
          </p:cNvPr>
          <p:cNvSpPr>
            <a:spLocks noGrp="1"/>
          </p:cNvSpPr>
          <p:nvPr>
            <p:ph type="ctrTitle"/>
          </p:nvPr>
        </p:nvSpPr>
        <p:spPr/>
        <p:txBody>
          <a:bodyPr/>
          <a:lstStyle/>
          <a:p>
            <a:r>
              <a:rPr lang="en-US" dirty="0"/>
              <a:t>Closing your Study Site</a:t>
            </a:r>
          </a:p>
        </p:txBody>
      </p:sp>
    </p:spTree>
    <p:extLst>
      <p:ext uri="{BB962C8B-B14F-4D97-AF65-F5344CB8AC3E}">
        <p14:creationId xmlns:p14="http://schemas.microsoft.com/office/powerpoint/2010/main" val="3892886165"/>
      </p:ext>
    </p:extLst>
  </p:cSld>
  <p:clrMapOvr>
    <a:masterClrMapping/>
  </p:clrMapOvr>
  <p:transition>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4FEE7DA-B2C8-4CED-B710-B1B66DF8D015}"/>
              </a:ext>
            </a:extLst>
          </p:cNvPr>
          <p:cNvSpPr>
            <a:spLocks noGrp="1"/>
          </p:cNvSpPr>
          <p:nvPr>
            <p:ph idx="1"/>
          </p:nvPr>
        </p:nvSpPr>
        <p:spPr>
          <a:xfrm>
            <a:off x="571014" y="1419016"/>
            <a:ext cx="4245627" cy="5105400"/>
          </a:xfrm>
        </p:spPr>
        <p:txBody>
          <a:bodyPr/>
          <a:lstStyle/>
          <a:p>
            <a:pPr marL="342900" indent="-342900">
              <a:lnSpc>
                <a:spcPct val="80000"/>
              </a:lnSpc>
              <a:spcBef>
                <a:spcPts val="1200"/>
              </a:spcBef>
              <a:buClr>
                <a:schemeClr val="tx2"/>
              </a:buClr>
              <a:buFont typeface="+mj-lt"/>
              <a:buAutoNum type="arabicPeriod"/>
            </a:pPr>
            <a:r>
              <a:rPr lang="en-US" sz="1800" dirty="0"/>
              <a:t>Navigate to your </a:t>
            </a:r>
            <a:r>
              <a:rPr lang="en-US" sz="1800" b="1" dirty="0"/>
              <a:t>Active</a:t>
            </a:r>
            <a:r>
              <a:rPr lang="en-US" sz="1800" dirty="0"/>
              <a:t> Study Site and expand the Milestones section. Verify that all Milestones are complete</a:t>
            </a:r>
          </a:p>
          <a:p>
            <a:pPr lvl="1">
              <a:spcBef>
                <a:spcPts val="1200"/>
              </a:spcBef>
            </a:pPr>
            <a:r>
              <a:rPr lang="en-US" sz="1600" dirty="0"/>
              <a:t>The </a:t>
            </a:r>
            <a:r>
              <a:rPr lang="en-US" sz="1600" b="1" dirty="0"/>
              <a:t>Close Out Monitoring Visit Milestone </a:t>
            </a:r>
            <a:r>
              <a:rPr lang="en-US" sz="1600" dirty="0"/>
              <a:t>may be an exceptions since this will be completed at Site Close.</a:t>
            </a:r>
          </a:p>
          <a:p>
            <a:pPr marL="342900" indent="-342900">
              <a:lnSpc>
                <a:spcPct val="80000"/>
              </a:lnSpc>
              <a:spcBef>
                <a:spcPts val="1200"/>
              </a:spcBef>
              <a:buClr>
                <a:schemeClr val="tx2"/>
              </a:buClr>
              <a:buFont typeface="+mj-lt"/>
              <a:buAutoNum type="arabicPeriod"/>
            </a:pPr>
            <a:r>
              <a:rPr lang="en-US" sz="1800" dirty="0"/>
              <a:t>Hover over the </a:t>
            </a:r>
            <a:r>
              <a:rPr lang="en-US" sz="1800" b="1" dirty="0"/>
              <a:t>Workflow and Change State Change</a:t>
            </a:r>
            <a:r>
              <a:rPr lang="en-US" sz="1800" dirty="0"/>
              <a:t> icon, select </a:t>
            </a:r>
            <a:r>
              <a:rPr lang="en-US" sz="1800" b="1" dirty="0"/>
              <a:t>Preparing to Closeout</a:t>
            </a:r>
            <a:r>
              <a:rPr lang="en-US" sz="1800" dirty="0"/>
              <a:t>. Select </a:t>
            </a:r>
            <a:r>
              <a:rPr lang="en-US" sz="1800" b="1" dirty="0"/>
              <a:t>Yes</a:t>
            </a:r>
            <a:endParaRPr lang="en-US" sz="1800" dirty="0"/>
          </a:p>
          <a:p>
            <a:pPr lvl="1">
              <a:spcBef>
                <a:spcPts val="1200"/>
              </a:spcBef>
            </a:pPr>
            <a:r>
              <a:rPr lang="en-US" sz="1600" b="1" dirty="0"/>
              <a:t>Note</a:t>
            </a:r>
            <a:r>
              <a:rPr lang="en-US" sz="1600" dirty="0"/>
              <a:t>: This changes the lifecycle state to </a:t>
            </a:r>
            <a:r>
              <a:rPr lang="en-US" sz="1600" b="1" dirty="0"/>
              <a:t>Closing</a:t>
            </a:r>
          </a:p>
          <a:p>
            <a:pPr lvl="1">
              <a:spcBef>
                <a:spcPts val="1200"/>
              </a:spcBef>
            </a:pPr>
            <a:r>
              <a:rPr lang="en-US" sz="1600" b="1" dirty="0"/>
              <a:t>Note</a:t>
            </a:r>
            <a:r>
              <a:rPr lang="en-US" sz="1600" dirty="0"/>
              <a:t>: This launches the </a:t>
            </a:r>
            <a:r>
              <a:rPr lang="en-US" sz="1600" b="1" dirty="0"/>
              <a:t>Site Closed </a:t>
            </a:r>
            <a:r>
              <a:rPr lang="en-US" sz="1600" dirty="0"/>
              <a:t>and </a:t>
            </a:r>
            <a:r>
              <a:rPr lang="en-US" sz="1600" b="1" dirty="0"/>
              <a:t>IR- Site Closed </a:t>
            </a:r>
            <a:r>
              <a:rPr lang="en-US" sz="1600" dirty="0"/>
              <a:t>Milestones</a:t>
            </a:r>
          </a:p>
          <a:p>
            <a:pPr marL="0" indent="0">
              <a:buNone/>
            </a:pPr>
            <a:endParaRPr lang="en-US" dirty="0"/>
          </a:p>
        </p:txBody>
      </p:sp>
      <p:sp>
        <p:nvSpPr>
          <p:cNvPr id="18" name="Text Placeholder 17">
            <a:extLst>
              <a:ext uri="{FF2B5EF4-FFF2-40B4-BE49-F238E27FC236}">
                <a16:creationId xmlns:a16="http://schemas.microsoft.com/office/drawing/2014/main" id="{92DB6981-2D3C-4B4D-8746-6398FADAE945}"/>
              </a:ext>
            </a:extLst>
          </p:cNvPr>
          <p:cNvSpPr>
            <a:spLocks noGrp="1"/>
          </p:cNvSpPr>
          <p:nvPr>
            <p:ph type="body" sz="quarter" idx="13"/>
          </p:nvPr>
        </p:nvSpPr>
        <p:spPr/>
        <p:txBody>
          <a:bodyPr/>
          <a:lstStyle/>
          <a:p>
            <a:r>
              <a:rPr lang="en-US" dirty="0"/>
              <a:t>Move a Site to Closing</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4" name="Group 3" descr="Screenshot showing result of step 2">
            <a:extLst>
              <a:ext uri="{FF2B5EF4-FFF2-40B4-BE49-F238E27FC236}">
                <a16:creationId xmlns:a16="http://schemas.microsoft.com/office/drawing/2014/main" id="{4BBC5906-C699-4BCD-B22E-D04345FB6F90}"/>
              </a:ext>
            </a:extLst>
          </p:cNvPr>
          <p:cNvGrpSpPr/>
          <p:nvPr/>
        </p:nvGrpSpPr>
        <p:grpSpPr>
          <a:xfrm>
            <a:off x="6615799" y="4023818"/>
            <a:ext cx="4756394" cy="2216264"/>
            <a:chOff x="6061568" y="4019202"/>
            <a:chExt cx="4756394" cy="2216264"/>
          </a:xfrm>
        </p:grpSpPr>
        <p:pic>
          <p:nvPicPr>
            <p:cNvPr id="7" name="Picture 6">
              <a:extLst>
                <a:ext uri="{FF2B5EF4-FFF2-40B4-BE49-F238E27FC236}">
                  <a16:creationId xmlns:a16="http://schemas.microsoft.com/office/drawing/2014/main" id="{E3C1BC09-3640-4904-AC49-592E0EE7A92D}"/>
                </a:ext>
              </a:extLst>
            </p:cNvPr>
            <p:cNvPicPr>
              <a:picLocks noChangeAspect="1"/>
            </p:cNvPicPr>
            <p:nvPr/>
          </p:nvPicPr>
          <p:blipFill>
            <a:blip r:embed="rId3"/>
            <a:stretch>
              <a:fillRect/>
            </a:stretch>
          </p:blipFill>
          <p:spPr>
            <a:xfrm>
              <a:off x="6061568" y="4019202"/>
              <a:ext cx="4756394" cy="2216264"/>
            </a:xfrm>
            <a:prstGeom prst="rect">
              <a:avLst/>
            </a:prstGeom>
            <a:ln>
              <a:noFill/>
            </a:ln>
            <a:effectLst>
              <a:outerShdw blurRad="292100" dist="139700" dir="2700000" algn="tl" rotWithShape="0">
                <a:srgbClr val="333333">
                  <a:alpha val="65000"/>
                </a:srgbClr>
              </a:outerShdw>
            </a:effectLst>
          </p:spPr>
        </p:pic>
        <p:sp>
          <p:nvSpPr>
            <p:cNvPr id="28" name="Rectangle: Rounded Corners 14">
              <a:extLst>
                <a:ext uri="{FF2B5EF4-FFF2-40B4-BE49-F238E27FC236}">
                  <a16:creationId xmlns:a16="http://schemas.microsoft.com/office/drawing/2014/main" id="{9666676C-939D-4F1B-B0DB-A9FB93FA548C}"/>
                </a:ext>
              </a:extLst>
            </p:cNvPr>
            <p:cNvSpPr/>
            <p:nvPr/>
          </p:nvSpPr>
          <p:spPr>
            <a:xfrm>
              <a:off x="7500714" y="4029712"/>
              <a:ext cx="556913" cy="1814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9" name="Rectangle: Rounded Corners 14">
              <a:extLst>
                <a:ext uri="{FF2B5EF4-FFF2-40B4-BE49-F238E27FC236}">
                  <a16:creationId xmlns:a16="http://schemas.microsoft.com/office/drawing/2014/main" id="{BE81C051-20A5-4EA9-9E77-796FAA83B38E}"/>
                </a:ext>
              </a:extLst>
            </p:cNvPr>
            <p:cNvSpPr/>
            <p:nvPr/>
          </p:nvSpPr>
          <p:spPr>
            <a:xfrm>
              <a:off x="7779170" y="5772443"/>
              <a:ext cx="1950146" cy="44803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12" name="Group 11" descr="Screenshot showing steps 1 and 2">
            <a:extLst>
              <a:ext uri="{FF2B5EF4-FFF2-40B4-BE49-F238E27FC236}">
                <a16:creationId xmlns:a16="http://schemas.microsoft.com/office/drawing/2014/main" id="{E885A66A-5FA0-4E77-BA4F-2FE51D1C83DF}"/>
              </a:ext>
            </a:extLst>
          </p:cNvPr>
          <p:cNvGrpSpPr/>
          <p:nvPr/>
        </p:nvGrpSpPr>
        <p:grpSpPr>
          <a:xfrm>
            <a:off x="4560139" y="1385255"/>
            <a:ext cx="7412708" cy="2048332"/>
            <a:chOff x="4502989" y="1377086"/>
            <a:chExt cx="7412708" cy="2048332"/>
          </a:xfrm>
        </p:grpSpPr>
        <p:grpSp>
          <p:nvGrpSpPr>
            <p:cNvPr id="9" name="Group 8">
              <a:extLst>
                <a:ext uri="{FF2B5EF4-FFF2-40B4-BE49-F238E27FC236}">
                  <a16:creationId xmlns:a16="http://schemas.microsoft.com/office/drawing/2014/main" id="{D3E3B86F-9F0A-4EAD-9877-CE88F5065D06}"/>
                </a:ext>
              </a:extLst>
            </p:cNvPr>
            <p:cNvGrpSpPr/>
            <p:nvPr/>
          </p:nvGrpSpPr>
          <p:grpSpPr>
            <a:xfrm>
              <a:off x="4502989" y="1377086"/>
              <a:ext cx="7412708" cy="2048332"/>
              <a:chOff x="4502989" y="1377086"/>
              <a:chExt cx="7412708" cy="2048332"/>
            </a:xfrm>
          </p:grpSpPr>
          <p:grpSp>
            <p:nvGrpSpPr>
              <p:cNvPr id="10" name="Group 9">
                <a:extLst>
                  <a:ext uri="{FF2B5EF4-FFF2-40B4-BE49-F238E27FC236}">
                    <a16:creationId xmlns:a16="http://schemas.microsoft.com/office/drawing/2014/main" id="{3998679B-AF7F-40A5-9B9F-7775F257385C}"/>
                  </a:ext>
                </a:extLst>
              </p:cNvPr>
              <p:cNvGrpSpPr/>
              <p:nvPr/>
            </p:nvGrpSpPr>
            <p:grpSpPr>
              <a:xfrm>
                <a:off x="4502989" y="1377086"/>
                <a:ext cx="7412708" cy="2048332"/>
                <a:chOff x="4502989" y="1366576"/>
                <a:chExt cx="7412708" cy="2048332"/>
              </a:xfrm>
            </p:grpSpPr>
            <p:grpSp>
              <p:nvGrpSpPr>
                <p:cNvPr id="8" name="Group 7">
                  <a:extLst>
                    <a:ext uri="{FF2B5EF4-FFF2-40B4-BE49-F238E27FC236}">
                      <a16:creationId xmlns:a16="http://schemas.microsoft.com/office/drawing/2014/main" id="{7763F021-A10F-4A12-AB05-7F921603EEE0}"/>
                    </a:ext>
                  </a:extLst>
                </p:cNvPr>
                <p:cNvGrpSpPr/>
                <p:nvPr/>
              </p:nvGrpSpPr>
              <p:grpSpPr>
                <a:xfrm>
                  <a:off x="4502989" y="1366576"/>
                  <a:ext cx="7412708" cy="2048332"/>
                  <a:chOff x="4502989" y="1366576"/>
                  <a:chExt cx="7412708" cy="2048332"/>
                </a:xfrm>
              </p:grpSpPr>
              <p:pic>
                <p:nvPicPr>
                  <p:cNvPr id="5" name="Picture 4">
                    <a:extLst>
                      <a:ext uri="{FF2B5EF4-FFF2-40B4-BE49-F238E27FC236}">
                        <a16:creationId xmlns:a16="http://schemas.microsoft.com/office/drawing/2014/main" id="{F3277EDA-9605-44DF-A448-22B92F215A66}"/>
                      </a:ext>
                    </a:extLst>
                  </p:cNvPr>
                  <p:cNvPicPr>
                    <a:picLocks noChangeAspect="1"/>
                  </p:cNvPicPr>
                  <p:nvPr/>
                </p:nvPicPr>
                <p:blipFill>
                  <a:blip r:embed="rId4"/>
                  <a:stretch>
                    <a:fillRect/>
                  </a:stretch>
                </p:blipFill>
                <p:spPr>
                  <a:xfrm>
                    <a:off x="4997423" y="1366576"/>
                    <a:ext cx="6918274" cy="2037821"/>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1D28E256-9471-47F7-B219-AC99ECED7A63}"/>
                      </a:ext>
                    </a:extLst>
                  </p:cNvPr>
                  <p:cNvSpPr/>
                  <p:nvPr/>
                </p:nvSpPr>
                <p:spPr>
                  <a:xfrm>
                    <a:off x="4502989" y="2519110"/>
                    <a:ext cx="461008"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21" name="Rectangle: Rounded Corners 14">
                    <a:extLst>
                      <a:ext uri="{FF2B5EF4-FFF2-40B4-BE49-F238E27FC236}">
                        <a16:creationId xmlns:a16="http://schemas.microsoft.com/office/drawing/2014/main" id="{A873CBDA-0B75-4D9B-9279-31DFA7F7551C}"/>
                      </a:ext>
                    </a:extLst>
                  </p:cNvPr>
                  <p:cNvSpPr/>
                  <p:nvPr/>
                </p:nvSpPr>
                <p:spPr>
                  <a:xfrm>
                    <a:off x="6448545" y="2429478"/>
                    <a:ext cx="2125359" cy="9854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31" name="Rectangle: Rounded Corners 30">
                  <a:extLst>
                    <a:ext uri="{FF2B5EF4-FFF2-40B4-BE49-F238E27FC236}">
                      <a16:creationId xmlns:a16="http://schemas.microsoft.com/office/drawing/2014/main" id="{D131375F-21B9-4713-806C-0A5345C6EA79}"/>
                    </a:ext>
                  </a:extLst>
                </p:cNvPr>
                <p:cNvSpPr/>
                <p:nvPr/>
              </p:nvSpPr>
              <p:spPr>
                <a:xfrm>
                  <a:off x="4963997" y="2627586"/>
                  <a:ext cx="713244" cy="21835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AA95C03-36EB-4637-BA49-4475C3586DA2}"/>
                  </a:ext>
                </a:extLst>
              </p:cNvPr>
              <p:cNvPicPr>
                <a:picLocks noChangeAspect="1"/>
              </p:cNvPicPr>
              <p:nvPr/>
            </p:nvPicPr>
            <p:blipFill rotWithShape="1">
              <a:blip r:embed="rId5"/>
              <a:srcRect t="5156"/>
              <a:stretch/>
            </p:blipFill>
            <p:spPr>
              <a:xfrm>
                <a:off x="10176935" y="1411834"/>
                <a:ext cx="1738731" cy="694142"/>
              </a:xfrm>
              <a:prstGeom prst="rect">
                <a:avLst/>
              </a:prstGeom>
            </p:spPr>
          </p:pic>
        </p:grpSp>
        <p:sp>
          <p:nvSpPr>
            <p:cNvPr id="22" name="Rectangle: Rounded Corners 21">
              <a:extLst>
                <a:ext uri="{FF2B5EF4-FFF2-40B4-BE49-F238E27FC236}">
                  <a16:creationId xmlns:a16="http://schemas.microsoft.com/office/drawing/2014/main" id="{CBB73C4F-03FE-4111-B41B-ED1856BB8AC4}"/>
                </a:ext>
              </a:extLst>
            </p:cNvPr>
            <p:cNvSpPr/>
            <p:nvPr/>
          </p:nvSpPr>
          <p:spPr>
            <a:xfrm>
              <a:off x="11039037" y="1604943"/>
              <a:ext cx="383819" cy="21835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7EFA8C48-85C8-4269-BCC3-A65E5AB04556}"/>
                </a:ext>
              </a:extLst>
            </p:cNvPr>
            <p:cNvSpPr/>
            <p:nvPr/>
          </p:nvSpPr>
          <p:spPr>
            <a:xfrm>
              <a:off x="10176935" y="1877606"/>
              <a:ext cx="1195258" cy="21805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4" name="Oval 23">
              <a:extLst>
                <a:ext uri="{FF2B5EF4-FFF2-40B4-BE49-F238E27FC236}">
                  <a16:creationId xmlns:a16="http://schemas.microsoft.com/office/drawing/2014/main" id="{D2ECC330-DA51-4A54-B916-DED291127CFA}"/>
                </a:ext>
              </a:extLst>
            </p:cNvPr>
            <p:cNvSpPr/>
            <p:nvPr/>
          </p:nvSpPr>
          <p:spPr>
            <a:xfrm>
              <a:off x="9765649" y="1546071"/>
              <a:ext cx="461008"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grpSp>
    </p:spTree>
    <p:extLst>
      <p:ext uri="{BB962C8B-B14F-4D97-AF65-F5344CB8AC3E}">
        <p14:creationId xmlns:p14="http://schemas.microsoft.com/office/powerpoint/2010/main" val="3287190573"/>
      </p:ext>
    </p:extLst>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403597" y="1336385"/>
            <a:ext cx="4942821" cy="5105400"/>
          </a:xfrm>
        </p:spPr>
        <p:txBody>
          <a:bodyPr/>
          <a:lstStyle/>
          <a:p>
            <a:pPr marL="342900" indent="-342900">
              <a:lnSpc>
                <a:spcPct val="80000"/>
              </a:lnSpc>
              <a:spcBef>
                <a:spcPts val="1200"/>
              </a:spcBef>
              <a:buClr>
                <a:schemeClr val="tx2"/>
              </a:buClr>
              <a:buFont typeface="+mj-lt"/>
              <a:buAutoNum type="arabicPeriod" startAt="3"/>
            </a:pPr>
            <a:r>
              <a:rPr lang="en-US" sz="1800" dirty="0"/>
              <a:t>From the </a:t>
            </a:r>
            <a:r>
              <a:rPr lang="en-US" sz="1800" b="1" dirty="0"/>
              <a:t>Site Closed </a:t>
            </a:r>
            <a:r>
              <a:rPr lang="en-US" sz="1800" dirty="0"/>
              <a:t>Milestone open the all actions menu and click </a:t>
            </a:r>
            <a:r>
              <a:rPr lang="en-US" sz="1800" b="1" dirty="0"/>
              <a:t>Plan</a:t>
            </a:r>
          </a:p>
          <a:p>
            <a:pPr marL="342900" indent="-342900">
              <a:lnSpc>
                <a:spcPct val="80000"/>
              </a:lnSpc>
              <a:spcBef>
                <a:spcPts val="1200"/>
              </a:spcBef>
              <a:buClr>
                <a:schemeClr val="tx2"/>
              </a:buClr>
              <a:buFont typeface="+mj-lt"/>
              <a:buAutoNum type="arabicPeriod" startAt="3"/>
            </a:pPr>
            <a:r>
              <a:rPr lang="en-US" sz="1800" dirty="0"/>
              <a:t>Populate or update the </a:t>
            </a:r>
            <a:r>
              <a:rPr lang="en-US" sz="1800" b="1" dirty="0"/>
              <a:t>Planned State Date </a:t>
            </a:r>
            <a:r>
              <a:rPr lang="en-US" sz="1800" dirty="0"/>
              <a:t>and</a:t>
            </a:r>
            <a:r>
              <a:rPr lang="en-US" sz="1800" b="1" dirty="0"/>
              <a:t> Planned Finish Date </a:t>
            </a:r>
            <a:r>
              <a:rPr lang="en-US" sz="1800" dirty="0"/>
              <a:t>and</a:t>
            </a:r>
            <a:r>
              <a:rPr lang="en-US" sz="1800" b="1" dirty="0"/>
              <a:t> </a:t>
            </a:r>
            <a:r>
              <a:rPr lang="en-US" sz="1800" dirty="0"/>
              <a:t>Click</a:t>
            </a:r>
            <a:r>
              <a:rPr lang="en-US" sz="1800" b="1" dirty="0"/>
              <a:t> Start</a:t>
            </a:r>
          </a:p>
          <a:p>
            <a:pPr lvl="1">
              <a:spcBef>
                <a:spcPts val="1200"/>
              </a:spcBef>
            </a:pPr>
            <a:r>
              <a:rPr lang="en-US" sz="1600" b="1" dirty="0"/>
              <a:t>Note: </a:t>
            </a:r>
            <a:r>
              <a:rPr lang="en-US" sz="1600" dirty="0"/>
              <a:t>The milestone will move to the </a:t>
            </a:r>
            <a:r>
              <a:rPr lang="en-US" sz="1600" b="1" dirty="0"/>
              <a:t>Planned</a:t>
            </a:r>
            <a:r>
              <a:rPr lang="en-US" sz="1600" dirty="0"/>
              <a:t> state</a:t>
            </a:r>
          </a:p>
          <a:p>
            <a:pPr lvl="1">
              <a:spcBef>
                <a:spcPts val="1200"/>
              </a:spcBef>
            </a:pPr>
            <a:r>
              <a:rPr lang="en-US" sz="1600" b="1" dirty="0"/>
              <a:t>Note</a:t>
            </a:r>
            <a:r>
              <a:rPr lang="en-US" sz="1600" dirty="0"/>
              <a:t>: Pushing out the Site Closed milestone planned finish date will auto-update the </a:t>
            </a:r>
            <a:r>
              <a:rPr lang="en-US" sz="1600" b="1" dirty="0"/>
              <a:t>IR- Site Closed </a:t>
            </a:r>
            <a:r>
              <a:rPr lang="en-US" sz="1600" dirty="0"/>
              <a:t>Milestone via dependency</a:t>
            </a:r>
          </a:p>
          <a:p>
            <a:pPr marL="342900" indent="-342900">
              <a:lnSpc>
                <a:spcPct val="80000"/>
              </a:lnSpc>
              <a:spcBef>
                <a:spcPts val="1200"/>
              </a:spcBef>
              <a:buClr>
                <a:schemeClr val="tx2"/>
              </a:buClr>
              <a:buFont typeface="+mj-lt"/>
              <a:buAutoNum type="arabicPeriod" startAt="3"/>
            </a:pPr>
            <a:r>
              <a:rPr lang="en-US" sz="1800" dirty="0"/>
              <a:t>From </a:t>
            </a:r>
            <a:r>
              <a:rPr lang="en-US" sz="1800" b="1" dirty="0"/>
              <a:t>Site Closed </a:t>
            </a:r>
            <a:r>
              <a:rPr lang="en-US" sz="1800" dirty="0"/>
              <a:t>Milestone, open the workflow action menu and click </a:t>
            </a:r>
            <a:r>
              <a:rPr lang="en-US" sz="1800" b="1" dirty="0"/>
              <a:t>Mark Complete</a:t>
            </a:r>
          </a:p>
          <a:p>
            <a:pPr marL="342900" indent="-342900">
              <a:lnSpc>
                <a:spcPct val="80000"/>
              </a:lnSpc>
              <a:spcBef>
                <a:spcPts val="1200"/>
              </a:spcBef>
              <a:buClr>
                <a:schemeClr val="tx2"/>
              </a:buClr>
              <a:buFont typeface="+mj-lt"/>
              <a:buAutoNum type="arabicPeriod" startAt="3"/>
            </a:pPr>
            <a:r>
              <a:rPr lang="en-US" sz="1800" dirty="0"/>
              <a:t>Populate the </a:t>
            </a:r>
            <a:r>
              <a:rPr lang="en-US" sz="1800" b="1" dirty="0"/>
              <a:t>Actual Finish Date </a:t>
            </a:r>
            <a:r>
              <a:rPr lang="en-US" sz="1800" dirty="0"/>
              <a:t>and click </a:t>
            </a:r>
            <a:r>
              <a:rPr lang="en-US" sz="1800" b="1" dirty="0"/>
              <a:t>Start</a:t>
            </a:r>
          </a:p>
          <a:p>
            <a:pPr lvl="1">
              <a:spcBef>
                <a:spcPts val="1200"/>
              </a:spcBef>
            </a:pPr>
            <a:r>
              <a:rPr lang="en-US" sz="1600" b="1" dirty="0"/>
              <a:t>Note: </a:t>
            </a:r>
            <a:r>
              <a:rPr lang="en-US" sz="1600" dirty="0"/>
              <a:t>the milestone is now in the </a:t>
            </a:r>
            <a:r>
              <a:rPr lang="en-US" sz="1600" b="1" dirty="0"/>
              <a:t>Complete</a:t>
            </a:r>
            <a:r>
              <a:rPr lang="en-US" sz="1600" dirty="0"/>
              <a:t> state</a:t>
            </a:r>
          </a:p>
          <a:p>
            <a:pPr lvl="1">
              <a:spcBef>
                <a:spcPts val="1200"/>
              </a:spcBef>
            </a:pPr>
            <a:r>
              <a:rPr lang="en-US" sz="1600" b="1" dirty="0"/>
              <a:t>Note</a:t>
            </a:r>
            <a:r>
              <a:rPr lang="en-US" sz="1600" dirty="0"/>
              <a:t>: user actions can be leveraged to track dates and alternatively in-line editing can be used to enter the planned and actual dates. The milestone state will change accordingly as the dates are populated.</a:t>
            </a:r>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10" name="Group 9" descr="Screenshot showing step 3">
            <a:extLst>
              <a:ext uri="{FF2B5EF4-FFF2-40B4-BE49-F238E27FC236}">
                <a16:creationId xmlns:a16="http://schemas.microsoft.com/office/drawing/2014/main" id="{9E806136-B473-40C0-85B8-6A5DE36FC4AF}"/>
              </a:ext>
            </a:extLst>
          </p:cNvPr>
          <p:cNvGrpSpPr/>
          <p:nvPr/>
        </p:nvGrpSpPr>
        <p:grpSpPr>
          <a:xfrm>
            <a:off x="7091071" y="1336385"/>
            <a:ext cx="4614945" cy="2241408"/>
            <a:chOff x="5719216" y="1419781"/>
            <a:chExt cx="4614945" cy="2241408"/>
          </a:xfrm>
        </p:grpSpPr>
        <p:grpSp>
          <p:nvGrpSpPr>
            <p:cNvPr id="5" name="Group 4">
              <a:extLst>
                <a:ext uri="{FF2B5EF4-FFF2-40B4-BE49-F238E27FC236}">
                  <a16:creationId xmlns:a16="http://schemas.microsoft.com/office/drawing/2014/main" id="{42D21EE2-21B2-469A-A6CB-3BFD0328BCF8}"/>
                </a:ext>
              </a:extLst>
            </p:cNvPr>
            <p:cNvGrpSpPr/>
            <p:nvPr/>
          </p:nvGrpSpPr>
          <p:grpSpPr>
            <a:xfrm>
              <a:off x="5719216" y="1419781"/>
              <a:ext cx="4614945" cy="2241408"/>
              <a:chOff x="5719216" y="1419781"/>
              <a:chExt cx="4614945" cy="2241408"/>
            </a:xfrm>
          </p:grpSpPr>
          <p:pic>
            <p:nvPicPr>
              <p:cNvPr id="4" name="Picture 3">
                <a:extLst>
                  <a:ext uri="{FF2B5EF4-FFF2-40B4-BE49-F238E27FC236}">
                    <a16:creationId xmlns:a16="http://schemas.microsoft.com/office/drawing/2014/main" id="{28159750-B56D-4AC6-BF34-316F355CA1A5}"/>
                  </a:ext>
                </a:extLst>
              </p:cNvPr>
              <p:cNvPicPr>
                <a:picLocks noChangeAspect="1"/>
              </p:cNvPicPr>
              <p:nvPr/>
            </p:nvPicPr>
            <p:blipFill rotWithShape="1">
              <a:blip r:embed="rId3"/>
              <a:srcRect r="28007" b="19555"/>
              <a:stretch/>
            </p:blipFill>
            <p:spPr>
              <a:xfrm>
                <a:off x="5719216" y="1419781"/>
                <a:ext cx="4614945" cy="2241408"/>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154A7D88-9B19-4B67-A3B2-8001DCD4C7E0}"/>
                  </a:ext>
                </a:extLst>
              </p:cNvPr>
              <p:cNvSpPr/>
              <p:nvPr/>
            </p:nvSpPr>
            <p:spPr>
              <a:xfrm>
                <a:off x="9584220" y="247585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grpSp>
          <p:nvGrpSpPr>
            <p:cNvPr id="9" name="Group 8">
              <a:extLst>
                <a:ext uri="{FF2B5EF4-FFF2-40B4-BE49-F238E27FC236}">
                  <a16:creationId xmlns:a16="http://schemas.microsoft.com/office/drawing/2014/main" id="{1EF01654-C3D7-4034-953C-AE7DBFAD824F}"/>
                </a:ext>
              </a:extLst>
            </p:cNvPr>
            <p:cNvGrpSpPr/>
            <p:nvPr/>
          </p:nvGrpSpPr>
          <p:grpSpPr>
            <a:xfrm>
              <a:off x="9311190" y="2710972"/>
              <a:ext cx="1022971" cy="950217"/>
              <a:chOff x="9302199" y="2699785"/>
              <a:chExt cx="1022971" cy="950217"/>
            </a:xfrm>
          </p:grpSpPr>
          <p:pic>
            <p:nvPicPr>
              <p:cNvPr id="6" name="Picture 5">
                <a:extLst>
                  <a:ext uri="{FF2B5EF4-FFF2-40B4-BE49-F238E27FC236}">
                    <a16:creationId xmlns:a16="http://schemas.microsoft.com/office/drawing/2014/main" id="{4422582D-E5C8-4005-B4E7-E3B7DBF53E9D}"/>
                  </a:ext>
                </a:extLst>
              </p:cNvPr>
              <p:cNvPicPr>
                <a:picLocks noChangeAspect="1"/>
              </p:cNvPicPr>
              <p:nvPr/>
            </p:nvPicPr>
            <p:blipFill rotWithShape="1">
              <a:blip r:embed="rId4"/>
              <a:srcRect l="89446" t="48479"/>
              <a:stretch/>
            </p:blipFill>
            <p:spPr>
              <a:xfrm>
                <a:off x="9302199" y="2699785"/>
                <a:ext cx="218287" cy="213115"/>
              </a:xfrm>
              <a:prstGeom prst="rect">
                <a:avLst/>
              </a:prstGeom>
            </p:spPr>
          </p:pic>
          <p:pic>
            <p:nvPicPr>
              <p:cNvPr id="8" name="Picture 7">
                <a:extLst>
                  <a:ext uri="{FF2B5EF4-FFF2-40B4-BE49-F238E27FC236}">
                    <a16:creationId xmlns:a16="http://schemas.microsoft.com/office/drawing/2014/main" id="{96DE2267-0DA6-403F-8EAF-CA4F5E99F6E8}"/>
                  </a:ext>
                </a:extLst>
              </p:cNvPr>
              <p:cNvPicPr>
                <a:picLocks noChangeAspect="1"/>
              </p:cNvPicPr>
              <p:nvPr/>
            </p:nvPicPr>
            <p:blipFill rotWithShape="1">
              <a:blip r:embed="rId5"/>
              <a:srcRect t="19644"/>
              <a:stretch/>
            </p:blipFill>
            <p:spPr>
              <a:xfrm>
                <a:off x="9327309" y="2912901"/>
                <a:ext cx="997861" cy="737101"/>
              </a:xfrm>
              <a:prstGeom prst="rect">
                <a:avLst/>
              </a:prstGeom>
            </p:spPr>
          </p:pic>
        </p:grpSp>
        <p:sp>
          <p:nvSpPr>
            <p:cNvPr id="23" name="Rectangle: Rounded Corners 22">
              <a:extLst>
                <a:ext uri="{FF2B5EF4-FFF2-40B4-BE49-F238E27FC236}">
                  <a16:creationId xmlns:a16="http://schemas.microsoft.com/office/drawing/2014/main" id="{D626EA9E-F9BE-4278-8FFB-AB3872E62413}"/>
                </a:ext>
              </a:extLst>
            </p:cNvPr>
            <p:cNvSpPr/>
            <p:nvPr/>
          </p:nvSpPr>
          <p:spPr>
            <a:xfrm>
              <a:off x="9312126" y="2711285"/>
              <a:ext cx="196757" cy="19354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73C12D5D-02C9-4683-809A-8FF4E4BEAC27}"/>
                </a:ext>
              </a:extLst>
            </p:cNvPr>
            <p:cNvSpPr/>
            <p:nvPr/>
          </p:nvSpPr>
          <p:spPr>
            <a:xfrm>
              <a:off x="9456520" y="3025857"/>
              <a:ext cx="281586" cy="21517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3" name="Group 12" descr="Screenshot showing step 4">
            <a:extLst>
              <a:ext uri="{FF2B5EF4-FFF2-40B4-BE49-F238E27FC236}">
                <a16:creationId xmlns:a16="http://schemas.microsoft.com/office/drawing/2014/main" id="{A36ACF59-AAE9-4636-99E0-ACCD6AB8DE65}"/>
              </a:ext>
            </a:extLst>
          </p:cNvPr>
          <p:cNvGrpSpPr/>
          <p:nvPr/>
        </p:nvGrpSpPr>
        <p:grpSpPr>
          <a:xfrm>
            <a:off x="5739274" y="2687028"/>
            <a:ext cx="2465858" cy="1313385"/>
            <a:chOff x="5904775" y="2762333"/>
            <a:chExt cx="2465858" cy="1313385"/>
          </a:xfrm>
        </p:grpSpPr>
        <p:pic>
          <p:nvPicPr>
            <p:cNvPr id="12" name="Picture 11">
              <a:extLst>
                <a:ext uri="{FF2B5EF4-FFF2-40B4-BE49-F238E27FC236}">
                  <a16:creationId xmlns:a16="http://schemas.microsoft.com/office/drawing/2014/main" id="{2A0663BD-8CAB-4875-A650-EE14B24CF420}"/>
                </a:ext>
              </a:extLst>
            </p:cNvPr>
            <p:cNvPicPr>
              <a:picLocks noChangeAspect="1"/>
            </p:cNvPicPr>
            <p:nvPr/>
          </p:nvPicPr>
          <p:blipFill>
            <a:blip r:embed="rId6"/>
            <a:stretch>
              <a:fillRect/>
            </a:stretch>
          </p:blipFill>
          <p:spPr>
            <a:xfrm>
              <a:off x="5904775" y="2762333"/>
              <a:ext cx="2465858" cy="1313385"/>
            </a:xfrm>
            <a:prstGeom prst="rect">
              <a:avLst/>
            </a:prstGeom>
            <a:ln>
              <a:noFill/>
            </a:ln>
            <a:effectLst>
              <a:outerShdw blurRad="292100" dist="139700" dir="2700000" algn="tl" rotWithShape="0">
                <a:srgbClr val="333333">
                  <a:alpha val="65000"/>
                </a:srgbClr>
              </a:outerShdw>
            </a:effectLst>
          </p:spPr>
        </p:pic>
        <p:sp>
          <p:nvSpPr>
            <p:cNvPr id="35" name="Oval 34">
              <a:extLst>
                <a:ext uri="{FF2B5EF4-FFF2-40B4-BE49-F238E27FC236}">
                  <a16:creationId xmlns:a16="http://schemas.microsoft.com/office/drawing/2014/main" id="{5DBCB841-64F4-4609-BC28-1D780D026CDB}"/>
                </a:ext>
              </a:extLst>
            </p:cNvPr>
            <p:cNvSpPr/>
            <p:nvPr/>
          </p:nvSpPr>
          <p:spPr>
            <a:xfrm>
              <a:off x="7428811" y="3341972"/>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grpSp>
        <p:nvGrpSpPr>
          <p:cNvPr id="7" name="Group 6" descr="Screenshot showing steps 5 and 6">
            <a:extLst>
              <a:ext uri="{FF2B5EF4-FFF2-40B4-BE49-F238E27FC236}">
                <a16:creationId xmlns:a16="http://schemas.microsoft.com/office/drawing/2014/main" id="{3D7E2E84-CB17-96C6-2EFC-9BF4998981E2}"/>
              </a:ext>
            </a:extLst>
          </p:cNvPr>
          <p:cNvGrpSpPr/>
          <p:nvPr/>
        </p:nvGrpSpPr>
        <p:grpSpPr>
          <a:xfrm>
            <a:off x="5346418" y="4202237"/>
            <a:ext cx="6726443" cy="2370878"/>
            <a:chOff x="5286600" y="4193624"/>
            <a:chExt cx="6726443" cy="2370878"/>
          </a:xfrm>
        </p:grpSpPr>
        <p:grpSp>
          <p:nvGrpSpPr>
            <p:cNvPr id="14" name="Group 13">
              <a:extLst>
                <a:ext uri="{FF2B5EF4-FFF2-40B4-BE49-F238E27FC236}">
                  <a16:creationId xmlns:a16="http://schemas.microsoft.com/office/drawing/2014/main" id="{CEEA1ABB-526C-459E-B602-075FD8A4DFB1}"/>
                </a:ext>
              </a:extLst>
            </p:cNvPr>
            <p:cNvGrpSpPr/>
            <p:nvPr/>
          </p:nvGrpSpPr>
          <p:grpSpPr>
            <a:xfrm>
              <a:off x="5286600" y="4193624"/>
              <a:ext cx="6726443" cy="2370878"/>
              <a:chOff x="5286600" y="4193624"/>
              <a:chExt cx="6726443" cy="2370878"/>
            </a:xfrm>
          </p:grpSpPr>
          <p:grpSp>
            <p:nvGrpSpPr>
              <p:cNvPr id="3" name="Group 2">
                <a:extLst>
                  <a:ext uri="{FF2B5EF4-FFF2-40B4-BE49-F238E27FC236}">
                    <a16:creationId xmlns:a16="http://schemas.microsoft.com/office/drawing/2014/main" id="{A527C81B-E4D3-402D-936E-90C14C7C729B}"/>
                  </a:ext>
                </a:extLst>
              </p:cNvPr>
              <p:cNvGrpSpPr/>
              <p:nvPr/>
            </p:nvGrpSpPr>
            <p:grpSpPr>
              <a:xfrm>
                <a:off x="5286600" y="4193624"/>
                <a:ext cx="6726443" cy="2370878"/>
                <a:chOff x="5410699" y="4193848"/>
                <a:chExt cx="6726443" cy="2370878"/>
              </a:xfrm>
            </p:grpSpPr>
            <p:pic>
              <p:nvPicPr>
                <p:cNvPr id="30" name="Picture 29">
                  <a:extLst>
                    <a:ext uri="{FF2B5EF4-FFF2-40B4-BE49-F238E27FC236}">
                      <a16:creationId xmlns:a16="http://schemas.microsoft.com/office/drawing/2014/main" id="{6B544D75-BB33-49E9-8102-4AA9C4DAD2E0}"/>
                    </a:ext>
                  </a:extLst>
                </p:cNvPr>
                <p:cNvPicPr>
                  <a:picLocks noChangeAspect="1"/>
                </p:cNvPicPr>
                <p:nvPr/>
              </p:nvPicPr>
              <p:blipFill>
                <a:blip r:embed="rId7"/>
                <a:stretch>
                  <a:fillRect/>
                </a:stretch>
              </p:blipFill>
              <p:spPr>
                <a:xfrm>
                  <a:off x="5410699" y="4193848"/>
                  <a:ext cx="6726443" cy="1510659"/>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364906C6-D169-4AF5-B5FE-198B51527678}"/>
                    </a:ext>
                  </a:extLst>
                </p:cNvPr>
                <p:cNvSpPr/>
                <p:nvPr/>
              </p:nvSpPr>
              <p:spPr>
                <a:xfrm>
                  <a:off x="11097000" y="4808122"/>
                  <a:ext cx="519992" cy="18098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F5EE5588-477B-43EA-92CB-16197237065B}"/>
                    </a:ext>
                  </a:extLst>
                </p:cNvPr>
                <p:cNvPicPr>
                  <a:picLocks noChangeAspect="1"/>
                </p:cNvPicPr>
                <p:nvPr/>
              </p:nvPicPr>
              <p:blipFill>
                <a:blip r:embed="rId8"/>
                <a:stretch>
                  <a:fillRect/>
                </a:stretch>
              </p:blipFill>
              <p:spPr>
                <a:xfrm>
                  <a:off x="7901408" y="5231157"/>
                  <a:ext cx="3651438" cy="1333569"/>
                </a:xfrm>
                <a:prstGeom prst="rect">
                  <a:avLst/>
                </a:prstGeom>
                <a:ln>
                  <a:noFill/>
                </a:ln>
                <a:effectLst>
                  <a:outerShdw blurRad="292100" dist="139700" dir="2700000" algn="tl" rotWithShape="0">
                    <a:srgbClr val="333333">
                      <a:alpha val="65000"/>
                    </a:srgbClr>
                  </a:outerShdw>
                </a:effectLst>
              </p:spPr>
            </p:pic>
          </p:grpSp>
          <p:pic>
            <p:nvPicPr>
              <p:cNvPr id="11" name="Picture 10">
                <a:extLst>
                  <a:ext uri="{FF2B5EF4-FFF2-40B4-BE49-F238E27FC236}">
                    <a16:creationId xmlns:a16="http://schemas.microsoft.com/office/drawing/2014/main" id="{5D912E51-B2D8-4AEB-876B-D935BFD4BB08}"/>
                  </a:ext>
                </a:extLst>
              </p:cNvPr>
              <p:cNvPicPr>
                <a:picLocks noChangeAspect="1"/>
              </p:cNvPicPr>
              <p:nvPr/>
            </p:nvPicPr>
            <p:blipFill>
              <a:blip r:embed="rId9"/>
              <a:stretch>
                <a:fillRect/>
              </a:stretch>
            </p:blipFill>
            <p:spPr>
              <a:xfrm>
                <a:off x="7449969" y="4380370"/>
                <a:ext cx="357562" cy="151509"/>
              </a:xfrm>
              <a:prstGeom prst="rect">
                <a:avLst/>
              </a:prstGeom>
            </p:spPr>
          </p:pic>
        </p:grpSp>
        <p:sp>
          <p:nvSpPr>
            <p:cNvPr id="26" name="Oval 25">
              <a:extLst>
                <a:ext uri="{FF2B5EF4-FFF2-40B4-BE49-F238E27FC236}">
                  <a16:creationId xmlns:a16="http://schemas.microsoft.com/office/drawing/2014/main" id="{7C5757E0-B452-0B28-2C7F-63CEE98223C3}"/>
                </a:ext>
              </a:extLst>
            </p:cNvPr>
            <p:cNvSpPr/>
            <p:nvPr/>
          </p:nvSpPr>
          <p:spPr>
            <a:xfrm>
              <a:off x="9603028" y="5704283"/>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27" name="Oval 26">
              <a:extLst>
                <a:ext uri="{FF2B5EF4-FFF2-40B4-BE49-F238E27FC236}">
                  <a16:creationId xmlns:a16="http://schemas.microsoft.com/office/drawing/2014/main" id="{73B39EA9-B460-4DFF-C6F1-D4CF4AD32C5E}"/>
                </a:ext>
              </a:extLst>
            </p:cNvPr>
            <p:cNvSpPr/>
            <p:nvPr/>
          </p:nvSpPr>
          <p:spPr>
            <a:xfrm>
              <a:off x="10359457" y="4707571"/>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grpSp>
    </p:spTree>
    <p:extLst>
      <p:ext uri="{BB962C8B-B14F-4D97-AF65-F5344CB8AC3E}">
        <p14:creationId xmlns:p14="http://schemas.microsoft.com/office/powerpoint/2010/main" val="2942329257"/>
      </p:ext>
    </p:extLst>
  </p:cSld>
  <p:clrMapOvr>
    <a:masterClrMapping/>
  </p:clrMapOvr>
  <p:transition>
    <p:fad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878224" y="1419780"/>
            <a:ext cx="4356321" cy="5105400"/>
          </a:xfrm>
        </p:spPr>
        <p:txBody>
          <a:bodyPr/>
          <a:lstStyle/>
          <a:p>
            <a:pPr marL="342900" indent="-342900">
              <a:lnSpc>
                <a:spcPct val="80000"/>
              </a:lnSpc>
              <a:spcBef>
                <a:spcPts val="1200"/>
              </a:spcBef>
              <a:buClr>
                <a:schemeClr val="tx2"/>
              </a:buClr>
              <a:buFont typeface="+mj-lt"/>
              <a:buAutoNum type="arabicPeriod" startAt="7"/>
            </a:pPr>
            <a:r>
              <a:rPr lang="en-US" sz="1800" dirty="0"/>
              <a:t>Navigate back to the </a:t>
            </a:r>
            <a:r>
              <a:rPr lang="en-US" sz="1800" b="1" dirty="0"/>
              <a:t>IR – Site Closed </a:t>
            </a:r>
            <a:r>
              <a:rPr lang="en-US" sz="1800" dirty="0"/>
              <a:t>milestone</a:t>
            </a:r>
            <a:endParaRPr lang="en-US" sz="1800" b="1" dirty="0"/>
          </a:p>
          <a:p>
            <a:pPr lvl="1">
              <a:spcBef>
                <a:spcPts val="1200"/>
              </a:spcBef>
            </a:pPr>
            <a:r>
              <a:rPr lang="en-US" sz="1600" b="1" dirty="0"/>
              <a:t>Note: </a:t>
            </a:r>
            <a:r>
              <a:rPr lang="en-US" sz="1600" dirty="0"/>
              <a:t>the milestone is in the </a:t>
            </a:r>
            <a:r>
              <a:rPr lang="en-US" sz="1600" b="1" dirty="0"/>
              <a:t>Planned</a:t>
            </a:r>
            <a:r>
              <a:rPr lang="en-US" sz="1600" dirty="0"/>
              <a:t> state because of the dependency between Site Closed</a:t>
            </a:r>
            <a:endParaRPr lang="en-US" sz="1800" dirty="0"/>
          </a:p>
          <a:p>
            <a:pPr marL="342900" indent="-342900">
              <a:lnSpc>
                <a:spcPct val="80000"/>
              </a:lnSpc>
              <a:spcBef>
                <a:spcPts val="1200"/>
              </a:spcBef>
              <a:buClr>
                <a:schemeClr val="tx2"/>
              </a:buClr>
              <a:buFont typeface="+mj-lt"/>
              <a:buAutoNum type="arabicPeriod" startAt="7"/>
            </a:pPr>
            <a:r>
              <a:rPr lang="en-US" sz="1800" dirty="0"/>
              <a:t>From the workflow action menu click </a:t>
            </a:r>
            <a:r>
              <a:rPr lang="en-US" sz="1800" b="1" dirty="0"/>
              <a:t>Start</a:t>
            </a:r>
          </a:p>
          <a:p>
            <a:pPr marL="342900" indent="-342900">
              <a:lnSpc>
                <a:spcPct val="80000"/>
              </a:lnSpc>
              <a:spcBef>
                <a:spcPts val="1200"/>
              </a:spcBef>
              <a:buClr>
                <a:schemeClr val="tx2"/>
              </a:buClr>
              <a:buFont typeface="+mj-lt"/>
              <a:buAutoNum type="arabicPeriod" startAt="7"/>
            </a:pPr>
            <a:r>
              <a:rPr lang="en-US" sz="1800" dirty="0"/>
              <a:t>Populate the </a:t>
            </a:r>
            <a:r>
              <a:rPr lang="en-US" sz="1800" b="1" dirty="0"/>
              <a:t>Actual Start Date </a:t>
            </a:r>
            <a:r>
              <a:rPr lang="en-US" sz="1800" dirty="0"/>
              <a:t>and update the </a:t>
            </a:r>
            <a:r>
              <a:rPr lang="en-US" sz="1800" b="1" dirty="0"/>
              <a:t>Planned Finish Date,</a:t>
            </a:r>
            <a:r>
              <a:rPr lang="en-US" sz="1800" dirty="0"/>
              <a:t> if necessary, and click </a:t>
            </a:r>
            <a:r>
              <a:rPr lang="en-US" sz="1800" b="1" dirty="0"/>
              <a:t>Start</a:t>
            </a:r>
          </a:p>
          <a:p>
            <a:pPr lvl="1">
              <a:spcBef>
                <a:spcPts val="1200"/>
              </a:spcBef>
            </a:pPr>
            <a:r>
              <a:rPr lang="en-US" sz="1600" b="1" dirty="0"/>
              <a:t>Note: </a:t>
            </a:r>
            <a:r>
              <a:rPr lang="en-US" sz="1600" dirty="0"/>
              <a:t>The milestone will move to the </a:t>
            </a:r>
            <a:r>
              <a:rPr lang="en-US" sz="1600" b="1" dirty="0"/>
              <a:t>Started</a:t>
            </a:r>
            <a:r>
              <a:rPr lang="en-US" sz="1600" dirty="0"/>
              <a:t> state</a:t>
            </a:r>
          </a:p>
          <a:p>
            <a:pPr lvl="1">
              <a:spcBef>
                <a:spcPts val="1200"/>
              </a:spcBef>
            </a:pPr>
            <a:r>
              <a:rPr lang="en-US" sz="1600" b="1" dirty="0"/>
              <a:t>Note</a:t>
            </a:r>
            <a:r>
              <a:rPr lang="en-US" sz="1600" dirty="0"/>
              <a:t>: user actions can be leveraged to track dates, or in-line editing can be leveraged, and milestone state will change, accordingly</a:t>
            </a:r>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3" name="Group 2" descr="Screenshot showing steps 7-9">
            <a:extLst>
              <a:ext uri="{FF2B5EF4-FFF2-40B4-BE49-F238E27FC236}">
                <a16:creationId xmlns:a16="http://schemas.microsoft.com/office/drawing/2014/main" id="{6A0F5864-CFED-CCC8-51B3-1B0C3F2FA593}"/>
              </a:ext>
            </a:extLst>
          </p:cNvPr>
          <p:cNvGrpSpPr/>
          <p:nvPr/>
        </p:nvGrpSpPr>
        <p:grpSpPr>
          <a:xfrm>
            <a:off x="5369007" y="1602549"/>
            <a:ext cx="6221658" cy="3652902"/>
            <a:chOff x="5661107" y="1602549"/>
            <a:chExt cx="6221658" cy="3652902"/>
          </a:xfrm>
        </p:grpSpPr>
        <p:grpSp>
          <p:nvGrpSpPr>
            <p:cNvPr id="19" name="Group 18">
              <a:extLst>
                <a:ext uri="{FF2B5EF4-FFF2-40B4-BE49-F238E27FC236}">
                  <a16:creationId xmlns:a16="http://schemas.microsoft.com/office/drawing/2014/main" id="{6638ECBB-3181-4E2A-A6AB-956E1AFDF6E5}"/>
                </a:ext>
              </a:extLst>
            </p:cNvPr>
            <p:cNvGrpSpPr/>
            <p:nvPr/>
          </p:nvGrpSpPr>
          <p:grpSpPr>
            <a:xfrm>
              <a:off x="5661107" y="1602549"/>
              <a:ext cx="6221658" cy="3652902"/>
              <a:chOff x="5661107" y="1391520"/>
              <a:chExt cx="6221658" cy="3652902"/>
            </a:xfrm>
          </p:grpSpPr>
          <p:pic>
            <p:nvPicPr>
              <p:cNvPr id="14" name="Picture 13">
                <a:extLst>
                  <a:ext uri="{FF2B5EF4-FFF2-40B4-BE49-F238E27FC236}">
                    <a16:creationId xmlns:a16="http://schemas.microsoft.com/office/drawing/2014/main" id="{9C11C10C-09BB-400E-A20A-AA6231C79E79}"/>
                  </a:ext>
                </a:extLst>
              </p:cNvPr>
              <p:cNvPicPr>
                <a:picLocks noChangeAspect="1"/>
              </p:cNvPicPr>
              <p:nvPr/>
            </p:nvPicPr>
            <p:blipFill>
              <a:blip r:embed="rId3"/>
              <a:stretch>
                <a:fillRect/>
              </a:stretch>
            </p:blipFill>
            <p:spPr>
              <a:xfrm>
                <a:off x="5661107" y="1391520"/>
                <a:ext cx="6221658" cy="1769566"/>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89017269-395F-4E97-BC84-B6ED3CB96FD6}"/>
                  </a:ext>
                </a:extLst>
              </p:cNvPr>
              <p:cNvGrpSpPr/>
              <p:nvPr/>
            </p:nvGrpSpPr>
            <p:grpSpPr>
              <a:xfrm>
                <a:off x="8229466" y="2328619"/>
                <a:ext cx="1392038" cy="568332"/>
                <a:chOff x="8243635" y="2378053"/>
                <a:chExt cx="1392038" cy="568332"/>
              </a:xfrm>
            </p:grpSpPr>
            <p:grpSp>
              <p:nvGrpSpPr>
                <p:cNvPr id="37" name="Group 36">
                  <a:extLst>
                    <a:ext uri="{FF2B5EF4-FFF2-40B4-BE49-F238E27FC236}">
                      <a16:creationId xmlns:a16="http://schemas.microsoft.com/office/drawing/2014/main" id="{DCCFDF8A-8C03-40A8-BFC3-A998A6CA36BF}"/>
                    </a:ext>
                  </a:extLst>
                </p:cNvPr>
                <p:cNvGrpSpPr/>
                <p:nvPr/>
              </p:nvGrpSpPr>
              <p:grpSpPr>
                <a:xfrm>
                  <a:off x="8243635" y="2378053"/>
                  <a:ext cx="365858" cy="528880"/>
                  <a:chOff x="8923289" y="-844967"/>
                  <a:chExt cx="410111" cy="569233"/>
                </a:xfrm>
              </p:grpSpPr>
              <p:sp>
                <p:nvSpPr>
                  <p:cNvPr id="40" name="Rectangle: Rounded Corners 39">
                    <a:extLst>
                      <a:ext uri="{FF2B5EF4-FFF2-40B4-BE49-F238E27FC236}">
                        <a16:creationId xmlns:a16="http://schemas.microsoft.com/office/drawing/2014/main" id="{94ECF7DF-4261-48D7-A60D-2460DF89CB7E}"/>
                      </a:ext>
                    </a:extLst>
                  </p:cNvPr>
                  <p:cNvSpPr/>
                  <p:nvPr/>
                </p:nvSpPr>
                <p:spPr>
                  <a:xfrm>
                    <a:off x="8923289" y="-844967"/>
                    <a:ext cx="196757" cy="22093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D8C4F29-E33B-4FDE-B496-26A8D8FFC1F6}"/>
                      </a:ext>
                    </a:extLst>
                  </p:cNvPr>
                  <p:cNvSpPr/>
                  <p:nvPr/>
                </p:nvSpPr>
                <p:spPr>
                  <a:xfrm>
                    <a:off x="8997643" y="-454384"/>
                    <a:ext cx="335757" cy="17865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46" name="Oval 45">
                  <a:extLst>
                    <a:ext uri="{FF2B5EF4-FFF2-40B4-BE49-F238E27FC236}">
                      <a16:creationId xmlns:a16="http://schemas.microsoft.com/office/drawing/2014/main" id="{4ED09A09-23ED-4198-9E3E-31A4BE329178}"/>
                    </a:ext>
                  </a:extLst>
                </p:cNvPr>
                <p:cNvSpPr/>
                <p:nvPr/>
              </p:nvSpPr>
              <p:spPr>
                <a:xfrm>
                  <a:off x="9178473" y="2544049"/>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grpSp>
          <p:grpSp>
            <p:nvGrpSpPr>
              <p:cNvPr id="16" name="Group 15">
                <a:extLst>
                  <a:ext uri="{FF2B5EF4-FFF2-40B4-BE49-F238E27FC236}">
                    <a16:creationId xmlns:a16="http://schemas.microsoft.com/office/drawing/2014/main" id="{8B36A736-61B8-4B5B-A9AF-FAD7BA6CEB11}"/>
                  </a:ext>
                </a:extLst>
              </p:cNvPr>
              <p:cNvGrpSpPr/>
              <p:nvPr/>
            </p:nvGrpSpPr>
            <p:grpSpPr>
              <a:xfrm>
                <a:off x="8964279" y="3429000"/>
                <a:ext cx="2400056" cy="1615422"/>
                <a:chOff x="9412668" y="4265291"/>
                <a:chExt cx="2400056" cy="1615422"/>
              </a:xfrm>
            </p:grpSpPr>
            <p:pic>
              <p:nvPicPr>
                <p:cNvPr id="15" name="Picture 14">
                  <a:extLst>
                    <a:ext uri="{FF2B5EF4-FFF2-40B4-BE49-F238E27FC236}">
                      <a16:creationId xmlns:a16="http://schemas.microsoft.com/office/drawing/2014/main" id="{E45EE6A6-7337-432D-A0AF-F254A1414F61}"/>
                    </a:ext>
                  </a:extLst>
                </p:cNvPr>
                <p:cNvPicPr>
                  <a:picLocks noChangeAspect="1"/>
                </p:cNvPicPr>
                <p:nvPr/>
              </p:nvPicPr>
              <p:blipFill>
                <a:blip r:embed="rId4"/>
                <a:stretch>
                  <a:fillRect/>
                </a:stretch>
              </p:blipFill>
              <p:spPr>
                <a:xfrm>
                  <a:off x="9412668" y="4265291"/>
                  <a:ext cx="2400056" cy="1615422"/>
                </a:xfrm>
                <a:prstGeom prst="rect">
                  <a:avLst/>
                </a:prstGeom>
                <a:ln>
                  <a:noFill/>
                </a:ln>
                <a:effectLst>
                  <a:outerShdw blurRad="292100" dist="139700" dir="2700000" algn="tl" rotWithShape="0">
                    <a:srgbClr val="333333">
                      <a:alpha val="65000"/>
                    </a:srgbClr>
                  </a:outerShdw>
                </a:effectLst>
              </p:spPr>
            </p:pic>
            <p:sp>
              <p:nvSpPr>
                <p:cNvPr id="47" name="Oval 46">
                  <a:extLst>
                    <a:ext uri="{FF2B5EF4-FFF2-40B4-BE49-F238E27FC236}">
                      <a16:creationId xmlns:a16="http://schemas.microsoft.com/office/drawing/2014/main" id="{6891557F-C20E-44F3-A8CB-EA94BF1A00D3}"/>
                    </a:ext>
                  </a:extLst>
                </p:cNvPr>
                <p:cNvSpPr/>
                <p:nvPr/>
              </p:nvSpPr>
              <p:spPr>
                <a:xfrm>
                  <a:off x="11083052" y="500107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endParaRPr lang="en-US" sz="1200" dirty="0"/>
                </a:p>
              </p:txBody>
            </p:sp>
          </p:grpSp>
        </p:grpSp>
        <p:sp>
          <p:nvSpPr>
            <p:cNvPr id="17" name="Oval 16">
              <a:extLst>
                <a:ext uri="{FF2B5EF4-FFF2-40B4-BE49-F238E27FC236}">
                  <a16:creationId xmlns:a16="http://schemas.microsoft.com/office/drawing/2014/main" id="{F2834976-938D-3060-856F-975622564DCF}"/>
                </a:ext>
              </a:extLst>
            </p:cNvPr>
            <p:cNvSpPr/>
            <p:nvPr/>
          </p:nvSpPr>
          <p:spPr>
            <a:xfrm>
              <a:off x="6413612" y="244111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grpSp>
    </p:spTree>
    <p:extLst>
      <p:ext uri="{BB962C8B-B14F-4D97-AF65-F5344CB8AC3E}">
        <p14:creationId xmlns:p14="http://schemas.microsoft.com/office/powerpoint/2010/main" val="3196239039"/>
      </p:ext>
    </p:extLst>
  </p:cSld>
  <p:clrMapOvr>
    <a:masterClrMapping/>
  </p:clrMapOvr>
  <p:transition>
    <p:fade/>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884684" y="1465454"/>
            <a:ext cx="4008607" cy="5105400"/>
          </a:xfrm>
        </p:spPr>
        <p:txBody>
          <a:bodyPr/>
          <a:lstStyle/>
          <a:p>
            <a:pPr marL="342900" indent="-342900">
              <a:lnSpc>
                <a:spcPct val="80000"/>
              </a:lnSpc>
              <a:spcBef>
                <a:spcPts val="1200"/>
              </a:spcBef>
              <a:buClr>
                <a:schemeClr val="tx2"/>
              </a:buClr>
              <a:buFont typeface="+mj-lt"/>
              <a:buAutoNum type="arabicPeriod" startAt="10"/>
            </a:pPr>
            <a:r>
              <a:rPr lang="en-US" sz="1800" dirty="0"/>
              <a:t>From the Study Site page, in the </a:t>
            </a:r>
            <a:r>
              <a:rPr lang="en-US" sz="1800" b="1" dirty="0"/>
              <a:t>Expected Documents </a:t>
            </a:r>
            <a:r>
              <a:rPr lang="en-US" sz="1800" dirty="0"/>
              <a:t>section, review and update the </a:t>
            </a:r>
            <a:r>
              <a:rPr lang="en-US" sz="1800" b="1" dirty="0" err="1"/>
              <a:t>Requiredness</a:t>
            </a:r>
            <a:r>
              <a:rPr lang="en-US" sz="1800" dirty="0"/>
              <a:t> and </a:t>
            </a:r>
            <a:r>
              <a:rPr lang="en-US" sz="1800" b="1" dirty="0"/>
              <a:t>#Expected </a:t>
            </a:r>
            <a:r>
              <a:rPr lang="en-US" sz="1800" dirty="0"/>
              <a:t>values of all Expected Documents.</a:t>
            </a:r>
          </a:p>
          <a:p>
            <a:pPr lvl="1">
              <a:spcBef>
                <a:spcPts val="1200"/>
              </a:spcBef>
            </a:pPr>
            <a:r>
              <a:rPr lang="en-US" sz="1600" b="1" dirty="0"/>
              <a:t>Note</a:t>
            </a:r>
            <a:r>
              <a:rPr lang="en-US" sz="1600" dirty="0"/>
              <a:t>: Expected Document review and update may typically be completed by a member of the eTMF team, rather than a CRA</a:t>
            </a:r>
          </a:p>
          <a:p>
            <a:pPr lvl="1">
              <a:spcBef>
                <a:spcPts val="1200"/>
              </a:spcBef>
            </a:pPr>
            <a:r>
              <a:rPr lang="en-US" sz="1600" b="1" dirty="0"/>
              <a:t>Note: </a:t>
            </a:r>
            <a:r>
              <a:rPr lang="en-US" sz="1600" dirty="0"/>
              <a:t>As final documentation is collected and approved, ensure that all expected documents are complete before moving to the following steps</a:t>
            </a:r>
          </a:p>
          <a:p>
            <a:pPr lvl="1">
              <a:spcBef>
                <a:spcPts val="1200"/>
              </a:spcBef>
            </a:pPr>
            <a:r>
              <a:rPr lang="en-US" sz="1600" b="1" dirty="0"/>
              <a:t>Note</a:t>
            </a:r>
            <a:r>
              <a:rPr lang="en-US" sz="1600" dirty="0"/>
              <a:t>: All Document Count, # of Final Documents and Completeness are calculated by Vault. The system may require some time to run the job and update these values automatically. If needed, the </a:t>
            </a:r>
            <a:r>
              <a:rPr lang="en-US" sz="1600" b="1" dirty="0"/>
              <a:t>Match Documents </a:t>
            </a:r>
            <a:r>
              <a:rPr lang="en-US" sz="1600" dirty="0"/>
              <a:t>action can be leveraged through the Expected Document to update these values in real time</a:t>
            </a:r>
            <a:endParaRPr lang="en-US" sz="2100" dirty="0"/>
          </a:p>
          <a:p>
            <a:pPr lvl="1">
              <a:spcBef>
                <a:spcPts val="1200"/>
              </a:spcBef>
            </a:pPr>
            <a:endParaRPr lang="en-US" sz="1600" dirty="0"/>
          </a:p>
          <a:p>
            <a:endParaRPr lang="en-US" dirty="0"/>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34" name="Group 33" descr="Screenshot showing step 10">
            <a:extLst>
              <a:ext uri="{FF2B5EF4-FFF2-40B4-BE49-F238E27FC236}">
                <a16:creationId xmlns:a16="http://schemas.microsoft.com/office/drawing/2014/main" id="{BDFDB4FB-CF6F-A5BF-022A-CFAF5EB730BD}"/>
              </a:ext>
            </a:extLst>
          </p:cNvPr>
          <p:cNvGrpSpPr/>
          <p:nvPr/>
        </p:nvGrpSpPr>
        <p:grpSpPr>
          <a:xfrm>
            <a:off x="5206438" y="1327859"/>
            <a:ext cx="6249201" cy="2422391"/>
            <a:chOff x="5666496" y="1331506"/>
            <a:chExt cx="6249201" cy="2422391"/>
          </a:xfrm>
        </p:grpSpPr>
        <p:grpSp>
          <p:nvGrpSpPr>
            <p:cNvPr id="25" name="Group 24">
              <a:extLst>
                <a:ext uri="{FF2B5EF4-FFF2-40B4-BE49-F238E27FC236}">
                  <a16:creationId xmlns:a16="http://schemas.microsoft.com/office/drawing/2014/main" id="{C16B5957-BEA1-422C-A629-6898386A69D5}"/>
                </a:ext>
              </a:extLst>
            </p:cNvPr>
            <p:cNvGrpSpPr/>
            <p:nvPr/>
          </p:nvGrpSpPr>
          <p:grpSpPr>
            <a:xfrm>
              <a:off x="5666496" y="1331506"/>
              <a:ext cx="6249201" cy="2422391"/>
              <a:chOff x="5774632" y="4367644"/>
              <a:chExt cx="6249201" cy="2422391"/>
            </a:xfrm>
          </p:grpSpPr>
          <p:pic>
            <p:nvPicPr>
              <p:cNvPr id="24" name="Picture 23">
                <a:extLst>
                  <a:ext uri="{FF2B5EF4-FFF2-40B4-BE49-F238E27FC236}">
                    <a16:creationId xmlns:a16="http://schemas.microsoft.com/office/drawing/2014/main" id="{F381A8DD-D4BC-49E6-ADB6-74A217C9DDF9}"/>
                  </a:ext>
                </a:extLst>
              </p:cNvPr>
              <p:cNvPicPr>
                <a:picLocks noChangeAspect="1"/>
              </p:cNvPicPr>
              <p:nvPr/>
            </p:nvPicPr>
            <p:blipFill>
              <a:blip r:embed="rId3"/>
              <a:stretch>
                <a:fillRect/>
              </a:stretch>
            </p:blipFill>
            <p:spPr>
              <a:xfrm>
                <a:off x="5795652" y="4367644"/>
                <a:ext cx="6228181" cy="2422391"/>
              </a:xfrm>
              <a:prstGeom prst="rect">
                <a:avLst/>
              </a:prstGeom>
              <a:ln>
                <a:noFill/>
              </a:ln>
              <a:effectLst>
                <a:outerShdw blurRad="292100" dist="139700" dir="2700000" algn="tl" rotWithShape="0">
                  <a:srgbClr val="333333">
                    <a:alpha val="65000"/>
                  </a:srgbClr>
                </a:outerShdw>
              </a:effectLst>
            </p:spPr>
          </p:pic>
          <p:sp>
            <p:nvSpPr>
              <p:cNvPr id="27" name="Rectangle: Rounded Corners 26">
                <a:extLst>
                  <a:ext uri="{FF2B5EF4-FFF2-40B4-BE49-F238E27FC236}">
                    <a16:creationId xmlns:a16="http://schemas.microsoft.com/office/drawing/2014/main" id="{CC9447F5-89E6-4D33-8B7C-5735F95BF203}"/>
                  </a:ext>
                </a:extLst>
              </p:cNvPr>
              <p:cNvSpPr/>
              <p:nvPr/>
            </p:nvSpPr>
            <p:spPr>
              <a:xfrm>
                <a:off x="5774632" y="6609052"/>
                <a:ext cx="1092730" cy="18098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C2743C4C-2F23-4927-8A95-8B8A042AEC10}"/>
                  </a:ext>
                </a:extLst>
              </p:cNvPr>
              <p:cNvSpPr/>
              <p:nvPr/>
            </p:nvSpPr>
            <p:spPr>
              <a:xfrm>
                <a:off x="9610952" y="5199758"/>
                <a:ext cx="1604650" cy="159027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19" name="Oval 18">
              <a:extLst>
                <a:ext uri="{FF2B5EF4-FFF2-40B4-BE49-F238E27FC236}">
                  <a16:creationId xmlns:a16="http://schemas.microsoft.com/office/drawing/2014/main" id="{84F91208-8A67-E94F-40DB-778F3CBEDC0A}"/>
                </a:ext>
              </a:extLst>
            </p:cNvPr>
            <p:cNvSpPr>
              <a:spLocks noChangeAspect="1"/>
            </p:cNvSpPr>
            <p:nvPr/>
          </p:nvSpPr>
          <p:spPr>
            <a:xfrm>
              <a:off x="6759226" y="2508935"/>
              <a:ext cx="579665" cy="510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10</a:t>
              </a:r>
              <a:endParaRPr lang="en-US" sz="1400" dirty="0"/>
            </a:p>
          </p:txBody>
        </p:sp>
      </p:grpSp>
      <p:grpSp>
        <p:nvGrpSpPr>
          <p:cNvPr id="12" name="Group 11" descr="Screenshot showing matched documents">
            <a:extLst>
              <a:ext uri="{FF2B5EF4-FFF2-40B4-BE49-F238E27FC236}">
                <a16:creationId xmlns:a16="http://schemas.microsoft.com/office/drawing/2014/main" id="{F2927FAE-BB4A-4580-90FF-B3B9614BC998}"/>
              </a:ext>
            </a:extLst>
          </p:cNvPr>
          <p:cNvGrpSpPr/>
          <p:nvPr/>
        </p:nvGrpSpPr>
        <p:grpSpPr>
          <a:xfrm>
            <a:off x="4974341" y="3910544"/>
            <a:ext cx="7138048" cy="2508672"/>
            <a:chOff x="4902623" y="3869214"/>
            <a:chExt cx="7138048" cy="2508672"/>
          </a:xfrm>
        </p:grpSpPr>
        <p:grpSp>
          <p:nvGrpSpPr>
            <p:cNvPr id="8" name="Group 7">
              <a:extLst>
                <a:ext uri="{FF2B5EF4-FFF2-40B4-BE49-F238E27FC236}">
                  <a16:creationId xmlns:a16="http://schemas.microsoft.com/office/drawing/2014/main" id="{5BBB8518-9F9D-4A50-A3BF-4A7237132C44}"/>
                </a:ext>
              </a:extLst>
            </p:cNvPr>
            <p:cNvGrpSpPr/>
            <p:nvPr/>
          </p:nvGrpSpPr>
          <p:grpSpPr>
            <a:xfrm>
              <a:off x="4902623" y="3869214"/>
              <a:ext cx="7138048" cy="1502245"/>
              <a:chOff x="5053952" y="4262061"/>
              <a:chExt cx="7138048" cy="1502245"/>
            </a:xfrm>
          </p:grpSpPr>
          <p:pic>
            <p:nvPicPr>
              <p:cNvPr id="4" name="Picture 3">
                <a:extLst>
                  <a:ext uri="{FF2B5EF4-FFF2-40B4-BE49-F238E27FC236}">
                    <a16:creationId xmlns:a16="http://schemas.microsoft.com/office/drawing/2014/main" id="{F1374EF1-EF34-4445-A4FE-F9CDD8F953A6}"/>
                  </a:ext>
                </a:extLst>
              </p:cNvPr>
              <p:cNvPicPr>
                <a:picLocks noChangeAspect="1"/>
              </p:cNvPicPr>
              <p:nvPr/>
            </p:nvPicPr>
            <p:blipFill rotWithShape="1">
              <a:blip r:embed="rId4"/>
              <a:srcRect b="24710"/>
              <a:stretch/>
            </p:blipFill>
            <p:spPr>
              <a:xfrm>
                <a:off x="5053952" y="4262061"/>
                <a:ext cx="7138048" cy="1502245"/>
              </a:xfrm>
              <a:prstGeom prst="rect">
                <a:avLst/>
              </a:prstGeom>
              <a:ln>
                <a:noFill/>
              </a:ln>
              <a:effectLst>
                <a:outerShdw blurRad="292100" dist="139700" dir="2700000" algn="tl" rotWithShape="0">
                  <a:srgbClr val="333333">
                    <a:alpha val="65000"/>
                  </a:srgbClr>
                </a:outerShdw>
              </a:effectLst>
            </p:spPr>
          </p:pic>
          <p:sp>
            <p:nvSpPr>
              <p:cNvPr id="30" name="Rectangle: Rounded Corners 29">
                <a:extLst>
                  <a:ext uri="{FF2B5EF4-FFF2-40B4-BE49-F238E27FC236}">
                    <a16:creationId xmlns:a16="http://schemas.microsoft.com/office/drawing/2014/main" id="{788B4B43-C028-45BE-B89F-0E5A4118EDAE}"/>
                  </a:ext>
                </a:extLst>
              </p:cNvPr>
              <p:cNvSpPr/>
              <p:nvPr/>
            </p:nvSpPr>
            <p:spPr>
              <a:xfrm>
                <a:off x="8471647" y="4674127"/>
                <a:ext cx="3720353" cy="90980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2154034-6598-4173-BEEC-FF66459D6274}"/>
                </a:ext>
              </a:extLst>
            </p:cNvPr>
            <p:cNvGrpSpPr/>
            <p:nvPr/>
          </p:nvGrpSpPr>
          <p:grpSpPr>
            <a:xfrm>
              <a:off x="5188674" y="5068020"/>
              <a:ext cx="2800652" cy="1309866"/>
              <a:chOff x="5188674" y="5068020"/>
              <a:chExt cx="2800652" cy="1309866"/>
            </a:xfrm>
          </p:grpSpPr>
          <p:pic>
            <p:nvPicPr>
              <p:cNvPr id="6" name="Picture 5">
                <a:extLst>
                  <a:ext uri="{FF2B5EF4-FFF2-40B4-BE49-F238E27FC236}">
                    <a16:creationId xmlns:a16="http://schemas.microsoft.com/office/drawing/2014/main" id="{8269B756-64F6-4A91-8400-C4CA1A33C30D}"/>
                  </a:ext>
                </a:extLst>
              </p:cNvPr>
              <p:cNvPicPr>
                <a:picLocks noChangeAspect="1"/>
              </p:cNvPicPr>
              <p:nvPr/>
            </p:nvPicPr>
            <p:blipFill>
              <a:blip r:embed="rId5"/>
              <a:stretch>
                <a:fillRect/>
              </a:stretch>
            </p:blipFill>
            <p:spPr>
              <a:xfrm>
                <a:off x="5188674" y="5068020"/>
                <a:ext cx="2800652" cy="1309866"/>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45BCB714-950F-4550-9CFB-E43F0B0FF550}"/>
                  </a:ext>
                </a:extLst>
              </p:cNvPr>
              <p:cNvSpPr/>
              <p:nvPr/>
            </p:nvSpPr>
            <p:spPr>
              <a:xfrm>
                <a:off x="6394203" y="6181753"/>
                <a:ext cx="969259" cy="18716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DBB0799F-EA7F-41B7-AD11-2F4C88600AF3}"/>
                </a:ext>
              </a:extLst>
            </p:cNvPr>
            <p:cNvPicPr>
              <a:picLocks noChangeAspect="1"/>
            </p:cNvPicPr>
            <p:nvPr/>
          </p:nvPicPr>
          <p:blipFill>
            <a:blip r:embed="rId6"/>
            <a:stretch>
              <a:fillRect/>
            </a:stretch>
          </p:blipFill>
          <p:spPr>
            <a:xfrm>
              <a:off x="8302271" y="5783525"/>
              <a:ext cx="1981477" cy="381053"/>
            </a:xfrm>
            <a:prstGeom prst="rect">
              <a:avLst/>
            </a:prstGeom>
          </p:spPr>
        </p:pic>
      </p:grpSp>
    </p:spTree>
    <p:extLst>
      <p:ext uri="{BB962C8B-B14F-4D97-AF65-F5344CB8AC3E}">
        <p14:creationId xmlns:p14="http://schemas.microsoft.com/office/powerpoint/2010/main" val="396929143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US"/>
              <a:t>Update</a:t>
            </a:r>
            <a:r>
              <a:rPr lang="en-ES"/>
              <a:t> a</a:t>
            </a:r>
            <a:r>
              <a:rPr lang="en-US"/>
              <a:t> Person</a:t>
            </a:r>
            <a:endParaRPr lang="en-ES"/>
          </a:p>
        </p:txBody>
      </p:sp>
      <p:sp>
        <p:nvSpPr>
          <p:cNvPr id="4" name="Rectangle 3">
            <a:extLst>
              <a:ext uri="{FF2B5EF4-FFF2-40B4-BE49-F238E27FC236}">
                <a16:creationId xmlns:a16="http://schemas.microsoft.com/office/drawing/2014/main" id="{3B8E5130-B6D1-9548-9256-D71CEA6358DC}"/>
              </a:ext>
            </a:extLst>
          </p:cNvPr>
          <p:cNvSpPr/>
          <p:nvPr/>
        </p:nvSpPr>
        <p:spPr>
          <a:xfrm>
            <a:off x="433387" y="979219"/>
            <a:ext cx="3914291" cy="1992212"/>
          </a:xfrm>
          <a:prstGeom prst="rect">
            <a:avLst/>
          </a:prstGeom>
        </p:spPr>
        <p:txBody>
          <a:bodyPr wrap="square" anchor="t">
            <a:spAutoFit/>
          </a:bodyPr>
          <a:lstStyle/>
          <a:p>
            <a:pPr marL="342900" indent="-342900">
              <a:lnSpc>
                <a:spcPct val="80000"/>
              </a:lnSpc>
              <a:spcBef>
                <a:spcPts val="1200"/>
              </a:spcBef>
              <a:buClr>
                <a:schemeClr val="tx2"/>
              </a:buClr>
              <a:buFont typeface="+mj-lt"/>
              <a:buAutoNum type="arabicPeriod" startAt="5"/>
            </a:pPr>
            <a:r>
              <a:rPr lang="en-US" dirty="0">
                <a:solidFill>
                  <a:schemeClr val="tx1">
                    <a:lumMod val="75000"/>
                  </a:schemeClr>
                </a:solidFill>
              </a:rPr>
              <a:t>Locate the field(s) that require an update and </a:t>
            </a:r>
            <a:r>
              <a:rPr lang="en-US" b="1" dirty="0">
                <a:solidFill>
                  <a:schemeClr val="tx1">
                    <a:lumMod val="75000"/>
                  </a:schemeClr>
                </a:solidFill>
              </a:rPr>
              <a:t>update</a:t>
            </a:r>
            <a:r>
              <a:rPr lang="en-US" dirty="0">
                <a:solidFill>
                  <a:schemeClr val="tx1">
                    <a:lumMod val="75000"/>
                  </a:schemeClr>
                </a:solidFill>
              </a:rPr>
              <a:t> the necessary field(s).</a:t>
            </a:r>
          </a:p>
          <a:p>
            <a:pPr marL="342900" indent="-342900">
              <a:lnSpc>
                <a:spcPct val="80000"/>
              </a:lnSpc>
              <a:spcBef>
                <a:spcPts val="1200"/>
              </a:spcBef>
              <a:buClr>
                <a:schemeClr val="tx2"/>
              </a:buClr>
              <a:buAutoNum type="arabicPeriod" startAt="5"/>
            </a:pPr>
            <a:r>
              <a:rPr lang="en-US" dirty="0">
                <a:solidFill>
                  <a:schemeClr val="tx1">
                    <a:lumMod val="75000"/>
                  </a:schemeClr>
                </a:solidFill>
              </a:rPr>
              <a:t>Click </a:t>
            </a:r>
            <a:r>
              <a:rPr lang="en-US" b="1" dirty="0">
                <a:solidFill>
                  <a:schemeClr val="tx1">
                    <a:lumMod val="75000"/>
                  </a:schemeClr>
                </a:solidFill>
              </a:rPr>
              <a:t>Save. </a:t>
            </a:r>
            <a:r>
              <a:rPr lang="en-US" dirty="0">
                <a:solidFill>
                  <a:schemeClr val="tx1">
                    <a:lumMod val="75000"/>
                  </a:schemeClr>
                </a:solidFill>
              </a:rPr>
              <a:t>The Person is now updated.</a:t>
            </a:r>
          </a:p>
          <a:p>
            <a:pPr marL="800100" lvl="1" indent="-342900">
              <a:lnSpc>
                <a:spcPct val="80000"/>
              </a:lnSpc>
              <a:spcBef>
                <a:spcPts val="1200"/>
              </a:spcBef>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I</a:t>
            </a:r>
            <a:r>
              <a:rPr lang="en-US" sz="1300" dirty="0">
                <a:solidFill>
                  <a:srgbClr val="646569">
                    <a:lumMod val="75000"/>
                  </a:srgbClr>
                </a:solidFill>
              </a:rPr>
              <a:t>f the person is associated with a study, study country, or study site, the associated record will be updated.</a:t>
            </a:r>
          </a:p>
        </p:txBody>
      </p:sp>
      <p:pic>
        <p:nvPicPr>
          <p:cNvPr id="6" name="Picture 5" descr="Screenshot showing steps 5 and 6">
            <a:extLst>
              <a:ext uri="{FF2B5EF4-FFF2-40B4-BE49-F238E27FC236}">
                <a16:creationId xmlns:a16="http://schemas.microsoft.com/office/drawing/2014/main" id="{44B0EA77-7D9C-4102-8F5E-F50FAB131453}"/>
              </a:ext>
            </a:extLst>
          </p:cNvPr>
          <p:cNvPicPr>
            <a:picLocks noChangeAspect="1"/>
          </p:cNvPicPr>
          <p:nvPr/>
        </p:nvPicPr>
        <p:blipFill>
          <a:blip r:embed="rId2"/>
          <a:stretch>
            <a:fillRect/>
          </a:stretch>
        </p:blipFill>
        <p:spPr>
          <a:xfrm>
            <a:off x="4818929" y="938937"/>
            <a:ext cx="6625516" cy="1948473"/>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4E393B30-BD98-45F6-9C04-33543702AB61}"/>
              </a:ext>
            </a:extLst>
          </p:cNvPr>
          <p:cNvSpPr/>
          <p:nvPr/>
        </p:nvSpPr>
        <p:spPr>
          <a:xfrm>
            <a:off x="6096000" y="248934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0" name="Rectangle: Rounded Corners 19">
            <a:extLst>
              <a:ext uri="{FF2B5EF4-FFF2-40B4-BE49-F238E27FC236}">
                <a16:creationId xmlns:a16="http://schemas.microsoft.com/office/drawing/2014/main" id="{7EA1BC8A-20CE-421A-8615-BED82228EC0A}"/>
              </a:ext>
              <a:ext uri="{C183D7F6-B498-43B3-948B-1728B52AA6E4}">
                <adec:decorative xmlns:adec="http://schemas.microsoft.com/office/drawing/2017/decorative" val="1"/>
              </a:ext>
            </a:extLst>
          </p:cNvPr>
          <p:cNvSpPr/>
          <p:nvPr/>
        </p:nvSpPr>
        <p:spPr>
          <a:xfrm>
            <a:off x="6693180" y="2656956"/>
            <a:ext cx="2286000" cy="2153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46C39595-91FC-46C4-A0A4-C322C4989EB0}"/>
              </a:ext>
              <a:ext uri="{C183D7F6-B498-43B3-948B-1728B52AA6E4}">
                <adec:decorative xmlns:adec="http://schemas.microsoft.com/office/drawing/2017/decorative" val="1"/>
              </a:ext>
            </a:extLst>
          </p:cNvPr>
          <p:cNvSpPr/>
          <p:nvPr/>
        </p:nvSpPr>
        <p:spPr>
          <a:xfrm>
            <a:off x="10945748" y="1079157"/>
            <a:ext cx="481919" cy="3078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2" name="Oval 21">
            <a:extLst>
              <a:ext uri="{FF2B5EF4-FFF2-40B4-BE49-F238E27FC236}">
                <a16:creationId xmlns:a16="http://schemas.microsoft.com/office/drawing/2014/main" id="{15E182E0-A9A1-4978-9D77-4A7C42688446}"/>
              </a:ext>
            </a:extLst>
          </p:cNvPr>
          <p:cNvSpPr/>
          <p:nvPr/>
        </p:nvSpPr>
        <p:spPr>
          <a:xfrm>
            <a:off x="10962526" y="148595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pic>
        <p:nvPicPr>
          <p:cNvPr id="14" name="Picture 13" descr="Screenshot showing person profile updated">
            <a:extLst>
              <a:ext uri="{FF2B5EF4-FFF2-40B4-BE49-F238E27FC236}">
                <a16:creationId xmlns:a16="http://schemas.microsoft.com/office/drawing/2014/main" id="{2A97B146-7BB5-4E92-82C6-A3D7700B1F86}"/>
              </a:ext>
            </a:extLst>
          </p:cNvPr>
          <p:cNvPicPr>
            <a:picLocks noChangeAspect="1"/>
          </p:cNvPicPr>
          <p:nvPr/>
        </p:nvPicPr>
        <p:blipFill>
          <a:blip r:embed="rId3"/>
          <a:stretch>
            <a:fillRect/>
          </a:stretch>
        </p:blipFill>
        <p:spPr>
          <a:xfrm>
            <a:off x="4884216" y="3217602"/>
            <a:ext cx="6155108" cy="2260142"/>
          </a:xfrm>
          <a:prstGeom prst="rect">
            <a:avLst/>
          </a:prstGeom>
          <a:ln>
            <a:noFill/>
          </a:ln>
          <a:effectLst>
            <a:outerShdw blurRad="292100" dist="139700" dir="2700000" algn="tl" rotWithShape="0">
              <a:srgbClr val="333333">
                <a:alpha val="65000"/>
              </a:srgbClr>
            </a:outerShdw>
          </a:effectLst>
        </p:spPr>
      </p:pic>
      <p:sp>
        <p:nvSpPr>
          <p:cNvPr id="25" name="Rectangle: Rounded Corners 24">
            <a:extLst>
              <a:ext uri="{FF2B5EF4-FFF2-40B4-BE49-F238E27FC236}">
                <a16:creationId xmlns:a16="http://schemas.microsoft.com/office/drawing/2014/main" id="{F83FEC2F-6EAE-4585-88B5-09645D11335F}"/>
              </a:ext>
              <a:ext uri="{C183D7F6-B498-43B3-948B-1728B52AA6E4}">
                <adec:decorative xmlns:adec="http://schemas.microsoft.com/office/drawing/2017/decorative" val="1"/>
              </a:ext>
            </a:extLst>
          </p:cNvPr>
          <p:cNvSpPr/>
          <p:nvPr/>
        </p:nvSpPr>
        <p:spPr>
          <a:xfrm>
            <a:off x="7079624" y="5251508"/>
            <a:ext cx="1394294" cy="21779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2640688985"/>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884684" y="1465454"/>
            <a:ext cx="4008607" cy="5105400"/>
          </a:xfrm>
        </p:spPr>
        <p:txBody>
          <a:bodyPr/>
          <a:lstStyle/>
          <a:p>
            <a:pPr marL="342900" indent="-342900">
              <a:lnSpc>
                <a:spcPct val="80000"/>
              </a:lnSpc>
              <a:spcBef>
                <a:spcPts val="1200"/>
              </a:spcBef>
              <a:buClr>
                <a:schemeClr val="tx2"/>
              </a:buClr>
              <a:buFont typeface="+mj-lt"/>
              <a:buAutoNum type="arabicPeriod" startAt="11"/>
            </a:pPr>
            <a:r>
              <a:rPr lang="en-US" sz="1800" dirty="0"/>
              <a:t>From the Milestones section in the Study Site Page, locate and open the </a:t>
            </a:r>
            <a:r>
              <a:rPr lang="en-US" sz="1800" b="1" dirty="0"/>
              <a:t>IR – Site Closed </a:t>
            </a:r>
            <a:r>
              <a:rPr lang="en-US" sz="1800" dirty="0"/>
              <a:t>Milestone</a:t>
            </a:r>
          </a:p>
          <a:p>
            <a:pPr marL="342900" indent="-342900">
              <a:lnSpc>
                <a:spcPct val="80000"/>
              </a:lnSpc>
              <a:spcBef>
                <a:spcPts val="1200"/>
              </a:spcBef>
              <a:buClr>
                <a:schemeClr val="tx2"/>
              </a:buClr>
              <a:buFont typeface="+mj-lt"/>
              <a:buAutoNum type="arabicPeriod" startAt="11"/>
            </a:pPr>
            <a:r>
              <a:rPr lang="en-US" sz="1800" dirty="0"/>
              <a:t>Expand the </a:t>
            </a:r>
            <a:r>
              <a:rPr lang="en-US" sz="1800" b="1" dirty="0"/>
              <a:t>Clinical User Tasks </a:t>
            </a:r>
            <a:r>
              <a:rPr lang="en-US" sz="1800" dirty="0"/>
              <a:t>section</a:t>
            </a:r>
            <a:endParaRPr kumimoji="0" lang="en-US" sz="1800" b="0" i="0" u="none" strike="noStrike" kern="1200" cap="none" spc="0" normalizeH="0" baseline="0" noProof="0" dirty="0">
              <a:ln>
                <a:noFill/>
              </a:ln>
              <a:solidFill>
                <a:srgbClr val="646569">
                  <a:lumMod val="75000"/>
                </a:srgbClr>
              </a:solidFill>
              <a:effectLst/>
              <a:uLnTx/>
              <a:uFillTx/>
              <a:latin typeface="Calibri"/>
              <a:ea typeface="+mn-ea"/>
              <a:cs typeface="+mn-cs"/>
            </a:endParaRPr>
          </a:p>
          <a:p>
            <a:pPr>
              <a:spcBef>
                <a:spcPts val="1200"/>
              </a:spcBef>
            </a:pPr>
            <a:endParaRPr lang="en-US" sz="2100" dirty="0"/>
          </a:p>
          <a:p>
            <a:pPr lvl="1">
              <a:spcBef>
                <a:spcPts val="1200"/>
              </a:spcBef>
            </a:pPr>
            <a:endParaRPr lang="en-US" sz="1600" dirty="0"/>
          </a:p>
          <a:p>
            <a:endParaRPr lang="en-US" dirty="0"/>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17" name="Group 16" descr="Screenshot showing step 11 and 12">
            <a:extLst>
              <a:ext uri="{FF2B5EF4-FFF2-40B4-BE49-F238E27FC236}">
                <a16:creationId xmlns:a16="http://schemas.microsoft.com/office/drawing/2014/main" id="{1E51E241-9B31-E5EB-4ADF-98502F360A09}"/>
              </a:ext>
            </a:extLst>
          </p:cNvPr>
          <p:cNvGrpSpPr/>
          <p:nvPr/>
        </p:nvGrpSpPr>
        <p:grpSpPr>
          <a:xfrm>
            <a:off x="5097768" y="1577413"/>
            <a:ext cx="6728090" cy="2069176"/>
            <a:chOff x="5250553" y="3753897"/>
            <a:chExt cx="6728090" cy="2069176"/>
          </a:xfrm>
        </p:grpSpPr>
        <p:grpSp>
          <p:nvGrpSpPr>
            <p:cNvPr id="14" name="Group 13">
              <a:extLst>
                <a:ext uri="{FF2B5EF4-FFF2-40B4-BE49-F238E27FC236}">
                  <a16:creationId xmlns:a16="http://schemas.microsoft.com/office/drawing/2014/main" id="{86055B14-CB04-4535-9050-C32F90973719}"/>
                </a:ext>
              </a:extLst>
            </p:cNvPr>
            <p:cNvGrpSpPr/>
            <p:nvPr/>
          </p:nvGrpSpPr>
          <p:grpSpPr>
            <a:xfrm>
              <a:off x="5250553" y="3917948"/>
              <a:ext cx="6728090" cy="1857128"/>
              <a:chOff x="5171972" y="3917948"/>
              <a:chExt cx="6728090" cy="1857128"/>
            </a:xfrm>
          </p:grpSpPr>
          <p:pic>
            <p:nvPicPr>
              <p:cNvPr id="7" name="Picture 6">
                <a:extLst>
                  <a:ext uri="{FF2B5EF4-FFF2-40B4-BE49-F238E27FC236}">
                    <a16:creationId xmlns:a16="http://schemas.microsoft.com/office/drawing/2014/main" id="{113ABD09-18FE-4216-93CB-082E26D64729}"/>
                  </a:ext>
                </a:extLst>
              </p:cNvPr>
              <p:cNvPicPr>
                <a:picLocks noChangeAspect="1"/>
              </p:cNvPicPr>
              <p:nvPr/>
            </p:nvPicPr>
            <p:blipFill rotWithShape="1">
              <a:blip r:embed="rId3"/>
              <a:srcRect r="16080" b="39562"/>
              <a:stretch/>
            </p:blipFill>
            <p:spPr>
              <a:xfrm>
                <a:off x="5186572" y="3917948"/>
                <a:ext cx="6713490" cy="1857128"/>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7CE7EB82-9B82-4590-BF98-486E0EAC4E4F}"/>
                  </a:ext>
                </a:extLst>
              </p:cNvPr>
              <p:cNvSpPr/>
              <p:nvPr/>
            </p:nvSpPr>
            <p:spPr>
              <a:xfrm>
                <a:off x="5171972" y="5526494"/>
                <a:ext cx="842753" cy="18098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23" name="Rectangle: Rounded Corners 21">
              <a:extLst>
                <a:ext uri="{FF2B5EF4-FFF2-40B4-BE49-F238E27FC236}">
                  <a16:creationId xmlns:a16="http://schemas.microsoft.com/office/drawing/2014/main" id="{287A9C75-DE44-E494-BE3E-D65D75104286}"/>
                </a:ext>
              </a:extLst>
            </p:cNvPr>
            <p:cNvSpPr/>
            <p:nvPr/>
          </p:nvSpPr>
          <p:spPr>
            <a:xfrm>
              <a:off x="5265153" y="3928112"/>
              <a:ext cx="3126493" cy="1800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Oval 25">
              <a:extLst>
                <a:ext uri="{FF2B5EF4-FFF2-40B4-BE49-F238E27FC236}">
                  <a16:creationId xmlns:a16="http://schemas.microsoft.com/office/drawing/2014/main" id="{8D3E5DC5-BE39-F6BD-B0DB-A77B41CB136B}"/>
                </a:ext>
              </a:extLst>
            </p:cNvPr>
            <p:cNvSpPr>
              <a:spLocks noChangeAspect="1"/>
            </p:cNvSpPr>
            <p:nvPr/>
          </p:nvSpPr>
          <p:spPr>
            <a:xfrm>
              <a:off x="8541807" y="3753897"/>
              <a:ext cx="579665" cy="510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11</a:t>
              </a:r>
            </a:p>
          </p:txBody>
        </p:sp>
        <p:sp>
          <p:nvSpPr>
            <p:cNvPr id="29" name="Oval 28">
              <a:extLst>
                <a:ext uri="{FF2B5EF4-FFF2-40B4-BE49-F238E27FC236}">
                  <a16:creationId xmlns:a16="http://schemas.microsoft.com/office/drawing/2014/main" id="{12DFA219-050C-E343-64B1-F8A214C2DB36}"/>
                </a:ext>
              </a:extLst>
            </p:cNvPr>
            <p:cNvSpPr>
              <a:spLocks noChangeAspect="1"/>
            </p:cNvSpPr>
            <p:nvPr/>
          </p:nvSpPr>
          <p:spPr>
            <a:xfrm>
              <a:off x="6226993" y="5312968"/>
              <a:ext cx="579665" cy="510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12</a:t>
              </a:r>
            </a:p>
          </p:txBody>
        </p:sp>
      </p:grpSp>
    </p:spTree>
    <p:extLst>
      <p:ext uri="{BB962C8B-B14F-4D97-AF65-F5344CB8AC3E}">
        <p14:creationId xmlns:p14="http://schemas.microsoft.com/office/powerpoint/2010/main" val="1243827333"/>
      </p:ext>
    </p:extLst>
  </p:cSld>
  <p:clrMapOvr>
    <a:masterClrMapping/>
  </p:clrMapOvr>
  <p:transition>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729080" y="1491155"/>
            <a:ext cx="4107621" cy="5105400"/>
          </a:xfrm>
        </p:spPr>
        <p:txBody>
          <a:bodyPr/>
          <a:lstStyle/>
          <a:p>
            <a:pPr marL="342900" indent="-342900">
              <a:lnSpc>
                <a:spcPct val="80000"/>
              </a:lnSpc>
              <a:spcBef>
                <a:spcPts val="1200"/>
              </a:spcBef>
              <a:buClr>
                <a:schemeClr val="tx2"/>
              </a:buClr>
              <a:buFont typeface="+mj-lt"/>
              <a:buAutoNum type="arabicPeriod" startAt="13"/>
            </a:pPr>
            <a:r>
              <a:rPr kumimoji="0" lang="en-US" sz="1800" b="0" i="0" u="none" strike="noStrike" kern="1200" cap="none" spc="0" normalizeH="0" baseline="0" noProof="0" dirty="0">
                <a:ln>
                  <a:noFill/>
                </a:ln>
                <a:solidFill>
                  <a:srgbClr val="646569">
                    <a:lumMod val="75000"/>
                  </a:srgbClr>
                </a:solidFill>
                <a:effectLst/>
                <a:uLnTx/>
                <a:uFillTx/>
                <a:latin typeface="Calibri"/>
                <a:ea typeface="+mn-ea"/>
                <a:cs typeface="+mn-cs"/>
              </a:rPr>
              <a:t>For all the </a:t>
            </a:r>
            <a:r>
              <a:rPr lang="en-US" sz="1800" dirty="0">
                <a:solidFill>
                  <a:srgbClr val="646569">
                    <a:lumMod val="75000"/>
                  </a:srgbClr>
                </a:solidFill>
                <a:latin typeface="Calibri"/>
              </a:rPr>
              <a:t>existing tasks, r</a:t>
            </a:r>
            <a:r>
              <a:rPr kumimoji="0" lang="en-US" sz="1800" b="0" i="0" u="none" strike="noStrike" kern="1200" cap="none" spc="0" normalizeH="0" baseline="0" noProof="0" dirty="0" err="1">
                <a:ln>
                  <a:noFill/>
                </a:ln>
                <a:solidFill>
                  <a:srgbClr val="646569">
                    <a:lumMod val="75000"/>
                  </a:srgbClr>
                </a:solidFill>
                <a:effectLst/>
                <a:uLnTx/>
                <a:uFillTx/>
                <a:latin typeface="Calibri"/>
                <a:ea typeface="+mn-ea"/>
                <a:cs typeface="+mn-cs"/>
              </a:rPr>
              <a:t>eview</a:t>
            </a:r>
            <a:r>
              <a:rPr kumimoji="0" lang="en-US" sz="1800" b="0" i="0" u="none" strike="noStrike" kern="1200" cap="none" spc="0" normalizeH="0" baseline="0" noProof="0" dirty="0">
                <a:ln>
                  <a:noFill/>
                </a:ln>
                <a:solidFill>
                  <a:srgbClr val="646569">
                    <a:lumMod val="75000"/>
                  </a:srgbClr>
                </a:solidFill>
                <a:effectLst/>
                <a:uLnTx/>
                <a:uFillTx/>
                <a:latin typeface="Calibri"/>
                <a:ea typeface="+mn-ea"/>
                <a:cs typeface="+mn-cs"/>
              </a:rPr>
              <a:t> the tasks details and </a:t>
            </a:r>
            <a:r>
              <a:rPr kumimoji="0" lang="en-US" sz="1800" b="1" i="0" u="none" strike="noStrike" kern="1200" cap="none" spc="0" normalizeH="0" baseline="0" noProof="0" dirty="0">
                <a:ln>
                  <a:noFill/>
                </a:ln>
                <a:solidFill>
                  <a:srgbClr val="646569">
                    <a:lumMod val="75000"/>
                  </a:srgbClr>
                </a:solidFill>
                <a:effectLst/>
                <a:uLnTx/>
                <a:uFillTx/>
                <a:latin typeface="Calibri"/>
                <a:ea typeface="+mn-ea"/>
                <a:cs typeface="+mn-cs"/>
              </a:rPr>
              <a:t>mark the task as Complete </a:t>
            </a:r>
            <a:r>
              <a:rPr kumimoji="0" lang="en-US" sz="1800" b="0" i="0" u="none" strike="noStrike" kern="1200" cap="none" spc="0" normalizeH="0" baseline="0" noProof="0" dirty="0">
                <a:ln>
                  <a:noFill/>
                </a:ln>
                <a:solidFill>
                  <a:srgbClr val="646569">
                    <a:lumMod val="75000"/>
                  </a:srgbClr>
                </a:solidFill>
                <a:effectLst/>
                <a:uLnTx/>
                <a:uFillTx/>
                <a:latin typeface="Calibri"/>
                <a:ea typeface="+mn-ea"/>
                <a:cs typeface="+mn-cs"/>
              </a:rPr>
              <a:t>once the action is finished.</a:t>
            </a:r>
            <a:endParaRPr lang="en-US" sz="1800" dirty="0"/>
          </a:p>
          <a:p>
            <a:pPr lvl="1">
              <a:spcBef>
                <a:spcPts val="1200"/>
              </a:spcBef>
            </a:pPr>
            <a:r>
              <a:rPr lang="en-US" sz="1600" b="1" dirty="0"/>
              <a:t>OPTION 1</a:t>
            </a:r>
            <a:r>
              <a:rPr lang="en-US" sz="1600" dirty="0"/>
              <a:t>: Populate the </a:t>
            </a:r>
            <a:r>
              <a:rPr lang="en-US" sz="1600" b="1" dirty="0"/>
              <a:t>Completion Date</a:t>
            </a:r>
          </a:p>
          <a:p>
            <a:pPr lvl="1">
              <a:spcBef>
                <a:spcPts val="1200"/>
              </a:spcBef>
            </a:pPr>
            <a:r>
              <a:rPr lang="en-US" sz="1600" b="1" dirty="0"/>
              <a:t>OPTION 2: </a:t>
            </a:r>
            <a:r>
              <a:rPr lang="en-US" sz="1600" dirty="0"/>
              <a:t>Open the All actions menu and select </a:t>
            </a:r>
            <a:r>
              <a:rPr lang="en-US" sz="1600" b="1" dirty="0"/>
              <a:t>Resolve</a:t>
            </a:r>
          </a:p>
          <a:p>
            <a:pPr lvl="1">
              <a:spcBef>
                <a:spcPts val="1200"/>
              </a:spcBef>
            </a:pPr>
            <a:r>
              <a:rPr lang="en-US" sz="1600" b="1" dirty="0"/>
              <a:t>Note</a:t>
            </a:r>
            <a:r>
              <a:rPr lang="en-US" sz="1600" dirty="0"/>
              <a:t>: these tasks work as any other tasks in the system: can be assigned to users and they will receive a notification and task will appear in their homepage.</a:t>
            </a:r>
          </a:p>
          <a:p>
            <a:pPr lvl="1">
              <a:spcBef>
                <a:spcPts val="1200"/>
              </a:spcBef>
            </a:pPr>
            <a:r>
              <a:rPr lang="en-US" sz="1600" b="1" dirty="0"/>
              <a:t>Note</a:t>
            </a:r>
            <a:r>
              <a:rPr lang="en-US" sz="1600" dirty="0"/>
              <a:t>: Study Site cannot move to closed until all required Clinical User Tasks are resolved</a:t>
            </a:r>
          </a:p>
          <a:p>
            <a:pPr marL="342900" marR="0" lvl="0" indent="-342900" algn="l" defTabSz="914400" rtl="0" eaLnBrk="1" fontAlgn="auto" latinLnBrk="0" hangingPunct="1">
              <a:lnSpc>
                <a:spcPct val="80000"/>
              </a:lnSpc>
              <a:spcBef>
                <a:spcPts val="1200"/>
              </a:spcBef>
              <a:spcAft>
                <a:spcPts val="0"/>
              </a:spcAft>
              <a:buClr>
                <a:srgbClr val="FF9E16"/>
              </a:buClr>
              <a:buSzTx/>
              <a:buFont typeface="+mj-lt"/>
              <a:buAutoNum type="arabicPeriod" startAt="13"/>
              <a:tabLst/>
              <a:defRPr/>
            </a:pPr>
            <a:endParaRPr kumimoji="0" lang="en-US" sz="1800" b="0" i="0" u="none" strike="noStrike" kern="1200" cap="none" spc="0" normalizeH="0" baseline="0" noProof="0" dirty="0">
              <a:ln>
                <a:noFill/>
              </a:ln>
              <a:solidFill>
                <a:srgbClr val="646569">
                  <a:lumMod val="75000"/>
                </a:srgbClr>
              </a:solidFill>
              <a:effectLst/>
              <a:uLnTx/>
              <a:uFillTx/>
              <a:latin typeface="Calibri"/>
              <a:ea typeface="+mn-ea"/>
              <a:cs typeface="+mn-cs"/>
            </a:endParaRPr>
          </a:p>
          <a:p>
            <a:pPr>
              <a:spcBef>
                <a:spcPts val="1200"/>
              </a:spcBef>
            </a:pPr>
            <a:endParaRPr lang="en-US" sz="2100" dirty="0"/>
          </a:p>
          <a:p>
            <a:pPr lvl="1">
              <a:spcBef>
                <a:spcPts val="1200"/>
              </a:spcBef>
            </a:pPr>
            <a:endParaRPr lang="en-US" sz="1600" dirty="0"/>
          </a:p>
          <a:p>
            <a:endParaRPr lang="en-US" dirty="0"/>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Complete Milestone Tasks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9" name="Group 8" descr="Screenshot showing step 13">
            <a:extLst>
              <a:ext uri="{FF2B5EF4-FFF2-40B4-BE49-F238E27FC236}">
                <a16:creationId xmlns:a16="http://schemas.microsoft.com/office/drawing/2014/main" id="{2F45AD75-B33E-76FE-E42B-359DE871711D}"/>
              </a:ext>
            </a:extLst>
          </p:cNvPr>
          <p:cNvGrpSpPr/>
          <p:nvPr/>
        </p:nvGrpSpPr>
        <p:grpSpPr>
          <a:xfrm>
            <a:off x="5084089" y="1491155"/>
            <a:ext cx="6713490" cy="2741973"/>
            <a:chOff x="5084089" y="1491155"/>
            <a:chExt cx="6713490" cy="2741973"/>
          </a:xfrm>
        </p:grpSpPr>
        <p:grpSp>
          <p:nvGrpSpPr>
            <p:cNvPr id="18" name="Group 17">
              <a:extLst>
                <a:ext uri="{FF2B5EF4-FFF2-40B4-BE49-F238E27FC236}">
                  <a16:creationId xmlns:a16="http://schemas.microsoft.com/office/drawing/2014/main" id="{6AD68415-B846-4AD6-B5D4-AB7AEB3EB893}"/>
                </a:ext>
              </a:extLst>
            </p:cNvPr>
            <p:cNvGrpSpPr/>
            <p:nvPr/>
          </p:nvGrpSpPr>
          <p:grpSpPr>
            <a:xfrm>
              <a:off x="5084089" y="1491155"/>
              <a:ext cx="6713490" cy="2720268"/>
              <a:chOff x="5186572" y="3917948"/>
              <a:chExt cx="6713490" cy="2720268"/>
            </a:xfrm>
          </p:grpSpPr>
          <p:pic>
            <p:nvPicPr>
              <p:cNvPr id="7" name="Picture 6">
                <a:extLst>
                  <a:ext uri="{FF2B5EF4-FFF2-40B4-BE49-F238E27FC236}">
                    <a16:creationId xmlns:a16="http://schemas.microsoft.com/office/drawing/2014/main" id="{113ABD09-18FE-4216-93CB-082E26D64729}"/>
                  </a:ext>
                </a:extLst>
              </p:cNvPr>
              <p:cNvPicPr>
                <a:picLocks noChangeAspect="1"/>
              </p:cNvPicPr>
              <p:nvPr/>
            </p:nvPicPr>
            <p:blipFill rotWithShape="1">
              <a:blip r:embed="rId3"/>
              <a:srcRect r="16080" b="39562"/>
              <a:stretch/>
            </p:blipFill>
            <p:spPr>
              <a:xfrm>
                <a:off x="5186572" y="3917948"/>
                <a:ext cx="6713490" cy="185712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8457637-9F99-4DD2-A624-1E65F03A8271}"/>
                  </a:ext>
                </a:extLst>
              </p:cNvPr>
              <p:cNvPicPr>
                <a:picLocks noChangeAspect="1"/>
              </p:cNvPicPr>
              <p:nvPr/>
            </p:nvPicPr>
            <p:blipFill>
              <a:blip r:embed="rId4"/>
              <a:stretch>
                <a:fillRect/>
              </a:stretch>
            </p:blipFill>
            <p:spPr>
              <a:xfrm>
                <a:off x="9257237" y="5354964"/>
                <a:ext cx="2252614" cy="1283252"/>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5FFB694A-6295-4EFF-A7A4-A4F256607AAE}"/>
                  </a:ext>
                </a:extLst>
              </p:cNvPr>
              <p:cNvSpPr/>
              <p:nvPr/>
            </p:nvSpPr>
            <p:spPr>
              <a:xfrm>
                <a:off x="10337006" y="5858334"/>
                <a:ext cx="378620" cy="17383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F53F719-D9E8-46F2-8599-C7999286AFC9}"/>
                  </a:ext>
                </a:extLst>
              </p:cNvPr>
              <p:cNvPicPr>
                <a:picLocks noChangeAspect="1"/>
              </p:cNvPicPr>
              <p:nvPr/>
            </p:nvPicPr>
            <p:blipFill>
              <a:blip r:embed="rId5"/>
              <a:stretch>
                <a:fillRect/>
              </a:stretch>
            </p:blipFill>
            <p:spPr>
              <a:xfrm>
                <a:off x="9332724" y="4718252"/>
                <a:ext cx="956667" cy="472661"/>
              </a:xfrm>
              <a:prstGeom prst="rect">
                <a:avLst/>
              </a:prstGeom>
            </p:spPr>
          </p:pic>
          <p:sp>
            <p:nvSpPr>
              <p:cNvPr id="32" name="Rectangle: Rounded Corners 31">
                <a:extLst>
                  <a:ext uri="{FF2B5EF4-FFF2-40B4-BE49-F238E27FC236}">
                    <a16:creationId xmlns:a16="http://schemas.microsoft.com/office/drawing/2014/main" id="{AA697FEE-7EE4-4115-9DBD-72CEC8770B90}"/>
                  </a:ext>
                </a:extLst>
              </p:cNvPr>
              <p:cNvSpPr/>
              <p:nvPr/>
            </p:nvSpPr>
            <p:spPr>
              <a:xfrm>
                <a:off x="9332724" y="4718251"/>
                <a:ext cx="956667" cy="47266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30" name="Oval 29">
              <a:extLst>
                <a:ext uri="{FF2B5EF4-FFF2-40B4-BE49-F238E27FC236}">
                  <a16:creationId xmlns:a16="http://schemas.microsoft.com/office/drawing/2014/main" id="{90FF10A6-822A-1890-FAAF-85E69AD26B22}"/>
                </a:ext>
              </a:extLst>
            </p:cNvPr>
            <p:cNvSpPr>
              <a:spLocks noChangeAspect="1"/>
            </p:cNvSpPr>
            <p:nvPr/>
          </p:nvSpPr>
          <p:spPr>
            <a:xfrm>
              <a:off x="7861169" y="3723023"/>
              <a:ext cx="579665" cy="510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13</a:t>
              </a:r>
            </a:p>
          </p:txBody>
        </p:sp>
        <p:cxnSp>
          <p:nvCxnSpPr>
            <p:cNvPr id="4" name="Straight Arrow Connector 3">
              <a:extLst>
                <a:ext uri="{FF2B5EF4-FFF2-40B4-BE49-F238E27FC236}">
                  <a16:creationId xmlns:a16="http://schemas.microsoft.com/office/drawing/2014/main" id="{1AF5C93E-4678-C024-7A50-5B828002E6C2}"/>
                </a:ext>
              </a:extLst>
            </p:cNvPr>
            <p:cNvCxnSpPr>
              <a:stCxn id="30" idx="7"/>
              <a:endCxn id="32" idx="1"/>
            </p:cNvCxnSpPr>
            <p:nvPr/>
          </p:nvCxnSpPr>
          <p:spPr>
            <a:xfrm flipV="1">
              <a:off x="8355944" y="2527789"/>
              <a:ext cx="874297" cy="1269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B1495B2-7D57-0B17-000C-B352FF298347}"/>
                </a:ext>
              </a:extLst>
            </p:cNvPr>
            <p:cNvCxnSpPr>
              <a:cxnSpLocks/>
              <a:stCxn id="30" idx="6"/>
              <a:endCxn id="31" idx="1"/>
            </p:cNvCxnSpPr>
            <p:nvPr/>
          </p:nvCxnSpPr>
          <p:spPr>
            <a:xfrm flipV="1">
              <a:off x="8440834" y="3518460"/>
              <a:ext cx="1793689" cy="45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4898995"/>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68B5ED-ABE6-4ED4-A74D-8981F190ED49}"/>
              </a:ext>
            </a:extLst>
          </p:cNvPr>
          <p:cNvSpPr>
            <a:spLocks noGrp="1"/>
          </p:cNvSpPr>
          <p:nvPr>
            <p:ph idx="1"/>
          </p:nvPr>
        </p:nvSpPr>
        <p:spPr>
          <a:xfrm>
            <a:off x="922733" y="1656325"/>
            <a:ext cx="4244779" cy="5105400"/>
          </a:xfrm>
        </p:spPr>
        <p:txBody>
          <a:bodyPr/>
          <a:lstStyle/>
          <a:p>
            <a:pPr marL="342900" indent="-342900">
              <a:lnSpc>
                <a:spcPct val="80000"/>
              </a:lnSpc>
              <a:spcBef>
                <a:spcPts val="1200"/>
              </a:spcBef>
              <a:buClr>
                <a:schemeClr val="tx2"/>
              </a:buClr>
              <a:buFont typeface="+mj-lt"/>
              <a:buAutoNum type="arabicPeriod"/>
            </a:pPr>
            <a:r>
              <a:rPr lang="en-US" sz="1800" dirty="0"/>
              <a:t>From the Study Site Page, navigate to the Study Site</a:t>
            </a:r>
          </a:p>
          <a:p>
            <a:pPr marL="342900" indent="-342900">
              <a:lnSpc>
                <a:spcPct val="80000"/>
              </a:lnSpc>
              <a:spcBef>
                <a:spcPts val="1200"/>
              </a:spcBef>
              <a:buClr>
                <a:schemeClr val="tx2"/>
              </a:buClr>
              <a:buFont typeface="+mj-lt"/>
              <a:buAutoNum type="arabicPeriod"/>
            </a:pPr>
            <a:r>
              <a:rPr lang="en-US" sz="1800" dirty="0"/>
              <a:t>Expand the Milestones section and ensure all milestones are complete, including the </a:t>
            </a:r>
            <a:r>
              <a:rPr lang="en-US" sz="1800" b="1" dirty="0"/>
              <a:t>Site Closed </a:t>
            </a:r>
            <a:r>
              <a:rPr lang="en-US" sz="1800" dirty="0"/>
              <a:t>milestone</a:t>
            </a:r>
          </a:p>
          <a:p>
            <a:endParaRPr lang="en-US" dirty="0"/>
          </a:p>
        </p:txBody>
      </p:sp>
      <p:sp>
        <p:nvSpPr>
          <p:cNvPr id="3" name="Text Placeholder 2">
            <a:extLst>
              <a:ext uri="{FF2B5EF4-FFF2-40B4-BE49-F238E27FC236}">
                <a16:creationId xmlns:a16="http://schemas.microsoft.com/office/drawing/2014/main" id="{1030F0C5-C1DE-4267-A124-B6935A14712A}"/>
              </a:ext>
            </a:extLst>
          </p:cNvPr>
          <p:cNvSpPr>
            <a:spLocks noGrp="1"/>
          </p:cNvSpPr>
          <p:nvPr>
            <p:ph type="body" sz="quarter" idx="13"/>
          </p:nvPr>
        </p:nvSpPr>
        <p:spPr/>
        <p:txBody>
          <a:bodyPr/>
          <a:lstStyle/>
          <a:p>
            <a:r>
              <a:rPr lang="en-US" dirty="0"/>
              <a:t>Ensure Milestone Completion</a:t>
            </a:r>
          </a:p>
          <a:p>
            <a:endParaRPr lang="en-US" dirty="0"/>
          </a:p>
        </p:txBody>
      </p:sp>
      <p:sp>
        <p:nvSpPr>
          <p:cNvPr id="2" name="Title 1">
            <a:extLst>
              <a:ext uri="{FF2B5EF4-FFF2-40B4-BE49-F238E27FC236}">
                <a16:creationId xmlns:a16="http://schemas.microsoft.com/office/drawing/2014/main" id="{23C5A46A-DF6D-4D49-AD36-2501F342BFD3}"/>
              </a:ext>
            </a:extLst>
          </p:cNvPr>
          <p:cNvSpPr>
            <a:spLocks noGrp="1"/>
          </p:cNvSpPr>
          <p:nvPr>
            <p:ph type="title"/>
          </p:nvPr>
        </p:nvSpPr>
        <p:spPr/>
        <p:txBody>
          <a:bodyPr/>
          <a:lstStyle/>
          <a:p>
            <a:r>
              <a:rPr lang="en-US" dirty="0"/>
              <a:t>Closing a Study Site</a:t>
            </a:r>
          </a:p>
        </p:txBody>
      </p:sp>
      <p:grpSp>
        <p:nvGrpSpPr>
          <p:cNvPr id="10" name="Group 9" descr="Screenshot showing step 1">
            <a:extLst>
              <a:ext uri="{FF2B5EF4-FFF2-40B4-BE49-F238E27FC236}">
                <a16:creationId xmlns:a16="http://schemas.microsoft.com/office/drawing/2014/main" id="{0C180D45-AEBE-4561-BD67-776AED630D31}"/>
              </a:ext>
            </a:extLst>
          </p:cNvPr>
          <p:cNvGrpSpPr/>
          <p:nvPr/>
        </p:nvGrpSpPr>
        <p:grpSpPr>
          <a:xfrm>
            <a:off x="5310869" y="1745283"/>
            <a:ext cx="6624147" cy="1164891"/>
            <a:chOff x="5310869" y="1745283"/>
            <a:chExt cx="6624147" cy="1164891"/>
          </a:xfrm>
        </p:grpSpPr>
        <p:grpSp>
          <p:nvGrpSpPr>
            <p:cNvPr id="8" name="Group 7">
              <a:extLst>
                <a:ext uri="{FF2B5EF4-FFF2-40B4-BE49-F238E27FC236}">
                  <a16:creationId xmlns:a16="http://schemas.microsoft.com/office/drawing/2014/main" id="{428DE71D-1961-4EB3-B204-313ED0F5601F}"/>
                </a:ext>
              </a:extLst>
            </p:cNvPr>
            <p:cNvGrpSpPr/>
            <p:nvPr/>
          </p:nvGrpSpPr>
          <p:grpSpPr>
            <a:xfrm>
              <a:off x="5310869" y="1745283"/>
              <a:ext cx="6624147" cy="1164891"/>
              <a:chOff x="5310869" y="1745283"/>
              <a:chExt cx="6624147" cy="1164891"/>
            </a:xfrm>
          </p:grpSpPr>
          <p:pic>
            <p:nvPicPr>
              <p:cNvPr id="7" name="Picture 6">
                <a:extLst>
                  <a:ext uri="{FF2B5EF4-FFF2-40B4-BE49-F238E27FC236}">
                    <a16:creationId xmlns:a16="http://schemas.microsoft.com/office/drawing/2014/main" id="{5B569248-4819-42F1-B308-1536DFA318AF}"/>
                  </a:ext>
                </a:extLst>
              </p:cNvPr>
              <p:cNvPicPr>
                <a:picLocks noChangeAspect="1"/>
              </p:cNvPicPr>
              <p:nvPr/>
            </p:nvPicPr>
            <p:blipFill>
              <a:blip r:embed="rId2"/>
              <a:stretch>
                <a:fillRect/>
              </a:stretch>
            </p:blipFill>
            <p:spPr>
              <a:xfrm>
                <a:off x="5972499" y="1745283"/>
                <a:ext cx="5962517" cy="1164891"/>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F09B7FB2-15C6-4135-A8C0-25BD2B6671A6}"/>
                  </a:ext>
                </a:extLst>
              </p:cNvPr>
              <p:cNvSpPr/>
              <p:nvPr/>
            </p:nvSpPr>
            <p:spPr>
              <a:xfrm>
                <a:off x="5310869" y="200632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8" name="Rectangle: Rounded Corners 17">
                <a:extLst>
                  <a:ext uri="{FF2B5EF4-FFF2-40B4-BE49-F238E27FC236}">
                    <a16:creationId xmlns:a16="http://schemas.microsoft.com/office/drawing/2014/main" id="{3AA93AB3-7A1B-4C77-B27C-5F11089A6C4D}"/>
                  </a:ext>
                </a:extLst>
              </p:cNvPr>
              <p:cNvSpPr/>
              <p:nvPr/>
            </p:nvSpPr>
            <p:spPr>
              <a:xfrm>
                <a:off x="7905239" y="2602552"/>
                <a:ext cx="713244" cy="3076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pic>
          <p:nvPicPr>
            <p:cNvPr id="9" name="Picture 8">
              <a:extLst>
                <a:ext uri="{FF2B5EF4-FFF2-40B4-BE49-F238E27FC236}">
                  <a16:creationId xmlns:a16="http://schemas.microsoft.com/office/drawing/2014/main" id="{7C0D03B8-E037-42C0-8B62-D7C29889675F}"/>
                </a:ext>
              </a:extLst>
            </p:cNvPr>
            <p:cNvPicPr>
              <a:picLocks noChangeAspect="1"/>
            </p:cNvPicPr>
            <p:nvPr/>
          </p:nvPicPr>
          <p:blipFill>
            <a:blip r:embed="rId3"/>
            <a:stretch>
              <a:fillRect/>
            </a:stretch>
          </p:blipFill>
          <p:spPr>
            <a:xfrm>
              <a:off x="8686799" y="2576581"/>
              <a:ext cx="833983" cy="333593"/>
            </a:xfrm>
            <a:prstGeom prst="rect">
              <a:avLst/>
            </a:prstGeom>
          </p:spPr>
        </p:pic>
      </p:grpSp>
      <p:grpSp>
        <p:nvGrpSpPr>
          <p:cNvPr id="14" name="Group 13" descr="Screenshot showing step 2">
            <a:extLst>
              <a:ext uri="{FF2B5EF4-FFF2-40B4-BE49-F238E27FC236}">
                <a16:creationId xmlns:a16="http://schemas.microsoft.com/office/drawing/2014/main" id="{09426809-2C19-457E-8F32-95DFE855CA78}"/>
              </a:ext>
            </a:extLst>
          </p:cNvPr>
          <p:cNvGrpSpPr/>
          <p:nvPr/>
        </p:nvGrpSpPr>
        <p:grpSpPr>
          <a:xfrm>
            <a:off x="2584115" y="3594124"/>
            <a:ext cx="6776767" cy="2552819"/>
            <a:chOff x="2584115" y="3594124"/>
            <a:chExt cx="6776767" cy="2552819"/>
          </a:xfrm>
        </p:grpSpPr>
        <p:grpSp>
          <p:nvGrpSpPr>
            <p:cNvPr id="21" name="Group 20">
              <a:extLst>
                <a:ext uri="{FF2B5EF4-FFF2-40B4-BE49-F238E27FC236}">
                  <a16:creationId xmlns:a16="http://schemas.microsoft.com/office/drawing/2014/main" id="{21732A82-7F0A-4972-A9A2-5378F54AA551}"/>
                </a:ext>
              </a:extLst>
            </p:cNvPr>
            <p:cNvGrpSpPr/>
            <p:nvPr/>
          </p:nvGrpSpPr>
          <p:grpSpPr>
            <a:xfrm>
              <a:off x="2584115" y="3594124"/>
              <a:ext cx="6776767" cy="2552819"/>
              <a:chOff x="4960632" y="3678634"/>
              <a:chExt cx="6776767" cy="2552819"/>
            </a:xfrm>
          </p:grpSpPr>
          <p:pic>
            <p:nvPicPr>
              <p:cNvPr id="11" name="Picture 10">
                <a:extLst>
                  <a:ext uri="{FF2B5EF4-FFF2-40B4-BE49-F238E27FC236}">
                    <a16:creationId xmlns:a16="http://schemas.microsoft.com/office/drawing/2014/main" id="{A2BCCCF4-0C17-40FB-B809-F5F7492EB128}"/>
                  </a:ext>
                </a:extLst>
              </p:cNvPr>
              <p:cNvPicPr>
                <a:picLocks noChangeAspect="1"/>
              </p:cNvPicPr>
              <p:nvPr/>
            </p:nvPicPr>
            <p:blipFill>
              <a:blip r:embed="rId4"/>
              <a:stretch>
                <a:fillRect/>
              </a:stretch>
            </p:blipFill>
            <p:spPr>
              <a:xfrm>
                <a:off x="5527375" y="3678634"/>
                <a:ext cx="6210024" cy="2423873"/>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1FE6DBF4-A082-431A-B4D8-539E27304E8B}"/>
                  </a:ext>
                </a:extLst>
              </p:cNvPr>
              <p:cNvGrpSpPr/>
              <p:nvPr/>
            </p:nvGrpSpPr>
            <p:grpSpPr>
              <a:xfrm>
                <a:off x="4960632" y="3697331"/>
                <a:ext cx="5211764" cy="2534122"/>
                <a:chOff x="4960632" y="3697331"/>
                <a:chExt cx="5211764" cy="2534122"/>
              </a:xfrm>
            </p:grpSpPr>
            <p:sp>
              <p:nvSpPr>
                <p:cNvPr id="26" name="Oval 25">
                  <a:extLst>
                    <a:ext uri="{FF2B5EF4-FFF2-40B4-BE49-F238E27FC236}">
                      <a16:creationId xmlns:a16="http://schemas.microsoft.com/office/drawing/2014/main" id="{95CE6AE5-63F1-4919-8914-976FBF6C798D}"/>
                    </a:ext>
                  </a:extLst>
                </p:cNvPr>
                <p:cNvSpPr/>
                <p:nvPr/>
              </p:nvSpPr>
              <p:spPr>
                <a:xfrm>
                  <a:off x="4960632" y="583338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pic>
              <p:nvPicPr>
                <p:cNvPr id="16" name="Picture 15">
                  <a:extLst>
                    <a:ext uri="{FF2B5EF4-FFF2-40B4-BE49-F238E27FC236}">
                      <a16:creationId xmlns:a16="http://schemas.microsoft.com/office/drawing/2014/main" id="{D817A0A4-FA24-46CF-A0CE-CE668A7CFD11}"/>
                    </a:ext>
                  </a:extLst>
                </p:cNvPr>
                <p:cNvPicPr>
                  <a:picLocks noChangeAspect="1"/>
                </p:cNvPicPr>
                <p:nvPr/>
              </p:nvPicPr>
              <p:blipFill>
                <a:blip r:embed="rId5"/>
                <a:stretch>
                  <a:fillRect/>
                </a:stretch>
              </p:blipFill>
              <p:spPr>
                <a:xfrm>
                  <a:off x="5541373" y="3697331"/>
                  <a:ext cx="2089257" cy="307622"/>
                </a:xfrm>
                <a:prstGeom prst="rect">
                  <a:avLst/>
                </a:prstGeom>
              </p:spPr>
            </p:pic>
            <p:sp>
              <p:nvSpPr>
                <p:cNvPr id="41" name="Rectangle: Rounded Corners 40">
                  <a:extLst>
                    <a:ext uri="{FF2B5EF4-FFF2-40B4-BE49-F238E27FC236}">
                      <a16:creationId xmlns:a16="http://schemas.microsoft.com/office/drawing/2014/main" id="{8E685943-3630-420E-B830-9C1B0FA87697}"/>
                    </a:ext>
                  </a:extLst>
                </p:cNvPr>
                <p:cNvSpPr/>
                <p:nvPr/>
              </p:nvSpPr>
              <p:spPr>
                <a:xfrm>
                  <a:off x="5490897" y="5862962"/>
                  <a:ext cx="713244" cy="3076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042A6976-15A0-46B1-98D8-F66E3D6EA36A}"/>
                    </a:ext>
                  </a:extLst>
                </p:cNvPr>
                <p:cNvSpPr/>
                <p:nvPr/>
              </p:nvSpPr>
              <p:spPr>
                <a:xfrm>
                  <a:off x="9313597" y="4535176"/>
                  <a:ext cx="858799" cy="161004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1EF36E39-68CF-4341-938C-1F8D92B393EF}"/>
                </a:ext>
              </a:extLst>
            </p:cNvPr>
            <p:cNvPicPr>
              <a:picLocks noChangeAspect="1"/>
            </p:cNvPicPr>
            <p:nvPr/>
          </p:nvPicPr>
          <p:blipFill rotWithShape="1">
            <a:blip r:embed="rId6"/>
            <a:srcRect b="14653"/>
            <a:stretch/>
          </p:blipFill>
          <p:spPr>
            <a:xfrm>
              <a:off x="4595169" y="3652806"/>
              <a:ext cx="695422" cy="227652"/>
            </a:xfrm>
            <a:prstGeom prst="rect">
              <a:avLst/>
            </a:prstGeom>
          </p:spPr>
        </p:pic>
      </p:grpSp>
    </p:spTree>
    <p:extLst>
      <p:ext uri="{BB962C8B-B14F-4D97-AF65-F5344CB8AC3E}">
        <p14:creationId xmlns:p14="http://schemas.microsoft.com/office/powerpoint/2010/main" val="2059560336"/>
      </p:ext>
    </p:extLst>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7523EC-3B60-44C0-BEC1-EA4B5E733E75}"/>
              </a:ext>
            </a:extLst>
          </p:cNvPr>
          <p:cNvSpPr>
            <a:spLocks noGrp="1"/>
          </p:cNvSpPr>
          <p:nvPr>
            <p:ph idx="1"/>
          </p:nvPr>
        </p:nvSpPr>
        <p:spPr>
          <a:xfrm>
            <a:off x="826624" y="1486746"/>
            <a:ext cx="3843850" cy="5105400"/>
          </a:xfrm>
        </p:spPr>
        <p:txBody>
          <a:bodyPr/>
          <a:lstStyle/>
          <a:p>
            <a:pPr marL="342900" indent="-342900">
              <a:lnSpc>
                <a:spcPct val="80000"/>
              </a:lnSpc>
              <a:spcBef>
                <a:spcPts val="1200"/>
              </a:spcBef>
              <a:buClr>
                <a:schemeClr val="tx2"/>
              </a:buClr>
              <a:buFont typeface="+mj-lt"/>
              <a:buAutoNum type="arabicPeriod" startAt="3"/>
            </a:pPr>
            <a:r>
              <a:rPr lang="en-US" sz="1800" dirty="0"/>
              <a:t>Using the Workflow and Change status icon, select </a:t>
            </a:r>
            <a:r>
              <a:rPr lang="en-US" sz="1800" b="1" dirty="0"/>
              <a:t>Close Site</a:t>
            </a:r>
            <a:endParaRPr lang="en-US" sz="1800" dirty="0"/>
          </a:p>
          <a:p>
            <a:pPr lvl="1">
              <a:spcBef>
                <a:spcPts val="1200"/>
              </a:spcBef>
            </a:pPr>
            <a:r>
              <a:rPr lang="en-US" sz="1600" b="1" dirty="0"/>
              <a:t>Note: </a:t>
            </a:r>
            <a:r>
              <a:rPr lang="en-US" sz="1600" dirty="0"/>
              <a:t>This changes the lifecycle state to </a:t>
            </a:r>
            <a:r>
              <a:rPr lang="en-US" sz="1600" b="1" dirty="0"/>
              <a:t>Closed</a:t>
            </a:r>
            <a:endParaRPr lang="en-US" sz="1600" dirty="0"/>
          </a:p>
          <a:p>
            <a:pPr marL="342900" indent="-342900">
              <a:lnSpc>
                <a:spcPct val="80000"/>
              </a:lnSpc>
              <a:spcBef>
                <a:spcPts val="1200"/>
              </a:spcBef>
              <a:buClr>
                <a:schemeClr val="tx2"/>
              </a:buClr>
              <a:buFont typeface="+mj-lt"/>
              <a:buAutoNum type="arabicPeriod" startAt="4"/>
            </a:pPr>
            <a:r>
              <a:rPr lang="en-US" sz="1800" dirty="0"/>
              <a:t>Ensure all Expected Documents, Tasks and Milestones are complete </a:t>
            </a:r>
            <a:endParaRPr lang="en-US" sz="1600" dirty="0">
              <a:solidFill>
                <a:srgbClr val="646569">
                  <a:lumMod val="75000"/>
                </a:srgbClr>
              </a:solidFill>
              <a:latin typeface="Calibri"/>
            </a:endParaRPr>
          </a:p>
          <a:p>
            <a:pPr marL="685800" marR="0" lvl="1" indent="-228600" algn="l" defTabSz="914400" rtl="0" eaLnBrk="1" fontAlgn="auto" latinLnBrk="0" hangingPunct="1">
              <a:lnSpc>
                <a:spcPct val="80000"/>
              </a:lnSpc>
              <a:spcBef>
                <a:spcPts val="1200"/>
              </a:spcBef>
              <a:spcAft>
                <a:spcPts val="0"/>
              </a:spcAft>
              <a:buClrTx/>
              <a:buSzTx/>
              <a:buFont typeface="Calibri" panose="020F0502020204030204" pitchFamily="34" charset="0"/>
              <a:buChar char="−"/>
              <a:tabLst/>
              <a:defRPr/>
            </a:pPr>
            <a:r>
              <a:rPr lang="en-US" sz="1600" b="1" dirty="0"/>
              <a:t>Note: </a:t>
            </a:r>
            <a:r>
              <a:rPr lang="en-US" sz="1600" dirty="0"/>
              <a:t>Work towards collecting all final documents until the inspection readiness milestone </a:t>
            </a:r>
            <a:r>
              <a:rPr lang="en-US" sz="1600" b="1" dirty="0"/>
              <a:t>IR - Site Closed </a:t>
            </a:r>
            <a:r>
              <a:rPr lang="en-US" sz="1600" dirty="0"/>
              <a:t>is complete.</a:t>
            </a:r>
          </a:p>
          <a:p>
            <a:endParaRPr lang="en-US" dirty="0"/>
          </a:p>
        </p:txBody>
      </p:sp>
      <p:sp>
        <p:nvSpPr>
          <p:cNvPr id="3" name="Text Placeholder 2">
            <a:extLst>
              <a:ext uri="{FF2B5EF4-FFF2-40B4-BE49-F238E27FC236}">
                <a16:creationId xmlns:a16="http://schemas.microsoft.com/office/drawing/2014/main" id="{1030F0C5-C1DE-4267-A124-B6935A14712A}"/>
              </a:ext>
            </a:extLst>
          </p:cNvPr>
          <p:cNvSpPr>
            <a:spLocks noGrp="1"/>
          </p:cNvSpPr>
          <p:nvPr>
            <p:ph type="body" sz="quarter" idx="13"/>
          </p:nvPr>
        </p:nvSpPr>
        <p:spPr/>
        <p:txBody>
          <a:bodyPr/>
          <a:lstStyle/>
          <a:p>
            <a:r>
              <a:rPr lang="en-US" dirty="0"/>
              <a:t>Move a Site to Closed</a:t>
            </a:r>
          </a:p>
          <a:p>
            <a:endParaRPr lang="en-US" dirty="0"/>
          </a:p>
        </p:txBody>
      </p:sp>
      <p:sp>
        <p:nvSpPr>
          <p:cNvPr id="2" name="Title 1">
            <a:extLst>
              <a:ext uri="{FF2B5EF4-FFF2-40B4-BE49-F238E27FC236}">
                <a16:creationId xmlns:a16="http://schemas.microsoft.com/office/drawing/2014/main" id="{23C5A46A-DF6D-4D49-AD36-2501F342BFD3}"/>
              </a:ext>
            </a:extLst>
          </p:cNvPr>
          <p:cNvSpPr>
            <a:spLocks noGrp="1"/>
          </p:cNvSpPr>
          <p:nvPr>
            <p:ph type="title"/>
          </p:nvPr>
        </p:nvSpPr>
        <p:spPr/>
        <p:txBody>
          <a:bodyPr/>
          <a:lstStyle/>
          <a:p>
            <a:r>
              <a:rPr lang="en-US" dirty="0"/>
              <a:t>Closing a Study Site</a:t>
            </a:r>
          </a:p>
        </p:txBody>
      </p:sp>
      <p:grpSp>
        <p:nvGrpSpPr>
          <p:cNvPr id="15" name="Group 14" descr="Screenshot showing step 4">
            <a:extLst>
              <a:ext uri="{FF2B5EF4-FFF2-40B4-BE49-F238E27FC236}">
                <a16:creationId xmlns:a16="http://schemas.microsoft.com/office/drawing/2014/main" id="{77A7C5D5-E118-4B97-B6CA-2A849E54B9C7}"/>
              </a:ext>
            </a:extLst>
          </p:cNvPr>
          <p:cNvGrpSpPr/>
          <p:nvPr/>
        </p:nvGrpSpPr>
        <p:grpSpPr>
          <a:xfrm>
            <a:off x="4670474" y="3544621"/>
            <a:ext cx="6712651" cy="2556989"/>
            <a:chOff x="5024748" y="3506304"/>
            <a:chExt cx="6712651" cy="2556989"/>
          </a:xfrm>
        </p:grpSpPr>
        <p:grpSp>
          <p:nvGrpSpPr>
            <p:cNvPr id="12" name="Group 11">
              <a:extLst>
                <a:ext uri="{FF2B5EF4-FFF2-40B4-BE49-F238E27FC236}">
                  <a16:creationId xmlns:a16="http://schemas.microsoft.com/office/drawing/2014/main" id="{291D7BF6-900E-4188-96E5-EECD4B2588D6}"/>
                </a:ext>
              </a:extLst>
            </p:cNvPr>
            <p:cNvGrpSpPr/>
            <p:nvPr/>
          </p:nvGrpSpPr>
          <p:grpSpPr>
            <a:xfrm>
              <a:off x="5024748" y="3510474"/>
              <a:ext cx="6712651" cy="2552819"/>
              <a:chOff x="5024748" y="3689144"/>
              <a:chExt cx="6712651" cy="2552819"/>
            </a:xfrm>
          </p:grpSpPr>
          <p:pic>
            <p:nvPicPr>
              <p:cNvPr id="23" name="Picture 22">
                <a:extLst>
                  <a:ext uri="{FF2B5EF4-FFF2-40B4-BE49-F238E27FC236}">
                    <a16:creationId xmlns:a16="http://schemas.microsoft.com/office/drawing/2014/main" id="{495B5F14-F008-4557-B21A-3EB0D6C77E24}"/>
                  </a:ext>
                </a:extLst>
              </p:cNvPr>
              <p:cNvPicPr>
                <a:picLocks noChangeAspect="1"/>
              </p:cNvPicPr>
              <p:nvPr/>
            </p:nvPicPr>
            <p:blipFill>
              <a:blip r:embed="rId2"/>
              <a:stretch>
                <a:fillRect/>
              </a:stretch>
            </p:blipFill>
            <p:spPr>
              <a:xfrm>
                <a:off x="5527375" y="3689144"/>
                <a:ext cx="6210024" cy="2423873"/>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83B8E469-E718-4810-8D22-ED48958D347E}"/>
                  </a:ext>
                </a:extLst>
              </p:cNvPr>
              <p:cNvGrpSpPr/>
              <p:nvPr/>
            </p:nvGrpSpPr>
            <p:grpSpPr>
              <a:xfrm>
                <a:off x="5024748" y="3707841"/>
                <a:ext cx="5211764" cy="2534122"/>
                <a:chOff x="4960632" y="3697331"/>
                <a:chExt cx="5211764" cy="2534122"/>
              </a:xfrm>
            </p:grpSpPr>
            <p:sp>
              <p:nvSpPr>
                <p:cNvPr id="25" name="Oval 24">
                  <a:extLst>
                    <a:ext uri="{FF2B5EF4-FFF2-40B4-BE49-F238E27FC236}">
                      <a16:creationId xmlns:a16="http://schemas.microsoft.com/office/drawing/2014/main" id="{7E951AB1-4065-4FE5-A0C5-9ED4DD9DE9A2}"/>
                    </a:ext>
                  </a:extLst>
                </p:cNvPr>
                <p:cNvSpPr/>
                <p:nvPr/>
              </p:nvSpPr>
              <p:spPr>
                <a:xfrm>
                  <a:off x="4960632" y="583338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pic>
              <p:nvPicPr>
                <p:cNvPr id="26" name="Picture 25">
                  <a:extLst>
                    <a:ext uri="{FF2B5EF4-FFF2-40B4-BE49-F238E27FC236}">
                      <a16:creationId xmlns:a16="http://schemas.microsoft.com/office/drawing/2014/main" id="{0641A5CE-6AFA-40D1-87DF-34F14FBBBC81}"/>
                    </a:ext>
                  </a:extLst>
                </p:cNvPr>
                <p:cNvPicPr>
                  <a:picLocks noChangeAspect="1"/>
                </p:cNvPicPr>
                <p:nvPr/>
              </p:nvPicPr>
              <p:blipFill>
                <a:blip r:embed="rId3"/>
                <a:stretch>
                  <a:fillRect/>
                </a:stretch>
              </p:blipFill>
              <p:spPr>
                <a:xfrm>
                  <a:off x="5541373" y="3697331"/>
                  <a:ext cx="2089257" cy="307622"/>
                </a:xfrm>
                <a:prstGeom prst="rect">
                  <a:avLst/>
                </a:prstGeom>
              </p:spPr>
            </p:pic>
            <p:sp>
              <p:nvSpPr>
                <p:cNvPr id="27" name="Rectangle: Rounded Corners 26">
                  <a:extLst>
                    <a:ext uri="{FF2B5EF4-FFF2-40B4-BE49-F238E27FC236}">
                      <a16:creationId xmlns:a16="http://schemas.microsoft.com/office/drawing/2014/main" id="{A1354F04-EFB1-4A3F-8B07-C0B9193DAAB6}"/>
                    </a:ext>
                  </a:extLst>
                </p:cNvPr>
                <p:cNvSpPr/>
                <p:nvPr/>
              </p:nvSpPr>
              <p:spPr>
                <a:xfrm>
                  <a:off x="5490897" y="5862962"/>
                  <a:ext cx="713244" cy="3076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FFAFB33-ACD6-414B-BA1F-917B576C5BE0}"/>
                    </a:ext>
                  </a:extLst>
                </p:cNvPr>
                <p:cNvSpPr/>
                <p:nvPr/>
              </p:nvSpPr>
              <p:spPr>
                <a:xfrm>
                  <a:off x="9313597" y="4535176"/>
                  <a:ext cx="858799" cy="161004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74593CF-7455-438A-AB72-18D5EDA8E708}"/>
                  </a:ext>
                </a:extLst>
              </p:cNvPr>
              <p:cNvPicPr>
                <a:picLocks noChangeAspect="1"/>
              </p:cNvPicPr>
              <p:nvPr/>
            </p:nvPicPr>
            <p:blipFill>
              <a:blip r:embed="rId4"/>
              <a:stretch>
                <a:fillRect/>
              </a:stretch>
            </p:blipFill>
            <p:spPr>
              <a:xfrm>
                <a:off x="7087899" y="3707841"/>
                <a:ext cx="606847" cy="275104"/>
              </a:xfrm>
              <a:prstGeom prst="rect">
                <a:avLst/>
              </a:prstGeom>
            </p:spPr>
          </p:pic>
        </p:grpSp>
        <p:sp>
          <p:nvSpPr>
            <p:cNvPr id="29" name="Rectangle: Rounded Corners 28">
              <a:extLst>
                <a:ext uri="{FF2B5EF4-FFF2-40B4-BE49-F238E27FC236}">
                  <a16:creationId xmlns:a16="http://schemas.microsoft.com/office/drawing/2014/main" id="{9AC60C3A-F53B-4D34-B96D-6B31DF331655}"/>
                </a:ext>
              </a:extLst>
            </p:cNvPr>
            <p:cNvSpPr/>
            <p:nvPr/>
          </p:nvSpPr>
          <p:spPr>
            <a:xfrm>
              <a:off x="7087899" y="3506304"/>
              <a:ext cx="636792" cy="29797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6" name="Group 5" descr="Screenshot showing step 3">
            <a:extLst>
              <a:ext uri="{FF2B5EF4-FFF2-40B4-BE49-F238E27FC236}">
                <a16:creationId xmlns:a16="http://schemas.microsoft.com/office/drawing/2014/main" id="{87B30F1A-348F-4AF0-9B38-3FA3F23F7BD2}"/>
              </a:ext>
            </a:extLst>
          </p:cNvPr>
          <p:cNvGrpSpPr/>
          <p:nvPr/>
        </p:nvGrpSpPr>
        <p:grpSpPr>
          <a:xfrm>
            <a:off x="5105412" y="1693566"/>
            <a:ext cx="6724560" cy="1467729"/>
            <a:chOff x="5105412" y="1693566"/>
            <a:chExt cx="6724560" cy="1467729"/>
          </a:xfrm>
        </p:grpSpPr>
        <p:pic>
          <p:nvPicPr>
            <p:cNvPr id="17" name="Picture 16">
              <a:extLst>
                <a:ext uri="{FF2B5EF4-FFF2-40B4-BE49-F238E27FC236}">
                  <a16:creationId xmlns:a16="http://schemas.microsoft.com/office/drawing/2014/main" id="{BAF6533A-B634-4091-9AE5-56C3BEB0F341}"/>
                </a:ext>
              </a:extLst>
            </p:cNvPr>
            <p:cNvPicPr>
              <a:picLocks noChangeAspect="1"/>
            </p:cNvPicPr>
            <p:nvPr/>
          </p:nvPicPr>
          <p:blipFill>
            <a:blip r:embed="rId5"/>
            <a:stretch>
              <a:fillRect/>
            </a:stretch>
          </p:blipFill>
          <p:spPr>
            <a:xfrm>
              <a:off x="5105412" y="1693566"/>
              <a:ext cx="6724560" cy="105761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7384F29-5BA4-4849-BB87-E3BD608E1D26}"/>
                </a:ext>
              </a:extLst>
            </p:cNvPr>
            <p:cNvPicPr>
              <a:picLocks noChangeAspect="1"/>
            </p:cNvPicPr>
            <p:nvPr/>
          </p:nvPicPr>
          <p:blipFill>
            <a:blip r:embed="rId6"/>
            <a:stretch>
              <a:fillRect/>
            </a:stretch>
          </p:blipFill>
          <p:spPr>
            <a:xfrm>
              <a:off x="9059254" y="2048963"/>
              <a:ext cx="2770718" cy="1112332"/>
            </a:xfrm>
            <a:prstGeom prst="rect">
              <a:avLst/>
            </a:prstGeom>
          </p:spPr>
        </p:pic>
      </p:grpSp>
      <p:sp>
        <p:nvSpPr>
          <p:cNvPr id="22" name="Oval 21">
            <a:extLst>
              <a:ext uri="{FF2B5EF4-FFF2-40B4-BE49-F238E27FC236}">
                <a16:creationId xmlns:a16="http://schemas.microsoft.com/office/drawing/2014/main" id="{9852178E-0C8B-4F0B-BBFC-6CD87DCFC026}"/>
              </a:ext>
            </a:extLst>
          </p:cNvPr>
          <p:cNvSpPr/>
          <p:nvPr/>
        </p:nvSpPr>
        <p:spPr>
          <a:xfrm>
            <a:off x="9818575" y="221375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0" name="Rectangle: Rounded Corners 29">
            <a:extLst>
              <a:ext uri="{FF2B5EF4-FFF2-40B4-BE49-F238E27FC236}">
                <a16:creationId xmlns:a16="http://schemas.microsoft.com/office/drawing/2014/main" id="{316D28D5-6DFC-4639-9960-8FFF70003AFE}"/>
              </a:ext>
              <a:ext uri="{C183D7F6-B498-43B3-948B-1728B52AA6E4}">
                <adec:decorative xmlns:adec="http://schemas.microsoft.com/office/drawing/2017/decorative" val="1"/>
              </a:ext>
            </a:extLst>
          </p:cNvPr>
          <p:cNvSpPr/>
          <p:nvPr/>
        </p:nvSpPr>
        <p:spPr>
          <a:xfrm>
            <a:off x="10429875" y="2398777"/>
            <a:ext cx="521494" cy="3076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E220DD5-90A3-458C-ACB6-F35F074C6BA7}"/>
              </a:ext>
              <a:ext uri="{C183D7F6-B498-43B3-948B-1728B52AA6E4}">
                <adec:decorative xmlns:adec="http://schemas.microsoft.com/office/drawing/2017/decorative" val="1"/>
              </a:ext>
            </a:extLst>
          </p:cNvPr>
          <p:cNvSpPr/>
          <p:nvPr/>
        </p:nvSpPr>
        <p:spPr>
          <a:xfrm>
            <a:off x="9059254" y="2860098"/>
            <a:ext cx="649102" cy="3076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165880082"/>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761553" y="1574406"/>
            <a:ext cx="4430809" cy="5105400"/>
          </a:xfrm>
        </p:spPr>
        <p:txBody>
          <a:bodyPr/>
          <a:lstStyle/>
          <a:p>
            <a:pPr marL="342900" indent="-342900">
              <a:lnSpc>
                <a:spcPct val="80000"/>
              </a:lnSpc>
              <a:spcBef>
                <a:spcPts val="1200"/>
              </a:spcBef>
              <a:buClr>
                <a:schemeClr val="tx2"/>
              </a:buClr>
              <a:buFont typeface="+mj-lt"/>
              <a:buAutoNum type="arabicPeriod" startAt="5"/>
            </a:pPr>
            <a:r>
              <a:rPr lang="en-US" sz="1800" dirty="0"/>
              <a:t>Once all final documentation is complete, from the </a:t>
            </a:r>
            <a:r>
              <a:rPr lang="en-US" sz="1800" b="1" dirty="0"/>
              <a:t>IR - Site Closed </a:t>
            </a:r>
            <a:r>
              <a:rPr lang="en-US" sz="1800" dirty="0"/>
              <a:t>milestone’s workflow menu select </a:t>
            </a:r>
            <a:r>
              <a:rPr lang="en-US" sz="1800" b="1" dirty="0"/>
              <a:t>Mark</a:t>
            </a:r>
            <a:r>
              <a:rPr lang="en-US" sz="1800" dirty="0"/>
              <a:t> </a:t>
            </a:r>
            <a:r>
              <a:rPr lang="en-US" sz="1800" b="1" dirty="0"/>
              <a:t>Complete</a:t>
            </a:r>
          </a:p>
          <a:p>
            <a:pPr marL="342900" indent="-342900">
              <a:lnSpc>
                <a:spcPct val="80000"/>
              </a:lnSpc>
              <a:spcBef>
                <a:spcPts val="1200"/>
              </a:spcBef>
              <a:buClr>
                <a:schemeClr val="tx2"/>
              </a:buClr>
              <a:buFont typeface="+mj-lt"/>
              <a:buAutoNum type="arabicPeriod" startAt="5"/>
            </a:pPr>
            <a:r>
              <a:rPr lang="en-US" sz="1800" dirty="0"/>
              <a:t>Populate an </a:t>
            </a:r>
            <a:r>
              <a:rPr lang="en-US" sz="1800" b="1" dirty="0"/>
              <a:t>Actual Finish Date </a:t>
            </a:r>
            <a:r>
              <a:rPr lang="en-US" sz="1800" dirty="0"/>
              <a:t>and click </a:t>
            </a:r>
            <a:r>
              <a:rPr lang="en-US" sz="1800" b="1" dirty="0"/>
              <a:t>Start</a:t>
            </a:r>
            <a:r>
              <a:rPr lang="en-US" sz="1800" dirty="0"/>
              <a:t> to move the Milestone to the </a:t>
            </a:r>
            <a:r>
              <a:rPr lang="en-US" sz="1800" b="1" dirty="0"/>
              <a:t>Complete </a:t>
            </a:r>
            <a:r>
              <a:rPr lang="en-US" sz="1800" dirty="0"/>
              <a:t>state</a:t>
            </a:r>
          </a:p>
          <a:p>
            <a:pPr lvl="1">
              <a:spcBef>
                <a:spcPts val="1200"/>
              </a:spcBef>
            </a:pPr>
            <a:r>
              <a:rPr lang="en-US" sz="1600" b="1" dirty="0"/>
              <a:t>Note:</a:t>
            </a:r>
            <a:r>
              <a:rPr lang="en-US" sz="1600" dirty="0"/>
              <a:t> it is also possible to complete the milestone by enter the Actual Finish Date while editing the Milestone.</a:t>
            </a:r>
            <a:endParaRPr lang="en-US" sz="1600" b="1" dirty="0"/>
          </a:p>
          <a:p>
            <a:pPr lvl="1">
              <a:spcBef>
                <a:spcPts val="1200"/>
              </a:spcBef>
            </a:pPr>
            <a:r>
              <a:rPr lang="en-US" sz="1600" b="1" dirty="0"/>
              <a:t>Note</a:t>
            </a:r>
            <a:r>
              <a:rPr lang="en-US" sz="1600" dirty="0"/>
              <a:t>: If EDL Gating is configured, you may receive an error if previous milestones, tasks, or expected documents are not complete. Gating overrides can be configured for some or all of the milestone dependencies</a:t>
            </a:r>
          </a:p>
          <a:p>
            <a:pPr marL="457200" indent="-457200">
              <a:spcBef>
                <a:spcPts val="1200"/>
              </a:spcBef>
              <a:buFont typeface="+mj-lt"/>
              <a:buAutoNum type="arabicPeriod"/>
            </a:pPr>
            <a:endParaRPr lang="en-US" sz="2100" dirty="0"/>
          </a:p>
          <a:p>
            <a:pPr lvl="1">
              <a:spcBef>
                <a:spcPts val="1200"/>
              </a:spcBef>
            </a:pPr>
            <a:endParaRPr lang="en-US" sz="1600" dirty="0"/>
          </a:p>
          <a:p>
            <a:endParaRPr lang="en-US" dirty="0"/>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Complete IR – Site Closed Milestone</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15" name="Group 14" descr="Screenshot showing step 5">
            <a:extLst>
              <a:ext uri="{FF2B5EF4-FFF2-40B4-BE49-F238E27FC236}">
                <a16:creationId xmlns:a16="http://schemas.microsoft.com/office/drawing/2014/main" id="{C15A8D73-3555-453D-88E6-BED3590CA710}"/>
              </a:ext>
            </a:extLst>
          </p:cNvPr>
          <p:cNvGrpSpPr/>
          <p:nvPr/>
        </p:nvGrpSpPr>
        <p:grpSpPr>
          <a:xfrm>
            <a:off x="5250866" y="1873587"/>
            <a:ext cx="6765730" cy="1428788"/>
            <a:chOff x="5305864" y="1449226"/>
            <a:chExt cx="6765730" cy="1428788"/>
          </a:xfrm>
        </p:grpSpPr>
        <p:pic>
          <p:nvPicPr>
            <p:cNvPr id="9" name="Picture 8">
              <a:extLst>
                <a:ext uri="{FF2B5EF4-FFF2-40B4-BE49-F238E27FC236}">
                  <a16:creationId xmlns:a16="http://schemas.microsoft.com/office/drawing/2014/main" id="{4F6CE828-91AB-4386-BE85-C4F1560C8CCE}"/>
                </a:ext>
              </a:extLst>
            </p:cNvPr>
            <p:cNvPicPr>
              <a:picLocks noChangeAspect="1"/>
            </p:cNvPicPr>
            <p:nvPr/>
          </p:nvPicPr>
          <p:blipFill>
            <a:blip r:embed="rId3"/>
            <a:stretch>
              <a:fillRect/>
            </a:stretch>
          </p:blipFill>
          <p:spPr>
            <a:xfrm>
              <a:off x="5305864" y="1449226"/>
              <a:ext cx="6765730" cy="1428788"/>
            </a:xfrm>
            <a:prstGeom prst="rect">
              <a:avLst/>
            </a:prstGeom>
            <a:ln>
              <a:no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C16B5957-BEA1-422C-A629-6898386A69D5}"/>
                </a:ext>
              </a:extLst>
            </p:cNvPr>
            <p:cNvGrpSpPr/>
            <p:nvPr/>
          </p:nvGrpSpPr>
          <p:grpSpPr>
            <a:xfrm>
              <a:off x="10379869" y="1609473"/>
              <a:ext cx="1150144" cy="644639"/>
              <a:chOff x="10488005" y="4645611"/>
              <a:chExt cx="1150144" cy="644639"/>
            </a:xfrm>
          </p:grpSpPr>
          <p:sp>
            <p:nvSpPr>
              <p:cNvPr id="26" name="Oval 25">
                <a:extLst>
                  <a:ext uri="{FF2B5EF4-FFF2-40B4-BE49-F238E27FC236}">
                    <a16:creationId xmlns:a16="http://schemas.microsoft.com/office/drawing/2014/main" id="{FE8B0782-61A6-411A-B907-F33EF7EECAC9}"/>
                  </a:ext>
                </a:extLst>
              </p:cNvPr>
              <p:cNvSpPr/>
              <p:nvPr/>
            </p:nvSpPr>
            <p:spPr>
              <a:xfrm>
                <a:off x="10488005" y="4645611"/>
                <a:ext cx="571648" cy="530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7" name="Rectangle: Rounded Corners 26">
                <a:extLst>
                  <a:ext uri="{FF2B5EF4-FFF2-40B4-BE49-F238E27FC236}">
                    <a16:creationId xmlns:a16="http://schemas.microsoft.com/office/drawing/2014/main" id="{CC9447F5-89E6-4D33-8B7C-5735F95BF203}"/>
                  </a:ext>
                </a:extLst>
              </p:cNvPr>
              <p:cNvSpPr/>
              <p:nvPr/>
            </p:nvSpPr>
            <p:spPr>
              <a:xfrm>
                <a:off x="11118157" y="5109267"/>
                <a:ext cx="519992" cy="18098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17" name="Group 16" descr="Screenshot showing step 6">
            <a:extLst>
              <a:ext uri="{FF2B5EF4-FFF2-40B4-BE49-F238E27FC236}">
                <a16:creationId xmlns:a16="http://schemas.microsoft.com/office/drawing/2014/main" id="{82338CD2-26C1-44E6-A9B5-E0D82839DC2B}"/>
              </a:ext>
            </a:extLst>
          </p:cNvPr>
          <p:cNvGrpSpPr/>
          <p:nvPr/>
        </p:nvGrpSpPr>
        <p:grpSpPr>
          <a:xfrm>
            <a:off x="5599520" y="3555625"/>
            <a:ext cx="5939833" cy="2004173"/>
            <a:chOff x="5661969" y="3075772"/>
            <a:chExt cx="5939833" cy="2004173"/>
          </a:xfrm>
        </p:grpSpPr>
        <p:pic>
          <p:nvPicPr>
            <p:cNvPr id="11" name="Picture 10">
              <a:extLst>
                <a:ext uri="{FF2B5EF4-FFF2-40B4-BE49-F238E27FC236}">
                  <a16:creationId xmlns:a16="http://schemas.microsoft.com/office/drawing/2014/main" id="{B3815BE9-6C56-458C-A100-18ED427A9D82}"/>
                </a:ext>
              </a:extLst>
            </p:cNvPr>
            <p:cNvPicPr>
              <a:picLocks noChangeAspect="1"/>
            </p:cNvPicPr>
            <p:nvPr/>
          </p:nvPicPr>
          <p:blipFill>
            <a:blip r:embed="rId4"/>
            <a:stretch>
              <a:fillRect/>
            </a:stretch>
          </p:blipFill>
          <p:spPr>
            <a:xfrm>
              <a:off x="9413623" y="3075772"/>
              <a:ext cx="2188179" cy="2004173"/>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F5AF3FE5-865A-4F82-8F17-8D89F2EBE972}"/>
                </a:ext>
              </a:extLst>
            </p:cNvPr>
            <p:cNvGrpSpPr/>
            <p:nvPr/>
          </p:nvGrpSpPr>
          <p:grpSpPr>
            <a:xfrm>
              <a:off x="5661969" y="3288342"/>
              <a:ext cx="3830236" cy="1242179"/>
              <a:chOff x="7151111" y="2692106"/>
              <a:chExt cx="3830236" cy="1242179"/>
            </a:xfrm>
          </p:grpSpPr>
          <p:pic>
            <p:nvPicPr>
              <p:cNvPr id="6" name="Picture 5">
                <a:extLst>
                  <a:ext uri="{FF2B5EF4-FFF2-40B4-BE49-F238E27FC236}">
                    <a16:creationId xmlns:a16="http://schemas.microsoft.com/office/drawing/2014/main" id="{15C2B977-AA5E-4E4C-88AD-B892EC1779D0}"/>
                  </a:ext>
                </a:extLst>
              </p:cNvPr>
              <p:cNvPicPr>
                <a:picLocks noChangeAspect="1"/>
              </p:cNvPicPr>
              <p:nvPr/>
            </p:nvPicPr>
            <p:blipFill>
              <a:blip r:embed="rId5"/>
              <a:stretch>
                <a:fillRect/>
              </a:stretch>
            </p:blipFill>
            <p:spPr>
              <a:xfrm>
                <a:off x="7151111" y="2692106"/>
                <a:ext cx="3401203" cy="1242179"/>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10EF8FB2-CF4C-4944-8748-7958E0DC645B}"/>
                  </a:ext>
                </a:extLst>
              </p:cNvPr>
              <p:cNvSpPr/>
              <p:nvPr/>
            </p:nvSpPr>
            <p:spPr>
              <a:xfrm>
                <a:off x="10409699" y="3090475"/>
                <a:ext cx="571648" cy="569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grpSp>
      </p:grpSp>
      <p:pic>
        <p:nvPicPr>
          <p:cNvPr id="4" name="Picture 3" descr="Screenshot showing result of step 6">
            <a:extLst>
              <a:ext uri="{FF2B5EF4-FFF2-40B4-BE49-F238E27FC236}">
                <a16:creationId xmlns:a16="http://schemas.microsoft.com/office/drawing/2014/main" id="{57F3BE94-5252-08B9-F7FA-0179F121A760}"/>
              </a:ext>
            </a:extLst>
          </p:cNvPr>
          <p:cNvPicPr>
            <a:picLocks noChangeAspect="1"/>
          </p:cNvPicPr>
          <p:nvPr/>
        </p:nvPicPr>
        <p:blipFill>
          <a:blip r:embed="rId6"/>
          <a:stretch>
            <a:fillRect/>
          </a:stretch>
        </p:blipFill>
        <p:spPr>
          <a:xfrm>
            <a:off x="4490669" y="5291328"/>
            <a:ext cx="6384424" cy="1223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3943952"/>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3BDAE45C-14AB-430F-B2E4-D6AC1FAB3FCA}"/>
              </a:ext>
            </a:extLst>
          </p:cNvPr>
          <p:cNvSpPr>
            <a:spLocks noGrp="1"/>
          </p:cNvSpPr>
          <p:nvPr>
            <p:ph idx="1"/>
          </p:nvPr>
        </p:nvSpPr>
        <p:spPr>
          <a:xfrm>
            <a:off x="560057" y="1419780"/>
            <a:ext cx="4597678" cy="5105400"/>
          </a:xfrm>
        </p:spPr>
        <p:txBody>
          <a:bodyPr/>
          <a:lstStyle/>
          <a:p>
            <a:pPr marL="342900" indent="-342900">
              <a:lnSpc>
                <a:spcPct val="80000"/>
              </a:lnSpc>
              <a:spcBef>
                <a:spcPts val="1200"/>
              </a:spcBef>
              <a:buClr>
                <a:schemeClr val="tx2"/>
              </a:buClr>
              <a:buFont typeface="+mj-lt"/>
              <a:buAutoNum type="arabicPeriod" startAt="7"/>
            </a:pPr>
            <a:r>
              <a:rPr lang="en-US" sz="1800" dirty="0"/>
              <a:t>Once all final documentation is complete, from the </a:t>
            </a:r>
            <a:r>
              <a:rPr lang="en-US" sz="1800" b="1" dirty="0"/>
              <a:t>IR - Site Closed </a:t>
            </a:r>
            <a:r>
              <a:rPr lang="en-US" sz="1800" dirty="0"/>
              <a:t>milestone’s workflow menu select </a:t>
            </a:r>
            <a:r>
              <a:rPr lang="en-US" sz="1800" b="1" dirty="0"/>
              <a:t>Mark</a:t>
            </a:r>
            <a:r>
              <a:rPr lang="en-US" sz="1800" dirty="0"/>
              <a:t> </a:t>
            </a:r>
            <a:r>
              <a:rPr lang="en-US" sz="1800" b="1" dirty="0"/>
              <a:t>Complete</a:t>
            </a:r>
          </a:p>
          <a:p>
            <a:pPr marL="342900" indent="-342900">
              <a:lnSpc>
                <a:spcPct val="80000"/>
              </a:lnSpc>
              <a:spcBef>
                <a:spcPts val="1200"/>
              </a:spcBef>
              <a:buClr>
                <a:schemeClr val="tx2"/>
              </a:buClr>
              <a:buFont typeface="+mj-lt"/>
              <a:buAutoNum type="arabicPeriod" startAt="7"/>
            </a:pPr>
            <a:r>
              <a:rPr lang="en-US" sz="1800" dirty="0"/>
              <a:t>Populate an </a:t>
            </a:r>
            <a:r>
              <a:rPr lang="en-US" sz="1800" b="1" dirty="0"/>
              <a:t>Actual Finish Date </a:t>
            </a:r>
            <a:r>
              <a:rPr lang="en-US" sz="1800" dirty="0"/>
              <a:t>and click </a:t>
            </a:r>
            <a:r>
              <a:rPr lang="en-US" sz="1800" b="1" dirty="0"/>
              <a:t>Start</a:t>
            </a:r>
            <a:r>
              <a:rPr lang="en-US" sz="1800" dirty="0"/>
              <a:t> to move the Milestone to the </a:t>
            </a:r>
            <a:r>
              <a:rPr lang="en-US" sz="1800" b="1" dirty="0"/>
              <a:t>Complete </a:t>
            </a:r>
            <a:r>
              <a:rPr lang="en-US" sz="1800" dirty="0"/>
              <a:t>state</a:t>
            </a:r>
          </a:p>
          <a:p>
            <a:pPr lvl="1">
              <a:spcBef>
                <a:spcPts val="1200"/>
              </a:spcBef>
            </a:pPr>
            <a:r>
              <a:rPr lang="en-US" sz="1600" b="1" dirty="0"/>
              <a:t>Note:</a:t>
            </a:r>
            <a:r>
              <a:rPr lang="en-US" sz="1600" dirty="0"/>
              <a:t> it is also possible to complete the milestone by enter the Actual Finish Date while editing the Milestone.</a:t>
            </a:r>
            <a:endParaRPr lang="en-US" sz="1600" b="1" dirty="0"/>
          </a:p>
          <a:p>
            <a:pPr lvl="1">
              <a:spcBef>
                <a:spcPts val="1200"/>
              </a:spcBef>
            </a:pPr>
            <a:r>
              <a:rPr lang="en-US" sz="1600" b="1" dirty="0"/>
              <a:t>Note</a:t>
            </a:r>
            <a:r>
              <a:rPr lang="en-US" sz="1600" dirty="0"/>
              <a:t>: When attempting to complete a Milestone, you may receive an error if previous milestones, tasks, or expected documents are not complete. This is because of EDL Gating configuration. Gating overrides can be configured for some milestones to allow milestone completion even if some or all the dependencies are not complete.</a:t>
            </a:r>
          </a:p>
          <a:p>
            <a:pPr marL="342900" indent="-342900">
              <a:lnSpc>
                <a:spcPct val="80000"/>
              </a:lnSpc>
              <a:spcBef>
                <a:spcPts val="1200"/>
              </a:spcBef>
              <a:buClr>
                <a:schemeClr val="tx2"/>
              </a:buClr>
              <a:buFont typeface="+mj-lt"/>
              <a:buAutoNum type="arabicPeriod" startAt="7"/>
            </a:pPr>
            <a:r>
              <a:rPr lang="en-US" sz="1800" dirty="0"/>
              <a:t>The milestone moves to the </a:t>
            </a:r>
            <a:r>
              <a:rPr lang="en-US" sz="1800" b="1" dirty="0"/>
              <a:t>Complete </a:t>
            </a:r>
            <a:r>
              <a:rPr lang="en-US" sz="1800" dirty="0"/>
              <a:t>state and all the Milestone Dates are tracked in the</a:t>
            </a:r>
            <a:r>
              <a:rPr lang="en-US" sz="1800" b="1" dirty="0"/>
              <a:t> Key Dates</a:t>
            </a:r>
            <a:r>
              <a:rPr lang="en-US" sz="1800" dirty="0"/>
              <a:t> section</a:t>
            </a:r>
            <a:endParaRPr lang="en-US" sz="1600" dirty="0"/>
          </a:p>
          <a:p>
            <a:endParaRPr lang="en-US" dirty="0"/>
          </a:p>
        </p:txBody>
      </p:sp>
      <p:sp>
        <p:nvSpPr>
          <p:cNvPr id="21" name="Text Placeholder 20">
            <a:extLst>
              <a:ext uri="{FF2B5EF4-FFF2-40B4-BE49-F238E27FC236}">
                <a16:creationId xmlns:a16="http://schemas.microsoft.com/office/drawing/2014/main" id="{8BDD4B9A-1737-4455-8B49-1CC21FF0CEA1}"/>
              </a:ext>
            </a:extLst>
          </p:cNvPr>
          <p:cNvSpPr>
            <a:spLocks noGrp="1"/>
          </p:cNvSpPr>
          <p:nvPr>
            <p:ph type="body" sz="quarter" idx="13"/>
          </p:nvPr>
        </p:nvSpPr>
        <p:spPr>
          <a:xfrm>
            <a:off x="276303" y="840116"/>
            <a:ext cx="11639394" cy="579664"/>
          </a:xfrm>
        </p:spPr>
        <p:txBody>
          <a:bodyPr/>
          <a:lstStyle/>
          <a:p>
            <a:r>
              <a:rPr lang="en-US" dirty="0"/>
              <a:t>Complete IR – Site Closed Milestone</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Site</a:t>
            </a:r>
          </a:p>
        </p:txBody>
      </p:sp>
      <p:grpSp>
        <p:nvGrpSpPr>
          <p:cNvPr id="7" name="Group 6" descr="Screenshot showing steps 7 and 8">
            <a:extLst>
              <a:ext uri="{FF2B5EF4-FFF2-40B4-BE49-F238E27FC236}">
                <a16:creationId xmlns:a16="http://schemas.microsoft.com/office/drawing/2014/main" id="{9923EF85-AC01-5701-7F48-CA7C93BB3B09}"/>
              </a:ext>
            </a:extLst>
          </p:cNvPr>
          <p:cNvGrpSpPr/>
          <p:nvPr/>
        </p:nvGrpSpPr>
        <p:grpSpPr>
          <a:xfrm>
            <a:off x="5192362" y="1553809"/>
            <a:ext cx="6765730" cy="3236367"/>
            <a:chOff x="5192362" y="1553809"/>
            <a:chExt cx="6765730" cy="3236367"/>
          </a:xfrm>
        </p:grpSpPr>
        <p:grpSp>
          <p:nvGrpSpPr>
            <p:cNvPr id="3" name="Group 2">
              <a:extLst>
                <a:ext uri="{FF2B5EF4-FFF2-40B4-BE49-F238E27FC236}">
                  <a16:creationId xmlns:a16="http://schemas.microsoft.com/office/drawing/2014/main" id="{6FFF6C09-2C4D-245C-3CC6-93E73C062AE5}"/>
                </a:ext>
              </a:extLst>
            </p:cNvPr>
            <p:cNvGrpSpPr/>
            <p:nvPr/>
          </p:nvGrpSpPr>
          <p:grpSpPr>
            <a:xfrm>
              <a:off x="5192362" y="1553809"/>
              <a:ext cx="6765730" cy="2252631"/>
              <a:chOff x="5192362" y="1553809"/>
              <a:chExt cx="6765730" cy="2252631"/>
            </a:xfrm>
          </p:grpSpPr>
          <p:grpSp>
            <p:nvGrpSpPr>
              <p:cNvPr id="15" name="Group 14">
                <a:extLst>
                  <a:ext uri="{FF2B5EF4-FFF2-40B4-BE49-F238E27FC236}">
                    <a16:creationId xmlns:a16="http://schemas.microsoft.com/office/drawing/2014/main" id="{C15A8D73-3555-453D-88E6-BED3590CA710}"/>
                  </a:ext>
                </a:extLst>
              </p:cNvPr>
              <p:cNvGrpSpPr/>
              <p:nvPr/>
            </p:nvGrpSpPr>
            <p:grpSpPr>
              <a:xfrm>
                <a:off x="5192362" y="1553809"/>
                <a:ext cx="6765730" cy="1428788"/>
                <a:chOff x="5305864" y="1449226"/>
                <a:chExt cx="6765730" cy="1428788"/>
              </a:xfrm>
            </p:grpSpPr>
            <p:pic>
              <p:nvPicPr>
                <p:cNvPr id="9" name="Picture 8">
                  <a:extLst>
                    <a:ext uri="{FF2B5EF4-FFF2-40B4-BE49-F238E27FC236}">
                      <a16:creationId xmlns:a16="http://schemas.microsoft.com/office/drawing/2014/main" id="{4F6CE828-91AB-4386-BE85-C4F1560C8CCE}"/>
                    </a:ext>
                  </a:extLst>
                </p:cNvPr>
                <p:cNvPicPr>
                  <a:picLocks noChangeAspect="1"/>
                </p:cNvPicPr>
                <p:nvPr/>
              </p:nvPicPr>
              <p:blipFill>
                <a:blip r:embed="rId3"/>
                <a:stretch>
                  <a:fillRect/>
                </a:stretch>
              </p:blipFill>
              <p:spPr>
                <a:xfrm>
                  <a:off x="5305864" y="1449226"/>
                  <a:ext cx="6765730" cy="1428788"/>
                </a:xfrm>
                <a:prstGeom prst="rect">
                  <a:avLst/>
                </a:prstGeom>
                <a:ln>
                  <a:no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C16B5957-BEA1-422C-A629-6898386A69D5}"/>
                    </a:ext>
                  </a:extLst>
                </p:cNvPr>
                <p:cNvGrpSpPr/>
                <p:nvPr/>
              </p:nvGrpSpPr>
              <p:grpSpPr>
                <a:xfrm>
                  <a:off x="10379869" y="1609473"/>
                  <a:ext cx="1150144" cy="644639"/>
                  <a:chOff x="10488005" y="4645611"/>
                  <a:chExt cx="1150144" cy="644639"/>
                </a:xfrm>
              </p:grpSpPr>
              <p:sp>
                <p:nvSpPr>
                  <p:cNvPr id="26" name="Oval 25">
                    <a:extLst>
                      <a:ext uri="{FF2B5EF4-FFF2-40B4-BE49-F238E27FC236}">
                        <a16:creationId xmlns:a16="http://schemas.microsoft.com/office/drawing/2014/main" id="{FE8B0782-61A6-411A-B907-F33EF7EECAC9}"/>
                      </a:ext>
                    </a:extLst>
                  </p:cNvPr>
                  <p:cNvSpPr/>
                  <p:nvPr/>
                </p:nvSpPr>
                <p:spPr>
                  <a:xfrm>
                    <a:off x="10488005" y="4645611"/>
                    <a:ext cx="571648" cy="530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27" name="Rectangle: Rounded Corners 26">
                    <a:extLst>
                      <a:ext uri="{FF2B5EF4-FFF2-40B4-BE49-F238E27FC236}">
                        <a16:creationId xmlns:a16="http://schemas.microsoft.com/office/drawing/2014/main" id="{CC9447F5-89E6-4D33-8B7C-5735F95BF203}"/>
                      </a:ext>
                    </a:extLst>
                  </p:cNvPr>
                  <p:cNvSpPr/>
                  <p:nvPr/>
                </p:nvSpPr>
                <p:spPr>
                  <a:xfrm>
                    <a:off x="11118157" y="5109267"/>
                    <a:ext cx="519992" cy="18098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F5AF3FE5-865A-4F82-8F17-8D89F2EBE972}"/>
                  </a:ext>
                </a:extLst>
              </p:cNvPr>
              <p:cNvGrpSpPr/>
              <p:nvPr/>
            </p:nvGrpSpPr>
            <p:grpSpPr>
              <a:xfrm>
                <a:off x="6441636" y="2786003"/>
                <a:ext cx="2794053" cy="1020437"/>
                <a:chOff x="7993227" y="1709914"/>
                <a:chExt cx="2794053" cy="1020437"/>
              </a:xfrm>
            </p:grpSpPr>
            <p:pic>
              <p:nvPicPr>
                <p:cNvPr id="6" name="Picture 5">
                  <a:extLst>
                    <a:ext uri="{FF2B5EF4-FFF2-40B4-BE49-F238E27FC236}">
                      <a16:creationId xmlns:a16="http://schemas.microsoft.com/office/drawing/2014/main" id="{15C2B977-AA5E-4E4C-88AD-B892EC1779D0}"/>
                    </a:ext>
                  </a:extLst>
                </p:cNvPr>
                <p:cNvPicPr>
                  <a:picLocks noChangeAspect="1"/>
                </p:cNvPicPr>
                <p:nvPr/>
              </p:nvPicPr>
              <p:blipFill>
                <a:blip r:embed="rId4"/>
                <a:stretch>
                  <a:fillRect/>
                </a:stretch>
              </p:blipFill>
              <p:spPr>
                <a:xfrm>
                  <a:off x="7993227" y="1709914"/>
                  <a:ext cx="2794053" cy="1020437"/>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10EF8FB2-CF4C-4944-8748-7958E0DC645B}"/>
                    </a:ext>
                  </a:extLst>
                </p:cNvPr>
                <p:cNvSpPr/>
                <p:nvPr/>
              </p:nvSpPr>
              <p:spPr>
                <a:xfrm>
                  <a:off x="9818617" y="1861135"/>
                  <a:ext cx="551283" cy="560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grpSp>
        </p:grpSp>
        <p:pic>
          <p:nvPicPr>
            <p:cNvPr id="11" name="Picture 10">
              <a:extLst>
                <a:ext uri="{FF2B5EF4-FFF2-40B4-BE49-F238E27FC236}">
                  <a16:creationId xmlns:a16="http://schemas.microsoft.com/office/drawing/2014/main" id="{B3815BE9-6C56-458C-A100-18ED427A9D82}"/>
                </a:ext>
              </a:extLst>
            </p:cNvPr>
            <p:cNvPicPr>
              <a:picLocks noChangeAspect="1"/>
            </p:cNvPicPr>
            <p:nvPr/>
          </p:nvPicPr>
          <p:blipFill>
            <a:blip r:embed="rId5"/>
            <a:stretch>
              <a:fillRect/>
            </a:stretch>
          </p:blipFill>
          <p:spPr>
            <a:xfrm>
              <a:off x="9412246" y="2786003"/>
              <a:ext cx="2188179" cy="2004173"/>
            </a:xfrm>
            <a:prstGeom prst="rect">
              <a:avLst/>
            </a:prstGeom>
            <a:ln>
              <a:noFill/>
            </a:ln>
            <a:effectLst>
              <a:outerShdw blurRad="292100" dist="139700" dir="2700000" algn="tl" rotWithShape="0">
                <a:srgbClr val="333333">
                  <a:alpha val="65000"/>
                </a:srgbClr>
              </a:outerShdw>
            </a:effectLst>
          </p:spPr>
        </p:pic>
      </p:grpSp>
      <p:grpSp>
        <p:nvGrpSpPr>
          <p:cNvPr id="5" name="Group 4" descr="Screenshot showing step 9">
            <a:extLst>
              <a:ext uri="{FF2B5EF4-FFF2-40B4-BE49-F238E27FC236}">
                <a16:creationId xmlns:a16="http://schemas.microsoft.com/office/drawing/2014/main" id="{183ACCBE-29A2-5EEE-9124-1FC71FB9E7BA}"/>
              </a:ext>
            </a:extLst>
          </p:cNvPr>
          <p:cNvGrpSpPr/>
          <p:nvPr/>
        </p:nvGrpSpPr>
        <p:grpSpPr>
          <a:xfrm>
            <a:off x="5149751" y="5018036"/>
            <a:ext cx="6765946" cy="1296807"/>
            <a:chOff x="5193458" y="5158834"/>
            <a:chExt cx="6765946" cy="1296807"/>
          </a:xfrm>
        </p:grpSpPr>
        <p:pic>
          <p:nvPicPr>
            <p:cNvPr id="4" name="Picture 3" descr="Graphical user interface, text, application&#10;&#10;Description automatically generated">
              <a:extLst>
                <a:ext uri="{FF2B5EF4-FFF2-40B4-BE49-F238E27FC236}">
                  <a16:creationId xmlns:a16="http://schemas.microsoft.com/office/drawing/2014/main" id="{57F3BE94-5252-08B9-F7FA-0179F121A760}"/>
                </a:ext>
              </a:extLst>
            </p:cNvPr>
            <p:cNvPicPr>
              <a:picLocks noChangeAspect="1"/>
            </p:cNvPicPr>
            <p:nvPr/>
          </p:nvPicPr>
          <p:blipFill>
            <a:blip r:embed="rId6"/>
            <a:stretch>
              <a:fillRect/>
            </a:stretch>
          </p:blipFill>
          <p:spPr>
            <a:xfrm>
              <a:off x="5193458" y="5158834"/>
              <a:ext cx="6765946" cy="1296807"/>
            </a:xfrm>
            <a:prstGeom prst="rect">
              <a:avLst/>
            </a:prstGeom>
            <a:ln>
              <a:noFill/>
            </a:ln>
            <a:effectLst>
              <a:outerShdw blurRad="292100" dist="139700" dir="2700000" algn="tl" rotWithShape="0">
                <a:srgbClr val="333333">
                  <a:alpha val="65000"/>
                </a:srgbClr>
              </a:outerShdw>
            </a:effectLst>
          </p:spPr>
        </p:pic>
        <p:sp>
          <p:nvSpPr>
            <p:cNvPr id="18" name="Rectangle: Rounded Corners 26">
              <a:extLst>
                <a:ext uri="{FF2B5EF4-FFF2-40B4-BE49-F238E27FC236}">
                  <a16:creationId xmlns:a16="http://schemas.microsoft.com/office/drawing/2014/main" id="{03D77906-90D7-6CE5-9BB2-80453783DF9F}"/>
                </a:ext>
              </a:extLst>
            </p:cNvPr>
            <p:cNvSpPr/>
            <p:nvPr/>
          </p:nvSpPr>
          <p:spPr>
            <a:xfrm>
              <a:off x="7951381" y="5180673"/>
              <a:ext cx="439405" cy="2012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9" name="Rectangle: Rounded Corners 26">
              <a:extLst>
                <a:ext uri="{FF2B5EF4-FFF2-40B4-BE49-F238E27FC236}">
                  <a16:creationId xmlns:a16="http://schemas.microsoft.com/office/drawing/2014/main" id="{FC67CE01-507F-DBF1-0262-62E1C599D605}"/>
                </a:ext>
              </a:extLst>
            </p:cNvPr>
            <p:cNvSpPr/>
            <p:nvPr/>
          </p:nvSpPr>
          <p:spPr>
            <a:xfrm>
              <a:off x="7169929" y="5666440"/>
              <a:ext cx="4474203" cy="6704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2" name="Oval 21">
              <a:extLst>
                <a:ext uri="{FF2B5EF4-FFF2-40B4-BE49-F238E27FC236}">
                  <a16:creationId xmlns:a16="http://schemas.microsoft.com/office/drawing/2014/main" id="{89EBF035-2645-7F9B-24DB-40BEF41CC512}"/>
                </a:ext>
              </a:extLst>
            </p:cNvPr>
            <p:cNvSpPr/>
            <p:nvPr/>
          </p:nvSpPr>
          <p:spPr>
            <a:xfrm>
              <a:off x="6396061" y="5697910"/>
              <a:ext cx="551283" cy="560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endParaRPr lang="en-US" sz="1200" dirty="0"/>
            </a:p>
          </p:txBody>
        </p:sp>
      </p:grpSp>
    </p:spTree>
    <p:extLst>
      <p:ext uri="{BB962C8B-B14F-4D97-AF65-F5344CB8AC3E}">
        <p14:creationId xmlns:p14="http://schemas.microsoft.com/office/powerpoint/2010/main" val="2794993575"/>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18DC-F47A-4D0E-A459-0B4766139C84}"/>
              </a:ext>
            </a:extLst>
          </p:cNvPr>
          <p:cNvSpPr>
            <a:spLocks noGrp="1"/>
          </p:cNvSpPr>
          <p:nvPr>
            <p:ph type="ctrTitle"/>
          </p:nvPr>
        </p:nvSpPr>
        <p:spPr/>
        <p:txBody>
          <a:bodyPr/>
          <a:lstStyle/>
          <a:p>
            <a:r>
              <a:rPr lang="en-US" dirty="0"/>
              <a:t>Closing Out Your Study Country</a:t>
            </a:r>
          </a:p>
        </p:txBody>
      </p:sp>
    </p:spTree>
    <p:extLst>
      <p:ext uri="{BB962C8B-B14F-4D97-AF65-F5344CB8AC3E}">
        <p14:creationId xmlns:p14="http://schemas.microsoft.com/office/powerpoint/2010/main" val="1303977617"/>
      </p:ext>
    </p:extLst>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F6D0A3-49E1-4407-9414-28A0F6BB3FD1}"/>
              </a:ext>
            </a:extLst>
          </p:cNvPr>
          <p:cNvSpPr>
            <a:spLocks noGrp="1"/>
          </p:cNvSpPr>
          <p:nvPr>
            <p:ph idx="1"/>
          </p:nvPr>
        </p:nvSpPr>
        <p:spPr>
          <a:xfrm>
            <a:off x="266254" y="1301118"/>
            <a:ext cx="4442000" cy="5105400"/>
          </a:xfrm>
        </p:spPr>
        <p:txBody>
          <a:bodyPr/>
          <a:lstStyle/>
          <a:p>
            <a:pPr marL="342900" indent="-342900">
              <a:lnSpc>
                <a:spcPct val="80000"/>
              </a:lnSpc>
              <a:spcBef>
                <a:spcPts val="1200"/>
              </a:spcBef>
              <a:buClr>
                <a:schemeClr val="tx2"/>
              </a:buClr>
              <a:buFont typeface="+mj-lt"/>
              <a:buAutoNum type="arabicPeriod"/>
            </a:pPr>
            <a:r>
              <a:rPr lang="en-US" sz="1800" dirty="0"/>
              <a:t>Navigate to your </a:t>
            </a:r>
            <a:r>
              <a:rPr lang="en-US" sz="1800" b="1" dirty="0"/>
              <a:t>Active </a:t>
            </a:r>
            <a:r>
              <a:rPr lang="en-US" sz="1800" dirty="0"/>
              <a:t>Study Country and expand the Milestones section. Verify that all Milestones are complete</a:t>
            </a:r>
          </a:p>
          <a:p>
            <a:pPr lvl="1">
              <a:spcBef>
                <a:spcPts val="1200"/>
              </a:spcBef>
            </a:pPr>
            <a:r>
              <a:rPr lang="en-US" sz="1600" dirty="0"/>
              <a:t>The</a:t>
            </a:r>
            <a:r>
              <a:rPr lang="en-US" sz="1600" b="1" dirty="0"/>
              <a:t> IR - Last Country Subject Out Milestone </a:t>
            </a:r>
            <a:r>
              <a:rPr lang="en-US" sz="1600" dirty="0"/>
              <a:t>may be an exception</a:t>
            </a:r>
          </a:p>
          <a:p>
            <a:pPr marL="457200" indent="-457200">
              <a:spcBef>
                <a:spcPts val="1200"/>
              </a:spcBef>
              <a:buFont typeface="+mj-lt"/>
              <a:buAutoNum type="arabicPeriod"/>
            </a:pPr>
            <a:r>
              <a:rPr lang="en-US" sz="1800" dirty="0"/>
              <a:t>Hover over </a:t>
            </a:r>
            <a:r>
              <a:rPr lang="en-US" sz="1800" b="1" dirty="0"/>
              <a:t>Workflow and Change State </a:t>
            </a:r>
            <a:r>
              <a:rPr lang="en-US" sz="1800" dirty="0"/>
              <a:t>icon select </a:t>
            </a:r>
            <a:r>
              <a:rPr lang="en-US" sz="1800" b="1" dirty="0"/>
              <a:t>Preparing to Closeout. </a:t>
            </a:r>
            <a:r>
              <a:rPr lang="en-US" sz="1800" dirty="0"/>
              <a:t>Select</a:t>
            </a:r>
            <a:r>
              <a:rPr lang="en-US" sz="1800" b="1" dirty="0"/>
              <a:t> Yes</a:t>
            </a:r>
          </a:p>
          <a:p>
            <a:pPr lvl="1">
              <a:spcBef>
                <a:spcPts val="1200"/>
              </a:spcBef>
            </a:pPr>
            <a:r>
              <a:rPr lang="en-US" sz="1600" b="1" dirty="0"/>
              <a:t>Note:</a:t>
            </a:r>
            <a:r>
              <a:rPr lang="en-US" sz="1600" dirty="0"/>
              <a:t> all Sites under this Study Country must be in the Closing or Closed State </a:t>
            </a:r>
          </a:p>
          <a:p>
            <a:pPr lvl="1">
              <a:spcBef>
                <a:spcPts val="1200"/>
              </a:spcBef>
            </a:pPr>
            <a:r>
              <a:rPr lang="en-US" sz="1600" b="1" dirty="0"/>
              <a:t>Note</a:t>
            </a:r>
            <a:r>
              <a:rPr lang="en-US" sz="1600" dirty="0"/>
              <a:t>: This changes the lifecycle state to </a:t>
            </a:r>
            <a:r>
              <a:rPr lang="en-US" sz="1600" b="1" dirty="0"/>
              <a:t>Closing</a:t>
            </a:r>
          </a:p>
          <a:p>
            <a:pPr lvl="1">
              <a:spcBef>
                <a:spcPts val="1200"/>
              </a:spcBef>
            </a:pPr>
            <a:r>
              <a:rPr lang="en-US" sz="1600" b="1" dirty="0"/>
              <a:t>Note</a:t>
            </a:r>
            <a:r>
              <a:rPr lang="en-US" sz="1600" dirty="0"/>
              <a:t>: This launches the </a:t>
            </a:r>
            <a:r>
              <a:rPr lang="en-US" sz="1600" b="1" dirty="0"/>
              <a:t>Country Close</a:t>
            </a:r>
            <a:r>
              <a:rPr lang="en-US" sz="1600" dirty="0"/>
              <a:t> and </a:t>
            </a:r>
            <a:r>
              <a:rPr lang="en-US" sz="1600" b="1" dirty="0"/>
              <a:t>IR - Country Close </a:t>
            </a:r>
            <a:r>
              <a:rPr lang="en-US" sz="1600" dirty="0"/>
              <a:t>Milestones</a:t>
            </a:r>
          </a:p>
          <a:p>
            <a:endParaRPr lang="en-US" dirty="0"/>
          </a:p>
        </p:txBody>
      </p:sp>
      <p:sp>
        <p:nvSpPr>
          <p:cNvPr id="3" name="Text Placeholder 2">
            <a:extLst>
              <a:ext uri="{FF2B5EF4-FFF2-40B4-BE49-F238E27FC236}">
                <a16:creationId xmlns:a16="http://schemas.microsoft.com/office/drawing/2014/main" id="{431795E4-463B-4B33-B699-1397D2B2F58C}"/>
              </a:ext>
            </a:extLst>
          </p:cNvPr>
          <p:cNvSpPr>
            <a:spLocks noGrp="1"/>
          </p:cNvSpPr>
          <p:nvPr>
            <p:ph type="body" sz="quarter" idx="13"/>
          </p:nvPr>
        </p:nvSpPr>
        <p:spPr/>
        <p:txBody>
          <a:bodyPr/>
          <a:lstStyle/>
          <a:p>
            <a:r>
              <a:rPr lang="en-US" dirty="0"/>
              <a:t>Prepare for Country Close</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Country </a:t>
            </a:r>
          </a:p>
        </p:txBody>
      </p:sp>
      <p:grpSp>
        <p:nvGrpSpPr>
          <p:cNvPr id="35" name="Group 34" descr="Screenshot showing result of step 2">
            <a:extLst>
              <a:ext uri="{FF2B5EF4-FFF2-40B4-BE49-F238E27FC236}">
                <a16:creationId xmlns:a16="http://schemas.microsoft.com/office/drawing/2014/main" id="{92A1DB0B-561C-4FD7-A712-293B55FDB2EA}"/>
              </a:ext>
            </a:extLst>
          </p:cNvPr>
          <p:cNvGrpSpPr/>
          <p:nvPr/>
        </p:nvGrpSpPr>
        <p:grpSpPr>
          <a:xfrm>
            <a:off x="5660064" y="4136915"/>
            <a:ext cx="4934204" cy="1803494"/>
            <a:chOff x="5660064" y="4147425"/>
            <a:chExt cx="4934204" cy="1803494"/>
          </a:xfrm>
        </p:grpSpPr>
        <p:pic>
          <p:nvPicPr>
            <p:cNvPr id="22" name="Picture 21">
              <a:extLst>
                <a:ext uri="{FF2B5EF4-FFF2-40B4-BE49-F238E27FC236}">
                  <a16:creationId xmlns:a16="http://schemas.microsoft.com/office/drawing/2014/main" id="{DFD885F4-D0F4-4717-A0A0-56A625F3AF7F}"/>
                </a:ext>
              </a:extLst>
            </p:cNvPr>
            <p:cNvPicPr>
              <a:picLocks noChangeAspect="1"/>
            </p:cNvPicPr>
            <p:nvPr/>
          </p:nvPicPr>
          <p:blipFill>
            <a:blip r:embed="rId2"/>
            <a:stretch>
              <a:fillRect/>
            </a:stretch>
          </p:blipFill>
          <p:spPr>
            <a:xfrm>
              <a:off x="5660064" y="4147425"/>
              <a:ext cx="4934204" cy="1803493"/>
            </a:xfrm>
            <a:prstGeom prst="rect">
              <a:avLst/>
            </a:prstGeom>
            <a:ln>
              <a:noFill/>
            </a:ln>
            <a:effectLst>
              <a:outerShdw blurRad="292100" dist="139700" dir="2700000" algn="tl" rotWithShape="0">
                <a:srgbClr val="333333">
                  <a:alpha val="65000"/>
                </a:srgbClr>
              </a:outerShdw>
            </a:effectLst>
          </p:spPr>
        </p:pic>
        <p:sp>
          <p:nvSpPr>
            <p:cNvPr id="38" name="Rectangle: Rounded Corners 14">
              <a:extLst>
                <a:ext uri="{FF2B5EF4-FFF2-40B4-BE49-F238E27FC236}">
                  <a16:creationId xmlns:a16="http://schemas.microsoft.com/office/drawing/2014/main" id="{607C74EB-1735-45EA-88C0-0E2AE732DAFE}"/>
                </a:ext>
              </a:extLst>
            </p:cNvPr>
            <p:cNvSpPr/>
            <p:nvPr/>
          </p:nvSpPr>
          <p:spPr>
            <a:xfrm>
              <a:off x="7269365" y="5271977"/>
              <a:ext cx="2284538" cy="67894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CE807164-8A90-49FE-9848-579EBC3C014E}"/>
                </a:ext>
              </a:extLst>
            </p:cNvPr>
            <p:cNvSpPr/>
            <p:nvPr/>
          </p:nvSpPr>
          <p:spPr>
            <a:xfrm>
              <a:off x="7355704" y="4147425"/>
              <a:ext cx="428786" cy="23980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8" name="Group 7" descr="Screenshot showing steps 1 and 2">
            <a:extLst>
              <a:ext uri="{FF2B5EF4-FFF2-40B4-BE49-F238E27FC236}">
                <a16:creationId xmlns:a16="http://schemas.microsoft.com/office/drawing/2014/main" id="{E20AD91C-6B1B-4D48-A1F3-973D45B44E1A}"/>
              </a:ext>
            </a:extLst>
          </p:cNvPr>
          <p:cNvGrpSpPr/>
          <p:nvPr/>
        </p:nvGrpSpPr>
        <p:grpSpPr>
          <a:xfrm>
            <a:off x="4744529" y="1549912"/>
            <a:ext cx="7171168" cy="1916986"/>
            <a:chOff x="4729817" y="1663405"/>
            <a:chExt cx="7171168" cy="1916986"/>
          </a:xfrm>
        </p:grpSpPr>
        <p:grpSp>
          <p:nvGrpSpPr>
            <p:cNvPr id="7" name="Group 6">
              <a:extLst>
                <a:ext uri="{FF2B5EF4-FFF2-40B4-BE49-F238E27FC236}">
                  <a16:creationId xmlns:a16="http://schemas.microsoft.com/office/drawing/2014/main" id="{B9514FB3-C6FC-4568-9C92-ED19F3C69D3E}"/>
                </a:ext>
              </a:extLst>
            </p:cNvPr>
            <p:cNvGrpSpPr/>
            <p:nvPr/>
          </p:nvGrpSpPr>
          <p:grpSpPr>
            <a:xfrm>
              <a:off x="4729817" y="1723768"/>
              <a:ext cx="7171168" cy="1856623"/>
              <a:chOff x="4729817" y="1723768"/>
              <a:chExt cx="7171168" cy="1856623"/>
            </a:xfrm>
          </p:grpSpPr>
          <p:grpSp>
            <p:nvGrpSpPr>
              <p:cNvPr id="15" name="Group 14">
                <a:extLst>
                  <a:ext uri="{FF2B5EF4-FFF2-40B4-BE49-F238E27FC236}">
                    <a16:creationId xmlns:a16="http://schemas.microsoft.com/office/drawing/2014/main" id="{F6CB955A-E1F0-473F-9CD1-CE31EF559109}"/>
                  </a:ext>
                </a:extLst>
              </p:cNvPr>
              <p:cNvGrpSpPr/>
              <p:nvPr/>
            </p:nvGrpSpPr>
            <p:grpSpPr>
              <a:xfrm>
                <a:off x="4729817" y="1723768"/>
                <a:ext cx="7171168" cy="1856623"/>
                <a:chOff x="4729817" y="1734278"/>
                <a:chExt cx="7171168" cy="1856623"/>
              </a:xfrm>
            </p:grpSpPr>
            <p:pic>
              <p:nvPicPr>
                <p:cNvPr id="14" name="Picture 13">
                  <a:extLst>
                    <a:ext uri="{FF2B5EF4-FFF2-40B4-BE49-F238E27FC236}">
                      <a16:creationId xmlns:a16="http://schemas.microsoft.com/office/drawing/2014/main" id="{3A338892-6D60-4229-8454-69DC52C5D4F8}"/>
                    </a:ext>
                  </a:extLst>
                </p:cNvPr>
                <p:cNvPicPr>
                  <a:picLocks noChangeAspect="1"/>
                </p:cNvPicPr>
                <p:nvPr/>
              </p:nvPicPr>
              <p:blipFill>
                <a:blip r:embed="rId3"/>
                <a:stretch>
                  <a:fillRect/>
                </a:stretch>
              </p:blipFill>
              <p:spPr>
                <a:xfrm>
                  <a:off x="4729817" y="1734278"/>
                  <a:ext cx="7171168" cy="1827716"/>
                </a:xfrm>
                <a:prstGeom prst="rect">
                  <a:avLst/>
                </a:prstGeom>
                <a:ln>
                  <a:noFill/>
                </a:ln>
                <a:effectLst>
                  <a:outerShdw blurRad="292100" dist="139700" dir="2700000" algn="tl" rotWithShape="0">
                    <a:srgbClr val="333333">
                      <a:alpha val="65000"/>
                    </a:srgbClr>
                  </a:outerShdw>
                </a:effectLst>
              </p:spPr>
            </p:pic>
            <p:sp>
              <p:nvSpPr>
                <p:cNvPr id="27" name="Rectangle: Rounded Corners 26">
                  <a:extLst>
                    <a:ext uri="{FF2B5EF4-FFF2-40B4-BE49-F238E27FC236}">
                      <a16:creationId xmlns:a16="http://schemas.microsoft.com/office/drawing/2014/main" id="{ED9CEDD8-C9A2-4F34-8895-FA81A15BF0B5}"/>
                    </a:ext>
                  </a:extLst>
                </p:cNvPr>
                <p:cNvSpPr/>
                <p:nvPr/>
              </p:nvSpPr>
              <p:spPr>
                <a:xfrm>
                  <a:off x="8551597" y="2735614"/>
                  <a:ext cx="788277" cy="8552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9" name="Oval 28">
                  <a:extLst>
                    <a:ext uri="{FF2B5EF4-FFF2-40B4-BE49-F238E27FC236}">
                      <a16:creationId xmlns:a16="http://schemas.microsoft.com/office/drawing/2014/main" id="{6222D03E-8ED0-46D2-A63D-606EADB093F3}"/>
                    </a:ext>
                  </a:extLst>
                </p:cNvPr>
                <p:cNvSpPr/>
                <p:nvPr/>
              </p:nvSpPr>
              <p:spPr>
                <a:xfrm>
                  <a:off x="5533286" y="318856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pic>
            <p:nvPicPr>
              <p:cNvPr id="6" name="Picture 5">
                <a:extLst>
                  <a:ext uri="{FF2B5EF4-FFF2-40B4-BE49-F238E27FC236}">
                    <a16:creationId xmlns:a16="http://schemas.microsoft.com/office/drawing/2014/main" id="{6F79943A-1530-4F33-BCF7-35521D742B7B}"/>
                  </a:ext>
                </a:extLst>
              </p:cNvPr>
              <p:cNvPicPr>
                <a:picLocks noChangeAspect="1"/>
              </p:cNvPicPr>
              <p:nvPr/>
            </p:nvPicPr>
            <p:blipFill>
              <a:blip r:embed="rId4"/>
              <a:stretch>
                <a:fillRect/>
              </a:stretch>
            </p:blipFill>
            <p:spPr>
              <a:xfrm>
                <a:off x="9936956" y="1742465"/>
                <a:ext cx="1964029" cy="757623"/>
              </a:xfrm>
              <a:prstGeom prst="rect">
                <a:avLst/>
              </a:prstGeom>
            </p:spPr>
          </p:pic>
        </p:grpSp>
        <p:sp>
          <p:nvSpPr>
            <p:cNvPr id="19" name="Oval 18">
              <a:extLst>
                <a:ext uri="{FF2B5EF4-FFF2-40B4-BE49-F238E27FC236}">
                  <a16:creationId xmlns:a16="http://schemas.microsoft.com/office/drawing/2014/main" id="{D57C435C-37D1-4525-B964-4761AFD06271}"/>
                </a:ext>
              </a:extLst>
            </p:cNvPr>
            <p:cNvSpPr/>
            <p:nvPr/>
          </p:nvSpPr>
          <p:spPr>
            <a:xfrm>
              <a:off x="10365668" y="166340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0" name="Rectangle: Rounded Corners 19">
              <a:extLst>
                <a:ext uri="{FF2B5EF4-FFF2-40B4-BE49-F238E27FC236}">
                  <a16:creationId xmlns:a16="http://schemas.microsoft.com/office/drawing/2014/main" id="{1D7C5B4B-1D55-496A-BF16-0024480FE768}"/>
                </a:ext>
              </a:extLst>
            </p:cNvPr>
            <p:cNvSpPr/>
            <p:nvPr/>
          </p:nvSpPr>
          <p:spPr>
            <a:xfrm>
              <a:off x="9929812" y="2284514"/>
              <a:ext cx="807244" cy="2084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0A133D7D-F4C7-4617-90A7-4C54EE6AD00D}"/>
                </a:ext>
              </a:extLst>
            </p:cNvPr>
            <p:cNvSpPr/>
            <p:nvPr/>
          </p:nvSpPr>
          <p:spPr>
            <a:xfrm>
              <a:off x="10918970" y="1961526"/>
              <a:ext cx="389586" cy="20843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620510671"/>
      </p:ext>
    </p:extLst>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1169BC-48B7-4B0B-AF33-BFDAC3715134}"/>
              </a:ext>
            </a:extLst>
          </p:cNvPr>
          <p:cNvSpPr>
            <a:spLocks noGrp="1"/>
          </p:cNvSpPr>
          <p:nvPr>
            <p:ph idx="1"/>
          </p:nvPr>
        </p:nvSpPr>
        <p:spPr>
          <a:xfrm>
            <a:off x="606921" y="1369382"/>
            <a:ext cx="4646446" cy="5105400"/>
          </a:xfrm>
        </p:spPr>
        <p:txBody>
          <a:bodyPr/>
          <a:lstStyle/>
          <a:p>
            <a:pPr marL="342900" lvl="0" indent="-342900">
              <a:lnSpc>
                <a:spcPct val="80000"/>
              </a:lnSpc>
              <a:spcBef>
                <a:spcPts val="1200"/>
              </a:spcBef>
              <a:buClr>
                <a:srgbClr val="FF9E16"/>
              </a:buClr>
              <a:buFont typeface="+mj-lt"/>
              <a:buAutoNum type="arabicPeriod" startAt="3"/>
              <a:defRPr/>
            </a:pPr>
            <a:r>
              <a:rPr lang="en-US" sz="1800" dirty="0"/>
              <a:t>Plan the </a:t>
            </a:r>
            <a:r>
              <a:rPr lang="en-US" sz="1800" b="1" dirty="0"/>
              <a:t>Country Close </a:t>
            </a:r>
            <a:r>
              <a:rPr lang="en-US" sz="1800" dirty="0"/>
              <a:t>milestone </a:t>
            </a:r>
          </a:p>
          <a:p>
            <a:pPr lvl="1">
              <a:spcBef>
                <a:spcPts val="1200"/>
              </a:spcBef>
              <a:buClr>
                <a:schemeClr val="tx1">
                  <a:lumMod val="75000"/>
                </a:schemeClr>
              </a:buClr>
              <a:defRPr/>
            </a:pPr>
            <a:r>
              <a:rPr lang="en-US" sz="1600" dirty="0"/>
              <a:t>This will auto-plan the</a:t>
            </a:r>
            <a:r>
              <a:rPr lang="en-US" sz="1600" b="1" dirty="0"/>
              <a:t> IR - Country Close </a:t>
            </a:r>
            <a:r>
              <a:rPr lang="en-US" sz="1600" dirty="0"/>
              <a:t>Milestone via dependency</a:t>
            </a:r>
          </a:p>
          <a:p>
            <a:pPr lvl="1">
              <a:spcBef>
                <a:spcPts val="1200"/>
              </a:spcBef>
              <a:buClr>
                <a:schemeClr val="tx1">
                  <a:lumMod val="75000"/>
                </a:schemeClr>
              </a:buClr>
              <a:defRPr/>
            </a:pPr>
            <a:r>
              <a:rPr lang="en-US" sz="1600" dirty="0"/>
              <a:t>When</a:t>
            </a:r>
            <a:r>
              <a:rPr lang="en-US" sz="1600" b="1" dirty="0"/>
              <a:t> </a:t>
            </a:r>
            <a:r>
              <a:rPr lang="en-US" sz="1600" dirty="0"/>
              <a:t>starting activities for the</a:t>
            </a:r>
            <a:r>
              <a:rPr lang="en-US" sz="1600" b="1" dirty="0"/>
              <a:t> IR – Country Close</a:t>
            </a:r>
            <a:r>
              <a:rPr lang="en-US" sz="1600" dirty="0"/>
              <a:t> Milestone, populate the </a:t>
            </a:r>
            <a:r>
              <a:rPr lang="en-US" sz="1600" b="1" dirty="0"/>
              <a:t>Planned Start </a:t>
            </a:r>
            <a:r>
              <a:rPr lang="en-US" sz="1600" dirty="0"/>
              <a:t>date and the milestone will move to the </a:t>
            </a:r>
            <a:r>
              <a:rPr lang="en-US" sz="1600" b="1" dirty="0"/>
              <a:t>Started </a:t>
            </a:r>
            <a:r>
              <a:rPr lang="en-US" sz="1600" dirty="0"/>
              <a:t>state</a:t>
            </a:r>
          </a:p>
          <a:p>
            <a:pPr marL="342900" lvl="0" indent="-342900">
              <a:lnSpc>
                <a:spcPct val="80000"/>
              </a:lnSpc>
              <a:spcBef>
                <a:spcPts val="1200"/>
              </a:spcBef>
              <a:buClr>
                <a:srgbClr val="FF9E16"/>
              </a:buClr>
              <a:buFont typeface="+mj-lt"/>
              <a:buAutoNum type="arabicPeriod" startAt="4"/>
              <a:defRPr/>
            </a:pPr>
            <a:r>
              <a:rPr lang="en-US" sz="1800" dirty="0"/>
              <a:t>Update Country level Expected Documents</a:t>
            </a:r>
          </a:p>
          <a:p>
            <a:pPr lvl="1">
              <a:spcBef>
                <a:spcPts val="1200"/>
              </a:spcBef>
              <a:buClr>
                <a:schemeClr val="tx1">
                  <a:lumMod val="75000"/>
                </a:schemeClr>
              </a:buClr>
              <a:defRPr/>
            </a:pPr>
            <a:r>
              <a:rPr lang="en-US" sz="1600" dirty="0"/>
              <a:t>Expand the Expected Documents Section</a:t>
            </a:r>
          </a:p>
          <a:p>
            <a:pPr lvl="1">
              <a:spcBef>
                <a:spcPts val="1200"/>
              </a:spcBef>
              <a:buClr>
                <a:schemeClr val="tx1">
                  <a:lumMod val="75000"/>
                </a:schemeClr>
              </a:buClr>
              <a:defRPr/>
            </a:pPr>
            <a:r>
              <a:rPr lang="en-US" sz="1600" dirty="0"/>
              <a:t>Make sure all </a:t>
            </a:r>
            <a:r>
              <a:rPr lang="en-US" sz="1600" b="1" dirty="0"/>
              <a:t>Pending Decision </a:t>
            </a:r>
            <a:r>
              <a:rPr lang="en-US" sz="1600" dirty="0"/>
              <a:t>and</a:t>
            </a:r>
            <a:r>
              <a:rPr lang="en-US" sz="1600" b="1" dirty="0"/>
              <a:t> # Expected </a:t>
            </a:r>
            <a:r>
              <a:rPr lang="en-US" sz="1600" dirty="0"/>
              <a:t>values have been updated</a:t>
            </a:r>
          </a:p>
          <a:p>
            <a:pPr lvl="1">
              <a:spcBef>
                <a:spcPts val="1200"/>
              </a:spcBef>
              <a:buClr>
                <a:schemeClr val="tx1">
                  <a:lumMod val="75000"/>
                </a:schemeClr>
              </a:buClr>
              <a:defRPr/>
            </a:pPr>
            <a:r>
              <a:rPr lang="en-US" sz="1600" dirty="0"/>
              <a:t>As final documentation is collected and approved, ensure that all expected documents are complete</a:t>
            </a:r>
          </a:p>
          <a:p>
            <a:pPr marL="342900" lvl="0" indent="-342900">
              <a:lnSpc>
                <a:spcPct val="80000"/>
              </a:lnSpc>
              <a:spcBef>
                <a:spcPts val="1200"/>
              </a:spcBef>
              <a:buClr>
                <a:srgbClr val="FF9E16"/>
              </a:buClr>
              <a:buFont typeface="+mj-lt"/>
              <a:buAutoNum type="arabicPeriod" startAt="4"/>
              <a:defRPr/>
            </a:pPr>
            <a:r>
              <a:rPr lang="en-US" sz="1800" dirty="0"/>
              <a:t>Update Country level </a:t>
            </a:r>
            <a:r>
              <a:rPr lang="en-US" sz="1800" b="1" dirty="0"/>
              <a:t>Tasks</a:t>
            </a:r>
          </a:p>
          <a:p>
            <a:pPr lvl="1">
              <a:spcBef>
                <a:spcPts val="1200"/>
              </a:spcBef>
              <a:buClr>
                <a:schemeClr val="tx1">
                  <a:lumMod val="75000"/>
                </a:schemeClr>
              </a:buClr>
              <a:defRPr/>
            </a:pPr>
            <a:r>
              <a:rPr lang="en-US" sz="1600" dirty="0"/>
              <a:t>Expand the </a:t>
            </a:r>
            <a:r>
              <a:rPr lang="en-US" sz="1600" b="1" dirty="0"/>
              <a:t>Study</a:t>
            </a:r>
            <a:r>
              <a:rPr lang="en-US" sz="1600" dirty="0"/>
              <a:t> </a:t>
            </a:r>
            <a:r>
              <a:rPr lang="en-US" sz="1600" b="1" dirty="0"/>
              <a:t>Country Tasks </a:t>
            </a:r>
            <a:r>
              <a:rPr lang="en-US" sz="1600" dirty="0"/>
              <a:t>Section</a:t>
            </a:r>
          </a:p>
          <a:p>
            <a:pPr lvl="1">
              <a:spcBef>
                <a:spcPts val="1200"/>
              </a:spcBef>
              <a:buClr>
                <a:schemeClr val="tx1">
                  <a:lumMod val="75000"/>
                </a:schemeClr>
              </a:buClr>
              <a:defRPr/>
            </a:pPr>
            <a:r>
              <a:rPr lang="en-US" sz="1600" dirty="0"/>
              <a:t>Make sure all tasks are </a:t>
            </a:r>
            <a:r>
              <a:rPr lang="en-US" sz="1600" b="1" dirty="0"/>
              <a:t>not required </a:t>
            </a:r>
            <a:r>
              <a:rPr lang="en-US" sz="1600" dirty="0"/>
              <a:t>or </a:t>
            </a:r>
            <a:r>
              <a:rPr lang="en-US" sz="1600" b="1" dirty="0"/>
              <a:t>Complete</a:t>
            </a:r>
          </a:p>
          <a:p>
            <a:endParaRPr lang="en-US" dirty="0"/>
          </a:p>
        </p:txBody>
      </p:sp>
      <p:sp>
        <p:nvSpPr>
          <p:cNvPr id="3" name="Text Placeholder 2">
            <a:extLst>
              <a:ext uri="{FF2B5EF4-FFF2-40B4-BE49-F238E27FC236}">
                <a16:creationId xmlns:a16="http://schemas.microsoft.com/office/drawing/2014/main" id="{431795E4-463B-4B33-B699-1397D2B2F58C}"/>
              </a:ext>
            </a:extLst>
          </p:cNvPr>
          <p:cNvSpPr>
            <a:spLocks noGrp="1"/>
          </p:cNvSpPr>
          <p:nvPr>
            <p:ph type="body" sz="quarter" idx="13"/>
          </p:nvPr>
        </p:nvSpPr>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Country </a:t>
            </a:r>
          </a:p>
        </p:txBody>
      </p:sp>
      <p:grpSp>
        <p:nvGrpSpPr>
          <p:cNvPr id="11" name="Group 10" descr="Screenshot showing step 3">
            <a:extLst>
              <a:ext uri="{FF2B5EF4-FFF2-40B4-BE49-F238E27FC236}">
                <a16:creationId xmlns:a16="http://schemas.microsoft.com/office/drawing/2014/main" id="{461E2DC6-69F2-433D-A17A-816C264B393E}"/>
              </a:ext>
            </a:extLst>
          </p:cNvPr>
          <p:cNvGrpSpPr/>
          <p:nvPr/>
        </p:nvGrpSpPr>
        <p:grpSpPr>
          <a:xfrm>
            <a:off x="5473069" y="1369382"/>
            <a:ext cx="5892308" cy="2903496"/>
            <a:chOff x="5473069" y="1242014"/>
            <a:chExt cx="5892308" cy="2903496"/>
          </a:xfrm>
        </p:grpSpPr>
        <p:pic>
          <p:nvPicPr>
            <p:cNvPr id="10" name="Picture 9">
              <a:extLst>
                <a:ext uri="{FF2B5EF4-FFF2-40B4-BE49-F238E27FC236}">
                  <a16:creationId xmlns:a16="http://schemas.microsoft.com/office/drawing/2014/main" id="{AC28A07B-4DB6-43A0-8E97-0962FE6E8B92}"/>
                </a:ext>
              </a:extLst>
            </p:cNvPr>
            <p:cNvPicPr>
              <a:picLocks noChangeAspect="1"/>
            </p:cNvPicPr>
            <p:nvPr/>
          </p:nvPicPr>
          <p:blipFill>
            <a:blip r:embed="rId2"/>
            <a:stretch>
              <a:fillRect/>
            </a:stretch>
          </p:blipFill>
          <p:spPr>
            <a:xfrm>
              <a:off x="5971126" y="1242014"/>
              <a:ext cx="5362594" cy="2836530"/>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23772684-A8D1-4294-B79D-E3487C34BB17}"/>
                </a:ext>
              </a:extLst>
            </p:cNvPr>
            <p:cNvSpPr/>
            <p:nvPr/>
          </p:nvSpPr>
          <p:spPr>
            <a:xfrm>
              <a:off x="5473069" y="227456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20" name="Rectangle: Rounded Corners 15">
              <a:extLst>
                <a:ext uri="{FF2B5EF4-FFF2-40B4-BE49-F238E27FC236}">
                  <a16:creationId xmlns:a16="http://schemas.microsoft.com/office/drawing/2014/main" id="{578AC9B2-43D5-4095-AC39-F471A0534297}"/>
                </a:ext>
              </a:extLst>
            </p:cNvPr>
            <p:cNvSpPr/>
            <p:nvPr/>
          </p:nvSpPr>
          <p:spPr>
            <a:xfrm>
              <a:off x="6032210" y="2360577"/>
              <a:ext cx="1606067" cy="2384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556749D-7811-4ED9-93D8-59A7AA6453EF}"/>
                </a:ext>
              </a:extLst>
            </p:cNvPr>
            <p:cNvSpPr/>
            <p:nvPr/>
          </p:nvSpPr>
          <p:spPr>
            <a:xfrm>
              <a:off x="9759310" y="2297553"/>
              <a:ext cx="1606067" cy="18479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9" name="Group 28" descr="Screenshot showing step 4">
            <a:extLst>
              <a:ext uri="{FF2B5EF4-FFF2-40B4-BE49-F238E27FC236}">
                <a16:creationId xmlns:a16="http://schemas.microsoft.com/office/drawing/2014/main" id="{35E6023E-C2C8-4588-AF08-33B5C8336741}"/>
              </a:ext>
            </a:extLst>
          </p:cNvPr>
          <p:cNvGrpSpPr/>
          <p:nvPr/>
        </p:nvGrpSpPr>
        <p:grpSpPr>
          <a:xfrm>
            <a:off x="4926023" y="4575460"/>
            <a:ext cx="7100338" cy="1569571"/>
            <a:chOff x="4879725" y="4554440"/>
            <a:chExt cx="7100338" cy="1569571"/>
          </a:xfrm>
        </p:grpSpPr>
        <p:pic>
          <p:nvPicPr>
            <p:cNvPr id="23" name="Picture 22">
              <a:extLst>
                <a:ext uri="{FF2B5EF4-FFF2-40B4-BE49-F238E27FC236}">
                  <a16:creationId xmlns:a16="http://schemas.microsoft.com/office/drawing/2014/main" id="{5DC1A941-32DD-43EB-B0D3-645C10B8E74F}"/>
                </a:ext>
              </a:extLst>
            </p:cNvPr>
            <p:cNvPicPr>
              <a:picLocks noChangeAspect="1"/>
            </p:cNvPicPr>
            <p:nvPr/>
          </p:nvPicPr>
          <p:blipFill>
            <a:blip r:embed="rId3"/>
            <a:stretch>
              <a:fillRect/>
            </a:stretch>
          </p:blipFill>
          <p:spPr>
            <a:xfrm>
              <a:off x="5392403" y="4554440"/>
              <a:ext cx="6532182" cy="1548551"/>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093D2B47-7A79-4E12-92D0-43D38C35C72D}"/>
                </a:ext>
              </a:extLst>
            </p:cNvPr>
            <p:cNvSpPr/>
            <p:nvPr/>
          </p:nvSpPr>
          <p:spPr>
            <a:xfrm>
              <a:off x="4879725" y="5347414"/>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7" name="Rectangle: Rounded Corners 26">
              <a:extLst>
                <a:ext uri="{FF2B5EF4-FFF2-40B4-BE49-F238E27FC236}">
                  <a16:creationId xmlns:a16="http://schemas.microsoft.com/office/drawing/2014/main" id="{36BDC4C2-73ED-419D-8AB4-EB49ABAF3103}"/>
                </a:ext>
              </a:extLst>
            </p:cNvPr>
            <p:cNvSpPr/>
            <p:nvPr/>
          </p:nvSpPr>
          <p:spPr>
            <a:xfrm>
              <a:off x="10268607" y="5370785"/>
              <a:ext cx="1711456" cy="75322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Rectangle: Rounded Corners 15">
              <a:extLst>
                <a:ext uri="{FF2B5EF4-FFF2-40B4-BE49-F238E27FC236}">
                  <a16:creationId xmlns:a16="http://schemas.microsoft.com/office/drawing/2014/main" id="{F33CC7D9-FCE1-4E4E-AD51-A2822EB94E38}"/>
                </a:ext>
              </a:extLst>
            </p:cNvPr>
            <p:cNvSpPr/>
            <p:nvPr/>
          </p:nvSpPr>
          <p:spPr>
            <a:xfrm>
              <a:off x="5381577" y="5626042"/>
              <a:ext cx="1187390" cy="2384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3181118182"/>
      </p:ext>
    </p:extLst>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0CBE705-8A68-4093-A5D5-D22C313E3DD4}"/>
              </a:ext>
            </a:extLst>
          </p:cNvPr>
          <p:cNvSpPr>
            <a:spLocks noGrp="1"/>
          </p:cNvSpPr>
          <p:nvPr>
            <p:ph idx="1"/>
          </p:nvPr>
        </p:nvSpPr>
        <p:spPr>
          <a:xfrm>
            <a:off x="826624" y="1371600"/>
            <a:ext cx="4572139" cy="5105400"/>
          </a:xfrm>
        </p:spPr>
        <p:txBody>
          <a:bodyPr/>
          <a:lstStyle/>
          <a:p>
            <a:pPr marL="342900" marR="0" lvl="0" indent="-342900" algn="l" defTabSz="914400" rtl="0" eaLnBrk="1" fontAlgn="auto" latinLnBrk="0" hangingPunct="1">
              <a:lnSpc>
                <a:spcPct val="80000"/>
              </a:lnSpc>
              <a:spcBef>
                <a:spcPts val="1200"/>
              </a:spcBef>
              <a:spcAft>
                <a:spcPts val="0"/>
              </a:spcAft>
              <a:buClr>
                <a:srgbClr val="FF9E16"/>
              </a:buClr>
              <a:buSzTx/>
              <a:buFont typeface="+mj-lt"/>
              <a:buAutoNum type="arabicPeriod"/>
              <a:tabLst/>
              <a:defRPr/>
            </a:pPr>
            <a:r>
              <a:rPr kumimoji="0" lang="en-US" sz="1800" b="0" i="0" u="none" strike="noStrike" kern="1200" cap="none" spc="0" normalizeH="0" baseline="0" noProof="0" dirty="0">
                <a:ln>
                  <a:noFill/>
                </a:ln>
                <a:effectLst/>
                <a:uLnTx/>
                <a:uFillTx/>
                <a:latin typeface="Calibri"/>
                <a:ea typeface="+mn-ea"/>
                <a:cs typeface="+mn-cs"/>
              </a:rPr>
              <a:t>Navigate to the </a:t>
            </a:r>
            <a:r>
              <a:rPr lang="en-US" sz="1800" b="1" dirty="0">
                <a:latin typeface="Calibri"/>
              </a:rPr>
              <a:t>TMF </a:t>
            </a:r>
            <a:r>
              <a:rPr kumimoji="0" lang="en-US" sz="1800" b="1" i="0" u="none" strike="noStrike" kern="1200" cap="none" spc="0" normalizeH="0" baseline="0" noProof="0" dirty="0">
                <a:ln>
                  <a:noFill/>
                </a:ln>
                <a:effectLst/>
                <a:uLnTx/>
                <a:uFillTx/>
                <a:latin typeface="Calibri"/>
                <a:ea typeface="+mn-ea"/>
                <a:cs typeface="+mn-cs"/>
              </a:rPr>
              <a:t>Homepage</a:t>
            </a:r>
            <a:endParaRPr kumimoji="0" lang="en-US" sz="18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80000"/>
              </a:lnSpc>
              <a:spcBef>
                <a:spcPts val="1200"/>
              </a:spcBef>
              <a:spcAft>
                <a:spcPts val="0"/>
              </a:spcAft>
              <a:buClr>
                <a:srgbClr val="FF9E16"/>
              </a:buClr>
              <a:buSzTx/>
              <a:buFont typeface="+mj-lt"/>
              <a:buAutoNum type="arabicPeriod"/>
              <a:tabLst/>
              <a:defRPr/>
            </a:pPr>
            <a:r>
              <a:rPr kumimoji="0" lang="en-US" sz="1800" b="0" i="0" u="none" strike="noStrike" kern="1200" cap="none" spc="0" normalizeH="0" baseline="0" noProof="0" dirty="0">
                <a:ln>
                  <a:noFill/>
                </a:ln>
                <a:effectLst/>
                <a:uLnTx/>
                <a:uFillTx/>
                <a:latin typeface="Calibri"/>
                <a:ea typeface="+mn-ea"/>
                <a:cs typeface="+mn-cs"/>
              </a:rPr>
              <a:t>Populate the Study and Study Country in the selector</a:t>
            </a:r>
          </a:p>
          <a:p>
            <a:pPr marL="342900" indent="-342900">
              <a:spcBef>
                <a:spcPts val="1200"/>
              </a:spcBef>
              <a:buClr>
                <a:srgbClr val="FF9E16"/>
              </a:buClr>
              <a:buFont typeface="+mj-lt"/>
              <a:buAutoNum type="arabicPeriod"/>
              <a:defRPr/>
            </a:pPr>
            <a:r>
              <a:rPr lang="en-US" sz="1800" dirty="0"/>
              <a:t>Ensure Milestones have </a:t>
            </a:r>
            <a:r>
              <a:rPr lang="en-US" sz="1800" b="1" dirty="0"/>
              <a:t>Actual dates </a:t>
            </a:r>
            <a:r>
              <a:rPr lang="en-US" sz="1800" dirty="0"/>
              <a:t>populated</a:t>
            </a:r>
          </a:p>
          <a:p>
            <a:pPr marL="0" marR="0" lvl="0" indent="0" algn="l" defTabSz="914400" rtl="0" eaLnBrk="1" fontAlgn="auto" latinLnBrk="0" hangingPunct="1">
              <a:lnSpc>
                <a:spcPct val="80000"/>
              </a:lnSpc>
              <a:spcBef>
                <a:spcPts val="1200"/>
              </a:spcBef>
              <a:spcAft>
                <a:spcPts val="0"/>
              </a:spcAft>
              <a:buClr>
                <a:srgbClr val="FF9E16"/>
              </a:buClr>
              <a:buSzTx/>
              <a:buNone/>
              <a:tabLst/>
              <a:defRPr/>
            </a:pPr>
            <a:endParaRPr kumimoji="0" lang="en-US" sz="1800" b="0" i="0" u="none" strike="noStrike" kern="1200" cap="none" spc="0" normalizeH="0" baseline="0" noProof="0" dirty="0">
              <a:ln>
                <a:noFill/>
              </a:ln>
              <a:effectLst/>
              <a:uLnTx/>
              <a:uFillTx/>
              <a:latin typeface="Calibri"/>
              <a:ea typeface="+mn-ea"/>
              <a:cs typeface="+mn-cs"/>
            </a:endParaRPr>
          </a:p>
          <a:p>
            <a:pPr marL="0" indent="0">
              <a:buNone/>
            </a:pPr>
            <a:endParaRPr lang="en-US" dirty="0"/>
          </a:p>
        </p:txBody>
      </p:sp>
      <p:sp>
        <p:nvSpPr>
          <p:cNvPr id="3" name="Text Placeholder 2">
            <a:extLst>
              <a:ext uri="{FF2B5EF4-FFF2-40B4-BE49-F238E27FC236}">
                <a16:creationId xmlns:a16="http://schemas.microsoft.com/office/drawing/2014/main" id="{431795E4-463B-4B33-B699-1397D2B2F58C}"/>
              </a:ext>
            </a:extLst>
          </p:cNvPr>
          <p:cNvSpPr>
            <a:spLocks noGrp="1"/>
          </p:cNvSpPr>
          <p:nvPr>
            <p:ph type="body" sz="quarter" idx="13"/>
          </p:nvPr>
        </p:nvSpPr>
        <p:spPr/>
        <p:txBody>
          <a:bodyPr/>
          <a:lstStyle/>
          <a:p>
            <a:r>
              <a:rPr lang="en-US" dirty="0"/>
              <a:t>Review the TMF Homepage</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 Country</a:t>
            </a:r>
          </a:p>
        </p:txBody>
      </p:sp>
      <p:grpSp>
        <p:nvGrpSpPr>
          <p:cNvPr id="5" name="Group 4" descr="Screenshot showing step 1">
            <a:extLst>
              <a:ext uri="{FF2B5EF4-FFF2-40B4-BE49-F238E27FC236}">
                <a16:creationId xmlns:a16="http://schemas.microsoft.com/office/drawing/2014/main" id="{A065B490-7770-03FA-FDB1-38B308294960}"/>
              </a:ext>
            </a:extLst>
          </p:cNvPr>
          <p:cNvGrpSpPr/>
          <p:nvPr/>
        </p:nvGrpSpPr>
        <p:grpSpPr>
          <a:xfrm>
            <a:off x="5681983" y="1659580"/>
            <a:ext cx="5220421" cy="1037052"/>
            <a:chOff x="5681983" y="1659580"/>
            <a:chExt cx="5220421" cy="1037052"/>
          </a:xfrm>
        </p:grpSpPr>
        <p:pic>
          <p:nvPicPr>
            <p:cNvPr id="11" name="Picture 10">
              <a:extLst>
                <a:ext uri="{FF2B5EF4-FFF2-40B4-BE49-F238E27FC236}">
                  <a16:creationId xmlns:a16="http://schemas.microsoft.com/office/drawing/2014/main" id="{7457B3BD-B1AE-5242-D948-6F907717D610}"/>
                </a:ext>
              </a:extLst>
            </p:cNvPr>
            <p:cNvPicPr>
              <a:picLocks noChangeAspect="1"/>
            </p:cNvPicPr>
            <p:nvPr/>
          </p:nvPicPr>
          <p:blipFill>
            <a:blip r:embed="rId3"/>
            <a:stretch>
              <a:fillRect/>
            </a:stretch>
          </p:blipFill>
          <p:spPr>
            <a:xfrm>
              <a:off x="6247675" y="1673491"/>
              <a:ext cx="4654729" cy="1023141"/>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75D1E6C-13FA-8397-04CC-904D48BA8555}"/>
                </a:ext>
              </a:extLst>
            </p:cNvPr>
            <p:cNvGrpSpPr/>
            <p:nvPr/>
          </p:nvGrpSpPr>
          <p:grpSpPr>
            <a:xfrm>
              <a:off x="5681983" y="1659580"/>
              <a:ext cx="2283458" cy="498424"/>
              <a:chOff x="8585976" y="2115258"/>
              <a:chExt cx="2975247" cy="498424"/>
            </a:xfrm>
          </p:grpSpPr>
          <p:sp>
            <p:nvSpPr>
              <p:cNvPr id="38" name="Rectangle: Rounded Corners 15">
                <a:extLst>
                  <a:ext uri="{FF2B5EF4-FFF2-40B4-BE49-F238E27FC236}">
                    <a16:creationId xmlns:a16="http://schemas.microsoft.com/office/drawing/2014/main" id="{C56AEBE0-BD7B-4883-AAF8-9D50982AACC7}"/>
                  </a:ext>
                </a:extLst>
              </p:cNvPr>
              <p:cNvSpPr/>
              <p:nvPr/>
            </p:nvSpPr>
            <p:spPr>
              <a:xfrm>
                <a:off x="9153525" y="2115258"/>
                <a:ext cx="2407698" cy="49842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0" name="Oval 39">
                <a:extLst>
                  <a:ext uri="{FF2B5EF4-FFF2-40B4-BE49-F238E27FC236}">
                    <a16:creationId xmlns:a16="http://schemas.microsoft.com/office/drawing/2014/main" id="{0992DB86-B697-48BD-A172-5ED8CBE72E4F}"/>
                  </a:ext>
                </a:extLst>
              </p:cNvPr>
              <p:cNvSpPr/>
              <p:nvPr/>
            </p:nvSpPr>
            <p:spPr>
              <a:xfrm>
                <a:off x="8585976" y="2143833"/>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grpSp>
      <p:grpSp>
        <p:nvGrpSpPr>
          <p:cNvPr id="6" name="Group 5" descr="Screenshot showing step 2">
            <a:extLst>
              <a:ext uri="{FF2B5EF4-FFF2-40B4-BE49-F238E27FC236}">
                <a16:creationId xmlns:a16="http://schemas.microsoft.com/office/drawing/2014/main" id="{DFD3FE71-0A9D-8FEF-D392-17BD474ADD72}"/>
              </a:ext>
            </a:extLst>
          </p:cNvPr>
          <p:cNvGrpSpPr/>
          <p:nvPr/>
        </p:nvGrpSpPr>
        <p:grpSpPr>
          <a:xfrm>
            <a:off x="5341454" y="2851543"/>
            <a:ext cx="6266314" cy="2972914"/>
            <a:chOff x="5341454" y="2851543"/>
            <a:chExt cx="6266314" cy="2972914"/>
          </a:xfrm>
        </p:grpSpPr>
        <p:grpSp>
          <p:nvGrpSpPr>
            <p:cNvPr id="8" name="Group 7">
              <a:extLst>
                <a:ext uri="{FF2B5EF4-FFF2-40B4-BE49-F238E27FC236}">
                  <a16:creationId xmlns:a16="http://schemas.microsoft.com/office/drawing/2014/main" id="{F5B5163A-8F2C-DCB7-4908-9AE965F97B55}"/>
                </a:ext>
              </a:extLst>
            </p:cNvPr>
            <p:cNvGrpSpPr/>
            <p:nvPr/>
          </p:nvGrpSpPr>
          <p:grpSpPr>
            <a:xfrm>
              <a:off x="5341454" y="3074314"/>
              <a:ext cx="4475409" cy="2750143"/>
              <a:chOff x="5341454" y="3579537"/>
              <a:chExt cx="4475409" cy="2750143"/>
            </a:xfrm>
          </p:grpSpPr>
          <p:sp>
            <p:nvSpPr>
              <p:cNvPr id="12" name="Rectangle 11">
                <a:extLst>
                  <a:ext uri="{FF2B5EF4-FFF2-40B4-BE49-F238E27FC236}">
                    <a16:creationId xmlns:a16="http://schemas.microsoft.com/office/drawing/2014/main" id="{60111EA6-3F9D-4219-B4EE-9EC2CEC2CF32}"/>
                  </a:ext>
                </a:extLst>
              </p:cNvPr>
              <p:cNvSpPr/>
              <p:nvPr/>
            </p:nvSpPr>
            <p:spPr>
              <a:xfrm>
                <a:off x="8575040" y="6217920"/>
                <a:ext cx="1241823" cy="111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A63ABF77-0D9D-B27C-6126-13BDF0E942B8}"/>
                  </a:ext>
                </a:extLst>
              </p:cNvPr>
              <p:cNvSpPr/>
              <p:nvPr/>
            </p:nvSpPr>
            <p:spPr>
              <a:xfrm>
                <a:off x="5341454" y="3579537"/>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pic>
          <p:nvPicPr>
            <p:cNvPr id="15" name="Picture 14">
              <a:extLst>
                <a:ext uri="{FF2B5EF4-FFF2-40B4-BE49-F238E27FC236}">
                  <a16:creationId xmlns:a16="http://schemas.microsoft.com/office/drawing/2014/main" id="{53776F6E-2081-4C4D-CDF3-B3E8A8CA1AFC}"/>
                </a:ext>
              </a:extLst>
            </p:cNvPr>
            <p:cNvPicPr>
              <a:picLocks noChangeAspect="1"/>
            </p:cNvPicPr>
            <p:nvPr/>
          </p:nvPicPr>
          <p:blipFill>
            <a:blip r:embed="rId4"/>
            <a:stretch>
              <a:fillRect/>
            </a:stretch>
          </p:blipFill>
          <p:spPr>
            <a:xfrm>
              <a:off x="5857430" y="2851543"/>
              <a:ext cx="5750338" cy="2352702"/>
            </a:xfrm>
            <a:prstGeom prst="rect">
              <a:avLst/>
            </a:prstGeom>
            <a:effectLst>
              <a:outerShdw blurRad="63500" sx="102000" sy="102000" algn="ctr" rotWithShape="0">
                <a:prstClr val="black">
                  <a:alpha val="40000"/>
                </a:prstClr>
              </a:outerShdw>
            </a:effectLst>
          </p:spPr>
        </p:pic>
      </p:grpSp>
      <p:grpSp>
        <p:nvGrpSpPr>
          <p:cNvPr id="16" name="Group 15" descr="Screenshot showing step 3">
            <a:extLst>
              <a:ext uri="{FF2B5EF4-FFF2-40B4-BE49-F238E27FC236}">
                <a16:creationId xmlns:a16="http://schemas.microsoft.com/office/drawing/2014/main" id="{2A4879A8-CF1B-CF10-CA49-047B4B080A88}"/>
              </a:ext>
            </a:extLst>
          </p:cNvPr>
          <p:cNvGrpSpPr/>
          <p:nvPr/>
        </p:nvGrpSpPr>
        <p:grpSpPr>
          <a:xfrm>
            <a:off x="4218914" y="5362045"/>
            <a:ext cx="7146462" cy="885694"/>
            <a:chOff x="4979707" y="5066741"/>
            <a:chExt cx="7146462" cy="885694"/>
          </a:xfrm>
        </p:grpSpPr>
        <p:grpSp>
          <p:nvGrpSpPr>
            <p:cNvPr id="19" name="Group 18">
              <a:extLst>
                <a:ext uri="{FF2B5EF4-FFF2-40B4-BE49-F238E27FC236}">
                  <a16:creationId xmlns:a16="http://schemas.microsoft.com/office/drawing/2014/main" id="{59D8E040-8144-5AED-6B3B-723D9539D234}"/>
                </a:ext>
              </a:extLst>
            </p:cNvPr>
            <p:cNvGrpSpPr/>
            <p:nvPr/>
          </p:nvGrpSpPr>
          <p:grpSpPr>
            <a:xfrm>
              <a:off x="4979707" y="5093083"/>
              <a:ext cx="7146462" cy="859352"/>
              <a:chOff x="4979707" y="5093083"/>
              <a:chExt cx="7146462" cy="859352"/>
            </a:xfrm>
          </p:grpSpPr>
          <p:pic>
            <p:nvPicPr>
              <p:cNvPr id="21" name="Picture 20">
                <a:extLst>
                  <a:ext uri="{FF2B5EF4-FFF2-40B4-BE49-F238E27FC236}">
                    <a16:creationId xmlns:a16="http://schemas.microsoft.com/office/drawing/2014/main" id="{4FE9E6E7-3C62-0022-FD22-55684963B336}"/>
                  </a:ext>
                </a:extLst>
              </p:cNvPr>
              <p:cNvPicPr>
                <a:picLocks noChangeAspect="1"/>
              </p:cNvPicPr>
              <p:nvPr/>
            </p:nvPicPr>
            <p:blipFill>
              <a:blip r:embed="rId5"/>
              <a:stretch>
                <a:fillRect/>
              </a:stretch>
            </p:blipFill>
            <p:spPr>
              <a:xfrm>
                <a:off x="5564450" y="5093083"/>
                <a:ext cx="6561719" cy="859352"/>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F9C95719-02EE-3EDA-7E51-A09E61477C06}"/>
                  </a:ext>
                </a:extLst>
              </p:cNvPr>
              <p:cNvSpPr/>
              <p:nvPr/>
            </p:nvSpPr>
            <p:spPr>
              <a:xfrm>
                <a:off x="4979707" y="5308419"/>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sp>
          <p:nvSpPr>
            <p:cNvPr id="20" name="Rectangle: Rounded Corners 19">
              <a:extLst>
                <a:ext uri="{FF2B5EF4-FFF2-40B4-BE49-F238E27FC236}">
                  <a16:creationId xmlns:a16="http://schemas.microsoft.com/office/drawing/2014/main" id="{5ECBA77E-228B-8FE6-1BF9-6FC926D1218C}"/>
                </a:ext>
              </a:extLst>
            </p:cNvPr>
            <p:cNvSpPr/>
            <p:nvPr/>
          </p:nvSpPr>
          <p:spPr>
            <a:xfrm>
              <a:off x="9192676" y="5066741"/>
              <a:ext cx="1958800" cy="88569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25272660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Screenshot showing steps 4 and 5">
            <a:extLst>
              <a:ext uri="{FF2B5EF4-FFF2-40B4-BE49-F238E27FC236}">
                <a16:creationId xmlns:a16="http://schemas.microsoft.com/office/drawing/2014/main" id="{D335F081-728D-904F-B668-DB8FEAF25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452" y="4249417"/>
            <a:ext cx="6921534" cy="20501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reenshot showing steps 1 and 3">
            <a:extLst>
              <a:ext uri="{FF2B5EF4-FFF2-40B4-BE49-F238E27FC236}">
                <a16:creationId xmlns:a16="http://schemas.microsoft.com/office/drawing/2014/main" id="{FFD98533-5476-A7AA-EB8E-CE4FAF979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085" y="814389"/>
            <a:ext cx="6946901" cy="2046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US" dirty="0"/>
              <a:t>Update</a:t>
            </a:r>
            <a:r>
              <a:rPr lang="en-ES" dirty="0"/>
              <a:t> a</a:t>
            </a:r>
            <a:r>
              <a:rPr lang="en-US" dirty="0"/>
              <a:t> Person’s Personal Contact Information</a:t>
            </a:r>
            <a:endParaRPr lang="en-ES" dirty="0"/>
          </a:p>
        </p:txBody>
      </p:sp>
      <p:sp>
        <p:nvSpPr>
          <p:cNvPr id="4" name="Rectangle 3">
            <a:extLst>
              <a:ext uri="{FF2B5EF4-FFF2-40B4-BE49-F238E27FC236}">
                <a16:creationId xmlns:a16="http://schemas.microsoft.com/office/drawing/2014/main" id="{3B8E5130-B6D1-9548-9256-D71CEA6358DC}"/>
              </a:ext>
            </a:extLst>
          </p:cNvPr>
          <p:cNvSpPr/>
          <p:nvPr/>
        </p:nvSpPr>
        <p:spPr>
          <a:xfrm>
            <a:off x="433387" y="979219"/>
            <a:ext cx="4099065" cy="3905043"/>
          </a:xfrm>
          <a:prstGeom prst="rect">
            <a:avLst/>
          </a:prstGeom>
        </p:spPr>
        <p:txBody>
          <a:bodyPr wrap="square" anchor="t">
            <a:spAutoFit/>
          </a:bodyPr>
          <a:lstStyle/>
          <a:p>
            <a:pPr marL="342900" indent="-342900">
              <a:lnSpc>
                <a:spcPct val="80000"/>
              </a:lnSpc>
              <a:spcBef>
                <a:spcPts val="1200"/>
              </a:spcBef>
              <a:buClr>
                <a:schemeClr val="tx2"/>
              </a:buClr>
              <a:buFont typeface="+mj-lt"/>
              <a:buAutoNum type="arabicPeriod"/>
            </a:pPr>
            <a:r>
              <a:rPr lang="en-US" dirty="0">
                <a:solidFill>
                  <a:schemeClr val="tx1">
                    <a:lumMod val="75000"/>
                  </a:schemeClr>
                </a:solidFill>
              </a:rPr>
              <a:t>Navigate to the Person’s page</a:t>
            </a:r>
          </a:p>
          <a:p>
            <a:pPr marL="342900" indent="-342900">
              <a:lnSpc>
                <a:spcPct val="80000"/>
              </a:lnSpc>
              <a:spcBef>
                <a:spcPts val="1200"/>
              </a:spcBef>
              <a:buClr>
                <a:schemeClr val="tx2"/>
              </a:buClr>
              <a:buFont typeface="+mj-lt"/>
              <a:buAutoNum type="arabicPeriod"/>
            </a:pPr>
            <a:r>
              <a:rPr lang="en-US" dirty="0">
                <a:solidFill>
                  <a:schemeClr val="tx1">
                    <a:lumMod val="75000"/>
                  </a:schemeClr>
                </a:solidFill>
              </a:rPr>
              <a:t>Notice that the </a:t>
            </a:r>
            <a:r>
              <a:rPr lang="en-US" b="1" dirty="0">
                <a:solidFill>
                  <a:schemeClr val="tx1">
                    <a:lumMod val="75000"/>
                  </a:schemeClr>
                </a:solidFill>
              </a:rPr>
              <a:t>Email</a:t>
            </a:r>
            <a:r>
              <a:rPr lang="en-US" dirty="0">
                <a:solidFill>
                  <a:schemeClr val="tx1">
                    <a:lumMod val="75000"/>
                  </a:schemeClr>
                </a:solidFill>
              </a:rPr>
              <a:t> populated in the Details section is the same as that noted in the </a:t>
            </a:r>
            <a:r>
              <a:rPr lang="en-US" b="1" dirty="0">
                <a:solidFill>
                  <a:schemeClr val="tx1">
                    <a:lumMod val="75000"/>
                  </a:schemeClr>
                </a:solidFill>
              </a:rPr>
              <a:t>Personal </a:t>
            </a:r>
            <a:r>
              <a:rPr lang="en-US" dirty="0">
                <a:solidFill>
                  <a:schemeClr val="tx1">
                    <a:lumMod val="75000"/>
                  </a:schemeClr>
                </a:solidFill>
              </a:rPr>
              <a:t>type</a:t>
            </a:r>
            <a:r>
              <a:rPr lang="en-US" b="1" dirty="0">
                <a:solidFill>
                  <a:schemeClr val="tx1">
                    <a:lumMod val="75000"/>
                  </a:schemeClr>
                </a:solidFill>
              </a:rPr>
              <a:t> </a:t>
            </a:r>
            <a:r>
              <a:rPr lang="en-US" dirty="0">
                <a:solidFill>
                  <a:schemeClr val="tx1">
                    <a:lumMod val="75000"/>
                  </a:schemeClr>
                </a:solidFill>
              </a:rPr>
              <a:t>record under Contact information.</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if Email and/or Phone Number were entered during Person creation, there will already be a Contact Information record available. This is called </a:t>
            </a:r>
            <a:r>
              <a:rPr lang="en-US" sz="1300" b="1" dirty="0">
                <a:solidFill>
                  <a:srgbClr val="646569">
                    <a:lumMod val="75000"/>
                  </a:srgbClr>
                </a:solidFill>
              </a:rPr>
              <a:t>Person Linked Contact Information</a:t>
            </a:r>
            <a:r>
              <a:rPr lang="en-US" sz="1300" dirty="0">
                <a:solidFill>
                  <a:srgbClr val="646569">
                    <a:lumMod val="75000"/>
                  </a:srgbClr>
                </a:solidFill>
              </a:rPr>
              <a:t>. The Email and Phone Number fields remain in sync with those same fields on the Person page. </a:t>
            </a:r>
            <a:endParaRPr lang="en-US" dirty="0">
              <a:solidFill>
                <a:schemeClr val="tx1">
                  <a:lumMod val="75000"/>
                </a:schemeClr>
              </a:solidFill>
            </a:endParaRPr>
          </a:p>
          <a:p>
            <a:pPr marL="342900" indent="-342900">
              <a:lnSpc>
                <a:spcPct val="80000"/>
              </a:lnSpc>
              <a:spcBef>
                <a:spcPts val="1200"/>
              </a:spcBef>
              <a:buClr>
                <a:schemeClr val="tx2"/>
              </a:buClr>
              <a:buFont typeface="+mj-lt"/>
              <a:buAutoNum type="arabicPeriod"/>
            </a:pPr>
            <a:r>
              <a:rPr lang="en-US" dirty="0">
                <a:solidFill>
                  <a:schemeClr val="tx1">
                    <a:lumMod val="75000"/>
                  </a:schemeClr>
                </a:solidFill>
              </a:rPr>
              <a:t>Click </a:t>
            </a:r>
            <a:r>
              <a:rPr lang="en-US" b="1" dirty="0">
                <a:solidFill>
                  <a:schemeClr val="tx1">
                    <a:lumMod val="75000"/>
                  </a:schemeClr>
                </a:solidFill>
              </a:rPr>
              <a:t>Edit </a:t>
            </a:r>
          </a:p>
          <a:p>
            <a:pPr marL="342900" indent="-342900">
              <a:lnSpc>
                <a:spcPct val="80000"/>
              </a:lnSpc>
              <a:spcBef>
                <a:spcPts val="1200"/>
              </a:spcBef>
              <a:buClr>
                <a:schemeClr val="tx2"/>
              </a:buClr>
              <a:buFont typeface="+mj-lt"/>
              <a:buAutoNum type="arabicPeriod"/>
            </a:pPr>
            <a:r>
              <a:rPr lang="en-US" b="1" dirty="0">
                <a:solidFill>
                  <a:schemeClr val="tx1">
                    <a:lumMod val="75000"/>
                  </a:schemeClr>
                </a:solidFill>
              </a:rPr>
              <a:t>Update </a:t>
            </a:r>
            <a:r>
              <a:rPr lang="en-US" dirty="0">
                <a:solidFill>
                  <a:schemeClr val="tx1">
                    <a:lumMod val="75000"/>
                  </a:schemeClr>
                </a:solidFill>
              </a:rPr>
              <a:t>the email address under the Details section</a:t>
            </a:r>
          </a:p>
          <a:p>
            <a:pPr marL="342900" indent="-342900">
              <a:lnSpc>
                <a:spcPct val="80000"/>
              </a:lnSpc>
              <a:spcBef>
                <a:spcPts val="1200"/>
              </a:spcBef>
              <a:buClr>
                <a:schemeClr val="tx2"/>
              </a:buClr>
              <a:buFont typeface="+mj-lt"/>
              <a:buAutoNum type="arabicPeriod"/>
            </a:pPr>
            <a:r>
              <a:rPr lang="en-US" dirty="0">
                <a:solidFill>
                  <a:schemeClr val="tx1">
                    <a:lumMod val="75000"/>
                  </a:schemeClr>
                </a:solidFill>
              </a:rPr>
              <a:t>Click </a:t>
            </a:r>
            <a:r>
              <a:rPr lang="en-US" b="1" dirty="0">
                <a:solidFill>
                  <a:schemeClr val="tx1">
                    <a:lumMod val="75000"/>
                  </a:schemeClr>
                </a:solidFill>
              </a:rPr>
              <a:t>Save.</a:t>
            </a:r>
            <a:endParaRPr lang="en-US" dirty="0">
              <a:solidFill>
                <a:schemeClr val="tx1">
                  <a:lumMod val="75000"/>
                </a:schemeClr>
              </a:solidFill>
            </a:endParaRPr>
          </a:p>
        </p:txBody>
      </p:sp>
      <p:pic>
        <p:nvPicPr>
          <p:cNvPr id="5" name="Picture 4" descr="Screenshot showing step 2">
            <a:extLst>
              <a:ext uri="{FF2B5EF4-FFF2-40B4-BE49-F238E27FC236}">
                <a16:creationId xmlns:a16="http://schemas.microsoft.com/office/drawing/2014/main" id="{22D68AB5-2828-4FC3-A6F0-ED719D076EFC}"/>
              </a:ext>
            </a:extLst>
          </p:cNvPr>
          <p:cNvPicPr>
            <a:picLocks noChangeAspect="1"/>
          </p:cNvPicPr>
          <p:nvPr/>
        </p:nvPicPr>
        <p:blipFill>
          <a:blip r:embed="rId4"/>
          <a:stretch>
            <a:fillRect/>
          </a:stretch>
        </p:blipFill>
        <p:spPr>
          <a:xfrm>
            <a:off x="4532452" y="2813201"/>
            <a:ext cx="3994453" cy="1338544"/>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90F176BE-92B0-448E-9582-94796FDAE5BE}"/>
              </a:ext>
            </a:extLst>
          </p:cNvPr>
          <p:cNvSpPr/>
          <p:nvPr/>
        </p:nvSpPr>
        <p:spPr>
          <a:xfrm>
            <a:off x="4166235" y="73956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29" name="Oval 28">
            <a:extLst>
              <a:ext uri="{FF2B5EF4-FFF2-40B4-BE49-F238E27FC236}">
                <a16:creationId xmlns:a16="http://schemas.microsoft.com/office/drawing/2014/main" id="{8A79F031-A5B9-440E-889A-A31D2A433C72}"/>
              </a:ext>
            </a:extLst>
          </p:cNvPr>
          <p:cNvSpPr/>
          <p:nvPr/>
        </p:nvSpPr>
        <p:spPr>
          <a:xfrm>
            <a:off x="6806456" y="376970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36" name="Rectangle: Rounded Corners 35">
            <a:extLst>
              <a:ext uri="{FF2B5EF4-FFF2-40B4-BE49-F238E27FC236}">
                <a16:creationId xmlns:a16="http://schemas.microsoft.com/office/drawing/2014/main" id="{E1F93FED-EDEC-4B2F-9E3A-758CD83B4011}"/>
              </a:ext>
              <a:ext uri="{C183D7F6-B498-43B3-948B-1728B52AA6E4}">
                <adec:decorative xmlns:adec="http://schemas.microsoft.com/office/drawing/2017/decorative" val="1"/>
              </a:ext>
            </a:extLst>
          </p:cNvPr>
          <p:cNvSpPr/>
          <p:nvPr/>
        </p:nvSpPr>
        <p:spPr>
          <a:xfrm>
            <a:off x="7389585" y="3914453"/>
            <a:ext cx="840015" cy="18709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9A2D2AD5-0264-4020-A107-66283E1E072F}"/>
              </a:ext>
              <a:ext uri="{C183D7F6-B498-43B3-948B-1728B52AA6E4}">
                <adec:decorative xmlns:adec="http://schemas.microsoft.com/office/drawing/2017/decorative" val="1"/>
              </a:ext>
            </a:extLst>
          </p:cNvPr>
          <p:cNvSpPr/>
          <p:nvPr/>
        </p:nvSpPr>
        <p:spPr>
          <a:xfrm>
            <a:off x="9745037" y="1706850"/>
            <a:ext cx="667822" cy="20611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2930D35E-0AA2-47AE-B28B-CD2268D74C5D}"/>
              </a:ext>
              <a:ext uri="{C183D7F6-B498-43B3-948B-1728B52AA6E4}">
                <adec:decorative xmlns:adec="http://schemas.microsoft.com/office/drawing/2017/decorative" val="1"/>
              </a:ext>
            </a:extLst>
          </p:cNvPr>
          <p:cNvSpPr/>
          <p:nvPr/>
        </p:nvSpPr>
        <p:spPr>
          <a:xfrm>
            <a:off x="10902009" y="730005"/>
            <a:ext cx="363098" cy="36987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0" name="Oval 39">
            <a:extLst>
              <a:ext uri="{FF2B5EF4-FFF2-40B4-BE49-F238E27FC236}">
                <a16:creationId xmlns:a16="http://schemas.microsoft.com/office/drawing/2014/main" id="{61927AE4-C105-401D-A260-71E381E3D9A1}"/>
              </a:ext>
            </a:extLst>
          </p:cNvPr>
          <p:cNvSpPr/>
          <p:nvPr/>
        </p:nvSpPr>
        <p:spPr>
          <a:xfrm>
            <a:off x="10055219" y="75591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42" name="Oval 41">
            <a:extLst>
              <a:ext uri="{FF2B5EF4-FFF2-40B4-BE49-F238E27FC236}">
                <a16:creationId xmlns:a16="http://schemas.microsoft.com/office/drawing/2014/main" id="{B362B96B-F5E6-4641-8C7D-6474A2E9B457}"/>
              </a:ext>
            </a:extLst>
          </p:cNvPr>
          <p:cNvSpPr/>
          <p:nvPr/>
        </p:nvSpPr>
        <p:spPr>
          <a:xfrm>
            <a:off x="9023481" y="507544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43" name="Oval 42">
            <a:extLst>
              <a:ext uri="{FF2B5EF4-FFF2-40B4-BE49-F238E27FC236}">
                <a16:creationId xmlns:a16="http://schemas.microsoft.com/office/drawing/2014/main" id="{49619A76-B1BA-4AFA-B9D5-2FD863792769}"/>
              </a:ext>
            </a:extLst>
          </p:cNvPr>
          <p:cNvSpPr/>
          <p:nvPr/>
        </p:nvSpPr>
        <p:spPr>
          <a:xfrm>
            <a:off x="10671505" y="392952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44" name="Rectangle: Rounded Corners 43">
            <a:extLst>
              <a:ext uri="{FF2B5EF4-FFF2-40B4-BE49-F238E27FC236}">
                <a16:creationId xmlns:a16="http://schemas.microsoft.com/office/drawing/2014/main" id="{77097E9F-760A-4714-98D8-0AF63B29CC63}"/>
              </a:ext>
              <a:ext uri="{C183D7F6-B498-43B3-948B-1728B52AA6E4}">
                <adec:decorative xmlns:adec="http://schemas.microsoft.com/office/drawing/2017/decorative" val="1"/>
              </a:ext>
            </a:extLst>
          </p:cNvPr>
          <p:cNvSpPr/>
          <p:nvPr/>
        </p:nvSpPr>
        <p:spPr>
          <a:xfrm>
            <a:off x="9529939" y="5147995"/>
            <a:ext cx="1050560" cy="20352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D87356D8-439A-4069-8F4C-0D82276BD7DD}"/>
              </a:ext>
              <a:ext uri="{C183D7F6-B498-43B3-948B-1728B52AA6E4}">
                <adec:decorative xmlns:adec="http://schemas.microsoft.com/office/drawing/2017/decorative" val="1"/>
              </a:ext>
            </a:extLst>
          </p:cNvPr>
          <p:cNvSpPr/>
          <p:nvPr/>
        </p:nvSpPr>
        <p:spPr>
          <a:xfrm>
            <a:off x="10985703" y="4249417"/>
            <a:ext cx="513733" cy="26533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1878790891"/>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AF1A796-BC52-48E8-88FF-B3170712FB6F}"/>
              </a:ext>
            </a:extLst>
          </p:cNvPr>
          <p:cNvSpPr>
            <a:spLocks noGrp="1"/>
          </p:cNvSpPr>
          <p:nvPr>
            <p:ph idx="1"/>
          </p:nvPr>
        </p:nvSpPr>
        <p:spPr>
          <a:xfrm>
            <a:off x="826625" y="1371600"/>
            <a:ext cx="3622546" cy="5105400"/>
          </a:xfrm>
        </p:spPr>
        <p:txBody>
          <a:bodyPr/>
          <a:lstStyle/>
          <a:p>
            <a:pPr marL="342900" lvl="0" indent="-342900">
              <a:lnSpc>
                <a:spcPct val="80000"/>
              </a:lnSpc>
              <a:spcBef>
                <a:spcPts val="1200"/>
              </a:spcBef>
              <a:buClr>
                <a:srgbClr val="FF9E16"/>
              </a:buClr>
              <a:buFont typeface="+mj-lt"/>
              <a:buAutoNum type="arabicPeriod" startAt="4"/>
              <a:defRPr/>
            </a:pPr>
            <a:r>
              <a:rPr lang="en-US" sz="1800" dirty="0"/>
              <a:t>Navigate to the </a:t>
            </a:r>
            <a:r>
              <a:rPr lang="en-US" sz="1800" b="1" dirty="0"/>
              <a:t>TMF Homepage</a:t>
            </a:r>
          </a:p>
          <a:p>
            <a:pPr marL="342900" lvl="0" indent="-342900">
              <a:lnSpc>
                <a:spcPct val="80000"/>
              </a:lnSpc>
              <a:spcBef>
                <a:spcPts val="1200"/>
              </a:spcBef>
              <a:buClr>
                <a:srgbClr val="FF9E16"/>
              </a:buClr>
              <a:buFont typeface="+mj-lt"/>
              <a:buAutoNum type="arabicPeriod" startAt="4"/>
              <a:defRPr/>
            </a:pPr>
            <a:r>
              <a:rPr kumimoji="0" lang="en-US" sz="1800" b="0" i="0" u="none" strike="noStrike" kern="1200" cap="none" spc="0" normalizeH="0" baseline="0" noProof="0" dirty="0">
                <a:ln>
                  <a:noFill/>
                </a:ln>
                <a:effectLst/>
                <a:uLnTx/>
                <a:uFillTx/>
                <a:latin typeface="Calibri"/>
                <a:ea typeface="+mn-ea"/>
                <a:cs typeface="+mn-cs"/>
              </a:rPr>
              <a:t>Populate the Study and Study Country in the selector</a:t>
            </a:r>
            <a:endParaRPr lang="en-US" sz="1800" dirty="0"/>
          </a:p>
          <a:p>
            <a:pPr marL="342900" indent="-342900">
              <a:lnSpc>
                <a:spcPct val="80000"/>
              </a:lnSpc>
              <a:spcBef>
                <a:spcPts val="1200"/>
              </a:spcBef>
              <a:buClr>
                <a:schemeClr val="tx2"/>
              </a:buClr>
              <a:buFont typeface="+mj-lt"/>
              <a:buAutoNum type="arabicPeriod" startAt="4"/>
            </a:pPr>
            <a:r>
              <a:rPr lang="en-US" sz="1800" dirty="0"/>
              <a:t>Ensure all Expected Documents are complete</a:t>
            </a:r>
          </a:p>
          <a:p>
            <a:pPr lvl="1">
              <a:spcBef>
                <a:spcPts val="1200"/>
              </a:spcBef>
            </a:pPr>
            <a:r>
              <a:rPr lang="en-US" sz="1600" dirty="0"/>
              <a:t>Work towards collecting all final documents until the </a:t>
            </a:r>
            <a:r>
              <a:rPr lang="en-US" sz="1600" b="1" dirty="0"/>
              <a:t>IR - Country</a:t>
            </a:r>
            <a:r>
              <a:rPr lang="en-US" sz="1600" dirty="0"/>
              <a:t> </a:t>
            </a:r>
            <a:r>
              <a:rPr lang="en-US" sz="1600" b="1" dirty="0"/>
              <a:t>Close </a:t>
            </a:r>
            <a:r>
              <a:rPr lang="en-US" sz="1600" dirty="0"/>
              <a:t>milestone is complete.</a:t>
            </a:r>
          </a:p>
          <a:p>
            <a:endParaRPr lang="en-US" dirty="0"/>
          </a:p>
        </p:txBody>
      </p:sp>
      <p:sp>
        <p:nvSpPr>
          <p:cNvPr id="3" name="Text Placeholder 2">
            <a:extLst>
              <a:ext uri="{FF2B5EF4-FFF2-40B4-BE49-F238E27FC236}">
                <a16:creationId xmlns:a16="http://schemas.microsoft.com/office/drawing/2014/main" id="{E8CA5FC1-176E-5644-9C76-1FB637538D23}"/>
              </a:ext>
            </a:extLst>
          </p:cNvPr>
          <p:cNvSpPr>
            <a:spLocks noGrp="1"/>
          </p:cNvSpPr>
          <p:nvPr>
            <p:ph type="body" sz="quarter" idx="13"/>
          </p:nvPr>
        </p:nvSpPr>
        <p:spPr/>
        <p:txBody>
          <a:bodyPr/>
          <a:lstStyle/>
          <a:p>
            <a:r>
              <a:rPr lang="en-ES" dirty="0"/>
              <a:t>Close Study Country </a:t>
            </a:r>
          </a:p>
        </p:txBody>
      </p:sp>
      <p:sp>
        <p:nvSpPr>
          <p:cNvPr id="4" name="Title 3">
            <a:extLst>
              <a:ext uri="{FF2B5EF4-FFF2-40B4-BE49-F238E27FC236}">
                <a16:creationId xmlns:a16="http://schemas.microsoft.com/office/drawing/2014/main" id="{66EF59B7-289C-2847-BDF2-5BF73DBBD4DF}"/>
              </a:ext>
            </a:extLst>
          </p:cNvPr>
          <p:cNvSpPr>
            <a:spLocks noGrp="1"/>
          </p:cNvSpPr>
          <p:nvPr>
            <p:ph type="title"/>
          </p:nvPr>
        </p:nvSpPr>
        <p:spPr/>
        <p:txBody>
          <a:bodyPr/>
          <a:lstStyle/>
          <a:p>
            <a:r>
              <a:rPr lang="en-ES" dirty="0"/>
              <a:t>Closing a Study Country</a:t>
            </a:r>
          </a:p>
        </p:txBody>
      </p:sp>
      <p:grpSp>
        <p:nvGrpSpPr>
          <p:cNvPr id="11" name="Group 10" descr="Screenshot showing step 6">
            <a:extLst>
              <a:ext uri="{FF2B5EF4-FFF2-40B4-BE49-F238E27FC236}">
                <a16:creationId xmlns:a16="http://schemas.microsoft.com/office/drawing/2014/main" id="{9236F658-1D24-42D6-99E1-0BBCF75FE7D4}"/>
              </a:ext>
            </a:extLst>
          </p:cNvPr>
          <p:cNvGrpSpPr/>
          <p:nvPr/>
        </p:nvGrpSpPr>
        <p:grpSpPr>
          <a:xfrm>
            <a:off x="5053507" y="2985848"/>
            <a:ext cx="5929697" cy="2271509"/>
            <a:chOff x="5053507" y="2964828"/>
            <a:chExt cx="5929697" cy="2271509"/>
          </a:xfrm>
        </p:grpSpPr>
        <p:pic>
          <p:nvPicPr>
            <p:cNvPr id="10" name="Picture 9">
              <a:extLst>
                <a:ext uri="{FF2B5EF4-FFF2-40B4-BE49-F238E27FC236}">
                  <a16:creationId xmlns:a16="http://schemas.microsoft.com/office/drawing/2014/main" id="{E308A9BE-C65D-432D-9520-C069CF9FFBD9}"/>
                </a:ext>
              </a:extLst>
            </p:cNvPr>
            <p:cNvPicPr>
              <a:picLocks noChangeAspect="1"/>
            </p:cNvPicPr>
            <p:nvPr/>
          </p:nvPicPr>
          <p:blipFill>
            <a:blip r:embed="rId2"/>
            <a:stretch>
              <a:fillRect/>
            </a:stretch>
          </p:blipFill>
          <p:spPr>
            <a:xfrm>
              <a:off x="5340579" y="3001026"/>
              <a:ext cx="5642625" cy="2235311"/>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FCAA5844-DD99-5647-80F8-1E710C4C11F4}"/>
                </a:ext>
              </a:extLst>
            </p:cNvPr>
            <p:cNvSpPr/>
            <p:nvPr/>
          </p:nvSpPr>
          <p:spPr>
            <a:xfrm>
              <a:off x="5053507" y="296482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grpSp>
      <p:grpSp>
        <p:nvGrpSpPr>
          <p:cNvPr id="6" name="Group 5" descr="Screenshot showing step 4">
            <a:extLst>
              <a:ext uri="{FF2B5EF4-FFF2-40B4-BE49-F238E27FC236}">
                <a16:creationId xmlns:a16="http://schemas.microsoft.com/office/drawing/2014/main" id="{F3FD3259-0B2B-4047-A435-D153EF5CA943}"/>
              </a:ext>
            </a:extLst>
          </p:cNvPr>
          <p:cNvGrpSpPr/>
          <p:nvPr/>
        </p:nvGrpSpPr>
        <p:grpSpPr>
          <a:xfrm>
            <a:off x="4395376" y="1812565"/>
            <a:ext cx="7559680" cy="452341"/>
            <a:chOff x="4395376" y="1791545"/>
            <a:chExt cx="7559680" cy="452341"/>
          </a:xfrm>
        </p:grpSpPr>
        <p:pic>
          <p:nvPicPr>
            <p:cNvPr id="5" name="Picture 4">
              <a:extLst>
                <a:ext uri="{FF2B5EF4-FFF2-40B4-BE49-F238E27FC236}">
                  <a16:creationId xmlns:a16="http://schemas.microsoft.com/office/drawing/2014/main" id="{18331890-7BAE-41E6-9040-797DEC2D6588}"/>
                </a:ext>
              </a:extLst>
            </p:cNvPr>
            <p:cNvPicPr>
              <a:picLocks noChangeAspect="1"/>
            </p:cNvPicPr>
            <p:nvPr/>
          </p:nvPicPr>
          <p:blipFill>
            <a:blip r:embed="rId3"/>
            <a:stretch>
              <a:fillRect/>
            </a:stretch>
          </p:blipFill>
          <p:spPr>
            <a:xfrm>
              <a:off x="4963550" y="1804575"/>
              <a:ext cx="6991506" cy="403113"/>
            </a:xfrm>
            <a:prstGeom prst="rect">
              <a:avLst/>
            </a:prstGeom>
            <a:ln>
              <a:noFill/>
            </a:ln>
            <a:effectLst>
              <a:outerShdw blurRad="292100" dist="139700" dir="2700000" algn="tl" rotWithShape="0">
                <a:srgbClr val="333333">
                  <a:alpha val="65000"/>
                </a:srgbClr>
              </a:outerShdw>
            </a:effectLst>
          </p:spPr>
        </p:pic>
        <p:sp>
          <p:nvSpPr>
            <p:cNvPr id="14" name="Rectangle: Rounded Corners 13">
              <a:extLst>
                <a:ext uri="{FF2B5EF4-FFF2-40B4-BE49-F238E27FC236}">
                  <a16:creationId xmlns:a16="http://schemas.microsoft.com/office/drawing/2014/main" id="{93F1F8FB-C443-4E7C-9EDC-FD4AD05060CA}"/>
                </a:ext>
              </a:extLst>
            </p:cNvPr>
            <p:cNvSpPr/>
            <p:nvPr/>
          </p:nvSpPr>
          <p:spPr>
            <a:xfrm>
              <a:off x="4963550" y="1791545"/>
              <a:ext cx="1700009" cy="45234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5" name="Oval 14">
              <a:extLst>
                <a:ext uri="{FF2B5EF4-FFF2-40B4-BE49-F238E27FC236}">
                  <a16:creationId xmlns:a16="http://schemas.microsoft.com/office/drawing/2014/main" id="{E75D95F2-07A6-4A92-9AB9-C7B403BFF61E}"/>
                </a:ext>
              </a:extLst>
            </p:cNvPr>
            <p:cNvSpPr/>
            <p:nvPr/>
          </p:nvSpPr>
          <p:spPr>
            <a:xfrm>
              <a:off x="4395376" y="180962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spTree>
    <p:extLst>
      <p:ext uri="{BB962C8B-B14F-4D97-AF65-F5344CB8AC3E}">
        <p14:creationId xmlns:p14="http://schemas.microsoft.com/office/powerpoint/2010/main" val="3901435754"/>
      </p:ext>
    </p:extLst>
  </p:cSld>
  <p:clrMapOvr>
    <a:masterClrMapping/>
  </p:clrMapOvr>
  <p:transition>
    <p:fade/>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18DC-F47A-4D0E-A459-0B4766139C84}"/>
              </a:ext>
            </a:extLst>
          </p:cNvPr>
          <p:cNvSpPr>
            <a:spLocks noGrp="1"/>
          </p:cNvSpPr>
          <p:nvPr>
            <p:ph type="ctrTitle"/>
          </p:nvPr>
        </p:nvSpPr>
        <p:spPr/>
        <p:txBody>
          <a:bodyPr/>
          <a:lstStyle/>
          <a:p>
            <a:r>
              <a:rPr lang="en-US"/>
              <a:t>Closing Out Your Study</a:t>
            </a:r>
          </a:p>
        </p:txBody>
      </p:sp>
    </p:spTree>
    <p:extLst>
      <p:ext uri="{BB962C8B-B14F-4D97-AF65-F5344CB8AC3E}">
        <p14:creationId xmlns:p14="http://schemas.microsoft.com/office/powerpoint/2010/main" val="2768571330"/>
      </p:ext>
    </p:extLst>
  </p:cSld>
  <p:clrMapOvr>
    <a:masterClrMapping/>
  </p:clrMapOvr>
  <p:transition>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B9FBEA4-F519-4198-8AF0-487021C29C7D}"/>
              </a:ext>
            </a:extLst>
          </p:cNvPr>
          <p:cNvSpPr>
            <a:spLocks noGrp="1"/>
          </p:cNvSpPr>
          <p:nvPr>
            <p:ph idx="1"/>
          </p:nvPr>
        </p:nvSpPr>
        <p:spPr>
          <a:xfrm>
            <a:off x="826624" y="1371600"/>
            <a:ext cx="4244981" cy="5105400"/>
          </a:xfrm>
        </p:spPr>
        <p:txBody>
          <a:bodyPr/>
          <a:lstStyle/>
          <a:p>
            <a:pPr marL="342900" indent="-342900">
              <a:lnSpc>
                <a:spcPct val="80000"/>
              </a:lnSpc>
              <a:spcBef>
                <a:spcPts val="1200"/>
              </a:spcBef>
              <a:buClr>
                <a:schemeClr val="tx2"/>
              </a:buClr>
              <a:buFont typeface="+mj-lt"/>
              <a:buAutoNum type="arabicPeriod"/>
            </a:pPr>
            <a:r>
              <a:rPr lang="en-US" sz="1800" dirty="0"/>
              <a:t>Navigate to your </a:t>
            </a:r>
            <a:r>
              <a:rPr lang="en-US" sz="1800" b="1" dirty="0"/>
              <a:t>Active </a:t>
            </a:r>
            <a:r>
              <a:rPr lang="en-US" sz="1800" dirty="0"/>
              <a:t>Study and expand the Milestones section. Verify that all Milestones are complete</a:t>
            </a:r>
          </a:p>
          <a:p>
            <a:pPr marL="342900" indent="-342900">
              <a:lnSpc>
                <a:spcPct val="80000"/>
              </a:lnSpc>
              <a:spcBef>
                <a:spcPts val="1200"/>
              </a:spcBef>
              <a:buClr>
                <a:schemeClr val="tx2"/>
              </a:buClr>
              <a:buFont typeface="+mj-lt"/>
              <a:buAutoNum type="arabicPeriod"/>
            </a:pPr>
            <a:r>
              <a:rPr lang="en-US" sz="1800" dirty="0"/>
              <a:t>Hover over the Workflow and Change State icon, select </a:t>
            </a:r>
            <a:r>
              <a:rPr lang="en-US" sz="1800" b="1" dirty="0"/>
              <a:t>Preparing to Closeout. </a:t>
            </a:r>
            <a:r>
              <a:rPr lang="en-US" sz="1800" dirty="0"/>
              <a:t>Select</a:t>
            </a:r>
            <a:r>
              <a:rPr lang="en-US" sz="1800" b="1" dirty="0"/>
              <a:t> Yes</a:t>
            </a:r>
          </a:p>
          <a:p>
            <a:pPr lvl="1">
              <a:spcBef>
                <a:spcPts val="1200"/>
              </a:spcBef>
            </a:pPr>
            <a:r>
              <a:rPr lang="en-US" sz="1600" b="1" dirty="0"/>
              <a:t>Note: </a:t>
            </a:r>
            <a:r>
              <a:rPr lang="en-US" sz="1600" dirty="0"/>
              <a:t>All Study Countries in the Study must be in the Closing State</a:t>
            </a:r>
          </a:p>
          <a:p>
            <a:pPr lvl="1">
              <a:spcBef>
                <a:spcPts val="1200"/>
              </a:spcBef>
            </a:pPr>
            <a:r>
              <a:rPr lang="en-US" sz="1600" b="1" dirty="0"/>
              <a:t>Note</a:t>
            </a:r>
            <a:r>
              <a:rPr lang="en-US" sz="1600" dirty="0"/>
              <a:t>: This changes the lifecycle state to </a:t>
            </a:r>
            <a:r>
              <a:rPr lang="en-US" sz="1600" b="1" dirty="0"/>
              <a:t>Closing</a:t>
            </a:r>
          </a:p>
          <a:p>
            <a:pPr lvl="1">
              <a:spcBef>
                <a:spcPts val="1200"/>
              </a:spcBef>
            </a:pPr>
            <a:r>
              <a:rPr lang="en-US" sz="1600" b="1" dirty="0"/>
              <a:t>Note</a:t>
            </a:r>
            <a:r>
              <a:rPr lang="en-US" sz="1600" dirty="0"/>
              <a:t>: This launches the </a:t>
            </a:r>
            <a:r>
              <a:rPr lang="en-US" sz="1600" b="1" dirty="0"/>
              <a:t>Study Close</a:t>
            </a:r>
            <a:r>
              <a:rPr lang="en-US" sz="1600" dirty="0"/>
              <a:t> and </a:t>
            </a:r>
            <a:r>
              <a:rPr lang="en-US" sz="1600" b="1" dirty="0"/>
              <a:t>IR - Study Close </a:t>
            </a:r>
            <a:r>
              <a:rPr lang="en-US" sz="1600" dirty="0"/>
              <a:t>Milestones</a:t>
            </a:r>
          </a:p>
          <a:p>
            <a:endParaRPr lang="en-US" dirty="0"/>
          </a:p>
        </p:txBody>
      </p:sp>
      <p:sp>
        <p:nvSpPr>
          <p:cNvPr id="3" name="Text Placeholder 2">
            <a:extLst>
              <a:ext uri="{FF2B5EF4-FFF2-40B4-BE49-F238E27FC236}">
                <a16:creationId xmlns:a16="http://schemas.microsoft.com/office/drawing/2014/main" id="{431795E4-463B-4B33-B699-1397D2B2F58C}"/>
              </a:ext>
            </a:extLst>
          </p:cNvPr>
          <p:cNvSpPr>
            <a:spLocks noGrp="1"/>
          </p:cNvSpPr>
          <p:nvPr>
            <p:ph type="body" sz="quarter" idx="13"/>
          </p:nvPr>
        </p:nvSpPr>
        <p:spPr/>
        <p:txBody>
          <a:bodyPr/>
          <a:lstStyle/>
          <a:p>
            <a:r>
              <a:rPr lang="en-US" dirty="0"/>
              <a:t>Prepare for Study Close</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a:t>
            </a:r>
          </a:p>
        </p:txBody>
      </p:sp>
      <p:grpSp>
        <p:nvGrpSpPr>
          <p:cNvPr id="18" name="Group 17" descr="Screenshot showing steps 1 and 2">
            <a:extLst>
              <a:ext uri="{FF2B5EF4-FFF2-40B4-BE49-F238E27FC236}">
                <a16:creationId xmlns:a16="http://schemas.microsoft.com/office/drawing/2014/main" id="{310C4C65-25E7-45EA-A2E4-68063D019D3B}"/>
              </a:ext>
            </a:extLst>
          </p:cNvPr>
          <p:cNvGrpSpPr/>
          <p:nvPr/>
        </p:nvGrpSpPr>
        <p:grpSpPr>
          <a:xfrm>
            <a:off x="5934788" y="1418747"/>
            <a:ext cx="5117726" cy="2537540"/>
            <a:chOff x="5934788" y="1429257"/>
            <a:chExt cx="5117726" cy="2537540"/>
          </a:xfrm>
        </p:grpSpPr>
        <p:pic>
          <p:nvPicPr>
            <p:cNvPr id="17" name="Picture 16">
              <a:extLst>
                <a:ext uri="{FF2B5EF4-FFF2-40B4-BE49-F238E27FC236}">
                  <a16:creationId xmlns:a16="http://schemas.microsoft.com/office/drawing/2014/main" id="{AF3403E0-5CE6-4C5F-BE55-A440BB6424D0}"/>
                </a:ext>
              </a:extLst>
            </p:cNvPr>
            <p:cNvPicPr>
              <a:picLocks noChangeAspect="1"/>
            </p:cNvPicPr>
            <p:nvPr/>
          </p:nvPicPr>
          <p:blipFill>
            <a:blip r:embed="rId2"/>
            <a:stretch>
              <a:fillRect/>
            </a:stretch>
          </p:blipFill>
          <p:spPr>
            <a:xfrm>
              <a:off x="5934788" y="1429257"/>
              <a:ext cx="5117726" cy="2537540"/>
            </a:xfrm>
            <a:prstGeom prst="rect">
              <a:avLst/>
            </a:prstGeom>
            <a:ln>
              <a:noFill/>
            </a:ln>
            <a:effectLst>
              <a:outerShdw blurRad="292100" dist="139700" dir="2700000" algn="tl" rotWithShape="0">
                <a:srgbClr val="333333">
                  <a:alpha val="65000"/>
                </a:srgbClr>
              </a:outerShdw>
            </a:effectLst>
          </p:spPr>
        </p:pic>
        <p:sp>
          <p:nvSpPr>
            <p:cNvPr id="26" name="Rectangle: Rounded Corners 15">
              <a:extLst>
                <a:ext uri="{FF2B5EF4-FFF2-40B4-BE49-F238E27FC236}">
                  <a16:creationId xmlns:a16="http://schemas.microsoft.com/office/drawing/2014/main" id="{05D06329-FF0F-44C4-B3B9-813367F566D1}"/>
                </a:ext>
              </a:extLst>
            </p:cNvPr>
            <p:cNvSpPr/>
            <p:nvPr/>
          </p:nvSpPr>
          <p:spPr>
            <a:xfrm>
              <a:off x="8581379" y="2363794"/>
              <a:ext cx="1059820" cy="45682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7" name="Oval 26">
              <a:extLst>
                <a:ext uri="{FF2B5EF4-FFF2-40B4-BE49-F238E27FC236}">
                  <a16:creationId xmlns:a16="http://schemas.microsoft.com/office/drawing/2014/main" id="{3B9D6AB3-3945-4E7A-A9CA-3E6F6F2FD334}"/>
                </a:ext>
              </a:extLst>
            </p:cNvPr>
            <p:cNvSpPr/>
            <p:nvPr/>
          </p:nvSpPr>
          <p:spPr>
            <a:xfrm>
              <a:off x="8032643" y="233013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28" name="Oval 27">
              <a:extLst>
                <a:ext uri="{FF2B5EF4-FFF2-40B4-BE49-F238E27FC236}">
                  <a16:creationId xmlns:a16="http://schemas.microsoft.com/office/drawing/2014/main" id="{32CE75BB-CDD8-4E7E-84AC-8CC1890C6E35}"/>
                </a:ext>
              </a:extLst>
            </p:cNvPr>
            <p:cNvSpPr/>
            <p:nvPr/>
          </p:nvSpPr>
          <p:spPr>
            <a:xfrm>
              <a:off x="7515871" y="314846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29" name="Rectangle: Rounded Corners 28">
              <a:extLst>
                <a:ext uri="{FF2B5EF4-FFF2-40B4-BE49-F238E27FC236}">
                  <a16:creationId xmlns:a16="http://schemas.microsoft.com/office/drawing/2014/main" id="{F3FD0F47-1834-4311-9BB5-F74DF28C678E}"/>
                </a:ext>
              </a:extLst>
            </p:cNvPr>
            <p:cNvSpPr/>
            <p:nvPr/>
          </p:nvSpPr>
          <p:spPr>
            <a:xfrm>
              <a:off x="8240563" y="2996597"/>
              <a:ext cx="1785095" cy="97019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495DEF05-F2B7-4C97-BB8A-0FFE228A9576}"/>
                </a:ext>
              </a:extLst>
            </p:cNvPr>
            <p:cNvSpPr/>
            <p:nvPr/>
          </p:nvSpPr>
          <p:spPr>
            <a:xfrm>
              <a:off x="9755264" y="1760806"/>
              <a:ext cx="429260" cy="24685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32" name="Group 31" descr="Screenshot of result of step 2">
            <a:extLst>
              <a:ext uri="{FF2B5EF4-FFF2-40B4-BE49-F238E27FC236}">
                <a16:creationId xmlns:a16="http://schemas.microsoft.com/office/drawing/2014/main" id="{8C3DAAB3-A4F8-482F-A72A-B4DE263125A1}"/>
              </a:ext>
            </a:extLst>
          </p:cNvPr>
          <p:cNvGrpSpPr/>
          <p:nvPr/>
        </p:nvGrpSpPr>
        <p:grpSpPr>
          <a:xfrm>
            <a:off x="5983380" y="4297979"/>
            <a:ext cx="5069134" cy="1828560"/>
            <a:chOff x="5983380" y="4286187"/>
            <a:chExt cx="5069134" cy="1828560"/>
          </a:xfrm>
        </p:grpSpPr>
        <p:pic>
          <p:nvPicPr>
            <p:cNvPr id="31" name="Picture 30">
              <a:extLst>
                <a:ext uri="{FF2B5EF4-FFF2-40B4-BE49-F238E27FC236}">
                  <a16:creationId xmlns:a16="http://schemas.microsoft.com/office/drawing/2014/main" id="{5CB6F441-B799-4035-A7F5-6A7D60935F3F}"/>
                </a:ext>
              </a:extLst>
            </p:cNvPr>
            <p:cNvPicPr>
              <a:picLocks noChangeAspect="1"/>
            </p:cNvPicPr>
            <p:nvPr/>
          </p:nvPicPr>
          <p:blipFill>
            <a:blip r:embed="rId3"/>
            <a:stretch>
              <a:fillRect/>
            </a:stretch>
          </p:blipFill>
          <p:spPr>
            <a:xfrm>
              <a:off x="5983380" y="4286187"/>
              <a:ext cx="5069134" cy="1828560"/>
            </a:xfrm>
            <a:prstGeom prst="rect">
              <a:avLst/>
            </a:prstGeom>
            <a:ln>
              <a:noFill/>
            </a:ln>
            <a:effectLst>
              <a:outerShdw blurRad="292100" dist="139700" dir="2700000" algn="tl" rotWithShape="0">
                <a:srgbClr val="333333">
                  <a:alpha val="65000"/>
                </a:srgbClr>
              </a:outerShdw>
            </a:effectLst>
          </p:spPr>
        </p:pic>
        <p:sp>
          <p:nvSpPr>
            <p:cNvPr id="34" name="Rectangle: Rounded Corners 15">
              <a:extLst>
                <a:ext uri="{FF2B5EF4-FFF2-40B4-BE49-F238E27FC236}">
                  <a16:creationId xmlns:a16="http://schemas.microsoft.com/office/drawing/2014/main" id="{71CFF9F0-36E2-49C4-B301-CBC08FEACFCF}"/>
                </a:ext>
              </a:extLst>
            </p:cNvPr>
            <p:cNvSpPr/>
            <p:nvPr/>
          </p:nvSpPr>
          <p:spPr>
            <a:xfrm>
              <a:off x="7388132" y="4340406"/>
              <a:ext cx="546066" cy="25684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5" name="Rectangle: Rounded Corners 15">
              <a:extLst>
                <a:ext uri="{FF2B5EF4-FFF2-40B4-BE49-F238E27FC236}">
                  <a16:creationId xmlns:a16="http://schemas.microsoft.com/office/drawing/2014/main" id="{A2BB0365-54AE-4929-94A2-98E7F6080116}"/>
                </a:ext>
              </a:extLst>
            </p:cNvPr>
            <p:cNvSpPr/>
            <p:nvPr/>
          </p:nvSpPr>
          <p:spPr>
            <a:xfrm>
              <a:off x="8073290" y="5572671"/>
              <a:ext cx="1416398" cy="54207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947759753"/>
      </p:ext>
    </p:extLst>
  </p:cSld>
  <p:clrMapOvr>
    <a:masterClrMapping/>
  </p:clrMapOvr>
  <p:transition>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AA7185-253A-48B9-BA5D-38420F4F46CE}"/>
              </a:ext>
            </a:extLst>
          </p:cNvPr>
          <p:cNvSpPr>
            <a:spLocks noGrp="1"/>
          </p:cNvSpPr>
          <p:nvPr>
            <p:ph idx="1"/>
          </p:nvPr>
        </p:nvSpPr>
        <p:spPr>
          <a:xfrm>
            <a:off x="861392" y="1425692"/>
            <a:ext cx="4568120" cy="5105400"/>
          </a:xfrm>
        </p:spPr>
        <p:txBody>
          <a:bodyPr/>
          <a:lstStyle/>
          <a:p>
            <a:pPr marL="342900" lvl="0" indent="-342900">
              <a:lnSpc>
                <a:spcPct val="80000"/>
              </a:lnSpc>
              <a:spcBef>
                <a:spcPts val="1200"/>
              </a:spcBef>
              <a:buClr>
                <a:srgbClr val="FF9E16"/>
              </a:buClr>
              <a:buFont typeface="+mj-lt"/>
              <a:buAutoNum type="arabicPeriod" startAt="3"/>
              <a:defRPr/>
            </a:pPr>
            <a:r>
              <a:rPr lang="en-US" sz="1800" dirty="0"/>
              <a:t>Plan the </a:t>
            </a:r>
            <a:r>
              <a:rPr lang="en-US" sz="1800" b="1" dirty="0"/>
              <a:t>Study Close </a:t>
            </a:r>
            <a:r>
              <a:rPr lang="en-US" sz="1800" dirty="0"/>
              <a:t>milestone if needed</a:t>
            </a:r>
          </a:p>
          <a:p>
            <a:pPr lvl="1">
              <a:spcBef>
                <a:spcPts val="1200"/>
              </a:spcBef>
              <a:buClr>
                <a:schemeClr val="tx1">
                  <a:lumMod val="75000"/>
                </a:schemeClr>
              </a:buClr>
              <a:defRPr/>
            </a:pPr>
            <a:r>
              <a:rPr lang="en-US" sz="1600" dirty="0"/>
              <a:t>This will auto-update the</a:t>
            </a:r>
            <a:r>
              <a:rPr lang="en-US" sz="1600" b="1" dirty="0"/>
              <a:t> IR - Study Close </a:t>
            </a:r>
            <a:r>
              <a:rPr lang="en-US" sz="1600" dirty="0"/>
              <a:t>Milestone via dependency</a:t>
            </a:r>
          </a:p>
          <a:p>
            <a:pPr lvl="1">
              <a:spcBef>
                <a:spcPts val="1200"/>
              </a:spcBef>
              <a:buClr>
                <a:schemeClr val="tx1">
                  <a:lumMod val="75000"/>
                </a:schemeClr>
              </a:buClr>
              <a:defRPr/>
            </a:pPr>
            <a:r>
              <a:rPr lang="en-US" sz="1600" dirty="0"/>
              <a:t>When</a:t>
            </a:r>
            <a:r>
              <a:rPr lang="en-US" sz="1600" b="1" dirty="0"/>
              <a:t> </a:t>
            </a:r>
            <a:r>
              <a:rPr lang="en-US" sz="1600" dirty="0"/>
              <a:t>starting activities for the</a:t>
            </a:r>
            <a:r>
              <a:rPr lang="en-US" sz="1600" b="1" dirty="0"/>
              <a:t> IR – Study Close</a:t>
            </a:r>
            <a:r>
              <a:rPr lang="en-US" sz="1600" dirty="0"/>
              <a:t> Milestone, populate the </a:t>
            </a:r>
            <a:r>
              <a:rPr lang="en-US" sz="1600" b="1" dirty="0"/>
              <a:t>Planned Start Date</a:t>
            </a:r>
            <a:r>
              <a:rPr lang="en-US" sz="1600" dirty="0"/>
              <a:t> and the milestone will move to the </a:t>
            </a:r>
            <a:r>
              <a:rPr lang="en-US" sz="1600" b="1" dirty="0"/>
              <a:t>Started </a:t>
            </a:r>
            <a:r>
              <a:rPr lang="en-US" sz="1600" dirty="0"/>
              <a:t>state</a:t>
            </a:r>
            <a:endParaRPr lang="en-US" sz="1600" b="1" dirty="0"/>
          </a:p>
          <a:p>
            <a:pPr marL="342900" lvl="0" indent="-342900">
              <a:lnSpc>
                <a:spcPct val="80000"/>
              </a:lnSpc>
              <a:spcBef>
                <a:spcPts val="1200"/>
              </a:spcBef>
              <a:buClr>
                <a:srgbClr val="FF9E16"/>
              </a:buClr>
              <a:buFont typeface="+mj-lt"/>
              <a:buAutoNum type="arabicPeriod" startAt="4"/>
              <a:defRPr/>
            </a:pPr>
            <a:r>
              <a:rPr lang="en-US" sz="1800" dirty="0"/>
              <a:t>Update Study level Expected Documents</a:t>
            </a:r>
          </a:p>
          <a:p>
            <a:pPr lvl="1">
              <a:spcBef>
                <a:spcPts val="1200"/>
              </a:spcBef>
              <a:buClr>
                <a:schemeClr val="tx1">
                  <a:lumMod val="75000"/>
                </a:schemeClr>
              </a:buClr>
              <a:defRPr/>
            </a:pPr>
            <a:r>
              <a:rPr lang="en-US" sz="1600" dirty="0"/>
              <a:t>Expand the Expected Documents Section</a:t>
            </a:r>
          </a:p>
          <a:p>
            <a:pPr lvl="1">
              <a:spcBef>
                <a:spcPts val="1200"/>
              </a:spcBef>
              <a:buClr>
                <a:schemeClr val="tx1">
                  <a:lumMod val="75000"/>
                </a:schemeClr>
              </a:buClr>
              <a:defRPr/>
            </a:pPr>
            <a:r>
              <a:rPr lang="en-US" sz="1600" dirty="0"/>
              <a:t>Make sure all </a:t>
            </a:r>
            <a:r>
              <a:rPr lang="en-US" sz="1600" b="1" dirty="0"/>
              <a:t>Pending Decision </a:t>
            </a:r>
            <a:r>
              <a:rPr lang="en-US" sz="1600" dirty="0"/>
              <a:t>and</a:t>
            </a:r>
            <a:r>
              <a:rPr lang="en-US" sz="1600" b="1" dirty="0"/>
              <a:t> # Expected </a:t>
            </a:r>
            <a:r>
              <a:rPr lang="en-US" sz="1600" dirty="0"/>
              <a:t>values have been updated</a:t>
            </a:r>
          </a:p>
          <a:p>
            <a:pPr lvl="1">
              <a:spcBef>
                <a:spcPts val="1200"/>
              </a:spcBef>
              <a:buClr>
                <a:schemeClr val="tx1">
                  <a:lumMod val="75000"/>
                </a:schemeClr>
              </a:buClr>
              <a:defRPr/>
            </a:pPr>
            <a:r>
              <a:rPr lang="en-US" sz="1600" dirty="0"/>
              <a:t>As final documentation is collected and approved, ensure that all expected documents are complete</a:t>
            </a:r>
          </a:p>
        </p:txBody>
      </p:sp>
      <p:sp>
        <p:nvSpPr>
          <p:cNvPr id="3" name="Text Placeholder 2">
            <a:extLst>
              <a:ext uri="{FF2B5EF4-FFF2-40B4-BE49-F238E27FC236}">
                <a16:creationId xmlns:a16="http://schemas.microsoft.com/office/drawing/2014/main" id="{431795E4-463B-4B33-B699-1397D2B2F58C}"/>
              </a:ext>
            </a:extLst>
          </p:cNvPr>
          <p:cNvSpPr>
            <a:spLocks noGrp="1"/>
          </p:cNvSpPr>
          <p:nvPr>
            <p:ph type="body" sz="quarter" idx="13"/>
          </p:nvPr>
        </p:nvSpPr>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a:t>
            </a:r>
          </a:p>
        </p:txBody>
      </p:sp>
      <p:grpSp>
        <p:nvGrpSpPr>
          <p:cNvPr id="25" name="Group 24" descr="Screenshot showing step 4">
            <a:extLst>
              <a:ext uri="{FF2B5EF4-FFF2-40B4-BE49-F238E27FC236}">
                <a16:creationId xmlns:a16="http://schemas.microsoft.com/office/drawing/2014/main" id="{88B35455-4031-4EBD-A833-A08BDDF309A0}"/>
              </a:ext>
            </a:extLst>
          </p:cNvPr>
          <p:cNvGrpSpPr/>
          <p:nvPr/>
        </p:nvGrpSpPr>
        <p:grpSpPr>
          <a:xfrm>
            <a:off x="5955019" y="4127184"/>
            <a:ext cx="5960136" cy="2095004"/>
            <a:chOff x="5750976" y="4604323"/>
            <a:chExt cx="5960136" cy="2095004"/>
          </a:xfrm>
        </p:grpSpPr>
        <p:pic>
          <p:nvPicPr>
            <p:cNvPr id="22" name="Picture 21">
              <a:extLst>
                <a:ext uri="{FF2B5EF4-FFF2-40B4-BE49-F238E27FC236}">
                  <a16:creationId xmlns:a16="http://schemas.microsoft.com/office/drawing/2014/main" id="{9452E8A7-3675-40F6-B13F-540B097B3589}"/>
                </a:ext>
              </a:extLst>
            </p:cNvPr>
            <p:cNvPicPr>
              <a:picLocks noChangeAspect="1"/>
            </p:cNvPicPr>
            <p:nvPr/>
          </p:nvPicPr>
          <p:blipFill rotWithShape="1">
            <a:blip r:embed="rId2"/>
            <a:srcRect t="20974"/>
            <a:stretch/>
          </p:blipFill>
          <p:spPr>
            <a:xfrm>
              <a:off x="5769615" y="4604323"/>
              <a:ext cx="5941497" cy="2095004"/>
            </a:xfrm>
            <a:prstGeom prst="rect">
              <a:avLst/>
            </a:prstGeom>
            <a:ln>
              <a:noFill/>
            </a:ln>
            <a:effectLst>
              <a:outerShdw blurRad="292100" dist="139700" dir="2700000" algn="tl" rotWithShape="0">
                <a:srgbClr val="333333">
                  <a:alpha val="65000"/>
                </a:srgbClr>
              </a:outerShdw>
            </a:effectLst>
          </p:spPr>
        </p:pic>
        <p:sp>
          <p:nvSpPr>
            <p:cNvPr id="27" name="Oval 26">
              <a:extLst>
                <a:ext uri="{FF2B5EF4-FFF2-40B4-BE49-F238E27FC236}">
                  <a16:creationId xmlns:a16="http://schemas.microsoft.com/office/drawing/2014/main" id="{B5527072-F5D7-457D-95B3-F1474D2C5E02}"/>
                </a:ext>
              </a:extLst>
            </p:cNvPr>
            <p:cNvSpPr/>
            <p:nvPr/>
          </p:nvSpPr>
          <p:spPr>
            <a:xfrm>
              <a:off x="7053610" y="5835331"/>
              <a:ext cx="485938" cy="431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32" name="Rectangle: Rounded Corners 31">
              <a:extLst>
                <a:ext uri="{FF2B5EF4-FFF2-40B4-BE49-F238E27FC236}">
                  <a16:creationId xmlns:a16="http://schemas.microsoft.com/office/drawing/2014/main" id="{A7FE0A95-256A-4F7F-A254-B67CD31FD01C}"/>
                </a:ext>
              </a:extLst>
            </p:cNvPr>
            <p:cNvSpPr/>
            <p:nvPr/>
          </p:nvSpPr>
          <p:spPr>
            <a:xfrm>
              <a:off x="5750976" y="5936529"/>
              <a:ext cx="1248372" cy="22949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descr="Screenshot showing step 3">
            <a:extLst>
              <a:ext uri="{FF2B5EF4-FFF2-40B4-BE49-F238E27FC236}">
                <a16:creationId xmlns:a16="http://schemas.microsoft.com/office/drawing/2014/main" id="{F45D21C0-4D1B-48A0-8014-08B3BD123B57}"/>
              </a:ext>
            </a:extLst>
          </p:cNvPr>
          <p:cNvGrpSpPr/>
          <p:nvPr/>
        </p:nvGrpSpPr>
        <p:grpSpPr>
          <a:xfrm>
            <a:off x="5955019" y="1305773"/>
            <a:ext cx="5960678" cy="2433994"/>
            <a:chOff x="5798059" y="1393236"/>
            <a:chExt cx="5960678" cy="2433994"/>
          </a:xfrm>
        </p:grpSpPr>
        <p:grpSp>
          <p:nvGrpSpPr>
            <p:cNvPr id="23" name="Group 22">
              <a:extLst>
                <a:ext uri="{FF2B5EF4-FFF2-40B4-BE49-F238E27FC236}">
                  <a16:creationId xmlns:a16="http://schemas.microsoft.com/office/drawing/2014/main" id="{014C6E2C-F547-4F51-819D-57EBD506FA99}"/>
                </a:ext>
              </a:extLst>
            </p:cNvPr>
            <p:cNvGrpSpPr/>
            <p:nvPr/>
          </p:nvGrpSpPr>
          <p:grpSpPr>
            <a:xfrm>
              <a:off x="5798059" y="1393236"/>
              <a:ext cx="5960678" cy="2433994"/>
              <a:chOff x="5798059" y="1393236"/>
              <a:chExt cx="5960678" cy="2433994"/>
            </a:xfrm>
          </p:grpSpPr>
          <p:grpSp>
            <p:nvGrpSpPr>
              <p:cNvPr id="7" name="Group 6">
                <a:extLst>
                  <a:ext uri="{FF2B5EF4-FFF2-40B4-BE49-F238E27FC236}">
                    <a16:creationId xmlns:a16="http://schemas.microsoft.com/office/drawing/2014/main" id="{069DA538-4168-4C95-A92C-D3A06B3A2CF5}"/>
                  </a:ext>
                </a:extLst>
              </p:cNvPr>
              <p:cNvGrpSpPr/>
              <p:nvPr/>
            </p:nvGrpSpPr>
            <p:grpSpPr>
              <a:xfrm>
                <a:off x="5817240" y="1393236"/>
                <a:ext cx="5941497" cy="2433994"/>
                <a:chOff x="5817240" y="1437840"/>
                <a:chExt cx="5941497" cy="2433994"/>
              </a:xfrm>
            </p:grpSpPr>
            <p:pic>
              <p:nvPicPr>
                <p:cNvPr id="5" name="Picture 4">
                  <a:extLst>
                    <a:ext uri="{FF2B5EF4-FFF2-40B4-BE49-F238E27FC236}">
                      <a16:creationId xmlns:a16="http://schemas.microsoft.com/office/drawing/2014/main" id="{873BDBF7-65FE-4C71-ABD2-FA0DEB7FA9F2}"/>
                    </a:ext>
                  </a:extLst>
                </p:cNvPr>
                <p:cNvPicPr>
                  <a:picLocks noChangeAspect="1"/>
                </p:cNvPicPr>
                <p:nvPr/>
              </p:nvPicPr>
              <p:blipFill>
                <a:blip r:embed="rId3"/>
                <a:stretch>
                  <a:fillRect/>
                </a:stretch>
              </p:blipFill>
              <p:spPr>
                <a:xfrm>
                  <a:off x="5817240" y="1437840"/>
                  <a:ext cx="5941497" cy="2433994"/>
                </a:xfrm>
                <a:prstGeom prst="rect">
                  <a:avLst/>
                </a:prstGeom>
                <a:ln>
                  <a:noFill/>
                </a:ln>
                <a:effectLst>
                  <a:outerShdw blurRad="292100" dist="139700" dir="2700000" algn="tl" rotWithShape="0">
                    <a:srgbClr val="333333">
                      <a:alpha val="65000"/>
                    </a:srgbClr>
                  </a:outerShdw>
                </a:effectLst>
              </p:spPr>
            </p:pic>
            <p:sp>
              <p:nvSpPr>
                <p:cNvPr id="18" name="Oval 17">
                  <a:extLst>
                    <a:ext uri="{FF2B5EF4-FFF2-40B4-BE49-F238E27FC236}">
                      <a16:creationId xmlns:a16="http://schemas.microsoft.com/office/drawing/2014/main" id="{3C9DCAF2-D4D3-4B94-937C-7D11B5E8C2E7}"/>
                    </a:ext>
                  </a:extLst>
                </p:cNvPr>
                <p:cNvSpPr/>
                <p:nvPr/>
              </p:nvSpPr>
              <p:spPr>
                <a:xfrm>
                  <a:off x="6545214" y="2712992"/>
                  <a:ext cx="485938" cy="431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19" name="Rectangle: Rounded Corners 18">
                  <a:extLst>
                    <a:ext uri="{FF2B5EF4-FFF2-40B4-BE49-F238E27FC236}">
                      <a16:creationId xmlns:a16="http://schemas.microsoft.com/office/drawing/2014/main" id="{C7B0043B-CD0F-4161-836B-7B8F26475AD8}"/>
                    </a:ext>
                  </a:extLst>
                </p:cNvPr>
                <p:cNvSpPr/>
                <p:nvPr/>
              </p:nvSpPr>
              <p:spPr>
                <a:xfrm>
                  <a:off x="10622943" y="2553629"/>
                  <a:ext cx="1135794" cy="131820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A8F3AB1-49F2-41D5-A2FD-D503F5CEF7C3}"/>
                    </a:ext>
                  </a:extLst>
                </p:cNvPr>
                <p:cNvSpPr/>
                <p:nvPr/>
              </p:nvSpPr>
              <p:spPr>
                <a:xfrm>
                  <a:off x="7404135" y="2553629"/>
                  <a:ext cx="932974" cy="22949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29" name="Rectangle: Rounded Corners 28">
                <a:extLst>
                  <a:ext uri="{FF2B5EF4-FFF2-40B4-BE49-F238E27FC236}">
                    <a16:creationId xmlns:a16="http://schemas.microsoft.com/office/drawing/2014/main" id="{C308FFA1-2E0D-4B39-9407-370D844F8069}"/>
                  </a:ext>
                </a:extLst>
              </p:cNvPr>
              <p:cNvSpPr/>
              <p:nvPr/>
            </p:nvSpPr>
            <p:spPr>
              <a:xfrm>
                <a:off x="5798059" y="2820837"/>
                <a:ext cx="690005" cy="1471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0F6BDBD-DC89-403D-B882-1AAECFB6824D}"/>
                </a:ext>
              </a:extLst>
            </p:cNvPr>
            <p:cNvPicPr>
              <a:picLocks noChangeAspect="1"/>
            </p:cNvPicPr>
            <p:nvPr/>
          </p:nvPicPr>
          <p:blipFill rotWithShape="1">
            <a:blip r:embed="rId4"/>
            <a:srcRect t="1" r="4962" b="534"/>
            <a:stretch/>
          </p:blipFill>
          <p:spPr>
            <a:xfrm>
              <a:off x="9848635" y="2195264"/>
              <a:ext cx="1487606" cy="152151"/>
            </a:xfrm>
            <a:prstGeom prst="rect">
              <a:avLst/>
            </a:prstGeom>
          </p:spPr>
        </p:pic>
      </p:grpSp>
    </p:spTree>
    <p:extLst>
      <p:ext uri="{BB962C8B-B14F-4D97-AF65-F5344CB8AC3E}">
        <p14:creationId xmlns:p14="http://schemas.microsoft.com/office/powerpoint/2010/main" val="3089195055"/>
      </p:ext>
    </p:extLst>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AA7185-253A-48B9-BA5D-38420F4F46CE}"/>
              </a:ext>
            </a:extLst>
          </p:cNvPr>
          <p:cNvSpPr>
            <a:spLocks noGrp="1"/>
          </p:cNvSpPr>
          <p:nvPr>
            <p:ph idx="1"/>
          </p:nvPr>
        </p:nvSpPr>
        <p:spPr>
          <a:xfrm>
            <a:off x="861391" y="1425692"/>
            <a:ext cx="3917473" cy="5105400"/>
          </a:xfrm>
        </p:spPr>
        <p:txBody>
          <a:bodyPr/>
          <a:lstStyle/>
          <a:p>
            <a:pPr marL="342900" lvl="0" indent="-342900">
              <a:lnSpc>
                <a:spcPct val="80000"/>
              </a:lnSpc>
              <a:spcBef>
                <a:spcPts val="1200"/>
              </a:spcBef>
              <a:buClr>
                <a:srgbClr val="FF9E16"/>
              </a:buClr>
              <a:buFont typeface="+mj-lt"/>
              <a:buAutoNum type="arabicPeriod" startAt="5"/>
              <a:defRPr/>
            </a:pPr>
            <a:r>
              <a:rPr lang="en-US" sz="1800" dirty="0"/>
              <a:t>Update Study level </a:t>
            </a:r>
            <a:r>
              <a:rPr lang="en-US" sz="1800" b="1" dirty="0"/>
              <a:t>Tasks</a:t>
            </a:r>
          </a:p>
          <a:p>
            <a:pPr lvl="1">
              <a:spcBef>
                <a:spcPts val="1200"/>
              </a:spcBef>
              <a:buClr>
                <a:schemeClr val="tx1">
                  <a:lumMod val="75000"/>
                </a:schemeClr>
              </a:buClr>
              <a:defRPr/>
            </a:pPr>
            <a:r>
              <a:rPr lang="en-US" sz="1600" dirty="0"/>
              <a:t>Expand the</a:t>
            </a:r>
            <a:r>
              <a:rPr lang="en-US" sz="1600" b="1" dirty="0"/>
              <a:t> Study Tasks </a:t>
            </a:r>
            <a:r>
              <a:rPr lang="en-US" sz="1600" dirty="0"/>
              <a:t>Section</a:t>
            </a:r>
          </a:p>
          <a:p>
            <a:pPr lvl="1">
              <a:spcBef>
                <a:spcPts val="1200"/>
              </a:spcBef>
              <a:buClr>
                <a:schemeClr val="tx1">
                  <a:lumMod val="75000"/>
                </a:schemeClr>
              </a:buClr>
              <a:defRPr/>
            </a:pPr>
            <a:r>
              <a:rPr lang="en-US" sz="1600" dirty="0"/>
              <a:t>Make sure all tasks are </a:t>
            </a:r>
            <a:r>
              <a:rPr lang="en-US" sz="1600" b="1" dirty="0"/>
              <a:t>not required </a:t>
            </a:r>
            <a:r>
              <a:rPr lang="en-US" sz="1600" dirty="0"/>
              <a:t>or </a:t>
            </a:r>
            <a:r>
              <a:rPr lang="en-US" sz="1600" b="1" dirty="0"/>
              <a:t>Resolved</a:t>
            </a:r>
            <a:endParaRPr lang="en-US" sz="1600" dirty="0"/>
          </a:p>
          <a:p>
            <a:endParaRPr lang="en-US" dirty="0"/>
          </a:p>
        </p:txBody>
      </p:sp>
      <p:sp>
        <p:nvSpPr>
          <p:cNvPr id="3" name="Text Placeholder 2">
            <a:extLst>
              <a:ext uri="{FF2B5EF4-FFF2-40B4-BE49-F238E27FC236}">
                <a16:creationId xmlns:a16="http://schemas.microsoft.com/office/drawing/2014/main" id="{431795E4-463B-4B33-B699-1397D2B2F58C}"/>
              </a:ext>
            </a:extLst>
          </p:cNvPr>
          <p:cNvSpPr>
            <a:spLocks noGrp="1"/>
          </p:cNvSpPr>
          <p:nvPr>
            <p:ph type="body" sz="quarter" idx="13"/>
          </p:nvPr>
        </p:nvSpPr>
        <p:spPr/>
        <p:txBody>
          <a:bodyPr/>
          <a:lstStyle/>
          <a:p>
            <a:r>
              <a:rPr lang="en-US" dirty="0"/>
              <a:t>Plan Milestones &amp; Update Expected Documents</a:t>
            </a:r>
          </a:p>
        </p:txBody>
      </p:sp>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p:txBody>
          <a:bodyPr/>
          <a:lstStyle/>
          <a:p>
            <a:r>
              <a:rPr lang="en-US" dirty="0"/>
              <a:t>Closing a Study</a:t>
            </a:r>
          </a:p>
        </p:txBody>
      </p:sp>
      <p:grpSp>
        <p:nvGrpSpPr>
          <p:cNvPr id="4" name="Group 3" descr="Screenshot showing step 5">
            <a:extLst>
              <a:ext uri="{FF2B5EF4-FFF2-40B4-BE49-F238E27FC236}">
                <a16:creationId xmlns:a16="http://schemas.microsoft.com/office/drawing/2014/main" id="{B0BD839C-A269-4D1F-A785-07B29F940B88}"/>
              </a:ext>
            </a:extLst>
          </p:cNvPr>
          <p:cNvGrpSpPr/>
          <p:nvPr/>
        </p:nvGrpSpPr>
        <p:grpSpPr>
          <a:xfrm>
            <a:off x="4958837" y="2239282"/>
            <a:ext cx="6956860" cy="2003153"/>
            <a:chOff x="4958837" y="2950491"/>
            <a:chExt cx="6956860" cy="2003153"/>
          </a:xfrm>
        </p:grpSpPr>
        <p:pic>
          <p:nvPicPr>
            <p:cNvPr id="10" name="Picture 9">
              <a:extLst>
                <a:ext uri="{FF2B5EF4-FFF2-40B4-BE49-F238E27FC236}">
                  <a16:creationId xmlns:a16="http://schemas.microsoft.com/office/drawing/2014/main" id="{257FB3B6-6950-4F9E-BF9D-F8E1F5601312}"/>
                </a:ext>
              </a:extLst>
            </p:cNvPr>
            <p:cNvPicPr>
              <a:picLocks noChangeAspect="1"/>
            </p:cNvPicPr>
            <p:nvPr/>
          </p:nvPicPr>
          <p:blipFill>
            <a:blip r:embed="rId2"/>
            <a:stretch>
              <a:fillRect/>
            </a:stretch>
          </p:blipFill>
          <p:spPr>
            <a:xfrm>
              <a:off x="4972020" y="2950491"/>
              <a:ext cx="6943677" cy="1970428"/>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7DF047DF-F61D-4204-B1C9-E9A251554508}"/>
                </a:ext>
              </a:extLst>
            </p:cNvPr>
            <p:cNvGrpSpPr/>
            <p:nvPr/>
          </p:nvGrpSpPr>
          <p:grpSpPr>
            <a:xfrm>
              <a:off x="4958837" y="3029974"/>
              <a:ext cx="1380132" cy="1923670"/>
              <a:chOff x="5750976" y="4260286"/>
              <a:chExt cx="1380132" cy="1923670"/>
            </a:xfrm>
          </p:grpSpPr>
          <p:sp>
            <p:nvSpPr>
              <p:cNvPr id="24" name="Oval 23">
                <a:extLst>
                  <a:ext uri="{FF2B5EF4-FFF2-40B4-BE49-F238E27FC236}">
                    <a16:creationId xmlns:a16="http://schemas.microsoft.com/office/drawing/2014/main" id="{4AC34046-9CC0-438D-9236-1A8B2D29B045}"/>
                  </a:ext>
                </a:extLst>
              </p:cNvPr>
              <p:cNvSpPr/>
              <p:nvPr/>
            </p:nvSpPr>
            <p:spPr>
              <a:xfrm>
                <a:off x="6645170" y="4260286"/>
                <a:ext cx="485938" cy="431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6" name="Rectangle: Rounded Corners 25">
                <a:extLst>
                  <a:ext uri="{FF2B5EF4-FFF2-40B4-BE49-F238E27FC236}">
                    <a16:creationId xmlns:a16="http://schemas.microsoft.com/office/drawing/2014/main" id="{3AD93619-A066-4813-9EE7-FC8B41CD43D1}"/>
                  </a:ext>
                </a:extLst>
              </p:cNvPr>
              <p:cNvSpPr/>
              <p:nvPr/>
            </p:nvSpPr>
            <p:spPr>
              <a:xfrm>
                <a:off x="5750976" y="5954459"/>
                <a:ext cx="787539" cy="22949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spTree>
    <p:extLst>
      <p:ext uri="{BB962C8B-B14F-4D97-AF65-F5344CB8AC3E}">
        <p14:creationId xmlns:p14="http://schemas.microsoft.com/office/powerpoint/2010/main" val="887895495"/>
      </p:ext>
    </p:extLst>
  </p:cSld>
  <p:clrMapOvr>
    <a:masterClrMapping/>
  </p:clrMapOvr>
  <p:transition>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314EF4E-55A7-4FF5-9EDF-4DDC9E22423D}"/>
              </a:ext>
            </a:extLst>
          </p:cNvPr>
          <p:cNvSpPr>
            <a:spLocks noGrp="1"/>
          </p:cNvSpPr>
          <p:nvPr>
            <p:ph idx="1"/>
          </p:nvPr>
        </p:nvSpPr>
        <p:spPr>
          <a:xfrm>
            <a:off x="826624" y="1693920"/>
            <a:ext cx="4461302" cy="5105400"/>
          </a:xfrm>
        </p:spPr>
        <p:txBody>
          <a:bodyPr/>
          <a:lstStyle/>
          <a:p>
            <a:pPr marL="16002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sz="1800" dirty="0"/>
              <a:t>Navigate to the </a:t>
            </a:r>
            <a:r>
              <a:rPr lang="en-US" sz="1800" b="1" dirty="0"/>
              <a:t>TMF Homepage tab</a:t>
            </a:r>
          </a:p>
          <a:p>
            <a:pPr marL="16002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sz="1800" dirty="0"/>
              <a:t>Populate the Study in the selector</a:t>
            </a:r>
          </a:p>
          <a:p>
            <a:pPr marL="160020" marR="0" indent="-342900" algn="l" defTabSz="914400" rtl="0" eaLnBrk="1" fontAlgn="auto" latinLnBrk="0" hangingPunct="1">
              <a:lnSpc>
                <a:spcPct val="80000"/>
              </a:lnSpc>
              <a:spcBef>
                <a:spcPts val="1200"/>
              </a:spcBef>
              <a:spcAft>
                <a:spcPts val="0"/>
              </a:spcAft>
              <a:buClr>
                <a:schemeClr val="tx2"/>
              </a:buClr>
              <a:buSzTx/>
              <a:buFont typeface="+mj-lt"/>
              <a:buAutoNum type="arabicPeriod"/>
              <a:tabLst/>
            </a:pPr>
            <a:r>
              <a:rPr lang="en-US" sz="1800" dirty="0"/>
              <a:t>Verify there are </a:t>
            </a:r>
            <a:r>
              <a:rPr lang="en-US" sz="1800" b="1" dirty="0"/>
              <a:t>no open </a:t>
            </a:r>
            <a:r>
              <a:rPr lang="en-US" sz="1800" dirty="0"/>
              <a:t>Quality Issues</a:t>
            </a:r>
          </a:p>
          <a:p>
            <a:endParaRPr lang="en-US" dirty="0"/>
          </a:p>
        </p:txBody>
      </p:sp>
      <p:sp>
        <p:nvSpPr>
          <p:cNvPr id="3" name="Text Placeholder 2">
            <a:extLst>
              <a:ext uri="{FF2B5EF4-FFF2-40B4-BE49-F238E27FC236}">
                <a16:creationId xmlns:a16="http://schemas.microsoft.com/office/drawing/2014/main" id="{987A0871-80AE-EA47-9F26-EF2E9C14FE22}"/>
              </a:ext>
            </a:extLst>
          </p:cNvPr>
          <p:cNvSpPr>
            <a:spLocks noGrp="1"/>
          </p:cNvSpPr>
          <p:nvPr>
            <p:ph type="body" sz="quarter" idx="13"/>
          </p:nvPr>
        </p:nvSpPr>
        <p:spPr/>
        <p:txBody>
          <a:bodyPr/>
          <a:lstStyle/>
          <a:p>
            <a:r>
              <a:rPr lang="en-US"/>
              <a:t>Review the</a:t>
            </a:r>
            <a:r>
              <a:rPr lang="en-ES"/>
              <a:t> TMF Homepage</a:t>
            </a:r>
          </a:p>
        </p:txBody>
      </p:sp>
      <p:sp>
        <p:nvSpPr>
          <p:cNvPr id="4" name="Title 3">
            <a:extLst>
              <a:ext uri="{FF2B5EF4-FFF2-40B4-BE49-F238E27FC236}">
                <a16:creationId xmlns:a16="http://schemas.microsoft.com/office/drawing/2014/main" id="{7E895D5D-6F60-1B43-86DE-AEABB60A516F}"/>
              </a:ext>
            </a:extLst>
          </p:cNvPr>
          <p:cNvSpPr>
            <a:spLocks noGrp="1"/>
          </p:cNvSpPr>
          <p:nvPr>
            <p:ph type="title"/>
          </p:nvPr>
        </p:nvSpPr>
        <p:spPr/>
        <p:txBody>
          <a:bodyPr/>
          <a:lstStyle/>
          <a:p>
            <a:r>
              <a:rPr lang="en-ES" dirty="0"/>
              <a:t>Closing a Study</a:t>
            </a:r>
          </a:p>
        </p:txBody>
      </p:sp>
      <p:grpSp>
        <p:nvGrpSpPr>
          <p:cNvPr id="2" name="Group 1" descr="Screenshot showing step 3">
            <a:extLst>
              <a:ext uri="{FF2B5EF4-FFF2-40B4-BE49-F238E27FC236}">
                <a16:creationId xmlns:a16="http://schemas.microsoft.com/office/drawing/2014/main" id="{FB9A73C5-AC36-4E35-9E37-E01E08C84547}"/>
              </a:ext>
            </a:extLst>
          </p:cNvPr>
          <p:cNvGrpSpPr/>
          <p:nvPr/>
        </p:nvGrpSpPr>
        <p:grpSpPr>
          <a:xfrm>
            <a:off x="3160164" y="3251535"/>
            <a:ext cx="5871672" cy="2754122"/>
            <a:chOff x="5687404" y="1317696"/>
            <a:chExt cx="5871672" cy="2754122"/>
          </a:xfrm>
        </p:grpSpPr>
        <p:pic>
          <p:nvPicPr>
            <p:cNvPr id="18" name="Picture 17">
              <a:extLst>
                <a:ext uri="{FF2B5EF4-FFF2-40B4-BE49-F238E27FC236}">
                  <a16:creationId xmlns:a16="http://schemas.microsoft.com/office/drawing/2014/main" id="{338A25D5-841A-42F3-A61C-DBF169A8D6E1}"/>
                </a:ext>
              </a:extLst>
            </p:cNvPr>
            <p:cNvPicPr>
              <a:picLocks noChangeAspect="1"/>
            </p:cNvPicPr>
            <p:nvPr/>
          </p:nvPicPr>
          <p:blipFill>
            <a:blip r:embed="rId2"/>
            <a:stretch>
              <a:fillRect/>
            </a:stretch>
          </p:blipFill>
          <p:spPr>
            <a:xfrm>
              <a:off x="6058547" y="1317696"/>
              <a:ext cx="5500529" cy="2754122"/>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E24F1461-559F-D84D-A674-A3C2F679863A}"/>
                </a:ext>
              </a:extLst>
            </p:cNvPr>
            <p:cNvSpPr/>
            <p:nvPr/>
          </p:nvSpPr>
          <p:spPr>
            <a:xfrm>
              <a:off x="5687404" y="137731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17" name="Rectangle: Rounded Corners 16">
              <a:extLst>
                <a:ext uri="{FF2B5EF4-FFF2-40B4-BE49-F238E27FC236}">
                  <a16:creationId xmlns:a16="http://schemas.microsoft.com/office/drawing/2014/main" id="{B0C871F3-001A-4AA0-A7D9-2D6589F30995}"/>
                </a:ext>
              </a:extLst>
            </p:cNvPr>
            <p:cNvSpPr/>
            <p:nvPr/>
          </p:nvSpPr>
          <p:spPr>
            <a:xfrm>
              <a:off x="6190564" y="1804947"/>
              <a:ext cx="648266" cy="22019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9" name="Group 8" descr="Screenshot showing steps 1 and 2">
            <a:extLst>
              <a:ext uri="{FF2B5EF4-FFF2-40B4-BE49-F238E27FC236}">
                <a16:creationId xmlns:a16="http://schemas.microsoft.com/office/drawing/2014/main" id="{BD824D26-9DD1-426B-A661-C82A4B5E3143}"/>
              </a:ext>
            </a:extLst>
          </p:cNvPr>
          <p:cNvGrpSpPr/>
          <p:nvPr/>
        </p:nvGrpSpPr>
        <p:grpSpPr>
          <a:xfrm>
            <a:off x="5099977" y="1576035"/>
            <a:ext cx="6699055" cy="1047942"/>
            <a:chOff x="5142826" y="1387990"/>
            <a:chExt cx="6699055" cy="1047942"/>
          </a:xfrm>
        </p:grpSpPr>
        <p:pic>
          <p:nvPicPr>
            <p:cNvPr id="8" name="Picture 7">
              <a:extLst>
                <a:ext uri="{FF2B5EF4-FFF2-40B4-BE49-F238E27FC236}">
                  <a16:creationId xmlns:a16="http://schemas.microsoft.com/office/drawing/2014/main" id="{A11ACB3E-6FA1-4BEA-BC7C-DF5755A852EE}"/>
                </a:ext>
              </a:extLst>
            </p:cNvPr>
            <p:cNvPicPr>
              <a:picLocks noChangeAspect="1"/>
            </p:cNvPicPr>
            <p:nvPr/>
          </p:nvPicPr>
          <p:blipFill>
            <a:blip r:embed="rId3"/>
            <a:stretch>
              <a:fillRect/>
            </a:stretch>
          </p:blipFill>
          <p:spPr>
            <a:xfrm>
              <a:off x="5673106" y="1832299"/>
              <a:ext cx="6168775" cy="579664"/>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7B8F5B88-8934-48F7-8789-038745D60EC3}"/>
                </a:ext>
              </a:extLst>
            </p:cNvPr>
            <p:cNvSpPr/>
            <p:nvPr/>
          </p:nvSpPr>
          <p:spPr>
            <a:xfrm>
              <a:off x="10963143" y="138799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2" name="Oval 21">
              <a:extLst>
                <a:ext uri="{FF2B5EF4-FFF2-40B4-BE49-F238E27FC236}">
                  <a16:creationId xmlns:a16="http://schemas.microsoft.com/office/drawing/2014/main" id="{69BFB54F-A122-4479-A5BF-7A234480D255}"/>
                </a:ext>
              </a:extLst>
            </p:cNvPr>
            <p:cNvSpPr/>
            <p:nvPr/>
          </p:nvSpPr>
          <p:spPr>
            <a:xfrm>
              <a:off x="5142826" y="203786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spTree>
    <p:extLst>
      <p:ext uri="{BB962C8B-B14F-4D97-AF65-F5344CB8AC3E}">
        <p14:creationId xmlns:p14="http://schemas.microsoft.com/office/powerpoint/2010/main" val="4291917462"/>
      </p:ext>
    </p:extLst>
  </p:cSld>
  <p:clrMapOvr>
    <a:masterClrMapping/>
  </p:clrMapOvr>
  <p:transition>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FF2E0F-F85F-4B59-B476-D1B1E0A8BB44}"/>
              </a:ext>
            </a:extLst>
          </p:cNvPr>
          <p:cNvSpPr>
            <a:spLocks noGrp="1"/>
          </p:cNvSpPr>
          <p:nvPr>
            <p:ph idx="1"/>
          </p:nvPr>
        </p:nvSpPr>
        <p:spPr>
          <a:xfrm>
            <a:off x="826624" y="1371600"/>
            <a:ext cx="4638511" cy="5105400"/>
          </a:xfrm>
        </p:spPr>
        <p:txBody>
          <a:bodyPr/>
          <a:lstStyle/>
          <a:p>
            <a:pPr marL="342900" marR="0" indent="-342900" algn="l" defTabSz="914400" rtl="0" eaLnBrk="1" fontAlgn="auto" latinLnBrk="0" hangingPunct="1">
              <a:lnSpc>
                <a:spcPct val="80000"/>
              </a:lnSpc>
              <a:spcBef>
                <a:spcPts val="1200"/>
              </a:spcBef>
              <a:spcAft>
                <a:spcPts val="0"/>
              </a:spcAft>
              <a:buClr>
                <a:schemeClr val="tx2"/>
              </a:buClr>
              <a:buSzTx/>
              <a:buFont typeface="+mj-lt"/>
              <a:buAutoNum type="arabicPeriod" startAt="4"/>
              <a:tabLst/>
            </a:pPr>
            <a:r>
              <a:rPr lang="en-US" sz="1800" dirty="0"/>
              <a:t>Verify there are no Tasks Requiring Attention</a:t>
            </a:r>
          </a:p>
          <a:p>
            <a:pPr marL="342900" indent="-342900">
              <a:spcBef>
                <a:spcPts val="1200"/>
              </a:spcBef>
              <a:buFont typeface="+mj-lt"/>
              <a:buAutoNum type="arabicPeriod" startAt="4"/>
            </a:pPr>
            <a:r>
              <a:rPr lang="en-US" sz="1800" dirty="0"/>
              <a:t>Ensure all Expected Documents are complete</a:t>
            </a:r>
          </a:p>
          <a:p>
            <a:pPr marL="342900" indent="-342900">
              <a:lnSpc>
                <a:spcPct val="80000"/>
              </a:lnSpc>
              <a:spcBef>
                <a:spcPts val="1200"/>
              </a:spcBef>
              <a:buClr>
                <a:schemeClr val="tx2"/>
              </a:buClr>
              <a:buFont typeface="+mj-lt"/>
              <a:buAutoNum type="arabicPeriod" startAt="4"/>
            </a:pPr>
            <a:r>
              <a:rPr lang="en-US" sz="1800" dirty="0"/>
              <a:t>Ensure all Milestones have Actual Finish Dates</a:t>
            </a:r>
          </a:p>
          <a:p>
            <a:pPr marL="617220" lvl="1" indent="-342900">
              <a:spcBef>
                <a:spcPts val="1200"/>
              </a:spcBef>
              <a:buClr>
                <a:schemeClr val="tx1">
                  <a:lumMod val="75000"/>
                </a:schemeClr>
              </a:buClr>
            </a:pPr>
            <a:r>
              <a:rPr lang="en-US" sz="1600" b="1" dirty="0"/>
              <a:t>Note</a:t>
            </a:r>
            <a:r>
              <a:rPr lang="en-US" sz="1600" dirty="0"/>
              <a:t>: from the TMF Homepage, only Milestones without Actual finish dates will appear in the Upcoming Milestones section</a:t>
            </a:r>
          </a:p>
          <a:p>
            <a:pPr lvl="1">
              <a:spcBef>
                <a:spcPts val="1200"/>
              </a:spcBef>
              <a:buClr>
                <a:schemeClr val="tx1">
                  <a:lumMod val="75000"/>
                </a:schemeClr>
              </a:buClr>
            </a:pPr>
            <a:r>
              <a:rPr lang="en-US" sz="1600" dirty="0"/>
              <a:t>Work towards collecting all final documents until the </a:t>
            </a:r>
            <a:r>
              <a:rPr lang="en-US" sz="1600" b="1" dirty="0"/>
              <a:t>IR - Study Close </a:t>
            </a:r>
            <a:r>
              <a:rPr lang="en-US" sz="1600" dirty="0"/>
              <a:t>milestone is complete.</a:t>
            </a:r>
          </a:p>
          <a:p>
            <a:pPr lvl="1">
              <a:spcBef>
                <a:spcPts val="1200"/>
              </a:spcBef>
              <a:buClr>
                <a:schemeClr val="tx1">
                  <a:lumMod val="75000"/>
                </a:schemeClr>
              </a:buClr>
            </a:pPr>
            <a:r>
              <a:rPr lang="en-US" sz="1600" dirty="0"/>
              <a:t>All milestones should be complete before initiating Archival</a:t>
            </a:r>
          </a:p>
          <a:p>
            <a:pPr lvl="1">
              <a:spcBef>
                <a:spcPts val="1200"/>
              </a:spcBef>
              <a:buClr>
                <a:schemeClr val="tx1">
                  <a:lumMod val="75000"/>
                </a:schemeClr>
              </a:buClr>
            </a:pPr>
            <a:r>
              <a:rPr lang="en-US" sz="1600" b="1" i="1" dirty="0"/>
              <a:t>Note</a:t>
            </a:r>
            <a:r>
              <a:rPr lang="en-US" sz="1600" i="1" dirty="0"/>
              <a:t>: Archival is the next step in this process. </a:t>
            </a:r>
          </a:p>
          <a:p>
            <a:pPr marL="457200" lvl="1" indent="0">
              <a:spcBef>
                <a:spcPts val="1200"/>
              </a:spcBef>
              <a:buClr>
                <a:schemeClr val="tx1">
                  <a:lumMod val="75000"/>
                </a:schemeClr>
              </a:buClr>
              <a:buNone/>
            </a:pPr>
            <a:endParaRPr lang="en-US" dirty="0"/>
          </a:p>
          <a:p>
            <a:pPr marL="617220" lvl="1" indent="-342900">
              <a:spcBef>
                <a:spcPts val="1200"/>
              </a:spcBef>
              <a:buClr>
                <a:schemeClr val="tx1">
                  <a:lumMod val="75000"/>
                </a:schemeClr>
              </a:buClr>
            </a:pPr>
            <a:endParaRPr lang="en-US" dirty="0"/>
          </a:p>
          <a:p>
            <a:pPr marL="0" indent="0">
              <a:buNone/>
            </a:pPr>
            <a:endParaRPr lang="en-US" dirty="0"/>
          </a:p>
        </p:txBody>
      </p:sp>
      <p:sp>
        <p:nvSpPr>
          <p:cNvPr id="3" name="Text Placeholder 2">
            <a:extLst>
              <a:ext uri="{FF2B5EF4-FFF2-40B4-BE49-F238E27FC236}">
                <a16:creationId xmlns:a16="http://schemas.microsoft.com/office/drawing/2014/main" id="{987A0871-80AE-EA47-9F26-EF2E9C14FE22}"/>
              </a:ext>
            </a:extLst>
          </p:cNvPr>
          <p:cNvSpPr>
            <a:spLocks noGrp="1"/>
          </p:cNvSpPr>
          <p:nvPr>
            <p:ph type="body" sz="quarter" idx="13"/>
          </p:nvPr>
        </p:nvSpPr>
        <p:spPr/>
        <p:txBody>
          <a:bodyPr/>
          <a:lstStyle/>
          <a:p>
            <a:r>
              <a:rPr lang="en-US"/>
              <a:t>Review the</a:t>
            </a:r>
            <a:r>
              <a:rPr lang="en-ES"/>
              <a:t> TMF Homepage</a:t>
            </a:r>
          </a:p>
        </p:txBody>
      </p:sp>
      <p:sp>
        <p:nvSpPr>
          <p:cNvPr id="4" name="Title 3">
            <a:extLst>
              <a:ext uri="{FF2B5EF4-FFF2-40B4-BE49-F238E27FC236}">
                <a16:creationId xmlns:a16="http://schemas.microsoft.com/office/drawing/2014/main" id="{7E895D5D-6F60-1B43-86DE-AEABB60A516F}"/>
              </a:ext>
            </a:extLst>
          </p:cNvPr>
          <p:cNvSpPr>
            <a:spLocks noGrp="1"/>
          </p:cNvSpPr>
          <p:nvPr>
            <p:ph type="title"/>
          </p:nvPr>
        </p:nvSpPr>
        <p:spPr/>
        <p:txBody>
          <a:bodyPr/>
          <a:lstStyle/>
          <a:p>
            <a:r>
              <a:rPr lang="en-ES" dirty="0"/>
              <a:t>Closing a Study</a:t>
            </a:r>
          </a:p>
        </p:txBody>
      </p:sp>
      <p:grpSp>
        <p:nvGrpSpPr>
          <p:cNvPr id="25" name="Group 24" descr="Screenshot showing step 4">
            <a:extLst>
              <a:ext uri="{FF2B5EF4-FFF2-40B4-BE49-F238E27FC236}">
                <a16:creationId xmlns:a16="http://schemas.microsoft.com/office/drawing/2014/main" id="{3153E46B-0A85-4EF0-96A4-934DF873C96F}"/>
              </a:ext>
            </a:extLst>
          </p:cNvPr>
          <p:cNvGrpSpPr/>
          <p:nvPr/>
        </p:nvGrpSpPr>
        <p:grpSpPr>
          <a:xfrm>
            <a:off x="5465135" y="1339049"/>
            <a:ext cx="4787710" cy="1912915"/>
            <a:chOff x="5596137" y="1421160"/>
            <a:chExt cx="4787710" cy="1912915"/>
          </a:xfrm>
        </p:grpSpPr>
        <p:pic>
          <p:nvPicPr>
            <p:cNvPr id="11" name="Picture 10">
              <a:extLst>
                <a:ext uri="{FF2B5EF4-FFF2-40B4-BE49-F238E27FC236}">
                  <a16:creationId xmlns:a16="http://schemas.microsoft.com/office/drawing/2014/main" id="{E42E876A-90B2-9E48-8D35-D3C1522B47E2}"/>
                </a:ext>
              </a:extLst>
            </p:cNvPr>
            <p:cNvPicPr>
              <a:picLocks noChangeAspect="1"/>
            </p:cNvPicPr>
            <p:nvPr/>
          </p:nvPicPr>
          <p:blipFill>
            <a:blip r:embed="rId2"/>
            <a:stretch>
              <a:fillRect/>
            </a:stretch>
          </p:blipFill>
          <p:spPr>
            <a:xfrm>
              <a:off x="6015456" y="1486746"/>
              <a:ext cx="4368391" cy="1847329"/>
            </a:xfrm>
            <a:prstGeom prst="rect">
              <a:avLst/>
            </a:prstGeom>
            <a:ln>
              <a:noFill/>
            </a:ln>
            <a:effectLst>
              <a:outerShdw blurRad="292100" dist="139700" dir="2700000" algn="tl" rotWithShape="0">
                <a:srgbClr val="333333">
                  <a:alpha val="65000"/>
                </a:srgbClr>
              </a:outerShdw>
            </a:effectLst>
          </p:spPr>
        </p:pic>
        <p:sp>
          <p:nvSpPr>
            <p:cNvPr id="12" name="Oval 11">
              <a:extLst>
                <a:ext uri="{FF2B5EF4-FFF2-40B4-BE49-F238E27FC236}">
                  <a16:creationId xmlns:a16="http://schemas.microsoft.com/office/drawing/2014/main" id="{8AA7097B-57B9-B149-AB2A-4A31599FA3D4}"/>
                </a:ext>
              </a:extLst>
            </p:cNvPr>
            <p:cNvSpPr/>
            <p:nvPr/>
          </p:nvSpPr>
          <p:spPr>
            <a:xfrm>
              <a:off x="5596137" y="142116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grpSp>
        <p:nvGrpSpPr>
          <p:cNvPr id="18" name="Group 17" descr="Screenshot showing step 5">
            <a:extLst>
              <a:ext uri="{FF2B5EF4-FFF2-40B4-BE49-F238E27FC236}">
                <a16:creationId xmlns:a16="http://schemas.microsoft.com/office/drawing/2014/main" id="{2256049F-C247-4243-8C0D-987509F5416D}"/>
              </a:ext>
            </a:extLst>
          </p:cNvPr>
          <p:cNvGrpSpPr/>
          <p:nvPr/>
        </p:nvGrpSpPr>
        <p:grpSpPr>
          <a:xfrm>
            <a:off x="6726867" y="2657454"/>
            <a:ext cx="5291668" cy="1977811"/>
            <a:chOff x="5369309" y="3210519"/>
            <a:chExt cx="5291668" cy="1977811"/>
          </a:xfrm>
        </p:grpSpPr>
        <p:pic>
          <p:nvPicPr>
            <p:cNvPr id="16" name="Picture 15">
              <a:extLst>
                <a:ext uri="{FF2B5EF4-FFF2-40B4-BE49-F238E27FC236}">
                  <a16:creationId xmlns:a16="http://schemas.microsoft.com/office/drawing/2014/main" id="{D0AE7293-4C69-4916-9D9F-53AA98781BA4}"/>
                </a:ext>
              </a:extLst>
            </p:cNvPr>
            <p:cNvPicPr>
              <a:picLocks noChangeAspect="1"/>
            </p:cNvPicPr>
            <p:nvPr/>
          </p:nvPicPr>
          <p:blipFill>
            <a:blip r:embed="rId3"/>
            <a:stretch>
              <a:fillRect/>
            </a:stretch>
          </p:blipFill>
          <p:spPr>
            <a:xfrm>
              <a:off x="5788628" y="3258162"/>
              <a:ext cx="4872349" cy="1930168"/>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3C29EF31-0E0D-4B74-BE4E-BEEAFA293B54}"/>
                </a:ext>
              </a:extLst>
            </p:cNvPr>
            <p:cNvSpPr/>
            <p:nvPr/>
          </p:nvSpPr>
          <p:spPr>
            <a:xfrm>
              <a:off x="5369309" y="321051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grpSp>
      <p:grpSp>
        <p:nvGrpSpPr>
          <p:cNvPr id="13" name="Group 12" descr="Screenshot showing step 6">
            <a:extLst>
              <a:ext uri="{FF2B5EF4-FFF2-40B4-BE49-F238E27FC236}">
                <a16:creationId xmlns:a16="http://schemas.microsoft.com/office/drawing/2014/main" id="{7AE7AFB0-468A-4366-9DD1-144CB9CF9F93}"/>
              </a:ext>
            </a:extLst>
          </p:cNvPr>
          <p:cNvGrpSpPr/>
          <p:nvPr/>
        </p:nvGrpSpPr>
        <p:grpSpPr>
          <a:xfrm>
            <a:off x="5896029" y="4062125"/>
            <a:ext cx="4705592" cy="2597283"/>
            <a:chOff x="5884454" y="4154723"/>
            <a:chExt cx="4705592" cy="2597283"/>
          </a:xfrm>
        </p:grpSpPr>
        <p:pic>
          <p:nvPicPr>
            <p:cNvPr id="10" name="Picture 9">
              <a:extLst>
                <a:ext uri="{FF2B5EF4-FFF2-40B4-BE49-F238E27FC236}">
                  <a16:creationId xmlns:a16="http://schemas.microsoft.com/office/drawing/2014/main" id="{C3E8A4C1-E7E3-4E6E-9B15-408B66664DEB}"/>
                </a:ext>
              </a:extLst>
            </p:cNvPr>
            <p:cNvPicPr>
              <a:picLocks noChangeAspect="1"/>
            </p:cNvPicPr>
            <p:nvPr/>
          </p:nvPicPr>
          <p:blipFill>
            <a:blip r:embed="rId4"/>
            <a:stretch>
              <a:fillRect/>
            </a:stretch>
          </p:blipFill>
          <p:spPr>
            <a:xfrm>
              <a:off x="5884454" y="4154723"/>
              <a:ext cx="4705592" cy="2597283"/>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9C69E1CC-290E-4E15-A2D3-820AB0069ABF}"/>
                </a:ext>
              </a:extLst>
            </p:cNvPr>
            <p:cNvSpPr/>
            <p:nvPr/>
          </p:nvSpPr>
          <p:spPr>
            <a:xfrm>
              <a:off x="5926143" y="4507767"/>
              <a:ext cx="1636294" cy="25499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0" name="Oval 19">
              <a:extLst>
                <a:ext uri="{FF2B5EF4-FFF2-40B4-BE49-F238E27FC236}">
                  <a16:creationId xmlns:a16="http://schemas.microsoft.com/office/drawing/2014/main" id="{A2B65053-AAAA-471F-97C6-55DAA058DC6E}"/>
                </a:ext>
              </a:extLst>
            </p:cNvPr>
            <p:cNvSpPr/>
            <p:nvPr/>
          </p:nvSpPr>
          <p:spPr>
            <a:xfrm>
              <a:off x="7410482" y="478382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grpSp>
    </p:spTree>
    <p:extLst>
      <p:ext uri="{BB962C8B-B14F-4D97-AF65-F5344CB8AC3E}">
        <p14:creationId xmlns:p14="http://schemas.microsoft.com/office/powerpoint/2010/main" val="1297023539"/>
      </p:ext>
    </p:extLst>
  </p:cSld>
  <p:clrMapOvr>
    <a:masterClrMapping/>
  </p:clrMapOvr>
  <p:transition>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18DC-F47A-4D0E-A459-0B4766139C84}"/>
              </a:ext>
            </a:extLst>
          </p:cNvPr>
          <p:cNvSpPr>
            <a:spLocks noGrp="1"/>
          </p:cNvSpPr>
          <p:nvPr>
            <p:ph type="ctrTitle"/>
          </p:nvPr>
        </p:nvSpPr>
        <p:spPr/>
        <p:txBody>
          <a:bodyPr/>
          <a:lstStyle/>
          <a:p>
            <a:r>
              <a:rPr lang="en-US" dirty="0"/>
              <a:t>Archiving Your Study</a:t>
            </a:r>
          </a:p>
        </p:txBody>
      </p:sp>
    </p:spTree>
    <p:extLst>
      <p:ext uri="{BB962C8B-B14F-4D97-AF65-F5344CB8AC3E}">
        <p14:creationId xmlns:p14="http://schemas.microsoft.com/office/powerpoint/2010/main" val="1263033043"/>
      </p:ext>
    </p:extLst>
  </p:cSld>
  <p:clrMapOvr>
    <a:masterClrMapping/>
  </p:clrMapOvr>
  <p:transition>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4B6B-2571-4182-A51B-338F60D62253}"/>
              </a:ext>
            </a:extLst>
          </p:cNvPr>
          <p:cNvSpPr>
            <a:spLocks noGrp="1"/>
          </p:cNvSpPr>
          <p:nvPr>
            <p:ph type="title"/>
          </p:nvPr>
        </p:nvSpPr>
        <p:spPr>
          <a:xfrm>
            <a:off x="276303" y="97410"/>
            <a:ext cx="11639394" cy="986568"/>
          </a:xfrm>
        </p:spPr>
        <p:txBody>
          <a:bodyPr/>
          <a:lstStyle/>
          <a:p>
            <a:r>
              <a:rPr lang="en-US" dirty="0"/>
              <a:t>About Archival in Vault</a:t>
            </a:r>
          </a:p>
        </p:txBody>
      </p:sp>
      <p:sp>
        <p:nvSpPr>
          <p:cNvPr id="8" name="Round Single Corner Rectangle 35">
            <a:extLst>
              <a:ext uri="{FF2B5EF4-FFF2-40B4-BE49-F238E27FC236}">
                <a16:creationId xmlns:a16="http://schemas.microsoft.com/office/drawing/2014/main" id="{A97287AC-EEC7-4FD7-B4C7-B524035E2C63}"/>
              </a:ext>
              <a:ext uri="{C183D7F6-B498-43B3-948B-1728B52AA6E4}">
                <adec:decorative xmlns:adec="http://schemas.microsoft.com/office/drawing/2017/decorative" val="1"/>
              </a:ext>
            </a:extLst>
          </p:cNvPr>
          <p:cNvSpPr/>
          <p:nvPr/>
        </p:nvSpPr>
        <p:spPr>
          <a:xfrm rot="10800000">
            <a:off x="4476992" y="1282230"/>
            <a:ext cx="3224093" cy="5093517"/>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400" kern="0">
              <a:solidFill>
                <a:sysClr val="windowText" lastClr="000000"/>
              </a:solidFill>
              <a:latin typeface="Calibri"/>
              <a:ea typeface="ＭＳ Ｐゴシック" charset="0"/>
              <a:cs typeface="ＭＳ Ｐゴシック" charset="0"/>
            </a:endParaRPr>
          </a:p>
        </p:txBody>
      </p:sp>
      <p:sp>
        <p:nvSpPr>
          <p:cNvPr id="10" name="TextBox 9">
            <a:extLst>
              <a:ext uri="{FF2B5EF4-FFF2-40B4-BE49-F238E27FC236}">
                <a16:creationId xmlns:a16="http://schemas.microsoft.com/office/drawing/2014/main" id="{639D7205-16AC-4D5B-BAC8-F1ACD96B14DD}"/>
              </a:ext>
            </a:extLst>
          </p:cNvPr>
          <p:cNvSpPr txBox="1"/>
          <p:nvPr/>
        </p:nvSpPr>
        <p:spPr>
          <a:xfrm>
            <a:off x="4792375" y="1615114"/>
            <a:ext cx="2607248" cy="400110"/>
          </a:xfrm>
          <a:prstGeom prst="rect">
            <a:avLst/>
          </a:prstGeom>
          <a:noFill/>
        </p:spPr>
        <p:txBody>
          <a:bodyPr wrap="square" rtlCol="0">
            <a:spAutoFit/>
          </a:bodyPr>
          <a:lstStyle/>
          <a:p>
            <a:pPr algn="ctr"/>
            <a:r>
              <a:rPr lang="en-US" sz="2000" b="1" dirty="0">
                <a:solidFill>
                  <a:schemeClr val="tx1">
                    <a:lumMod val="75000"/>
                  </a:schemeClr>
                </a:solidFill>
              </a:rPr>
              <a:t>One Click Archival</a:t>
            </a:r>
          </a:p>
        </p:txBody>
      </p:sp>
      <p:sp>
        <p:nvSpPr>
          <p:cNvPr id="12" name="TextBox 11">
            <a:extLst>
              <a:ext uri="{FF2B5EF4-FFF2-40B4-BE49-F238E27FC236}">
                <a16:creationId xmlns:a16="http://schemas.microsoft.com/office/drawing/2014/main" id="{951D587C-3385-48F1-A06A-78876B7DE28B}"/>
              </a:ext>
            </a:extLst>
          </p:cNvPr>
          <p:cNvSpPr txBox="1"/>
          <p:nvPr/>
        </p:nvSpPr>
        <p:spPr>
          <a:xfrm>
            <a:off x="4555114" y="2009669"/>
            <a:ext cx="3081769"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75000"/>
                  </a:schemeClr>
                </a:solidFill>
              </a:rPr>
              <a:t>One click Archival refers to an Archival Job in Vault that is triggered by a </a:t>
            </a:r>
            <a:r>
              <a:rPr lang="en-US" sz="1600" i="1" dirty="0">
                <a:solidFill>
                  <a:schemeClr val="tx1">
                    <a:lumMod val="75000"/>
                  </a:schemeClr>
                </a:solidFill>
              </a:rPr>
              <a:t>single</a:t>
            </a:r>
            <a:r>
              <a:rPr lang="en-US" sz="1600" dirty="0">
                <a:solidFill>
                  <a:schemeClr val="tx1">
                    <a:lumMod val="75000"/>
                  </a:schemeClr>
                </a:solidFill>
              </a:rPr>
              <a:t> user action from the Study page. The Archivist initiates this job once all Closeout procedures are confirmed.</a:t>
            </a:r>
          </a:p>
          <a:p>
            <a:pPr marL="285750" indent="-285750">
              <a:buFont typeface="Arial" panose="020B0604020202020204" pitchFamily="34" charset="0"/>
              <a:buChar char="•"/>
            </a:pPr>
            <a:endParaRPr lang="en-US" sz="1600" dirty="0">
              <a:solidFill>
                <a:schemeClr val="tx1">
                  <a:lumMod val="75000"/>
                </a:schemeClr>
              </a:solidFill>
            </a:endParaRPr>
          </a:p>
          <a:p>
            <a:pPr marL="285750" indent="-285750">
              <a:buFont typeface="Arial" panose="020B0604020202020204" pitchFamily="34" charset="0"/>
              <a:buChar char="•"/>
            </a:pPr>
            <a:r>
              <a:rPr lang="en-US" sz="1600" dirty="0">
                <a:solidFill>
                  <a:schemeClr val="tx1">
                    <a:lumMod val="75000"/>
                  </a:schemeClr>
                </a:solidFill>
              </a:rPr>
              <a:t>This job should be initiated as soon as all Closeout Procedures are confirmed to ensure data in Vault is not changed.</a:t>
            </a:r>
          </a:p>
          <a:p>
            <a:pPr marL="285750" indent="-285750">
              <a:buFont typeface="Arial" panose="020B0604020202020204" pitchFamily="34" charset="0"/>
              <a:buChar char="•"/>
            </a:pPr>
            <a:endParaRPr lang="en-US" sz="1600" dirty="0">
              <a:solidFill>
                <a:schemeClr val="tx1">
                  <a:lumMod val="75000"/>
                </a:schemeClr>
              </a:solidFill>
            </a:endParaRPr>
          </a:p>
          <a:p>
            <a:pPr marL="285750" indent="-285750">
              <a:buFont typeface="Arial" panose="020B0604020202020204" pitchFamily="34" charset="0"/>
              <a:buChar char="•"/>
            </a:pPr>
            <a:r>
              <a:rPr lang="en-US" sz="1600" dirty="0">
                <a:solidFill>
                  <a:schemeClr val="tx1">
                    <a:lumMod val="75000"/>
                  </a:schemeClr>
                </a:solidFill>
              </a:rPr>
              <a:t>This Job automatically moves all documents to the Archive and updates the appropriate data records to inactive.</a:t>
            </a:r>
          </a:p>
        </p:txBody>
      </p:sp>
      <p:grpSp>
        <p:nvGrpSpPr>
          <p:cNvPr id="5" name="Group 4">
            <a:extLst>
              <a:ext uri="{FF2B5EF4-FFF2-40B4-BE49-F238E27FC236}">
                <a16:creationId xmlns:a16="http://schemas.microsoft.com/office/drawing/2014/main" id="{428B6E0E-C6F3-4AF9-AF38-3F5D9228EB43}"/>
              </a:ext>
              <a:ext uri="{C183D7F6-B498-43B3-948B-1728B52AA6E4}">
                <adec:decorative xmlns:adec="http://schemas.microsoft.com/office/drawing/2017/decorative" val="1"/>
              </a:ext>
            </a:extLst>
          </p:cNvPr>
          <p:cNvGrpSpPr/>
          <p:nvPr/>
        </p:nvGrpSpPr>
        <p:grpSpPr>
          <a:xfrm>
            <a:off x="5835726" y="1025757"/>
            <a:ext cx="520546" cy="530130"/>
            <a:chOff x="5822663" y="1102024"/>
            <a:chExt cx="520546" cy="530130"/>
          </a:xfrm>
        </p:grpSpPr>
        <p:sp>
          <p:nvSpPr>
            <p:cNvPr id="11" name="Oval 10">
              <a:extLst>
                <a:ext uri="{FF2B5EF4-FFF2-40B4-BE49-F238E27FC236}">
                  <a16:creationId xmlns:a16="http://schemas.microsoft.com/office/drawing/2014/main" id="{3E8DAF7C-7BD5-49E4-8F4C-F1CFBA5BC757}"/>
                </a:ext>
              </a:extLst>
            </p:cNvPr>
            <p:cNvSpPr>
              <a:spLocks noChangeAspect="1"/>
            </p:cNvSpPr>
            <p:nvPr/>
          </p:nvSpPr>
          <p:spPr>
            <a:xfrm>
              <a:off x="5822663" y="1102024"/>
              <a:ext cx="520546" cy="53013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Black" panose="020B0A04020102020204" pitchFamily="34" charset="0"/>
              </a:endParaRPr>
            </a:p>
          </p:txBody>
        </p:sp>
        <p:sp>
          <p:nvSpPr>
            <p:cNvPr id="35" name="Freeform 95">
              <a:extLst>
                <a:ext uri="{FF2B5EF4-FFF2-40B4-BE49-F238E27FC236}">
                  <a16:creationId xmlns:a16="http://schemas.microsoft.com/office/drawing/2014/main" id="{E1302594-D5A2-4AD3-B11D-D274539E79F2}"/>
                </a:ext>
              </a:extLst>
            </p:cNvPr>
            <p:cNvSpPr>
              <a:spLocks noChangeAspect="1"/>
            </p:cNvSpPr>
            <p:nvPr/>
          </p:nvSpPr>
          <p:spPr bwMode="auto">
            <a:xfrm>
              <a:off x="5914316" y="1244743"/>
              <a:ext cx="323322" cy="273939"/>
            </a:xfrm>
            <a:custGeom>
              <a:avLst/>
              <a:gdLst>
                <a:gd name="T0" fmla="*/ 294 w 347"/>
                <a:gd name="T1" fmla="*/ 0 h 294"/>
                <a:gd name="T2" fmla="*/ 127 w 347"/>
                <a:gd name="T3" fmla="*/ 199 h 294"/>
                <a:gd name="T4" fmla="*/ 44 w 347"/>
                <a:gd name="T5" fmla="*/ 131 h 294"/>
                <a:gd name="T6" fmla="*/ 0 w 347"/>
                <a:gd name="T7" fmla="*/ 183 h 294"/>
                <a:gd name="T8" fmla="*/ 135 w 347"/>
                <a:gd name="T9" fmla="*/ 294 h 294"/>
                <a:gd name="T10" fmla="*/ 347 w 347"/>
                <a:gd name="T11" fmla="*/ 43 h 294"/>
                <a:gd name="T12" fmla="*/ 294 w 347"/>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347" h="294">
                  <a:moveTo>
                    <a:pt x="294" y="0"/>
                  </a:moveTo>
                  <a:lnTo>
                    <a:pt x="127" y="199"/>
                  </a:lnTo>
                  <a:lnTo>
                    <a:pt x="44" y="131"/>
                  </a:lnTo>
                  <a:lnTo>
                    <a:pt x="0" y="183"/>
                  </a:lnTo>
                  <a:lnTo>
                    <a:pt x="135" y="294"/>
                  </a:lnTo>
                  <a:lnTo>
                    <a:pt x="347" y="43"/>
                  </a:lnTo>
                  <a:lnTo>
                    <a:pt x="29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59289492"/>
      </p:ext>
    </p:extLst>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6CE5-B7A6-4990-9C89-1E2392D42C4C}"/>
              </a:ext>
            </a:extLst>
          </p:cNvPr>
          <p:cNvSpPr>
            <a:spLocks noGrp="1"/>
          </p:cNvSpPr>
          <p:nvPr>
            <p:ph type="title"/>
          </p:nvPr>
        </p:nvSpPr>
        <p:spPr/>
        <p:txBody>
          <a:bodyPr/>
          <a:lstStyle/>
          <a:p>
            <a:r>
              <a:rPr lang="en-US"/>
              <a:t>Benefits of One-Click Archival</a:t>
            </a:r>
          </a:p>
        </p:txBody>
      </p:sp>
      <p:graphicFrame>
        <p:nvGraphicFramePr>
          <p:cNvPr id="4" name="Content Placeholder 3" descr="1. One click to Initiate Study Archival Process&#13;&#10;2. Introduces a streamlined archival process which accounts for documents used in multiple studies which may be up versioned post-archival&#13;&#10;3. Allows addition of documents and users to archived studies without the need to un-archive studies&#13;&#10;4. Ensures that archived documents and data for archival are properly secured once Archival is complete &#13;&#10;">
            <a:extLst>
              <a:ext uri="{FF2B5EF4-FFF2-40B4-BE49-F238E27FC236}">
                <a16:creationId xmlns:a16="http://schemas.microsoft.com/office/drawing/2014/main" id="{7400DDA0-D46B-44CC-A251-2FE4595F6796}"/>
              </a:ext>
            </a:extLst>
          </p:cNvPr>
          <p:cNvGraphicFramePr>
            <a:graphicFrameLocks noGrp="1"/>
          </p:cNvGraphicFramePr>
          <p:nvPr>
            <p:ph idx="1"/>
            <p:extLst>
              <p:ext uri="{D42A27DB-BD31-4B8C-83A1-F6EECF244321}">
                <p14:modId xmlns:p14="http://schemas.microsoft.com/office/powerpoint/2010/main" val="1683708023"/>
              </p:ext>
            </p:extLst>
          </p:nvPr>
        </p:nvGraphicFramePr>
        <p:xfrm>
          <a:off x="138151" y="1066800"/>
          <a:ext cx="11915697" cy="5344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01694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showing email updated on contact information">
            <a:extLst>
              <a:ext uri="{FF2B5EF4-FFF2-40B4-BE49-F238E27FC236}">
                <a16:creationId xmlns:a16="http://schemas.microsoft.com/office/drawing/2014/main" id="{39920EFC-405C-C418-3822-50FD7DB9C9F1}"/>
              </a:ext>
            </a:extLst>
          </p:cNvPr>
          <p:cNvPicPr>
            <a:picLocks noChangeAspect="1"/>
          </p:cNvPicPr>
          <p:nvPr/>
        </p:nvPicPr>
        <p:blipFill>
          <a:blip r:embed="rId2"/>
          <a:stretch>
            <a:fillRect/>
          </a:stretch>
        </p:blipFill>
        <p:spPr>
          <a:xfrm>
            <a:off x="4858871" y="3652720"/>
            <a:ext cx="5148158" cy="2226061"/>
          </a:xfrm>
          <a:prstGeom prst="rect">
            <a:avLst/>
          </a:prstGeom>
        </p:spPr>
      </p:pic>
      <p:pic>
        <p:nvPicPr>
          <p:cNvPr id="5122" name="Picture 2" descr="Screenshot showing step 6">
            <a:extLst>
              <a:ext uri="{FF2B5EF4-FFF2-40B4-BE49-F238E27FC236}">
                <a16:creationId xmlns:a16="http://schemas.microsoft.com/office/drawing/2014/main" id="{BCF0BA18-C371-9914-983E-9B7B78EA3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846" y="1147198"/>
            <a:ext cx="6525971" cy="22260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US" dirty="0"/>
              <a:t>Update</a:t>
            </a:r>
            <a:r>
              <a:rPr lang="en-ES" dirty="0"/>
              <a:t> a</a:t>
            </a:r>
            <a:r>
              <a:rPr lang="en-US" dirty="0"/>
              <a:t> Person’s Personal Contact Information</a:t>
            </a:r>
            <a:endParaRPr lang="en-ES" dirty="0"/>
          </a:p>
        </p:txBody>
      </p:sp>
      <p:sp>
        <p:nvSpPr>
          <p:cNvPr id="4" name="Rectangle 3">
            <a:extLst>
              <a:ext uri="{FF2B5EF4-FFF2-40B4-BE49-F238E27FC236}">
                <a16:creationId xmlns:a16="http://schemas.microsoft.com/office/drawing/2014/main" id="{3B8E5130-B6D1-9548-9256-D71CEA6358DC}"/>
              </a:ext>
            </a:extLst>
          </p:cNvPr>
          <p:cNvSpPr/>
          <p:nvPr/>
        </p:nvSpPr>
        <p:spPr>
          <a:xfrm>
            <a:off x="433387" y="979219"/>
            <a:ext cx="4002895" cy="1570558"/>
          </a:xfrm>
          <a:prstGeom prst="rect">
            <a:avLst/>
          </a:prstGeom>
        </p:spPr>
        <p:txBody>
          <a:bodyPr wrap="square" anchor="t">
            <a:spAutoFit/>
          </a:bodyPr>
          <a:lstStyle/>
          <a:p>
            <a:pPr marL="342900" indent="-342900">
              <a:lnSpc>
                <a:spcPct val="80000"/>
              </a:lnSpc>
              <a:spcBef>
                <a:spcPts val="1200"/>
              </a:spcBef>
              <a:buClr>
                <a:schemeClr val="tx2"/>
              </a:buClr>
              <a:buFont typeface="+mj-lt"/>
              <a:buAutoNum type="arabicPeriod" startAt="6"/>
            </a:pPr>
            <a:r>
              <a:rPr lang="en-US" dirty="0">
                <a:solidFill>
                  <a:schemeClr val="tx1">
                    <a:lumMod val="75000"/>
                  </a:schemeClr>
                </a:solidFill>
              </a:rPr>
              <a:t>The </a:t>
            </a:r>
            <a:r>
              <a:rPr lang="en-US" dirty="0">
                <a:solidFill>
                  <a:srgbClr val="646569">
                    <a:lumMod val="75000"/>
                  </a:srgbClr>
                </a:solidFill>
              </a:rPr>
              <a:t>Person Linked Contact Information </a:t>
            </a:r>
            <a:r>
              <a:rPr lang="en-US" dirty="0">
                <a:solidFill>
                  <a:schemeClr val="tx1">
                    <a:lumMod val="75000"/>
                  </a:schemeClr>
                </a:solidFill>
              </a:rPr>
              <a:t>is now updated.</a:t>
            </a:r>
          </a:p>
          <a:p>
            <a:pPr marL="742950" lvl="1" indent="-28575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Users cannot update the Personal Type Contact Information record directly</a:t>
            </a:r>
          </a:p>
          <a:p>
            <a:pPr marL="741363" lvl="1" indent="-284163">
              <a:lnSpc>
                <a:spcPct val="80000"/>
              </a:lnSpc>
              <a:spcBef>
                <a:spcPts val="12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If the contact information is associated with a study, study country, or study site, the associated record will be updated</a:t>
            </a:r>
          </a:p>
        </p:txBody>
      </p:sp>
      <p:sp>
        <p:nvSpPr>
          <p:cNvPr id="21" name="Oval 20">
            <a:extLst>
              <a:ext uri="{FF2B5EF4-FFF2-40B4-BE49-F238E27FC236}">
                <a16:creationId xmlns:a16="http://schemas.microsoft.com/office/drawing/2014/main" id="{23A66339-D27C-473B-A16F-2C72E18171B7}"/>
              </a:ext>
            </a:extLst>
          </p:cNvPr>
          <p:cNvSpPr/>
          <p:nvPr/>
        </p:nvSpPr>
        <p:spPr>
          <a:xfrm>
            <a:off x="4593366" y="97921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6</a:t>
            </a:r>
          </a:p>
        </p:txBody>
      </p:sp>
      <p:sp>
        <p:nvSpPr>
          <p:cNvPr id="17" name="Rectangle: Rounded Corners 16">
            <a:extLst>
              <a:ext uri="{FF2B5EF4-FFF2-40B4-BE49-F238E27FC236}">
                <a16:creationId xmlns:a16="http://schemas.microsoft.com/office/drawing/2014/main" id="{44AF0AAC-1D1C-4882-BC11-6A781843FAB4}"/>
              </a:ext>
              <a:ext uri="{C183D7F6-B498-43B3-948B-1728B52AA6E4}">
                <adec:decorative xmlns:adec="http://schemas.microsoft.com/office/drawing/2017/decorative" val="1"/>
              </a:ext>
            </a:extLst>
          </p:cNvPr>
          <p:cNvSpPr/>
          <p:nvPr/>
        </p:nvSpPr>
        <p:spPr>
          <a:xfrm>
            <a:off x="10287398" y="2131206"/>
            <a:ext cx="1072419" cy="16443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84A018B1-4353-4248-ABAA-B46B167326B1}"/>
              </a:ext>
              <a:ext uri="{C183D7F6-B498-43B3-948B-1728B52AA6E4}">
                <adec:decorative xmlns:adec="http://schemas.microsoft.com/office/drawing/2017/decorative" val="1"/>
              </a:ext>
            </a:extLst>
          </p:cNvPr>
          <p:cNvSpPr/>
          <p:nvPr/>
        </p:nvSpPr>
        <p:spPr>
          <a:xfrm>
            <a:off x="8733033" y="4765750"/>
            <a:ext cx="1181529" cy="35293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263BFD0-CEDD-48EC-848A-07AEBB207591}"/>
              </a:ext>
              <a:ext uri="{C183D7F6-B498-43B3-948B-1728B52AA6E4}">
                <adec:decorative xmlns:adec="http://schemas.microsoft.com/office/drawing/2017/decorative" val="1"/>
              </a:ext>
            </a:extLst>
          </p:cNvPr>
          <p:cNvCxnSpPr>
            <a:cxnSpLocks/>
          </p:cNvCxnSpPr>
          <p:nvPr/>
        </p:nvCxnSpPr>
        <p:spPr>
          <a:xfrm flipH="1">
            <a:off x="9736477" y="2295637"/>
            <a:ext cx="626723" cy="247011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562454"/>
      </p:ext>
    </p:extLst>
  </p:cSld>
  <p:clrMapOvr>
    <a:masterClrMapping/>
  </p:clrMapOvr>
  <p:transition>
    <p:fade/>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E839-7977-443B-950D-7F3738316CBA}"/>
              </a:ext>
            </a:extLst>
          </p:cNvPr>
          <p:cNvSpPr>
            <a:spLocks noGrp="1"/>
          </p:cNvSpPr>
          <p:nvPr>
            <p:ph type="title"/>
          </p:nvPr>
        </p:nvSpPr>
        <p:spPr>
          <a:xfrm>
            <a:off x="133631" y="83306"/>
            <a:ext cx="11639394" cy="970524"/>
          </a:xfrm>
        </p:spPr>
        <p:txBody>
          <a:bodyPr/>
          <a:lstStyle/>
          <a:p>
            <a:r>
              <a:rPr lang="en-US"/>
              <a:t>Roles and Responsibilities</a:t>
            </a:r>
          </a:p>
        </p:txBody>
      </p:sp>
      <p:graphicFrame>
        <p:nvGraphicFramePr>
          <p:cNvPr id="3" name="Table 3">
            <a:extLst>
              <a:ext uri="{FF2B5EF4-FFF2-40B4-BE49-F238E27FC236}">
                <a16:creationId xmlns:a16="http://schemas.microsoft.com/office/drawing/2014/main" id="{A7068DBC-0CD4-4AE0-8D24-187E1658C97D}"/>
              </a:ext>
            </a:extLst>
          </p:cNvPr>
          <p:cNvGraphicFramePr>
            <a:graphicFrameLocks noGrp="1"/>
          </p:cNvGraphicFramePr>
          <p:nvPr>
            <p:extLst>
              <p:ext uri="{D42A27DB-BD31-4B8C-83A1-F6EECF244321}">
                <p14:modId xmlns:p14="http://schemas.microsoft.com/office/powerpoint/2010/main" val="2398203519"/>
              </p:ext>
            </p:extLst>
          </p:nvPr>
        </p:nvGraphicFramePr>
        <p:xfrm>
          <a:off x="777490" y="1053830"/>
          <a:ext cx="10637020" cy="5174026"/>
        </p:xfrm>
        <a:graphic>
          <a:graphicData uri="http://schemas.openxmlformats.org/drawingml/2006/table">
            <a:tbl>
              <a:tblPr firstRow="1" bandRow="1">
                <a:tableStyleId>{F5AB1C69-6EDB-4FF4-983F-18BD219EF322}</a:tableStyleId>
              </a:tblPr>
              <a:tblGrid>
                <a:gridCol w="1174779">
                  <a:extLst>
                    <a:ext uri="{9D8B030D-6E8A-4147-A177-3AD203B41FA5}">
                      <a16:colId xmlns:a16="http://schemas.microsoft.com/office/drawing/2014/main" val="4201106419"/>
                    </a:ext>
                  </a:extLst>
                </a:gridCol>
                <a:gridCol w="6211710">
                  <a:extLst>
                    <a:ext uri="{9D8B030D-6E8A-4147-A177-3AD203B41FA5}">
                      <a16:colId xmlns:a16="http://schemas.microsoft.com/office/drawing/2014/main" val="1531850397"/>
                    </a:ext>
                  </a:extLst>
                </a:gridCol>
                <a:gridCol w="3250531">
                  <a:extLst>
                    <a:ext uri="{9D8B030D-6E8A-4147-A177-3AD203B41FA5}">
                      <a16:colId xmlns:a16="http://schemas.microsoft.com/office/drawing/2014/main" val="818799452"/>
                    </a:ext>
                  </a:extLst>
                </a:gridCol>
              </a:tblGrid>
              <a:tr h="358186">
                <a:tc>
                  <a:txBody>
                    <a:bodyPr/>
                    <a:lstStyle/>
                    <a:p>
                      <a:r>
                        <a:rPr lang="en-US" sz="1600" dirty="0">
                          <a:solidFill>
                            <a:schemeClr val="tx1"/>
                          </a:solidFill>
                        </a:rPr>
                        <a:t>Role</a:t>
                      </a:r>
                    </a:p>
                  </a:txBody>
                  <a:tcPr/>
                </a:tc>
                <a:tc>
                  <a:txBody>
                    <a:bodyPr/>
                    <a:lstStyle/>
                    <a:p>
                      <a:r>
                        <a:rPr lang="en-US" sz="1600" dirty="0">
                          <a:solidFill>
                            <a:schemeClr val="tx1"/>
                          </a:solidFill>
                        </a:rPr>
                        <a:t>Description</a:t>
                      </a:r>
                    </a:p>
                  </a:txBody>
                  <a:tcPr/>
                </a:tc>
                <a:tc>
                  <a:txBody>
                    <a:bodyPr/>
                    <a:lstStyle/>
                    <a:p>
                      <a:r>
                        <a:rPr lang="en-US" sz="1600" dirty="0">
                          <a:solidFill>
                            <a:schemeClr val="tx1"/>
                          </a:solidFill>
                        </a:rPr>
                        <a:t>Recommended Role(s)</a:t>
                      </a:r>
                    </a:p>
                  </a:txBody>
                  <a:tcPr/>
                </a:tc>
                <a:extLst>
                  <a:ext uri="{0D108BD9-81ED-4DB2-BD59-A6C34878D82A}">
                    <a16:rowId xmlns:a16="http://schemas.microsoft.com/office/drawing/2014/main" val="1520765860"/>
                  </a:ext>
                </a:extLst>
              </a:tr>
              <a:tr h="716041">
                <a:tc>
                  <a:txBody>
                    <a:bodyPr/>
                    <a:lstStyle/>
                    <a:p>
                      <a:pPr marL="0" indent="0" fontAlgn="base">
                        <a:buFont typeface="+mj-lt"/>
                        <a:buNone/>
                      </a:pPr>
                      <a:r>
                        <a:rPr lang="en-US" sz="1600" b="1" dirty="0"/>
                        <a:t>Archivist/</a:t>
                      </a:r>
                    </a:p>
                    <a:p>
                      <a:pPr marL="0" indent="0" fontAlgn="base">
                        <a:buFont typeface="+mj-lt"/>
                        <a:buNone/>
                      </a:pPr>
                      <a:r>
                        <a:rPr lang="en-US" sz="1600" b="1" dirty="0"/>
                        <a:t>Study Manager</a:t>
                      </a:r>
                    </a:p>
                  </a:txBody>
                  <a:tcPr/>
                </a:tc>
                <a:tc>
                  <a:txBody>
                    <a:bodyPr/>
                    <a:lstStyle/>
                    <a:p>
                      <a:pPr marL="171450" lvl="0" indent="-171450" algn="l">
                        <a:buFont typeface="Arial" panose="020B0604020202020204" pitchFamily="34" charset="0"/>
                        <a:buChar char="•"/>
                      </a:pPr>
                      <a:r>
                        <a:rPr lang="en-US" sz="1600" dirty="0"/>
                        <a:t>Generates the TMF Inventory report and files it in eTMF</a:t>
                      </a:r>
                    </a:p>
                    <a:p>
                      <a:pPr marL="171450" lvl="0" indent="-171450" algn="l">
                        <a:buFont typeface="Arial" panose="020B0604020202020204" pitchFamily="34" charset="0"/>
                        <a:buChar char="•"/>
                      </a:pPr>
                      <a:r>
                        <a:rPr lang="en-US" sz="1600" dirty="0"/>
                        <a:t>Executes the study archival job</a:t>
                      </a:r>
                    </a:p>
                    <a:p>
                      <a:pPr marL="171450" lvl="0" indent="-171450" algn="l">
                        <a:buFont typeface="Arial" panose="020B0604020202020204" pitchFamily="34" charset="0"/>
                        <a:buChar char="•"/>
                      </a:pPr>
                      <a:r>
                        <a:rPr lang="en-US" sz="1600" dirty="0"/>
                        <a:t>Moves documents in and out of the archive</a:t>
                      </a:r>
                    </a:p>
                    <a:p>
                      <a:pPr marL="171450" lvl="0" indent="-171450" algn="l">
                        <a:buFont typeface="Arial" panose="020B0604020202020204" pitchFamily="34" charset="0"/>
                        <a:buChar char="•"/>
                      </a:pPr>
                      <a:r>
                        <a:rPr lang="en-US" sz="1600" dirty="0"/>
                        <a:t>Edits Archived documents</a:t>
                      </a:r>
                    </a:p>
                    <a:p>
                      <a:pPr marL="171450" lvl="0" indent="-171450" algn="l">
                        <a:buFont typeface="Arial" panose="020B0604020202020204" pitchFamily="34" charset="0"/>
                        <a:buChar char="•"/>
                      </a:pPr>
                      <a:r>
                        <a:rPr lang="en-US" sz="1600" dirty="0"/>
                        <a:t>Uploads new documents for archived studies (e.g., in the case of the Annual Safety Report coming in)</a:t>
                      </a:r>
                    </a:p>
                    <a:p>
                      <a:pPr marL="171450" lvl="0" indent="-171450" algn="l">
                        <a:buFont typeface="Arial" panose="020B0604020202020204" pitchFamily="34" charset="0"/>
                        <a:buChar char="•"/>
                      </a:pPr>
                      <a:r>
                        <a:rPr lang="en-US" sz="1600" dirty="0"/>
                        <a:t>Creates new related records for archived studies, such as study person. Give users access to Archived studies.</a:t>
                      </a:r>
                    </a:p>
                    <a:p>
                      <a:pPr marL="171450" lvl="0" indent="-171450" algn="l">
                        <a:buFont typeface="Arial" panose="020B0604020202020204" pitchFamily="34" charset="0"/>
                        <a:buChar char="•"/>
                      </a:pPr>
                      <a:r>
                        <a:rPr lang="en-US" sz="1600" dirty="0"/>
                        <a:t>Edit Metadata for archived studies (e.g., in the case of modified Milestone dates)</a:t>
                      </a:r>
                    </a:p>
                    <a:p>
                      <a:pPr marL="171450" lvl="0" indent="-171450" algn="l">
                        <a:buFont typeface="Arial" panose="020B0604020202020204" pitchFamily="34" charset="0"/>
                        <a:buChar char="•"/>
                      </a:pPr>
                      <a:r>
                        <a:rPr lang="en-US" sz="1600" dirty="0"/>
                        <a:t>Execute “Re-active Study” action to un-archive the Study and its related records</a:t>
                      </a:r>
                    </a:p>
                  </a:txBody>
                  <a:tcPr/>
                </a:tc>
                <a:tc>
                  <a:txBody>
                    <a:bodyPr/>
                    <a:lstStyle/>
                    <a:p>
                      <a:pPr marL="171450" lvl="0" indent="-171450" algn="l">
                        <a:buFont typeface="Arial" panose="020B0604020202020204" pitchFamily="34" charset="0"/>
                        <a:buChar char="•"/>
                      </a:pPr>
                      <a:r>
                        <a:rPr lang="en-US" sz="1600" dirty="0"/>
                        <a:t>TMF Admin</a:t>
                      </a:r>
                    </a:p>
                    <a:p>
                      <a:pPr marL="171450" lvl="0" indent="-171450" algn="l">
                        <a:buFont typeface="Arial" panose="020B0604020202020204" pitchFamily="34" charset="0"/>
                        <a:buChar char="•"/>
                      </a:pPr>
                      <a:r>
                        <a:rPr lang="en-US" sz="1600" dirty="0"/>
                        <a:t>Clinical Business/System Admin (backup)</a:t>
                      </a:r>
                    </a:p>
                  </a:txBody>
                  <a:tcPr/>
                </a:tc>
                <a:extLst>
                  <a:ext uri="{0D108BD9-81ED-4DB2-BD59-A6C34878D82A}">
                    <a16:rowId xmlns:a16="http://schemas.microsoft.com/office/drawing/2014/main" val="1337965814"/>
                  </a:ext>
                </a:extLst>
              </a:tr>
              <a:tr h="674712">
                <a:tc>
                  <a:txBody>
                    <a:bodyPr/>
                    <a:lstStyle/>
                    <a:p>
                      <a:pPr marL="0" indent="0" fontAlgn="base">
                        <a:buFont typeface="+mj-lt"/>
                        <a:buNone/>
                      </a:pPr>
                      <a:r>
                        <a:rPr lang="en-US" sz="1600" b="1" dirty="0"/>
                        <a:t>Viewer of Archived Study</a:t>
                      </a:r>
                    </a:p>
                  </a:txBody>
                  <a:tcPr/>
                </a:tc>
                <a:tc>
                  <a:txBody>
                    <a:bodyPr/>
                    <a:lstStyle/>
                    <a:p>
                      <a:pPr marL="171450" lvl="0" indent="-171450" algn="l">
                        <a:buFont typeface="Arial" panose="020B0604020202020204" pitchFamily="34" charset="0"/>
                        <a:buChar char="•"/>
                      </a:pPr>
                      <a:r>
                        <a:rPr lang="en-GB" sz="1600" b="0" i="0" dirty="0"/>
                        <a:t>Views Archived Studies and their related records and documents</a:t>
                      </a:r>
                      <a:endParaRPr lang="en-GB" sz="1600" dirty="0"/>
                    </a:p>
                    <a:p>
                      <a:pPr marL="171450" lvl="0" indent="-171450" algn="l">
                        <a:buFont typeface="Arial" panose="020B0604020202020204" pitchFamily="34" charset="0"/>
                        <a:buChar char="•"/>
                      </a:pPr>
                      <a:r>
                        <a:rPr lang="en-GB" sz="1600" b="0" i="0" dirty="0"/>
                        <a:t>Cannot edit documents, metadata, or up version documents</a:t>
                      </a:r>
                      <a:endParaRPr lang="en-GB" sz="1600" dirty="0"/>
                    </a:p>
                    <a:p>
                      <a:pPr marL="171450" lvl="0" indent="-171450" algn="l">
                        <a:buFont typeface="Arial" panose="020B0604020202020204" pitchFamily="34" charset="0"/>
                        <a:buChar char="•"/>
                      </a:pPr>
                      <a:r>
                        <a:rPr lang="en-GB" sz="1600" b="0" i="0" dirty="0"/>
                        <a:t>Cannot upload documents into the Archived Study</a:t>
                      </a:r>
                      <a:endParaRPr lang="en-GB" sz="1600" dirty="0"/>
                    </a:p>
                    <a:p>
                      <a:pPr marL="171450" lvl="0" indent="-171450" algn="l">
                        <a:buFont typeface="Arial" panose="020B0604020202020204" pitchFamily="34" charset="0"/>
                        <a:buChar char="•"/>
                      </a:pPr>
                      <a:r>
                        <a:rPr lang="en-GB" sz="1600" b="0" i="0" dirty="0"/>
                        <a:t>Cannot edit permissions on the Study and Study-related data </a:t>
                      </a:r>
                      <a:endParaRPr lang="en-GB" sz="1600" dirty="0"/>
                    </a:p>
                  </a:txBody>
                  <a:tcPr/>
                </a:tc>
                <a:tc>
                  <a:txBody>
                    <a:bodyPr/>
                    <a:lstStyle/>
                    <a:p>
                      <a:pPr marL="171450" lvl="0" indent="-171450" algn="l">
                        <a:buFont typeface="Arial" panose="020B0604020202020204" pitchFamily="34" charset="0"/>
                        <a:buChar char="•"/>
                      </a:pPr>
                      <a:r>
                        <a:rPr lang="en-GB" sz="1600" dirty="0"/>
                        <a:t>All users who could view/edit study prior to archival will have view only access (if they have permissions to view the archive)</a:t>
                      </a:r>
                    </a:p>
                    <a:p>
                      <a:pPr marL="171450" lvl="0" indent="-171450" algn="l">
                        <a:buFont typeface="Arial" panose="020B0604020202020204" pitchFamily="34" charset="0"/>
                        <a:buChar char="•"/>
                      </a:pPr>
                      <a:r>
                        <a:rPr lang="en-GB" sz="1600" dirty="0"/>
                        <a:t>If view access should be revoked, follow business process for granting/revoking study access</a:t>
                      </a:r>
                    </a:p>
                  </a:txBody>
                  <a:tcPr/>
                </a:tc>
                <a:extLst>
                  <a:ext uri="{0D108BD9-81ED-4DB2-BD59-A6C34878D82A}">
                    <a16:rowId xmlns:a16="http://schemas.microsoft.com/office/drawing/2014/main" val="2326586404"/>
                  </a:ext>
                </a:extLst>
              </a:tr>
            </a:tbl>
          </a:graphicData>
        </a:graphic>
      </p:graphicFrame>
    </p:spTree>
    <p:extLst>
      <p:ext uri="{BB962C8B-B14F-4D97-AF65-F5344CB8AC3E}">
        <p14:creationId xmlns:p14="http://schemas.microsoft.com/office/powerpoint/2010/main" val="2678101935"/>
      </p:ext>
    </p:extLst>
  </p:cSld>
  <p:clrMapOvr>
    <a:masterClrMapping/>
  </p:clrMapOvr>
  <p:transition>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5EA0A07-EC20-1828-FCD2-802B76C6E9A2}"/>
              </a:ext>
            </a:extLst>
          </p:cNvPr>
          <p:cNvSpPr>
            <a:spLocks noGrp="1"/>
          </p:cNvSpPr>
          <p:nvPr>
            <p:ph idx="1"/>
          </p:nvPr>
        </p:nvSpPr>
        <p:spPr>
          <a:xfrm>
            <a:off x="821641" y="1668171"/>
            <a:ext cx="5949002" cy="3714056"/>
          </a:xfrm>
        </p:spPr>
        <p:txBody>
          <a:bodyPr/>
          <a:lstStyle/>
          <a:p>
            <a:pPr marL="342900" indent="-342900">
              <a:buFont typeface="+mj-lt"/>
              <a:buAutoNum type="arabicPeriod"/>
            </a:pPr>
            <a:r>
              <a:rPr lang="en-US" sz="2000" dirty="0"/>
              <a:t>Confirm the Archival Prerequisites manually:</a:t>
            </a:r>
          </a:p>
          <a:p>
            <a:pPr lvl="1"/>
            <a:r>
              <a:rPr lang="en-US" sz="1600" dirty="0"/>
              <a:t>All Study and Study Countries are in Closing State</a:t>
            </a:r>
          </a:p>
          <a:p>
            <a:pPr lvl="1"/>
            <a:r>
              <a:rPr lang="en-US" sz="1600" dirty="0"/>
              <a:t>Study Sites are in Closed State</a:t>
            </a:r>
          </a:p>
          <a:p>
            <a:pPr lvl="1"/>
            <a:r>
              <a:rPr lang="en-US" sz="1600" dirty="0"/>
              <a:t>All milestones have an actual finish date</a:t>
            </a:r>
          </a:p>
          <a:p>
            <a:pPr lvl="1"/>
            <a:r>
              <a:rPr lang="en-US" sz="1600" dirty="0"/>
              <a:t>No Documents are checked out, under legal hold or in an active workflow</a:t>
            </a:r>
          </a:p>
          <a:p>
            <a:pPr lvl="1"/>
            <a:r>
              <a:rPr lang="en-US" sz="1600" dirty="0"/>
              <a:t>No Documents are unclassified </a:t>
            </a:r>
          </a:p>
          <a:p>
            <a:pPr lvl="1"/>
            <a:r>
              <a:rPr lang="en-US" sz="1600" dirty="0"/>
              <a:t>All Quality Issues are closed</a:t>
            </a:r>
          </a:p>
          <a:p>
            <a:pPr lvl="1"/>
            <a:r>
              <a:rPr lang="en-US" sz="1600" dirty="0"/>
              <a:t>All Pending Decision and # Expected values have been updated in the Expected Documents Section</a:t>
            </a:r>
          </a:p>
          <a:p>
            <a:pPr lvl="1"/>
            <a:r>
              <a:rPr lang="en-US" sz="1600" dirty="0"/>
              <a:t>Zero Tasks Requiring Attention in the TMF Homepage of the related target study</a:t>
            </a:r>
          </a:p>
          <a:p>
            <a:pPr lvl="1"/>
            <a:r>
              <a:rPr lang="en-US" sz="1600" dirty="0"/>
              <a:t>Confirm that there are enough archived site licenses available</a:t>
            </a:r>
          </a:p>
        </p:txBody>
      </p:sp>
      <p:sp>
        <p:nvSpPr>
          <p:cNvPr id="3" name="Text Placeholder 2">
            <a:extLst>
              <a:ext uri="{FF2B5EF4-FFF2-40B4-BE49-F238E27FC236}">
                <a16:creationId xmlns:a16="http://schemas.microsoft.com/office/drawing/2014/main" id="{63B7494F-F9CB-5AC8-DAC6-51455BF3D8BA}"/>
              </a:ext>
            </a:extLst>
          </p:cNvPr>
          <p:cNvSpPr>
            <a:spLocks noGrp="1"/>
          </p:cNvSpPr>
          <p:nvPr>
            <p:ph type="body" sz="quarter" idx="13"/>
          </p:nvPr>
        </p:nvSpPr>
        <p:spPr/>
        <p:txBody>
          <a:bodyPr/>
          <a:lstStyle/>
          <a:p>
            <a:r>
              <a:rPr lang="en-US" dirty="0"/>
              <a:t>Confirming Archival Pre-requisites</a:t>
            </a:r>
          </a:p>
        </p:txBody>
      </p:sp>
      <p:sp>
        <p:nvSpPr>
          <p:cNvPr id="4" name="Title 3">
            <a:extLst>
              <a:ext uri="{FF2B5EF4-FFF2-40B4-BE49-F238E27FC236}">
                <a16:creationId xmlns:a16="http://schemas.microsoft.com/office/drawing/2014/main" id="{58664032-7448-90DB-1921-1CAAE32C36FF}"/>
              </a:ext>
            </a:extLst>
          </p:cNvPr>
          <p:cNvSpPr>
            <a:spLocks noGrp="1"/>
          </p:cNvSpPr>
          <p:nvPr>
            <p:ph type="title"/>
          </p:nvPr>
        </p:nvSpPr>
        <p:spPr/>
        <p:txBody>
          <a:bodyPr/>
          <a:lstStyle/>
          <a:p>
            <a:r>
              <a:rPr lang="en-US" dirty="0"/>
              <a:t>Archiving a Study in Vault</a:t>
            </a:r>
          </a:p>
        </p:txBody>
      </p:sp>
    </p:spTree>
    <p:extLst>
      <p:ext uri="{BB962C8B-B14F-4D97-AF65-F5344CB8AC3E}">
        <p14:creationId xmlns:p14="http://schemas.microsoft.com/office/powerpoint/2010/main" val="1729171218"/>
      </p:ext>
    </p:extLst>
  </p:cSld>
  <p:clrMapOvr>
    <a:masterClrMapping/>
  </p:clrMapOvr>
  <p:transition>
    <p:fad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5EA0A07-EC20-1828-FCD2-802B76C6E9A2}"/>
              </a:ext>
            </a:extLst>
          </p:cNvPr>
          <p:cNvSpPr>
            <a:spLocks noGrp="1"/>
          </p:cNvSpPr>
          <p:nvPr>
            <p:ph idx="1"/>
          </p:nvPr>
        </p:nvSpPr>
        <p:spPr>
          <a:xfrm>
            <a:off x="775343" y="1648200"/>
            <a:ext cx="4368535" cy="3714056"/>
          </a:xfrm>
        </p:spPr>
        <p:txBody>
          <a:bodyPr/>
          <a:lstStyle/>
          <a:p>
            <a:pPr marL="342900" indent="-342900">
              <a:buFont typeface="+mj-lt"/>
              <a:buAutoNum type="arabicPeriod"/>
            </a:pPr>
            <a:r>
              <a:rPr lang="en-US" sz="1800" dirty="0"/>
              <a:t>Navigate to the </a:t>
            </a:r>
            <a:r>
              <a:rPr lang="en-US" sz="1800" b="1" dirty="0"/>
              <a:t>Reports</a:t>
            </a:r>
            <a:r>
              <a:rPr lang="en-US" sz="1800" dirty="0"/>
              <a:t> Tab and search for and open the</a:t>
            </a:r>
            <a:r>
              <a:rPr lang="en-US" sz="1800" b="1" dirty="0"/>
              <a:t> Final TMF Archival Report – All Levels</a:t>
            </a:r>
          </a:p>
          <a:p>
            <a:pPr marL="342900" indent="-342900">
              <a:buFont typeface="+mj-lt"/>
              <a:buAutoNum type="arabicPeriod"/>
            </a:pPr>
            <a:r>
              <a:rPr lang="en-US" sz="1800" dirty="0"/>
              <a:t>In the report pop-up, select the </a:t>
            </a:r>
            <a:r>
              <a:rPr lang="en-US" sz="1800" b="1" dirty="0"/>
              <a:t>Study</a:t>
            </a:r>
            <a:r>
              <a:rPr lang="en-US" sz="1800" dirty="0"/>
              <a:t> and click </a:t>
            </a:r>
            <a:r>
              <a:rPr lang="en-US" sz="1800" b="1" dirty="0"/>
              <a:t>Continue</a:t>
            </a:r>
            <a:endParaRPr lang="en-US" sz="1800" dirty="0"/>
          </a:p>
          <a:p>
            <a:pPr marL="342900" indent="-342900">
              <a:buFont typeface="+mj-lt"/>
              <a:buAutoNum type="arabicPeriod"/>
            </a:pPr>
            <a:r>
              <a:rPr lang="en-US" sz="1800" dirty="0"/>
              <a:t>From the </a:t>
            </a:r>
            <a:r>
              <a:rPr lang="en-US" sz="1800" b="1" dirty="0"/>
              <a:t>Ellipses</a:t>
            </a:r>
            <a:r>
              <a:rPr lang="en-US" sz="1800" dirty="0"/>
              <a:t> select </a:t>
            </a:r>
            <a:r>
              <a:rPr lang="en-US" sz="1800" b="1" dirty="0"/>
              <a:t>Export to PDF</a:t>
            </a:r>
            <a:r>
              <a:rPr lang="en-US" sz="1800" dirty="0"/>
              <a:t> to download the complete list of documents in the TMF for the study</a:t>
            </a:r>
          </a:p>
          <a:p>
            <a:pPr lvl="1"/>
            <a:r>
              <a:rPr lang="en-US" sz="1500" b="1" dirty="0"/>
              <a:t>Note: </a:t>
            </a:r>
            <a:r>
              <a:rPr lang="en-US" sz="1500" dirty="0"/>
              <a:t>it is also possible to export to excel or CSV format if preferred</a:t>
            </a:r>
          </a:p>
          <a:p>
            <a:pPr lvl="1"/>
            <a:r>
              <a:rPr lang="en-US" sz="1500" b="1" dirty="0"/>
              <a:t>Note:</a:t>
            </a:r>
            <a:r>
              <a:rPr lang="en-US" sz="1500" dirty="0"/>
              <a:t> there are also study, country and site level Final TMF Archival Reports that can be run and exported if needing a list of TMF documents for a given country or site.</a:t>
            </a:r>
            <a:endParaRPr lang="en-US" sz="1500" b="1" dirty="0"/>
          </a:p>
        </p:txBody>
      </p:sp>
      <p:sp>
        <p:nvSpPr>
          <p:cNvPr id="3" name="Text Placeholder 2">
            <a:extLst>
              <a:ext uri="{FF2B5EF4-FFF2-40B4-BE49-F238E27FC236}">
                <a16:creationId xmlns:a16="http://schemas.microsoft.com/office/drawing/2014/main" id="{63B7494F-F9CB-5AC8-DAC6-51455BF3D8BA}"/>
              </a:ext>
            </a:extLst>
          </p:cNvPr>
          <p:cNvSpPr>
            <a:spLocks noGrp="1"/>
          </p:cNvSpPr>
          <p:nvPr>
            <p:ph type="body" sz="quarter" idx="13"/>
          </p:nvPr>
        </p:nvSpPr>
        <p:spPr/>
        <p:txBody>
          <a:bodyPr/>
          <a:lstStyle/>
          <a:p>
            <a:r>
              <a:rPr lang="en-US" dirty="0"/>
              <a:t>Generating and Filing a Final TMF Archival Report</a:t>
            </a:r>
          </a:p>
        </p:txBody>
      </p:sp>
      <p:sp>
        <p:nvSpPr>
          <p:cNvPr id="4" name="Title 3">
            <a:extLst>
              <a:ext uri="{FF2B5EF4-FFF2-40B4-BE49-F238E27FC236}">
                <a16:creationId xmlns:a16="http://schemas.microsoft.com/office/drawing/2014/main" id="{58664032-7448-90DB-1921-1CAAE32C36FF}"/>
              </a:ext>
            </a:extLst>
          </p:cNvPr>
          <p:cNvSpPr>
            <a:spLocks noGrp="1"/>
          </p:cNvSpPr>
          <p:nvPr>
            <p:ph type="title"/>
          </p:nvPr>
        </p:nvSpPr>
        <p:spPr/>
        <p:txBody>
          <a:bodyPr/>
          <a:lstStyle/>
          <a:p>
            <a:r>
              <a:rPr lang="en-US" dirty="0"/>
              <a:t>Archiving a Study in Vault</a:t>
            </a:r>
          </a:p>
        </p:txBody>
      </p:sp>
      <p:grpSp>
        <p:nvGrpSpPr>
          <p:cNvPr id="20" name="Group 19" descr="Screenshot showing step 1">
            <a:extLst>
              <a:ext uri="{FF2B5EF4-FFF2-40B4-BE49-F238E27FC236}">
                <a16:creationId xmlns:a16="http://schemas.microsoft.com/office/drawing/2014/main" id="{DA931331-DFF8-2CB0-05F1-5473B52DF85D}"/>
              </a:ext>
            </a:extLst>
          </p:cNvPr>
          <p:cNvGrpSpPr/>
          <p:nvPr/>
        </p:nvGrpSpPr>
        <p:grpSpPr>
          <a:xfrm>
            <a:off x="5393397" y="1341978"/>
            <a:ext cx="6522299" cy="2290629"/>
            <a:chOff x="5393398" y="1478080"/>
            <a:chExt cx="6522299" cy="2290629"/>
          </a:xfrm>
        </p:grpSpPr>
        <p:pic>
          <p:nvPicPr>
            <p:cNvPr id="7" name="Picture 6" descr="Graphical user interface, text, application&#10;&#10;Description automatically generated">
              <a:extLst>
                <a:ext uri="{FF2B5EF4-FFF2-40B4-BE49-F238E27FC236}">
                  <a16:creationId xmlns:a16="http://schemas.microsoft.com/office/drawing/2014/main" id="{22002727-DD6E-8CA5-1AF5-B17C31786601}"/>
                </a:ext>
              </a:extLst>
            </p:cNvPr>
            <p:cNvPicPr>
              <a:picLocks noChangeAspect="1"/>
            </p:cNvPicPr>
            <p:nvPr/>
          </p:nvPicPr>
          <p:blipFill>
            <a:blip r:embed="rId2"/>
            <a:stretch>
              <a:fillRect/>
            </a:stretch>
          </p:blipFill>
          <p:spPr>
            <a:xfrm>
              <a:off x="5393398" y="1784302"/>
              <a:ext cx="6023260" cy="1984407"/>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able&#10;&#10;Description automatically generated">
              <a:extLst>
                <a:ext uri="{FF2B5EF4-FFF2-40B4-BE49-F238E27FC236}">
                  <a16:creationId xmlns:a16="http://schemas.microsoft.com/office/drawing/2014/main" id="{EE87EF03-58CE-F4A4-1ABC-DE8D0814D832}"/>
                </a:ext>
              </a:extLst>
            </p:cNvPr>
            <p:cNvPicPr>
              <a:picLocks noChangeAspect="1"/>
            </p:cNvPicPr>
            <p:nvPr/>
          </p:nvPicPr>
          <p:blipFill>
            <a:blip r:embed="rId3"/>
            <a:stretch>
              <a:fillRect/>
            </a:stretch>
          </p:blipFill>
          <p:spPr>
            <a:xfrm>
              <a:off x="9537881" y="1478080"/>
              <a:ext cx="2377816" cy="1084770"/>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262272BC-F5F0-5AA3-57EF-073396D31DF7}"/>
                </a:ext>
              </a:extLst>
            </p:cNvPr>
            <p:cNvSpPr/>
            <p:nvPr/>
          </p:nvSpPr>
          <p:spPr>
            <a:xfrm>
              <a:off x="8846368" y="189715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14" name="Rectangle: Rounded Corners 16">
              <a:extLst>
                <a:ext uri="{FF2B5EF4-FFF2-40B4-BE49-F238E27FC236}">
                  <a16:creationId xmlns:a16="http://schemas.microsoft.com/office/drawing/2014/main" id="{1B6400D6-9D97-A03B-6473-3FDF03B301AB}"/>
                </a:ext>
              </a:extLst>
            </p:cNvPr>
            <p:cNvSpPr/>
            <p:nvPr/>
          </p:nvSpPr>
          <p:spPr>
            <a:xfrm>
              <a:off x="9537880" y="1851221"/>
              <a:ext cx="833035" cy="27852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Rectangle: Rounded Corners 16">
              <a:extLst>
                <a:ext uri="{FF2B5EF4-FFF2-40B4-BE49-F238E27FC236}">
                  <a16:creationId xmlns:a16="http://schemas.microsoft.com/office/drawing/2014/main" id="{9705B210-EEFB-2E74-88E4-FC7F6B91263D}"/>
                </a:ext>
              </a:extLst>
            </p:cNvPr>
            <p:cNvSpPr/>
            <p:nvPr/>
          </p:nvSpPr>
          <p:spPr>
            <a:xfrm>
              <a:off x="7118569" y="2508575"/>
              <a:ext cx="1920273" cy="27351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1" name="Group 20" descr="Screenshot showing step 2">
            <a:extLst>
              <a:ext uri="{FF2B5EF4-FFF2-40B4-BE49-F238E27FC236}">
                <a16:creationId xmlns:a16="http://schemas.microsoft.com/office/drawing/2014/main" id="{96559D62-0A2F-D9FD-C983-3A9FB8C0E199}"/>
              </a:ext>
            </a:extLst>
          </p:cNvPr>
          <p:cNvGrpSpPr/>
          <p:nvPr/>
        </p:nvGrpSpPr>
        <p:grpSpPr>
          <a:xfrm>
            <a:off x="8829635" y="2943544"/>
            <a:ext cx="3086061" cy="1378126"/>
            <a:chOff x="8829636" y="3079646"/>
            <a:chExt cx="3086061" cy="1378126"/>
          </a:xfrm>
        </p:grpSpPr>
        <p:pic>
          <p:nvPicPr>
            <p:cNvPr id="9" name="Picture 8" descr="Graphical user interface, text, application&#10;&#10;Description automatically generated">
              <a:extLst>
                <a:ext uri="{FF2B5EF4-FFF2-40B4-BE49-F238E27FC236}">
                  <a16:creationId xmlns:a16="http://schemas.microsoft.com/office/drawing/2014/main" id="{2D48BEDB-2DEC-0E2F-7337-EB4582A832F0}"/>
                </a:ext>
              </a:extLst>
            </p:cNvPr>
            <p:cNvPicPr>
              <a:picLocks noChangeAspect="1"/>
            </p:cNvPicPr>
            <p:nvPr/>
          </p:nvPicPr>
          <p:blipFill>
            <a:blip r:embed="rId4"/>
            <a:stretch>
              <a:fillRect/>
            </a:stretch>
          </p:blipFill>
          <p:spPr>
            <a:xfrm>
              <a:off x="8829636" y="3079646"/>
              <a:ext cx="3086061" cy="1378126"/>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D40D98B1-3839-CB59-42B9-557389991E64}"/>
                </a:ext>
              </a:extLst>
            </p:cNvPr>
            <p:cNvSpPr/>
            <p:nvPr/>
          </p:nvSpPr>
          <p:spPr>
            <a:xfrm>
              <a:off x="11205169" y="323454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grpSp>
      <p:grpSp>
        <p:nvGrpSpPr>
          <p:cNvPr id="19" name="Group 18" descr="Screenshot showing step 3">
            <a:extLst>
              <a:ext uri="{FF2B5EF4-FFF2-40B4-BE49-F238E27FC236}">
                <a16:creationId xmlns:a16="http://schemas.microsoft.com/office/drawing/2014/main" id="{A8955A0C-4D11-DDDB-F6D3-65EA7B443101}"/>
              </a:ext>
            </a:extLst>
          </p:cNvPr>
          <p:cNvGrpSpPr/>
          <p:nvPr/>
        </p:nvGrpSpPr>
        <p:grpSpPr>
          <a:xfrm>
            <a:off x="5291785" y="4417028"/>
            <a:ext cx="6623912" cy="1984407"/>
            <a:chOff x="5291786" y="4553130"/>
            <a:chExt cx="6623912" cy="1984407"/>
          </a:xfrm>
        </p:grpSpPr>
        <p:pic>
          <p:nvPicPr>
            <p:cNvPr id="11" name="Picture 10" descr="A picture containing table&#10;&#10;Description automatically generated">
              <a:extLst>
                <a:ext uri="{FF2B5EF4-FFF2-40B4-BE49-F238E27FC236}">
                  <a16:creationId xmlns:a16="http://schemas.microsoft.com/office/drawing/2014/main" id="{B20A5F22-818B-A4D3-A838-F5D41849AC60}"/>
                </a:ext>
              </a:extLst>
            </p:cNvPr>
            <p:cNvPicPr>
              <a:picLocks noChangeAspect="1"/>
            </p:cNvPicPr>
            <p:nvPr/>
          </p:nvPicPr>
          <p:blipFill>
            <a:blip r:embed="rId5"/>
            <a:stretch>
              <a:fillRect/>
            </a:stretch>
          </p:blipFill>
          <p:spPr>
            <a:xfrm>
              <a:off x="5291786" y="4553130"/>
              <a:ext cx="6623911" cy="1984407"/>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3A353D36-69DA-B26A-B5CA-989410563DDF}"/>
                </a:ext>
              </a:extLst>
            </p:cNvPr>
            <p:cNvSpPr/>
            <p:nvPr/>
          </p:nvSpPr>
          <p:spPr>
            <a:xfrm>
              <a:off x="11454690" y="532733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18" name="Rectangle: Rounded Corners 16">
              <a:extLst>
                <a:ext uri="{FF2B5EF4-FFF2-40B4-BE49-F238E27FC236}">
                  <a16:creationId xmlns:a16="http://schemas.microsoft.com/office/drawing/2014/main" id="{36458CA3-5916-BC55-6EC3-CF7CD1EE5495}"/>
                </a:ext>
              </a:extLst>
            </p:cNvPr>
            <p:cNvSpPr/>
            <p:nvPr/>
          </p:nvSpPr>
          <p:spPr>
            <a:xfrm>
              <a:off x="10683433" y="6117615"/>
              <a:ext cx="1191237" cy="1442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205788578"/>
      </p:ext>
    </p:extLst>
  </p:cSld>
  <p:clrMapOvr>
    <a:masterClrMapping/>
  </p:clrMapOvr>
  <p:transition>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5EA0A07-EC20-1828-FCD2-802B76C6E9A2}"/>
              </a:ext>
            </a:extLst>
          </p:cNvPr>
          <p:cNvSpPr>
            <a:spLocks noGrp="1"/>
          </p:cNvSpPr>
          <p:nvPr>
            <p:ph idx="1"/>
          </p:nvPr>
        </p:nvSpPr>
        <p:spPr>
          <a:xfrm>
            <a:off x="1001749" y="1626133"/>
            <a:ext cx="4038681" cy="3714056"/>
          </a:xfrm>
        </p:spPr>
        <p:txBody>
          <a:bodyPr/>
          <a:lstStyle/>
          <a:p>
            <a:pPr marL="342900" indent="-342900">
              <a:buFont typeface="+mj-lt"/>
              <a:buAutoNum type="arabicPeriod" startAt="4"/>
            </a:pPr>
            <a:r>
              <a:rPr lang="en-US" sz="1800" dirty="0"/>
              <a:t>Click on the </a:t>
            </a:r>
            <a:r>
              <a:rPr lang="en-US" sz="1800" b="1" dirty="0"/>
              <a:t>+Create </a:t>
            </a:r>
            <a:r>
              <a:rPr lang="en-US" sz="1800" dirty="0"/>
              <a:t>button dropdown and select </a:t>
            </a:r>
            <a:r>
              <a:rPr lang="en-US" sz="1800" b="1" dirty="0"/>
              <a:t>Document</a:t>
            </a:r>
          </a:p>
          <a:p>
            <a:pPr marL="342900" indent="-342900">
              <a:buFont typeface="+mj-lt"/>
              <a:buAutoNum type="arabicPeriod" startAt="4"/>
            </a:pPr>
            <a:r>
              <a:rPr lang="en-US" sz="1800" dirty="0"/>
              <a:t>Select </a:t>
            </a:r>
            <a:r>
              <a:rPr lang="en-US" sz="1800" b="1" dirty="0"/>
              <a:t>Upload</a:t>
            </a:r>
            <a:r>
              <a:rPr lang="en-US" sz="1800" dirty="0"/>
              <a:t> and click </a:t>
            </a:r>
            <a:r>
              <a:rPr lang="en-US" sz="1800" b="1" dirty="0"/>
              <a:t>Continue</a:t>
            </a:r>
          </a:p>
          <a:p>
            <a:pPr marL="342900" indent="-342900">
              <a:buFont typeface="+mj-lt"/>
              <a:buAutoNum type="arabicPeriod" startAt="4"/>
            </a:pPr>
            <a:r>
              <a:rPr lang="en-US" sz="1800" dirty="0"/>
              <a:t>Locate the recently downloaded </a:t>
            </a:r>
            <a:r>
              <a:rPr lang="en-US" sz="1800" b="1" dirty="0"/>
              <a:t>Final TMF Archival Report</a:t>
            </a:r>
            <a:r>
              <a:rPr lang="en-US" sz="1800" dirty="0"/>
              <a:t> document and drag and drop it into the </a:t>
            </a:r>
            <a:r>
              <a:rPr lang="en-US" sz="1800" b="1" dirty="0"/>
              <a:t>upload</a:t>
            </a:r>
            <a:r>
              <a:rPr lang="en-US" sz="1800" dirty="0"/>
              <a:t> section</a:t>
            </a:r>
          </a:p>
          <a:p>
            <a:pPr marL="342900" indent="-342900">
              <a:buFont typeface="+mj-lt"/>
              <a:buAutoNum type="arabicPeriod" startAt="4"/>
            </a:pPr>
            <a:r>
              <a:rPr lang="en-US" sz="1800" dirty="0"/>
              <a:t>Choose Classify Now and </a:t>
            </a:r>
            <a:r>
              <a:rPr lang="en-US" sz="1800" b="1" dirty="0"/>
              <a:t>Trial Master File Plan </a:t>
            </a:r>
            <a:r>
              <a:rPr lang="en-US" sz="1800" dirty="0"/>
              <a:t>as Document Type</a:t>
            </a:r>
          </a:p>
          <a:p>
            <a:pPr marL="342900" indent="-342900">
              <a:buFont typeface="+mj-lt"/>
              <a:buAutoNum type="arabicPeriod" startAt="4"/>
            </a:pPr>
            <a:r>
              <a:rPr lang="en-US" sz="1800" dirty="0"/>
              <a:t>Select the </a:t>
            </a:r>
            <a:r>
              <a:rPr lang="en-US" sz="1800" b="1" dirty="0"/>
              <a:t>Study</a:t>
            </a:r>
            <a:r>
              <a:rPr lang="en-US" sz="1800" dirty="0"/>
              <a:t>, click </a:t>
            </a:r>
            <a:r>
              <a:rPr lang="en-US" sz="1800" b="1" dirty="0"/>
              <a:t>Next</a:t>
            </a:r>
            <a:r>
              <a:rPr lang="en-US" sz="1800" dirty="0"/>
              <a:t>, enter the document metadata as needed and click </a:t>
            </a:r>
            <a:r>
              <a:rPr lang="en-US" sz="1800" b="1" dirty="0"/>
              <a:t>Save</a:t>
            </a:r>
            <a:endParaRPr lang="en-US" sz="1500" b="1" dirty="0"/>
          </a:p>
        </p:txBody>
      </p:sp>
      <p:sp>
        <p:nvSpPr>
          <p:cNvPr id="3" name="Text Placeholder 2">
            <a:extLst>
              <a:ext uri="{FF2B5EF4-FFF2-40B4-BE49-F238E27FC236}">
                <a16:creationId xmlns:a16="http://schemas.microsoft.com/office/drawing/2014/main" id="{63B7494F-F9CB-5AC8-DAC6-51455BF3D8BA}"/>
              </a:ext>
            </a:extLst>
          </p:cNvPr>
          <p:cNvSpPr>
            <a:spLocks noGrp="1"/>
          </p:cNvSpPr>
          <p:nvPr>
            <p:ph type="body" sz="quarter" idx="13"/>
          </p:nvPr>
        </p:nvSpPr>
        <p:spPr/>
        <p:txBody>
          <a:bodyPr/>
          <a:lstStyle/>
          <a:p>
            <a:r>
              <a:rPr lang="en-US" dirty="0"/>
              <a:t>Generating and Filing a Final TMF Archival Report</a:t>
            </a:r>
          </a:p>
        </p:txBody>
      </p:sp>
      <p:sp>
        <p:nvSpPr>
          <p:cNvPr id="4" name="Title 3">
            <a:extLst>
              <a:ext uri="{FF2B5EF4-FFF2-40B4-BE49-F238E27FC236}">
                <a16:creationId xmlns:a16="http://schemas.microsoft.com/office/drawing/2014/main" id="{58664032-7448-90DB-1921-1CAAE32C36FF}"/>
              </a:ext>
            </a:extLst>
          </p:cNvPr>
          <p:cNvSpPr>
            <a:spLocks noGrp="1"/>
          </p:cNvSpPr>
          <p:nvPr>
            <p:ph type="title"/>
          </p:nvPr>
        </p:nvSpPr>
        <p:spPr/>
        <p:txBody>
          <a:bodyPr/>
          <a:lstStyle/>
          <a:p>
            <a:r>
              <a:rPr lang="en-US" dirty="0"/>
              <a:t>Archiving a Study in Vault</a:t>
            </a:r>
          </a:p>
        </p:txBody>
      </p:sp>
      <p:grpSp>
        <p:nvGrpSpPr>
          <p:cNvPr id="31" name="Group 30" descr="Screenshot showing steps 4 and 5">
            <a:extLst>
              <a:ext uri="{FF2B5EF4-FFF2-40B4-BE49-F238E27FC236}">
                <a16:creationId xmlns:a16="http://schemas.microsoft.com/office/drawing/2014/main" id="{5D245D33-27F8-256A-80FE-154C5F265A06}"/>
              </a:ext>
            </a:extLst>
          </p:cNvPr>
          <p:cNvGrpSpPr/>
          <p:nvPr/>
        </p:nvGrpSpPr>
        <p:grpSpPr>
          <a:xfrm>
            <a:off x="6050380" y="1486746"/>
            <a:ext cx="5366277" cy="1726075"/>
            <a:chOff x="6050380" y="1486746"/>
            <a:chExt cx="5366277" cy="1726075"/>
          </a:xfrm>
        </p:grpSpPr>
        <p:grpSp>
          <p:nvGrpSpPr>
            <p:cNvPr id="29" name="Group 28">
              <a:extLst>
                <a:ext uri="{FF2B5EF4-FFF2-40B4-BE49-F238E27FC236}">
                  <a16:creationId xmlns:a16="http://schemas.microsoft.com/office/drawing/2014/main" id="{DCBB6F60-25D4-5DC7-F44D-40CCACBA0622}"/>
                </a:ext>
              </a:extLst>
            </p:cNvPr>
            <p:cNvGrpSpPr/>
            <p:nvPr/>
          </p:nvGrpSpPr>
          <p:grpSpPr>
            <a:xfrm>
              <a:off x="6050380" y="1486746"/>
              <a:ext cx="5366277" cy="1726075"/>
              <a:chOff x="6050380" y="1486746"/>
              <a:chExt cx="5366277" cy="1726075"/>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A21AD73A-CE16-0297-5E78-C38F96DD0683}"/>
                  </a:ext>
                </a:extLst>
              </p:cNvPr>
              <p:cNvPicPr>
                <a:picLocks noChangeAspect="1"/>
              </p:cNvPicPr>
              <p:nvPr/>
            </p:nvPicPr>
            <p:blipFill>
              <a:blip r:embed="rId2"/>
              <a:stretch>
                <a:fillRect/>
              </a:stretch>
            </p:blipFill>
            <p:spPr>
              <a:xfrm>
                <a:off x="6050380" y="1600494"/>
                <a:ext cx="1995487" cy="1337477"/>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C5D816FC-C432-5610-EF1A-A897C3457271}"/>
                  </a:ext>
                </a:extLst>
              </p:cNvPr>
              <p:cNvPicPr>
                <a:picLocks noChangeAspect="1"/>
              </p:cNvPicPr>
              <p:nvPr/>
            </p:nvPicPr>
            <p:blipFill>
              <a:blip r:embed="rId3"/>
              <a:stretch>
                <a:fillRect/>
              </a:stretch>
            </p:blipFill>
            <p:spPr>
              <a:xfrm>
                <a:off x="8381924" y="1486746"/>
                <a:ext cx="3034733" cy="1726075"/>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A19D03DE-07D9-25C0-2967-7E92DC93A66B}"/>
                  </a:ext>
                </a:extLst>
              </p:cNvPr>
              <p:cNvSpPr/>
              <p:nvPr/>
            </p:nvSpPr>
            <p:spPr>
              <a:xfrm>
                <a:off x="6071389" y="1542371"/>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25" name="Rectangle: Rounded Corners 16">
                <a:extLst>
                  <a:ext uri="{FF2B5EF4-FFF2-40B4-BE49-F238E27FC236}">
                    <a16:creationId xmlns:a16="http://schemas.microsoft.com/office/drawing/2014/main" id="{2ACF00B5-3572-601C-462E-76F131D23D7A}"/>
                  </a:ext>
                </a:extLst>
              </p:cNvPr>
              <p:cNvSpPr/>
              <p:nvPr/>
            </p:nvSpPr>
            <p:spPr>
              <a:xfrm>
                <a:off x="6096000" y="2140152"/>
                <a:ext cx="1693762" cy="2789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6" name="Rectangle: Rounded Corners 16">
                <a:extLst>
                  <a:ext uri="{FF2B5EF4-FFF2-40B4-BE49-F238E27FC236}">
                    <a16:creationId xmlns:a16="http://schemas.microsoft.com/office/drawing/2014/main" id="{7F69723F-86A6-37CF-ED9E-CAA5CC2AD9D9}"/>
                  </a:ext>
                </a:extLst>
              </p:cNvPr>
              <p:cNvSpPr/>
              <p:nvPr/>
            </p:nvSpPr>
            <p:spPr>
              <a:xfrm>
                <a:off x="7789762" y="1620420"/>
                <a:ext cx="256105" cy="2571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7" name="Rectangle: Rounded Corners 16">
                <a:extLst>
                  <a:ext uri="{FF2B5EF4-FFF2-40B4-BE49-F238E27FC236}">
                    <a16:creationId xmlns:a16="http://schemas.microsoft.com/office/drawing/2014/main" id="{8FCF6FC5-5CD3-B019-3DFA-AC0653DFDFEF}"/>
                  </a:ext>
                </a:extLst>
              </p:cNvPr>
              <p:cNvSpPr/>
              <p:nvPr/>
            </p:nvSpPr>
            <p:spPr>
              <a:xfrm>
                <a:off x="8385315" y="1824672"/>
                <a:ext cx="1143829" cy="31548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Rectangle: Rounded Corners 16">
                <a:extLst>
                  <a:ext uri="{FF2B5EF4-FFF2-40B4-BE49-F238E27FC236}">
                    <a16:creationId xmlns:a16="http://schemas.microsoft.com/office/drawing/2014/main" id="{6A08A745-6D43-0ECA-F9E2-E55995C39396}"/>
                  </a:ext>
                </a:extLst>
              </p:cNvPr>
              <p:cNvSpPr/>
              <p:nvPr/>
            </p:nvSpPr>
            <p:spPr>
              <a:xfrm>
                <a:off x="10729733" y="2872780"/>
                <a:ext cx="588905" cy="28216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30" name="Oval 29">
              <a:extLst>
                <a:ext uri="{FF2B5EF4-FFF2-40B4-BE49-F238E27FC236}">
                  <a16:creationId xmlns:a16="http://schemas.microsoft.com/office/drawing/2014/main" id="{BB39DE56-65D0-AE84-36A0-313458D16A6F}"/>
                </a:ext>
              </a:extLst>
            </p:cNvPr>
            <p:cNvSpPr/>
            <p:nvPr/>
          </p:nvSpPr>
          <p:spPr>
            <a:xfrm>
              <a:off x="10857630" y="195171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grpSp>
      <p:grpSp>
        <p:nvGrpSpPr>
          <p:cNvPr id="40" name="Group 39" descr="Screenshot showing steps 6-8">
            <a:extLst>
              <a:ext uri="{FF2B5EF4-FFF2-40B4-BE49-F238E27FC236}">
                <a16:creationId xmlns:a16="http://schemas.microsoft.com/office/drawing/2014/main" id="{7830B758-AA1A-FA8F-EC25-1063C5228825}"/>
              </a:ext>
            </a:extLst>
          </p:cNvPr>
          <p:cNvGrpSpPr/>
          <p:nvPr/>
        </p:nvGrpSpPr>
        <p:grpSpPr>
          <a:xfrm>
            <a:off x="5485590" y="3375163"/>
            <a:ext cx="6114024" cy="2600316"/>
            <a:chOff x="5485590" y="3375163"/>
            <a:chExt cx="6114024" cy="2600316"/>
          </a:xfrm>
        </p:grpSpPr>
        <p:grpSp>
          <p:nvGrpSpPr>
            <p:cNvPr id="36" name="Group 35">
              <a:extLst>
                <a:ext uri="{FF2B5EF4-FFF2-40B4-BE49-F238E27FC236}">
                  <a16:creationId xmlns:a16="http://schemas.microsoft.com/office/drawing/2014/main" id="{440D6DC0-B3C4-57CF-C522-52F37F912CF1}"/>
                </a:ext>
              </a:extLst>
            </p:cNvPr>
            <p:cNvGrpSpPr/>
            <p:nvPr/>
          </p:nvGrpSpPr>
          <p:grpSpPr>
            <a:xfrm>
              <a:off x="5946598" y="3375163"/>
              <a:ext cx="5653016" cy="2600316"/>
              <a:chOff x="5946598" y="3375163"/>
              <a:chExt cx="5653016" cy="2600316"/>
            </a:xfrm>
          </p:grpSpPr>
          <p:pic>
            <p:nvPicPr>
              <p:cNvPr id="23" name="Picture 22" descr="Graphical user interface, text, application&#10;&#10;Description automatically generated">
                <a:extLst>
                  <a:ext uri="{FF2B5EF4-FFF2-40B4-BE49-F238E27FC236}">
                    <a16:creationId xmlns:a16="http://schemas.microsoft.com/office/drawing/2014/main" id="{94D6DECF-C333-73A8-5302-CB8DBDCCF9DA}"/>
                  </a:ext>
                </a:extLst>
              </p:cNvPr>
              <p:cNvPicPr>
                <a:picLocks noChangeAspect="1"/>
              </p:cNvPicPr>
              <p:nvPr/>
            </p:nvPicPr>
            <p:blipFill>
              <a:blip r:embed="rId4"/>
              <a:stretch>
                <a:fillRect/>
              </a:stretch>
            </p:blipFill>
            <p:spPr>
              <a:xfrm>
                <a:off x="5946598" y="3375163"/>
                <a:ext cx="5653016" cy="2600316"/>
              </a:xfrm>
              <a:prstGeom prst="rect">
                <a:avLst/>
              </a:prstGeom>
              <a:ln>
                <a:noFill/>
              </a:ln>
              <a:effectLst>
                <a:outerShdw blurRad="292100" dist="139700" dir="2700000" algn="tl" rotWithShape="0">
                  <a:srgbClr val="333333">
                    <a:alpha val="65000"/>
                  </a:srgbClr>
                </a:outerShdw>
              </a:effectLst>
            </p:spPr>
          </p:pic>
          <p:sp>
            <p:nvSpPr>
              <p:cNvPr id="32" name="Rectangle: Rounded Corners 16">
                <a:extLst>
                  <a:ext uri="{FF2B5EF4-FFF2-40B4-BE49-F238E27FC236}">
                    <a16:creationId xmlns:a16="http://schemas.microsoft.com/office/drawing/2014/main" id="{CE8B44ED-3D17-B83D-8C22-6C66C39EC139}"/>
                  </a:ext>
                </a:extLst>
              </p:cNvPr>
              <p:cNvSpPr/>
              <p:nvPr/>
            </p:nvSpPr>
            <p:spPr>
              <a:xfrm>
                <a:off x="6050380" y="3550747"/>
                <a:ext cx="5549234" cy="89708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3" name="Rectangle: Rounded Corners 16">
                <a:extLst>
                  <a:ext uri="{FF2B5EF4-FFF2-40B4-BE49-F238E27FC236}">
                    <a16:creationId xmlns:a16="http://schemas.microsoft.com/office/drawing/2014/main" id="{C0CA6FF6-922F-D30C-1A36-E7AF77E62A23}"/>
                  </a:ext>
                </a:extLst>
              </p:cNvPr>
              <p:cNvSpPr/>
              <p:nvPr/>
            </p:nvSpPr>
            <p:spPr>
              <a:xfrm>
                <a:off x="6023788" y="4860463"/>
                <a:ext cx="2270125" cy="3032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4" name="Rectangle: Rounded Corners 16">
                <a:extLst>
                  <a:ext uri="{FF2B5EF4-FFF2-40B4-BE49-F238E27FC236}">
                    <a16:creationId xmlns:a16="http://schemas.microsoft.com/office/drawing/2014/main" id="{F6511C76-79E5-9797-74CD-1EF596C1A703}"/>
                  </a:ext>
                </a:extLst>
              </p:cNvPr>
              <p:cNvSpPr/>
              <p:nvPr/>
            </p:nvSpPr>
            <p:spPr>
              <a:xfrm>
                <a:off x="6023788" y="5188561"/>
                <a:ext cx="2270125" cy="3032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5" name="Rectangle: Rounded Corners 16">
                <a:extLst>
                  <a:ext uri="{FF2B5EF4-FFF2-40B4-BE49-F238E27FC236}">
                    <a16:creationId xmlns:a16="http://schemas.microsoft.com/office/drawing/2014/main" id="{5F31D94E-F1BB-DB39-CB4E-85CF401D9E2D}"/>
                  </a:ext>
                </a:extLst>
              </p:cNvPr>
              <p:cNvSpPr/>
              <p:nvPr/>
            </p:nvSpPr>
            <p:spPr>
              <a:xfrm>
                <a:off x="10091822" y="5719305"/>
                <a:ext cx="277792" cy="17837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37" name="Oval 36">
              <a:extLst>
                <a:ext uri="{FF2B5EF4-FFF2-40B4-BE49-F238E27FC236}">
                  <a16:creationId xmlns:a16="http://schemas.microsoft.com/office/drawing/2014/main" id="{CD99E6C4-86DE-0801-8C8B-BD49FB665FB0}"/>
                </a:ext>
              </a:extLst>
            </p:cNvPr>
            <p:cNvSpPr/>
            <p:nvPr/>
          </p:nvSpPr>
          <p:spPr>
            <a:xfrm>
              <a:off x="5485590" y="380025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38" name="Oval 37">
              <a:extLst>
                <a:ext uri="{FF2B5EF4-FFF2-40B4-BE49-F238E27FC236}">
                  <a16:creationId xmlns:a16="http://schemas.microsoft.com/office/drawing/2014/main" id="{FA558941-AE0E-356A-CC09-3485DCC961E7}"/>
                </a:ext>
              </a:extLst>
            </p:cNvPr>
            <p:cNvSpPr/>
            <p:nvPr/>
          </p:nvSpPr>
          <p:spPr>
            <a:xfrm>
              <a:off x="5485590" y="476565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39" name="Oval 38">
              <a:extLst>
                <a:ext uri="{FF2B5EF4-FFF2-40B4-BE49-F238E27FC236}">
                  <a16:creationId xmlns:a16="http://schemas.microsoft.com/office/drawing/2014/main" id="{5FCC5BF4-D9C0-2D9C-CD4E-1136D5707737}"/>
                </a:ext>
              </a:extLst>
            </p:cNvPr>
            <p:cNvSpPr/>
            <p:nvPr/>
          </p:nvSpPr>
          <p:spPr>
            <a:xfrm>
              <a:off x="8436617" y="514115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grpSp>
    </p:spTree>
    <p:extLst>
      <p:ext uri="{BB962C8B-B14F-4D97-AF65-F5344CB8AC3E}">
        <p14:creationId xmlns:p14="http://schemas.microsoft.com/office/powerpoint/2010/main" val="1378738244"/>
      </p:ext>
    </p:extLst>
  </p:cSld>
  <p:clrMapOvr>
    <a:masterClrMapping/>
  </p:clrMapOvr>
  <p:transition>
    <p:fad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5EA0A07-EC20-1828-FCD2-802B76C6E9A2}"/>
              </a:ext>
            </a:extLst>
          </p:cNvPr>
          <p:cNvSpPr>
            <a:spLocks noGrp="1"/>
          </p:cNvSpPr>
          <p:nvPr>
            <p:ph idx="1"/>
          </p:nvPr>
        </p:nvSpPr>
        <p:spPr>
          <a:xfrm>
            <a:off x="1029986" y="1804975"/>
            <a:ext cx="3889253" cy="3714056"/>
          </a:xfrm>
        </p:spPr>
        <p:txBody>
          <a:bodyPr/>
          <a:lstStyle/>
          <a:p>
            <a:pPr marL="342900" indent="-342900">
              <a:buFont typeface="+mj-lt"/>
              <a:buAutoNum type="arabicPeriod" startAt="9"/>
            </a:pPr>
            <a:r>
              <a:rPr lang="en-US" sz="1800" dirty="0"/>
              <a:t>From the </a:t>
            </a:r>
            <a:r>
              <a:rPr lang="en-US" sz="1800" b="1" dirty="0"/>
              <a:t>Workflow Actions </a:t>
            </a:r>
            <a:r>
              <a:rPr lang="en-US" sz="1800" dirty="0"/>
              <a:t>menu, select </a:t>
            </a:r>
            <a:r>
              <a:rPr lang="en-US" sz="1800" b="1" dirty="0"/>
              <a:t>Promote to Approved</a:t>
            </a:r>
          </a:p>
          <a:p>
            <a:pPr marL="342900" indent="-342900">
              <a:buFont typeface="+mj-lt"/>
              <a:buAutoNum type="arabicPeriod" startAt="9"/>
            </a:pPr>
            <a:r>
              <a:rPr lang="en-US" sz="1800" dirty="0"/>
              <a:t>Click </a:t>
            </a:r>
            <a:r>
              <a:rPr lang="en-US" sz="1800" b="1" dirty="0"/>
              <a:t>Yes</a:t>
            </a:r>
            <a:r>
              <a:rPr lang="en-US" sz="1800" dirty="0"/>
              <a:t> to </a:t>
            </a:r>
            <a:r>
              <a:rPr lang="en-US" sz="1800" b="1" dirty="0"/>
              <a:t>Approve</a:t>
            </a:r>
            <a:r>
              <a:rPr lang="en-US" sz="1800" dirty="0"/>
              <a:t> the document.</a:t>
            </a:r>
          </a:p>
        </p:txBody>
      </p:sp>
      <p:sp>
        <p:nvSpPr>
          <p:cNvPr id="3" name="Text Placeholder 2">
            <a:extLst>
              <a:ext uri="{FF2B5EF4-FFF2-40B4-BE49-F238E27FC236}">
                <a16:creationId xmlns:a16="http://schemas.microsoft.com/office/drawing/2014/main" id="{63B7494F-F9CB-5AC8-DAC6-51455BF3D8BA}"/>
              </a:ext>
            </a:extLst>
          </p:cNvPr>
          <p:cNvSpPr>
            <a:spLocks noGrp="1"/>
          </p:cNvSpPr>
          <p:nvPr>
            <p:ph type="body" sz="quarter" idx="13"/>
          </p:nvPr>
        </p:nvSpPr>
        <p:spPr/>
        <p:txBody>
          <a:bodyPr/>
          <a:lstStyle/>
          <a:p>
            <a:r>
              <a:rPr lang="en-US" dirty="0"/>
              <a:t>Generating and Filing a Final TMF Archival Report</a:t>
            </a:r>
          </a:p>
        </p:txBody>
      </p:sp>
      <p:sp>
        <p:nvSpPr>
          <p:cNvPr id="4" name="Title 3">
            <a:extLst>
              <a:ext uri="{FF2B5EF4-FFF2-40B4-BE49-F238E27FC236}">
                <a16:creationId xmlns:a16="http://schemas.microsoft.com/office/drawing/2014/main" id="{58664032-7448-90DB-1921-1CAAE32C36FF}"/>
              </a:ext>
            </a:extLst>
          </p:cNvPr>
          <p:cNvSpPr>
            <a:spLocks noGrp="1"/>
          </p:cNvSpPr>
          <p:nvPr>
            <p:ph type="title"/>
          </p:nvPr>
        </p:nvSpPr>
        <p:spPr/>
        <p:txBody>
          <a:bodyPr/>
          <a:lstStyle/>
          <a:p>
            <a:r>
              <a:rPr lang="en-US" dirty="0"/>
              <a:t>Archiving a Study in Vault</a:t>
            </a:r>
          </a:p>
        </p:txBody>
      </p:sp>
      <p:grpSp>
        <p:nvGrpSpPr>
          <p:cNvPr id="11" name="Group 10" descr="Screenshot showing steps 9 and 10">
            <a:extLst>
              <a:ext uri="{FF2B5EF4-FFF2-40B4-BE49-F238E27FC236}">
                <a16:creationId xmlns:a16="http://schemas.microsoft.com/office/drawing/2014/main" id="{1EB76532-E196-C653-DF0B-77E3AB8EBA2A}"/>
              </a:ext>
            </a:extLst>
          </p:cNvPr>
          <p:cNvGrpSpPr/>
          <p:nvPr/>
        </p:nvGrpSpPr>
        <p:grpSpPr>
          <a:xfrm>
            <a:off x="5092860" y="1734572"/>
            <a:ext cx="6624377" cy="3162364"/>
            <a:chOff x="5092860" y="1734572"/>
            <a:chExt cx="6624377" cy="3162364"/>
          </a:xfrm>
        </p:grpSpPr>
        <p:pic>
          <p:nvPicPr>
            <p:cNvPr id="9" name="Picture 8" descr="Graphical user interface, text, application, email&#10;&#10;Description automatically generated">
              <a:extLst>
                <a:ext uri="{FF2B5EF4-FFF2-40B4-BE49-F238E27FC236}">
                  <a16:creationId xmlns:a16="http://schemas.microsoft.com/office/drawing/2014/main" id="{F1E63344-5D9F-01A9-2EA9-179812CD9612}"/>
                </a:ext>
              </a:extLst>
            </p:cNvPr>
            <p:cNvPicPr>
              <a:picLocks noChangeAspect="1"/>
            </p:cNvPicPr>
            <p:nvPr/>
          </p:nvPicPr>
          <p:blipFill>
            <a:blip r:embed="rId2"/>
            <a:stretch>
              <a:fillRect/>
            </a:stretch>
          </p:blipFill>
          <p:spPr>
            <a:xfrm>
              <a:off x="5092860" y="1734572"/>
              <a:ext cx="6624377" cy="2212987"/>
            </a:xfrm>
            <a:prstGeom prst="rect">
              <a:avLst/>
            </a:prstGeom>
            <a:ln>
              <a:noFill/>
            </a:ln>
            <a:effectLst>
              <a:outerShdw blurRad="292100" dist="139700" dir="2700000" algn="tl" rotWithShape="0">
                <a:srgbClr val="333333">
                  <a:alpha val="65000"/>
                </a:srgbClr>
              </a:outerShdw>
            </a:effectLst>
          </p:spPr>
        </p:pic>
        <p:pic>
          <p:nvPicPr>
            <p:cNvPr id="5" name="Picture 4" descr="Graphical user interface, text, application, email&#10;&#10;Description automatically generated">
              <a:extLst>
                <a:ext uri="{FF2B5EF4-FFF2-40B4-BE49-F238E27FC236}">
                  <a16:creationId xmlns:a16="http://schemas.microsoft.com/office/drawing/2014/main" id="{7FE0C501-1F16-106B-087E-986A34ACF55F}"/>
                </a:ext>
              </a:extLst>
            </p:cNvPr>
            <p:cNvPicPr>
              <a:picLocks noChangeAspect="1"/>
            </p:cNvPicPr>
            <p:nvPr/>
          </p:nvPicPr>
          <p:blipFill>
            <a:blip r:embed="rId3"/>
            <a:stretch>
              <a:fillRect/>
            </a:stretch>
          </p:blipFill>
          <p:spPr>
            <a:xfrm>
              <a:off x="6949867" y="3597825"/>
              <a:ext cx="3320736" cy="1203648"/>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3FC315AD-A9CD-1321-CB2B-9F73F9EAAB89}"/>
                </a:ext>
              </a:extLst>
            </p:cNvPr>
            <p:cNvSpPr/>
            <p:nvPr/>
          </p:nvSpPr>
          <p:spPr>
            <a:xfrm>
              <a:off x="9247275" y="287681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endParaRPr lang="en-US" sz="1200" dirty="0"/>
            </a:p>
          </p:txBody>
        </p:sp>
        <p:sp>
          <p:nvSpPr>
            <p:cNvPr id="14" name="Rectangle: Rounded Corners 16">
              <a:extLst>
                <a:ext uri="{FF2B5EF4-FFF2-40B4-BE49-F238E27FC236}">
                  <a16:creationId xmlns:a16="http://schemas.microsoft.com/office/drawing/2014/main" id="{63AFFB3B-03AF-2D55-907F-38E313D98A87}"/>
                </a:ext>
              </a:extLst>
            </p:cNvPr>
            <p:cNvSpPr/>
            <p:nvPr/>
          </p:nvSpPr>
          <p:spPr>
            <a:xfrm>
              <a:off x="9813818" y="3027519"/>
              <a:ext cx="1257365" cy="16709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Rectangle: Rounded Corners 16">
              <a:extLst>
                <a:ext uri="{FF2B5EF4-FFF2-40B4-BE49-F238E27FC236}">
                  <a16:creationId xmlns:a16="http://schemas.microsoft.com/office/drawing/2014/main" id="{4514B862-893C-1E73-6C2A-343F719D608E}"/>
                </a:ext>
              </a:extLst>
            </p:cNvPr>
            <p:cNvSpPr/>
            <p:nvPr/>
          </p:nvSpPr>
          <p:spPr>
            <a:xfrm>
              <a:off x="9813818" y="4504051"/>
              <a:ext cx="434708" cy="2974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6" name="Oval 15">
              <a:extLst>
                <a:ext uri="{FF2B5EF4-FFF2-40B4-BE49-F238E27FC236}">
                  <a16:creationId xmlns:a16="http://schemas.microsoft.com/office/drawing/2014/main" id="{E531FC1C-0EB7-2C6E-3103-C6238CFF2725}"/>
                </a:ext>
              </a:extLst>
            </p:cNvPr>
            <p:cNvSpPr>
              <a:spLocks noChangeAspect="1"/>
            </p:cNvSpPr>
            <p:nvPr/>
          </p:nvSpPr>
          <p:spPr>
            <a:xfrm>
              <a:off x="10424026" y="4408588"/>
              <a:ext cx="569894" cy="488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10</a:t>
              </a:r>
              <a:endParaRPr lang="en-US" sz="1200" dirty="0"/>
            </a:p>
          </p:txBody>
        </p:sp>
      </p:grpSp>
    </p:spTree>
    <p:extLst>
      <p:ext uri="{BB962C8B-B14F-4D97-AF65-F5344CB8AC3E}">
        <p14:creationId xmlns:p14="http://schemas.microsoft.com/office/powerpoint/2010/main" val="490692162"/>
      </p:ext>
    </p:extLst>
  </p:cSld>
  <p:clrMapOvr>
    <a:masterClrMapping/>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2C5EF6B-D187-10E5-FD7A-28C128C3D498}"/>
              </a:ext>
            </a:extLst>
          </p:cNvPr>
          <p:cNvSpPr>
            <a:spLocks noGrp="1"/>
          </p:cNvSpPr>
          <p:nvPr>
            <p:ph idx="1"/>
          </p:nvPr>
        </p:nvSpPr>
        <p:spPr>
          <a:xfrm>
            <a:off x="858681" y="1480358"/>
            <a:ext cx="4664932" cy="4230555"/>
          </a:xfrm>
        </p:spPr>
        <p:txBody>
          <a:bodyPr/>
          <a:lstStyle/>
          <a:p>
            <a:pPr marL="0" lvl="1" indent="0">
              <a:buNone/>
            </a:pPr>
            <a:r>
              <a:rPr lang="en-US" sz="2000" b="1" dirty="0"/>
              <a:t>Andre Archivist:</a:t>
            </a:r>
          </a:p>
          <a:p>
            <a:pPr marL="342900" indent="-342900">
              <a:buFont typeface="+mj-lt"/>
              <a:buAutoNum type="arabicPeriod"/>
            </a:pPr>
            <a:r>
              <a:rPr lang="en-US" sz="2000" dirty="0"/>
              <a:t>From a Study in the CLOSING state, click the </a:t>
            </a:r>
            <a:r>
              <a:rPr lang="en-US" sz="2000" b="1" dirty="0"/>
              <a:t>Ellipses</a:t>
            </a:r>
            <a:r>
              <a:rPr lang="en-US" sz="2000" dirty="0"/>
              <a:t> and select </a:t>
            </a:r>
            <a:r>
              <a:rPr lang="en-US" sz="2000" b="1" dirty="0"/>
              <a:t>Initiate Study Archival </a:t>
            </a:r>
          </a:p>
          <a:p>
            <a:pPr marL="342900" indent="-342900">
              <a:buFont typeface="+mj-lt"/>
              <a:buAutoNum type="arabicPeriod"/>
            </a:pPr>
            <a:r>
              <a:rPr lang="en-US" sz="2000" dirty="0"/>
              <a:t>Click</a:t>
            </a:r>
            <a:r>
              <a:rPr lang="en-US" sz="2000" b="1" dirty="0"/>
              <a:t> Continue</a:t>
            </a:r>
            <a:endParaRPr lang="en-US" sz="1600" b="1" dirty="0"/>
          </a:p>
          <a:p>
            <a:pPr lvl="1"/>
            <a:r>
              <a:rPr lang="en-US" sz="1500" b="1" dirty="0"/>
              <a:t>Note</a:t>
            </a:r>
            <a:r>
              <a:rPr lang="en-US" sz="1500" dirty="0"/>
              <a:t>: if all pre-requisites are </a:t>
            </a:r>
            <a:r>
              <a:rPr lang="en-US" sz="1500" i="1" dirty="0"/>
              <a:t>not</a:t>
            </a:r>
            <a:r>
              <a:rPr lang="en-US" sz="1500" dirty="0"/>
              <a:t> met prior to archival (for example, a milestone is missing an actual finish date), an email notification and vault notification will be sent notifying the archivist the job failed</a:t>
            </a:r>
          </a:p>
          <a:p>
            <a:pPr marL="0" indent="0">
              <a:buNone/>
            </a:pPr>
            <a:endParaRPr lang="en-US" b="1" dirty="0"/>
          </a:p>
          <a:p>
            <a:pPr marL="342900" indent="-342900">
              <a:buFont typeface="+mj-lt"/>
              <a:buAutoNum type="arabicPeriod"/>
            </a:pPr>
            <a:endParaRPr lang="en-US" dirty="0"/>
          </a:p>
          <a:p>
            <a:pPr marL="800100" lvl="1" indent="-342900">
              <a:buFont typeface="+mj-lt"/>
              <a:buAutoNum type="arabicPeriod"/>
            </a:pPr>
            <a:endParaRPr lang="en-US" b="1" dirty="0"/>
          </a:p>
          <a:p>
            <a:pPr marL="800100" lvl="1" indent="-342900">
              <a:buFont typeface="+mj-lt"/>
              <a:buAutoNum type="arabicPeriod"/>
            </a:pPr>
            <a:endParaRPr lang="en-US" b="1" dirty="0"/>
          </a:p>
          <a:p>
            <a:pPr marL="0" indent="0">
              <a:buNone/>
            </a:pPr>
            <a:endParaRPr lang="en-US" sz="1800" b="1" dirty="0"/>
          </a:p>
          <a:p>
            <a:pPr marL="800100" lvl="1" indent="-342900">
              <a:buFont typeface="+mj-lt"/>
              <a:buAutoNum type="arabicPeriod"/>
            </a:pPr>
            <a:endParaRPr lang="en-US" sz="1300" b="1" dirty="0"/>
          </a:p>
          <a:p>
            <a:pPr marL="342900" indent="-342900">
              <a:buFont typeface="+mj-lt"/>
              <a:buAutoNum type="arabicPeriod"/>
            </a:pPr>
            <a:endParaRPr lang="en-US" sz="1800" b="1" dirty="0"/>
          </a:p>
          <a:p>
            <a:pPr marL="342900" indent="-342900">
              <a:buFont typeface="+mj-lt"/>
              <a:buAutoNum type="arabicPeriod"/>
            </a:pPr>
            <a:endParaRPr lang="en-US" sz="1600" dirty="0"/>
          </a:p>
        </p:txBody>
      </p:sp>
      <p:sp>
        <p:nvSpPr>
          <p:cNvPr id="3" name="Text Placeholder 2">
            <a:extLst>
              <a:ext uri="{FF2B5EF4-FFF2-40B4-BE49-F238E27FC236}">
                <a16:creationId xmlns:a16="http://schemas.microsoft.com/office/drawing/2014/main" id="{63B7494F-F9CB-5AC8-DAC6-51455BF3D8BA}"/>
              </a:ext>
            </a:extLst>
          </p:cNvPr>
          <p:cNvSpPr>
            <a:spLocks noGrp="1"/>
          </p:cNvSpPr>
          <p:nvPr>
            <p:ph type="body" sz="quarter" idx="13"/>
          </p:nvPr>
        </p:nvSpPr>
        <p:spPr/>
        <p:txBody>
          <a:bodyPr/>
          <a:lstStyle/>
          <a:p>
            <a:r>
              <a:rPr lang="en-US" dirty="0"/>
              <a:t>Initiating One Click Archival</a:t>
            </a:r>
          </a:p>
        </p:txBody>
      </p:sp>
      <p:sp>
        <p:nvSpPr>
          <p:cNvPr id="4" name="Title 3">
            <a:extLst>
              <a:ext uri="{FF2B5EF4-FFF2-40B4-BE49-F238E27FC236}">
                <a16:creationId xmlns:a16="http://schemas.microsoft.com/office/drawing/2014/main" id="{58664032-7448-90DB-1921-1CAAE32C36FF}"/>
              </a:ext>
            </a:extLst>
          </p:cNvPr>
          <p:cNvSpPr>
            <a:spLocks noGrp="1"/>
          </p:cNvSpPr>
          <p:nvPr>
            <p:ph type="title"/>
          </p:nvPr>
        </p:nvSpPr>
        <p:spPr/>
        <p:txBody>
          <a:bodyPr/>
          <a:lstStyle/>
          <a:p>
            <a:r>
              <a:rPr lang="en-US" dirty="0"/>
              <a:t>Archiving a Study in Vault</a:t>
            </a:r>
          </a:p>
        </p:txBody>
      </p:sp>
      <p:grpSp>
        <p:nvGrpSpPr>
          <p:cNvPr id="17" name="Group 16" descr="Screenshot showing step 1">
            <a:extLst>
              <a:ext uri="{FF2B5EF4-FFF2-40B4-BE49-F238E27FC236}">
                <a16:creationId xmlns:a16="http://schemas.microsoft.com/office/drawing/2014/main" id="{4633FDB4-2E39-7339-3966-7FCF9CD03079}"/>
              </a:ext>
            </a:extLst>
          </p:cNvPr>
          <p:cNvGrpSpPr/>
          <p:nvPr/>
        </p:nvGrpSpPr>
        <p:grpSpPr>
          <a:xfrm>
            <a:off x="7080769" y="1666607"/>
            <a:ext cx="3134082" cy="2506427"/>
            <a:chOff x="7254390" y="769210"/>
            <a:chExt cx="3134082" cy="2506427"/>
          </a:xfrm>
        </p:grpSpPr>
        <p:pic>
          <p:nvPicPr>
            <p:cNvPr id="18" name="Picture 17">
              <a:extLst>
                <a:ext uri="{FF2B5EF4-FFF2-40B4-BE49-F238E27FC236}">
                  <a16:creationId xmlns:a16="http://schemas.microsoft.com/office/drawing/2014/main" id="{C03B5A5B-5688-D819-5733-1D46581B7513}"/>
                </a:ext>
              </a:extLst>
            </p:cNvPr>
            <p:cNvPicPr>
              <a:picLocks noChangeAspect="1"/>
            </p:cNvPicPr>
            <p:nvPr/>
          </p:nvPicPr>
          <p:blipFill>
            <a:blip r:embed="rId2"/>
            <a:stretch>
              <a:fillRect/>
            </a:stretch>
          </p:blipFill>
          <p:spPr>
            <a:xfrm>
              <a:off x="7817502" y="769210"/>
              <a:ext cx="2570970" cy="2506427"/>
            </a:xfrm>
            <a:prstGeom prst="rect">
              <a:avLst/>
            </a:prstGeom>
            <a:ln>
              <a:noFill/>
            </a:ln>
            <a:effectLst>
              <a:outerShdw blurRad="292100" dist="139700" dir="2700000" algn="tl" rotWithShape="0">
                <a:srgbClr val="333333">
                  <a:alpha val="65000"/>
                </a:srgbClr>
              </a:outerShdw>
            </a:effectLst>
          </p:spPr>
        </p:pic>
        <p:sp>
          <p:nvSpPr>
            <p:cNvPr id="19" name="Rectangle: Rounded Corners 14">
              <a:extLst>
                <a:ext uri="{FF2B5EF4-FFF2-40B4-BE49-F238E27FC236}">
                  <a16:creationId xmlns:a16="http://schemas.microsoft.com/office/drawing/2014/main" id="{A0C3400A-4053-CA3E-AC54-FCC796CBA199}"/>
                </a:ext>
              </a:extLst>
            </p:cNvPr>
            <p:cNvSpPr/>
            <p:nvPr/>
          </p:nvSpPr>
          <p:spPr>
            <a:xfrm>
              <a:off x="7910283" y="2146827"/>
              <a:ext cx="1822296" cy="25933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0" name="Oval 19">
              <a:extLst>
                <a:ext uri="{FF2B5EF4-FFF2-40B4-BE49-F238E27FC236}">
                  <a16:creationId xmlns:a16="http://schemas.microsoft.com/office/drawing/2014/main" id="{E19B8EE3-B286-79B0-DD24-E2A13827E482}"/>
                </a:ext>
              </a:extLst>
            </p:cNvPr>
            <p:cNvSpPr/>
            <p:nvPr/>
          </p:nvSpPr>
          <p:spPr>
            <a:xfrm>
              <a:off x="7254390" y="207745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grpSp>
        <p:nvGrpSpPr>
          <p:cNvPr id="21" name="Group 20" descr="Screenshot showing step 2">
            <a:extLst>
              <a:ext uri="{FF2B5EF4-FFF2-40B4-BE49-F238E27FC236}">
                <a16:creationId xmlns:a16="http://schemas.microsoft.com/office/drawing/2014/main" id="{CFB65C3A-2B06-7BB1-ED5B-29138447F465}"/>
              </a:ext>
            </a:extLst>
          </p:cNvPr>
          <p:cNvGrpSpPr/>
          <p:nvPr/>
        </p:nvGrpSpPr>
        <p:grpSpPr>
          <a:xfrm>
            <a:off x="7311273" y="4518674"/>
            <a:ext cx="3546355" cy="1432244"/>
            <a:chOff x="7910283" y="3639542"/>
            <a:chExt cx="3546355" cy="1432244"/>
          </a:xfrm>
        </p:grpSpPr>
        <p:pic>
          <p:nvPicPr>
            <p:cNvPr id="22" name="Picture 21">
              <a:extLst>
                <a:ext uri="{FF2B5EF4-FFF2-40B4-BE49-F238E27FC236}">
                  <a16:creationId xmlns:a16="http://schemas.microsoft.com/office/drawing/2014/main" id="{DDF94B03-EF0F-7D96-06EC-9CF2C6636814}"/>
                </a:ext>
              </a:extLst>
            </p:cNvPr>
            <p:cNvPicPr>
              <a:picLocks noChangeAspect="1"/>
            </p:cNvPicPr>
            <p:nvPr/>
          </p:nvPicPr>
          <p:blipFill>
            <a:blip r:embed="rId3"/>
            <a:stretch>
              <a:fillRect/>
            </a:stretch>
          </p:blipFill>
          <p:spPr>
            <a:xfrm>
              <a:off x="7910283" y="3639542"/>
              <a:ext cx="3085347" cy="1432244"/>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C131468B-A892-070C-542C-E5AE8A701AAA}"/>
                </a:ext>
              </a:extLst>
            </p:cNvPr>
            <p:cNvSpPr/>
            <p:nvPr/>
          </p:nvSpPr>
          <p:spPr>
            <a:xfrm>
              <a:off x="10995630" y="453956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spTree>
    <p:extLst>
      <p:ext uri="{BB962C8B-B14F-4D97-AF65-F5344CB8AC3E}">
        <p14:creationId xmlns:p14="http://schemas.microsoft.com/office/powerpoint/2010/main" val="1566569782"/>
      </p:ext>
    </p:extLst>
  </p:cSld>
  <p:clrMapOvr>
    <a:masterClrMapping/>
  </p:clrMapOvr>
  <p:transition>
    <p:fad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FB052B-CC4F-D349-8761-5DFB0F93A8B3}"/>
              </a:ext>
            </a:extLst>
          </p:cNvPr>
          <p:cNvSpPr>
            <a:spLocks noGrp="1"/>
          </p:cNvSpPr>
          <p:nvPr>
            <p:ph idx="1"/>
          </p:nvPr>
        </p:nvSpPr>
        <p:spPr>
          <a:xfrm>
            <a:off x="826625" y="1632856"/>
            <a:ext cx="4034824" cy="4844143"/>
          </a:xfrm>
        </p:spPr>
        <p:txBody>
          <a:bodyPr/>
          <a:lstStyle/>
          <a:p>
            <a:pPr marL="342900" indent="-342900">
              <a:buFont typeface="+mj-lt"/>
              <a:buAutoNum type="arabicPeriod"/>
            </a:pPr>
            <a:r>
              <a:rPr lang="en-US" sz="1800" dirty="0"/>
              <a:t>Study, Study Country and Study Site Records are moved into the Archived Lifecycle state</a:t>
            </a:r>
          </a:p>
          <a:p>
            <a:pPr marL="342900" indent="-342900">
              <a:buFont typeface="+mj-lt"/>
              <a:buAutoNum type="arabicPeriod"/>
            </a:pPr>
            <a:r>
              <a:rPr lang="en-US" sz="1800" dirty="0"/>
              <a:t>Study documents are removed from the Library and put in the </a:t>
            </a:r>
            <a:r>
              <a:rPr lang="en-US" sz="1800" b="1" dirty="0"/>
              <a:t>Archive</a:t>
            </a:r>
          </a:p>
          <a:p>
            <a:pPr marL="342900" indent="-342900">
              <a:buFont typeface="+mj-lt"/>
              <a:buAutoNum type="arabicPeriod"/>
            </a:pPr>
            <a:r>
              <a:rPr lang="en-US" sz="1800" dirty="0"/>
              <a:t>EDLs and Expected Documents are moved to Inactive</a:t>
            </a:r>
          </a:p>
          <a:p>
            <a:pPr lvl="1"/>
            <a:r>
              <a:rPr lang="en-US" sz="1300" b="1" dirty="0"/>
              <a:t>Note</a:t>
            </a:r>
            <a:r>
              <a:rPr lang="en-US" sz="1300" dirty="0"/>
              <a:t>: This means that no additional documents will match to these expected documents and permissions can be restricted so no one can update once inactive</a:t>
            </a:r>
          </a:p>
          <a:p>
            <a:pPr lvl="1"/>
            <a:r>
              <a:rPr lang="en-US" sz="1300" b="1" dirty="0"/>
              <a:t>Note</a:t>
            </a:r>
            <a:r>
              <a:rPr lang="en-US" sz="1300" dirty="0"/>
              <a:t>: Milestones do stay in the Complete (Active) state and are not moved to Inactive</a:t>
            </a:r>
          </a:p>
          <a:p>
            <a:endParaRPr lang="en-US" sz="1800" dirty="0"/>
          </a:p>
          <a:p>
            <a:endParaRPr lang="en-US" sz="1800" dirty="0"/>
          </a:p>
          <a:p>
            <a:pPr marL="0" indent="0">
              <a:buNone/>
            </a:pPr>
            <a:endParaRPr lang="en-ES" dirty="0"/>
          </a:p>
        </p:txBody>
      </p:sp>
      <p:sp>
        <p:nvSpPr>
          <p:cNvPr id="3" name="Text Placeholder 2">
            <a:extLst>
              <a:ext uri="{FF2B5EF4-FFF2-40B4-BE49-F238E27FC236}">
                <a16:creationId xmlns:a16="http://schemas.microsoft.com/office/drawing/2014/main" id="{63213D9E-79FF-4646-ACD4-F7B92C32B5ED}"/>
              </a:ext>
            </a:extLst>
          </p:cNvPr>
          <p:cNvSpPr>
            <a:spLocks noGrp="1"/>
          </p:cNvSpPr>
          <p:nvPr>
            <p:ph type="body" sz="quarter" idx="13"/>
          </p:nvPr>
        </p:nvSpPr>
        <p:spPr/>
        <p:txBody>
          <a:bodyPr/>
          <a:lstStyle/>
          <a:p>
            <a:r>
              <a:rPr lang="en-ES"/>
              <a:t>What does the Archival job trigger?</a:t>
            </a:r>
          </a:p>
        </p:txBody>
      </p:sp>
      <p:sp>
        <p:nvSpPr>
          <p:cNvPr id="4" name="Title 3">
            <a:extLst>
              <a:ext uri="{FF2B5EF4-FFF2-40B4-BE49-F238E27FC236}">
                <a16:creationId xmlns:a16="http://schemas.microsoft.com/office/drawing/2014/main" id="{F9DB49C8-F6D3-8A4B-BC72-E4C32D283A7E}"/>
              </a:ext>
            </a:extLst>
          </p:cNvPr>
          <p:cNvSpPr>
            <a:spLocks noGrp="1"/>
          </p:cNvSpPr>
          <p:nvPr>
            <p:ph type="title"/>
          </p:nvPr>
        </p:nvSpPr>
        <p:spPr/>
        <p:txBody>
          <a:bodyPr/>
          <a:lstStyle/>
          <a:p>
            <a:r>
              <a:rPr lang="en-US" dirty="0"/>
              <a:t>Outcome of Archiving a Study</a:t>
            </a:r>
            <a:endParaRPr lang="en-ES" dirty="0"/>
          </a:p>
        </p:txBody>
      </p:sp>
      <p:sp>
        <p:nvSpPr>
          <p:cNvPr id="14" name="Oval 13">
            <a:extLst>
              <a:ext uri="{FF2B5EF4-FFF2-40B4-BE49-F238E27FC236}">
                <a16:creationId xmlns:a16="http://schemas.microsoft.com/office/drawing/2014/main" id="{061432E0-86E7-DC4C-A584-C5BBFBDE92E2}"/>
              </a:ext>
            </a:extLst>
          </p:cNvPr>
          <p:cNvSpPr/>
          <p:nvPr/>
        </p:nvSpPr>
        <p:spPr>
          <a:xfrm>
            <a:off x="5088967" y="1610425"/>
            <a:ext cx="461008" cy="443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nvGrpSpPr>
          <p:cNvPr id="24" name="Group 23" descr="Screenshot showing step 1">
            <a:extLst>
              <a:ext uri="{FF2B5EF4-FFF2-40B4-BE49-F238E27FC236}">
                <a16:creationId xmlns:a16="http://schemas.microsoft.com/office/drawing/2014/main" id="{8C853A88-65CD-486B-8E91-4C590748A711}"/>
              </a:ext>
            </a:extLst>
          </p:cNvPr>
          <p:cNvGrpSpPr/>
          <p:nvPr/>
        </p:nvGrpSpPr>
        <p:grpSpPr>
          <a:xfrm>
            <a:off x="5777494" y="1628269"/>
            <a:ext cx="4761547" cy="1708064"/>
            <a:chOff x="5777494" y="1628269"/>
            <a:chExt cx="4761547" cy="1708064"/>
          </a:xfrm>
        </p:grpSpPr>
        <p:pic>
          <p:nvPicPr>
            <p:cNvPr id="13" name="Picture 12">
              <a:extLst>
                <a:ext uri="{FF2B5EF4-FFF2-40B4-BE49-F238E27FC236}">
                  <a16:creationId xmlns:a16="http://schemas.microsoft.com/office/drawing/2014/main" id="{98904C08-9CE9-7849-A677-67E7B99A33F4}"/>
                </a:ext>
              </a:extLst>
            </p:cNvPr>
            <p:cNvPicPr>
              <a:picLocks noChangeAspect="1"/>
            </p:cNvPicPr>
            <p:nvPr/>
          </p:nvPicPr>
          <p:blipFill rotWithShape="1">
            <a:blip r:embed="rId2"/>
            <a:srcRect r="45419"/>
            <a:stretch/>
          </p:blipFill>
          <p:spPr>
            <a:xfrm>
              <a:off x="5777494" y="1628269"/>
              <a:ext cx="3864931" cy="1043166"/>
            </a:xfrm>
            <a:prstGeom prst="rect">
              <a:avLst/>
            </a:prstGeom>
            <a:ln>
              <a:no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BCBAF94F-6580-1740-A360-A508F1F98505}"/>
                </a:ext>
              </a:extLst>
            </p:cNvPr>
            <p:cNvSpPr/>
            <p:nvPr/>
          </p:nvSpPr>
          <p:spPr>
            <a:xfrm>
              <a:off x="7525564" y="1673476"/>
              <a:ext cx="711236" cy="2982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1" name="Picture 10">
              <a:extLst>
                <a:ext uri="{FF2B5EF4-FFF2-40B4-BE49-F238E27FC236}">
                  <a16:creationId xmlns:a16="http://schemas.microsoft.com/office/drawing/2014/main" id="{961AF4A8-D18E-5049-ADC4-EF084BE818A1}"/>
                </a:ext>
              </a:extLst>
            </p:cNvPr>
            <p:cNvPicPr>
              <a:picLocks noChangeAspect="1"/>
            </p:cNvPicPr>
            <p:nvPr/>
          </p:nvPicPr>
          <p:blipFill>
            <a:blip r:embed="rId3"/>
            <a:stretch>
              <a:fillRect/>
            </a:stretch>
          </p:blipFill>
          <p:spPr>
            <a:xfrm>
              <a:off x="6674110" y="2008743"/>
              <a:ext cx="3599993" cy="92999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9498ECA-8F98-144A-BA7D-AD2B4A3A0D93}"/>
                </a:ext>
              </a:extLst>
            </p:cNvPr>
            <p:cNvPicPr>
              <a:picLocks noChangeAspect="1"/>
            </p:cNvPicPr>
            <p:nvPr/>
          </p:nvPicPr>
          <p:blipFill>
            <a:blip r:embed="rId4"/>
            <a:stretch>
              <a:fillRect/>
            </a:stretch>
          </p:blipFill>
          <p:spPr>
            <a:xfrm>
              <a:off x="8308481" y="2610104"/>
              <a:ext cx="2230560" cy="726229"/>
            </a:xfrm>
            <a:prstGeom prst="rect">
              <a:avLst/>
            </a:prstGeom>
            <a:effectLst>
              <a:outerShdw blurRad="50800" dist="38100" dir="2700000" algn="tl" rotWithShape="0">
                <a:prstClr val="black">
                  <a:alpha val="40000"/>
                </a:prstClr>
              </a:outerShdw>
            </a:effectLst>
          </p:spPr>
        </p:pic>
        <p:sp>
          <p:nvSpPr>
            <p:cNvPr id="10" name="Rectangle: Rounded Corners 14">
              <a:extLst>
                <a:ext uri="{FF2B5EF4-FFF2-40B4-BE49-F238E27FC236}">
                  <a16:creationId xmlns:a16="http://schemas.microsoft.com/office/drawing/2014/main" id="{53B4CDE5-3E0B-2148-8F43-3C7B3DC95E37}"/>
                </a:ext>
              </a:extLst>
            </p:cNvPr>
            <p:cNvSpPr/>
            <p:nvPr/>
          </p:nvSpPr>
          <p:spPr>
            <a:xfrm>
              <a:off x="9145817" y="2281773"/>
              <a:ext cx="624583" cy="29135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2" name="Rectangle: Rounded Corners 14">
              <a:extLst>
                <a:ext uri="{FF2B5EF4-FFF2-40B4-BE49-F238E27FC236}">
                  <a16:creationId xmlns:a16="http://schemas.microsoft.com/office/drawing/2014/main" id="{889FF150-D0FA-454C-A710-0882EDF713C4}"/>
                </a:ext>
              </a:extLst>
            </p:cNvPr>
            <p:cNvSpPr/>
            <p:nvPr/>
          </p:nvSpPr>
          <p:spPr>
            <a:xfrm>
              <a:off x="9770400" y="2662290"/>
              <a:ext cx="597600" cy="22480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 name="Group 4" descr="Screenshot showing step 2">
            <a:extLst>
              <a:ext uri="{FF2B5EF4-FFF2-40B4-BE49-F238E27FC236}">
                <a16:creationId xmlns:a16="http://schemas.microsoft.com/office/drawing/2014/main" id="{F45B4745-9742-52E9-2CA6-4C4C4C14C3ED}"/>
              </a:ext>
            </a:extLst>
          </p:cNvPr>
          <p:cNvGrpSpPr/>
          <p:nvPr/>
        </p:nvGrpSpPr>
        <p:grpSpPr>
          <a:xfrm>
            <a:off x="4686777" y="3270142"/>
            <a:ext cx="7043350" cy="3282195"/>
            <a:chOff x="4686777" y="3270142"/>
            <a:chExt cx="7043350" cy="3282195"/>
          </a:xfrm>
        </p:grpSpPr>
        <p:grpSp>
          <p:nvGrpSpPr>
            <p:cNvPr id="22" name="Group 21" descr="Screenshot showing step 2">
              <a:extLst>
                <a:ext uri="{FF2B5EF4-FFF2-40B4-BE49-F238E27FC236}">
                  <a16:creationId xmlns:a16="http://schemas.microsoft.com/office/drawing/2014/main" id="{5C4D29C0-C3DC-449C-9C4A-A46A855BB229}"/>
                </a:ext>
              </a:extLst>
            </p:cNvPr>
            <p:cNvGrpSpPr/>
            <p:nvPr/>
          </p:nvGrpSpPr>
          <p:grpSpPr>
            <a:xfrm>
              <a:off x="4686777" y="3270142"/>
              <a:ext cx="2243606" cy="1338582"/>
              <a:chOff x="3900765" y="3436200"/>
              <a:chExt cx="2243606" cy="1338582"/>
            </a:xfrm>
          </p:grpSpPr>
          <p:sp>
            <p:nvSpPr>
              <p:cNvPr id="18" name="Oval 17">
                <a:extLst>
                  <a:ext uri="{FF2B5EF4-FFF2-40B4-BE49-F238E27FC236}">
                    <a16:creationId xmlns:a16="http://schemas.microsoft.com/office/drawing/2014/main" id="{E50515EE-94DA-4724-BCA3-543F16740BDC}"/>
                  </a:ext>
                </a:extLst>
              </p:cNvPr>
              <p:cNvSpPr/>
              <p:nvPr/>
            </p:nvSpPr>
            <p:spPr>
              <a:xfrm>
                <a:off x="3900765" y="3436200"/>
                <a:ext cx="476522" cy="443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pic>
            <p:nvPicPr>
              <p:cNvPr id="16" name="Picture 15">
                <a:extLst>
                  <a:ext uri="{FF2B5EF4-FFF2-40B4-BE49-F238E27FC236}">
                    <a16:creationId xmlns:a16="http://schemas.microsoft.com/office/drawing/2014/main" id="{9899EAAB-D6DE-4688-A0E7-213ACCC4B92E}"/>
                  </a:ext>
                </a:extLst>
              </p:cNvPr>
              <p:cNvPicPr>
                <a:picLocks noChangeAspect="1"/>
              </p:cNvPicPr>
              <p:nvPr/>
            </p:nvPicPr>
            <p:blipFill rotWithShape="1">
              <a:blip r:embed="rId5"/>
              <a:srcRect l="79942"/>
              <a:stretch/>
            </p:blipFill>
            <p:spPr>
              <a:xfrm>
                <a:off x="4383262" y="3436200"/>
                <a:ext cx="1761109" cy="1338582"/>
              </a:xfrm>
              <a:prstGeom prst="rect">
                <a:avLst/>
              </a:prstGeom>
              <a:ln>
                <a:noFill/>
              </a:ln>
              <a:effectLst>
                <a:outerShdw blurRad="292100" dist="139700" dir="2700000" algn="tl" rotWithShape="0">
                  <a:srgbClr val="333333">
                    <a:alpha val="65000"/>
                  </a:srgbClr>
                </a:outerShdw>
              </a:effectLst>
            </p:spPr>
          </p:pic>
          <p:sp>
            <p:nvSpPr>
              <p:cNvPr id="20" name="Rectangle: Rounded Corners 14">
                <a:extLst>
                  <a:ext uri="{FF2B5EF4-FFF2-40B4-BE49-F238E27FC236}">
                    <a16:creationId xmlns:a16="http://schemas.microsoft.com/office/drawing/2014/main" id="{01157C4F-DDAF-4411-90F2-55814EC9C960}"/>
                  </a:ext>
                </a:extLst>
              </p:cNvPr>
              <p:cNvSpPr/>
              <p:nvPr/>
            </p:nvSpPr>
            <p:spPr>
              <a:xfrm>
                <a:off x="4487618" y="4564800"/>
                <a:ext cx="522149" cy="17115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4ABAA27-1762-4A2B-ABA2-4C693A694727}"/>
                </a:ext>
              </a:extLst>
            </p:cNvPr>
            <p:cNvGrpSpPr/>
            <p:nvPr/>
          </p:nvGrpSpPr>
          <p:grpSpPr>
            <a:xfrm>
              <a:off x="6199391" y="3794793"/>
              <a:ext cx="5530736" cy="2757544"/>
              <a:chOff x="6199391" y="3794793"/>
              <a:chExt cx="5530736" cy="2757544"/>
            </a:xfrm>
          </p:grpSpPr>
          <p:pic>
            <p:nvPicPr>
              <p:cNvPr id="17" name="Picture 16">
                <a:extLst>
                  <a:ext uri="{FF2B5EF4-FFF2-40B4-BE49-F238E27FC236}">
                    <a16:creationId xmlns:a16="http://schemas.microsoft.com/office/drawing/2014/main" id="{493DE7A4-A1B4-40BB-AE4A-EF21F8B03EED}"/>
                  </a:ext>
                </a:extLst>
              </p:cNvPr>
              <p:cNvPicPr>
                <a:picLocks noChangeAspect="1"/>
              </p:cNvPicPr>
              <p:nvPr/>
            </p:nvPicPr>
            <p:blipFill rotWithShape="1">
              <a:blip r:embed="rId6"/>
              <a:srcRect t="17802"/>
              <a:stretch/>
            </p:blipFill>
            <p:spPr>
              <a:xfrm>
                <a:off x="6199391" y="3794793"/>
                <a:ext cx="5530736" cy="2757544"/>
              </a:xfrm>
              <a:prstGeom prst="rect">
                <a:avLst/>
              </a:prstGeom>
              <a:ln>
                <a:noFill/>
              </a:ln>
              <a:effectLst>
                <a:outerShdw blurRad="292100" dist="139700" dir="2700000" algn="tl" rotWithShape="0">
                  <a:srgbClr val="333333">
                    <a:alpha val="65000"/>
                  </a:srgbClr>
                </a:outerShdw>
              </a:effectLst>
            </p:spPr>
          </p:pic>
          <p:sp>
            <p:nvSpPr>
              <p:cNvPr id="21" name="Rectangle: Rounded Corners 14">
                <a:extLst>
                  <a:ext uri="{FF2B5EF4-FFF2-40B4-BE49-F238E27FC236}">
                    <a16:creationId xmlns:a16="http://schemas.microsoft.com/office/drawing/2014/main" id="{D2AE5BA9-93F1-4B5E-A5B5-76B88A49F63D}"/>
                  </a:ext>
                </a:extLst>
              </p:cNvPr>
              <p:cNvSpPr/>
              <p:nvPr/>
            </p:nvSpPr>
            <p:spPr>
              <a:xfrm>
                <a:off x="7709959" y="3870980"/>
                <a:ext cx="884400" cy="30614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pic>
        <p:nvPicPr>
          <p:cNvPr id="26" name="Picture 25" descr="Screenshot showing step 3">
            <a:extLst>
              <a:ext uri="{FF2B5EF4-FFF2-40B4-BE49-F238E27FC236}">
                <a16:creationId xmlns:a16="http://schemas.microsoft.com/office/drawing/2014/main" id="{33DFA353-77F8-48A8-960A-6B45C9CB95F6}"/>
              </a:ext>
            </a:extLst>
          </p:cNvPr>
          <p:cNvPicPr>
            <a:picLocks noChangeAspect="1"/>
          </p:cNvPicPr>
          <p:nvPr/>
        </p:nvPicPr>
        <p:blipFill>
          <a:blip r:embed="rId7"/>
          <a:stretch>
            <a:fillRect/>
          </a:stretch>
        </p:blipFill>
        <p:spPr>
          <a:xfrm>
            <a:off x="2712293" y="4841956"/>
            <a:ext cx="2972039" cy="1707958"/>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DE77AEFA-66EC-4906-B591-B814FCEC62FB}"/>
              </a:ext>
            </a:extLst>
          </p:cNvPr>
          <p:cNvSpPr/>
          <p:nvPr/>
        </p:nvSpPr>
        <p:spPr>
          <a:xfrm>
            <a:off x="2272226" y="4695846"/>
            <a:ext cx="476522" cy="477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33" name="Rectangle: Rounded Corners 14">
            <a:extLst>
              <a:ext uri="{FF2B5EF4-FFF2-40B4-BE49-F238E27FC236}">
                <a16:creationId xmlns:a16="http://schemas.microsoft.com/office/drawing/2014/main" id="{230B10A5-1161-4270-A4EC-DBD6ACE0984F}"/>
              </a:ext>
              <a:ext uri="{C183D7F6-B498-43B3-948B-1728B52AA6E4}">
                <adec:decorative xmlns:adec="http://schemas.microsoft.com/office/drawing/2017/decorative" val="1"/>
              </a:ext>
            </a:extLst>
          </p:cNvPr>
          <p:cNvSpPr/>
          <p:nvPr/>
        </p:nvSpPr>
        <p:spPr>
          <a:xfrm>
            <a:off x="9925800" y="5336392"/>
            <a:ext cx="348303" cy="23938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4" name="Rectangle: Rounded Corners 14">
            <a:extLst>
              <a:ext uri="{FF2B5EF4-FFF2-40B4-BE49-F238E27FC236}">
                <a16:creationId xmlns:a16="http://schemas.microsoft.com/office/drawing/2014/main" id="{D3496E37-715A-4B96-AFCF-B96ABD92B154}"/>
              </a:ext>
              <a:ext uri="{C183D7F6-B498-43B3-948B-1728B52AA6E4}">
                <adec:decorative xmlns:adec="http://schemas.microsoft.com/office/drawing/2017/decorative" val="1"/>
              </a:ext>
            </a:extLst>
          </p:cNvPr>
          <p:cNvSpPr/>
          <p:nvPr/>
        </p:nvSpPr>
        <p:spPr>
          <a:xfrm>
            <a:off x="4524512" y="5336391"/>
            <a:ext cx="1025463" cy="11406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1067263221"/>
      </p:ext>
    </p:extLst>
  </p:cSld>
  <p:clrMapOvr>
    <a:masterClrMapping/>
  </p:clrMapOvr>
  <p:transition>
    <p:fad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FB052B-CC4F-D349-8761-5DFB0F93A8B3}"/>
              </a:ext>
            </a:extLst>
          </p:cNvPr>
          <p:cNvSpPr>
            <a:spLocks noGrp="1"/>
          </p:cNvSpPr>
          <p:nvPr>
            <p:ph idx="1"/>
          </p:nvPr>
        </p:nvSpPr>
        <p:spPr>
          <a:xfrm>
            <a:off x="826624" y="1632856"/>
            <a:ext cx="4322319" cy="4844143"/>
          </a:xfrm>
        </p:spPr>
        <p:txBody>
          <a:bodyPr/>
          <a:lstStyle/>
          <a:p>
            <a:pPr marL="457200" lvl="0" indent="-457200">
              <a:buFont typeface="+mj-lt"/>
              <a:buAutoNum type="arabicPeriod" startAt="4"/>
            </a:pPr>
            <a:r>
              <a:rPr lang="en-US" sz="1800" dirty="0"/>
              <a:t>Once the Study is archived, archived documents will be displayed in a new Study Page Layout section called </a:t>
            </a:r>
            <a:r>
              <a:rPr lang="en-US" sz="1800" b="1" dirty="0"/>
              <a:t>Archived Documents</a:t>
            </a:r>
          </a:p>
          <a:p>
            <a:pPr marL="457200" indent="-457200">
              <a:buFont typeface="+mj-lt"/>
              <a:buAutoNum type="arabicPeriod" startAt="4"/>
            </a:pPr>
            <a:r>
              <a:rPr lang="en-US" sz="1800" dirty="0"/>
              <a:t>Archived documents cannot be edited but can be </a:t>
            </a:r>
            <a:r>
              <a:rPr lang="en-US" sz="1800" b="1" i="1" dirty="0"/>
              <a:t>removed</a:t>
            </a:r>
            <a:r>
              <a:rPr lang="en-US" sz="1800" b="1" dirty="0"/>
              <a:t> from the Archive, edited</a:t>
            </a:r>
            <a:r>
              <a:rPr lang="en-US" sz="1800" dirty="0"/>
              <a:t>, and then returned to Archived.</a:t>
            </a:r>
          </a:p>
          <a:p>
            <a:pPr marL="457200" indent="-457200">
              <a:buFont typeface="+mj-lt"/>
              <a:buAutoNum type="arabicPeriod" startAt="4"/>
            </a:pPr>
            <a:r>
              <a:rPr lang="en-US" sz="1800" dirty="0"/>
              <a:t>The Archivist </a:t>
            </a:r>
            <a:r>
              <a:rPr lang="en-US" sz="1800" b="1" dirty="0"/>
              <a:t>can re-activate the study </a:t>
            </a:r>
            <a:r>
              <a:rPr lang="en-US" sz="1800" dirty="0"/>
              <a:t>if large record or document changes need to be made</a:t>
            </a:r>
          </a:p>
          <a:p>
            <a:pPr marL="457200" lvl="0" indent="-457200">
              <a:buFont typeface="+mj-lt"/>
              <a:buAutoNum type="arabicPeriod" startAt="4"/>
            </a:pPr>
            <a:endParaRPr lang="en-US" sz="1800" dirty="0"/>
          </a:p>
          <a:p>
            <a:pPr marL="0" indent="0">
              <a:buNone/>
            </a:pPr>
            <a:endParaRPr lang="en-ES" dirty="0"/>
          </a:p>
        </p:txBody>
      </p:sp>
      <p:sp>
        <p:nvSpPr>
          <p:cNvPr id="3" name="Text Placeholder 2">
            <a:extLst>
              <a:ext uri="{FF2B5EF4-FFF2-40B4-BE49-F238E27FC236}">
                <a16:creationId xmlns:a16="http://schemas.microsoft.com/office/drawing/2014/main" id="{63213D9E-79FF-4646-ACD4-F7B92C32B5ED}"/>
              </a:ext>
            </a:extLst>
          </p:cNvPr>
          <p:cNvSpPr>
            <a:spLocks noGrp="1"/>
          </p:cNvSpPr>
          <p:nvPr>
            <p:ph type="body" sz="quarter" idx="13"/>
          </p:nvPr>
        </p:nvSpPr>
        <p:spPr/>
        <p:txBody>
          <a:bodyPr/>
          <a:lstStyle/>
          <a:p>
            <a:r>
              <a:rPr lang="en-ES"/>
              <a:t>What does the Archival job trigger?</a:t>
            </a:r>
          </a:p>
        </p:txBody>
      </p:sp>
      <p:sp>
        <p:nvSpPr>
          <p:cNvPr id="4" name="Title 3">
            <a:extLst>
              <a:ext uri="{FF2B5EF4-FFF2-40B4-BE49-F238E27FC236}">
                <a16:creationId xmlns:a16="http://schemas.microsoft.com/office/drawing/2014/main" id="{F9DB49C8-F6D3-8A4B-BC72-E4C32D283A7E}"/>
              </a:ext>
            </a:extLst>
          </p:cNvPr>
          <p:cNvSpPr>
            <a:spLocks noGrp="1"/>
          </p:cNvSpPr>
          <p:nvPr>
            <p:ph type="title"/>
          </p:nvPr>
        </p:nvSpPr>
        <p:spPr/>
        <p:txBody>
          <a:bodyPr/>
          <a:lstStyle/>
          <a:p>
            <a:r>
              <a:rPr lang="en-US"/>
              <a:t>Outcome of Archiving a Study</a:t>
            </a:r>
            <a:endParaRPr lang="en-ES"/>
          </a:p>
        </p:txBody>
      </p:sp>
      <p:grpSp>
        <p:nvGrpSpPr>
          <p:cNvPr id="25" name="Group 24" descr="Screenshot showing step 6">
            <a:extLst>
              <a:ext uri="{FF2B5EF4-FFF2-40B4-BE49-F238E27FC236}">
                <a16:creationId xmlns:a16="http://schemas.microsoft.com/office/drawing/2014/main" id="{5C018986-9BEA-7A4C-B985-5F10A2493924}"/>
              </a:ext>
            </a:extLst>
          </p:cNvPr>
          <p:cNvGrpSpPr/>
          <p:nvPr/>
        </p:nvGrpSpPr>
        <p:grpSpPr>
          <a:xfrm>
            <a:off x="7590920" y="4054927"/>
            <a:ext cx="2429754" cy="2365057"/>
            <a:chOff x="6032344" y="4040227"/>
            <a:chExt cx="2429754" cy="2365057"/>
          </a:xfrm>
        </p:grpSpPr>
        <p:pic>
          <p:nvPicPr>
            <p:cNvPr id="22" name="Picture 21">
              <a:extLst>
                <a:ext uri="{FF2B5EF4-FFF2-40B4-BE49-F238E27FC236}">
                  <a16:creationId xmlns:a16="http://schemas.microsoft.com/office/drawing/2014/main" id="{A97A3468-D8DD-6049-A457-E27EE852D940}"/>
                </a:ext>
              </a:extLst>
            </p:cNvPr>
            <p:cNvPicPr>
              <a:picLocks noChangeAspect="1"/>
            </p:cNvPicPr>
            <p:nvPr/>
          </p:nvPicPr>
          <p:blipFill>
            <a:blip r:embed="rId2"/>
            <a:stretch>
              <a:fillRect/>
            </a:stretch>
          </p:blipFill>
          <p:spPr>
            <a:xfrm>
              <a:off x="6566442" y="4040227"/>
              <a:ext cx="1895656" cy="2365057"/>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69487DC9-2B27-5949-9497-7B5060E68C17}"/>
                </a:ext>
              </a:extLst>
            </p:cNvPr>
            <p:cNvSpPr/>
            <p:nvPr/>
          </p:nvSpPr>
          <p:spPr>
            <a:xfrm>
              <a:off x="6032344" y="413157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24" name="Rectangle: Rounded Corners 14">
              <a:extLst>
                <a:ext uri="{FF2B5EF4-FFF2-40B4-BE49-F238E27FC236}">
                  <a16:creationId xmlns:a16="http://schemas.microsoft.com/office/drawing/2014/main" id="{E11CDBCF-B44B-2E43-97F5-88B6C2E69B3B}"/>
                </a:ext>
              </a:extLst>
            </p:cNvPr>
            <p:cNvSpPr/>
            <p:nvPr/>
          </p:nvSpPr>
          <p:spPr>
            <a:xfrm>
              <a:off x="6566442" y="4233138"/>
              <a:ext cx="1361558" cy="20149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pic>
        <p:nvPicPr>
          <p:cNvPr id="6" name="Picture 5" descr="Screenshot showing step 4">
            <a:extLst>
              <a:ext uri="{FF2B5EF4-FFF2-40B4-BE49-F238E27FC236}">
                <a16:creationId xmlns:a16="http://schemas.microsoft.com/office/drawing/2014/main" id="{768FC1BD-6123-4151-84ED-AFF5BF79FC3E}"/>
              </a:ext>
            </a:extLst>
          </p:cNvPr>
          <p:cNvPicPr>
            <a:picLocks noChangeAspect="1"/>
          </p:cNvPicPr>
          <p:nvPr/>
        </p:nvPicPr>
        <p:blipFill>
          <a:blip r:embed="rId3"/>
          <a:stretch>
            <a:fillRect/>
          </a:stretch>
        </p:blipFill>
        <p:spPr>
          <a:xfrm>
            <a:off x="6308659" y="1480862"/>
            <a:ext cx="5431698" cy="2343085"/>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46D4D120-AAC7-46CA-A1FB-3C12C1FD063C}"/>
              </a:ext>
            </a:extLst>
          </p:cNvPr>
          <p:cNvSpPr/>
          <p:nvPr/>
        </p:nvSpPr>
        <p:spPr>
          <a:xfrm>
            <a:off x="5784920" y="148674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27" name="Rectangle: Rounded Corners 14">
            <a:extLst>
              <a:ext uri="{FF2B5EF4-FFF2-40B4-BE49-F238E27FC236}">
                <a16:creationId xmlns:a16="http://schemas.microsoft.com/office/drawing/2014/main" id="{059F52A3-7905-4BA2-969F-52DED43B4D87}"/>
              </a:ext>
              <a:ext uri="{C183D7F6-B498-43B3-948B-1728B52AA6E4}">
                <adec:decorative xmlns:adec="http://schemas.microsoft.com/office/drawing/2017/decorative" val="1"/>
              </a:ext>
            </a:extLst>
          </p:cNvPr>
          <p:cNvSpPr/>
          <p:nvPr/>
        </p:nvSpPr>
        <p:spPr>
          <a:xfrm>
            <a:off x="8343729" y="1666738"/>
            <a:ext cx="1253871" cy="27992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4178077202"/>
      </p:ext>
    </p:extLst>
  </p:cSld>
  <p:clrMapOvr>
    <a:masterClrMapping/>
  </p:clrMapOvr>
  <p:transition>
    <p:fad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58A9B057-D857-4513-9358-94D5A1FAC28B}"/>
              </a:ext>
            </a:extLst>
          </p:cNvPr>
          <p:cNvSpPr>
            <a:spLocks noGrp="1"/>
          </p:cNvSpPr>
          <p:nvPr>
            <p:ph idx="1"/>
          </p:nvPr>
        </p:nvSpPr>
        <p:spPr>
          <a:xfrm>
            <a:off x="553013" y="1558109"/>
            <a:ext cx="5577537" cy="5105400"/>
          </a:xfrm>
        </p:spPr>
        <p:txBody>
          <a:bodyPr/>
          <a:lstStyle/>
          <a:p>
            <a:pPr marL="457200" indent="-457200">
              <a:buFont typeface="+mj-lt"/>
              <a:buAutoNum type="arabicPeriod" startAt="7"/>
            </a:pPr>
            <a:r>
              <a:rPr lang="en-US" sz="1800" b="1" dirty="0"/>
              <a:t>Snapshots</a:t>
            </a:r>
            <a:r>
              <a:rPr lang="en-US" sz="1800" dirty="0"/>
              <a:t> are created for reused documents </a:t>
            </a:r>
          </a:p>
          <a:p>
            <a:pPr lvl="1"/>
            <a:r>
              <a:rPr lang="en-US" sz="1600" dirty="0"/>
              <a:t>When a study document is associated to multiple studies, the archival job will create a </a:t>
            </a:r>
            <a:r>
              <a:rPr lang="en-US" sz="1600" b="1" dirty="0"/>
              <a:t>study-specific snapshot of that document</a:t>
            </a:r>
            <a:r>
              <a:rPr lang="en-US" sz="1600" dirty="0"/>
              <a:t>. This snapshot includes:</a:t>
            </a:r>
          </a:p>
          <a:p>
            <a:pPr lvl="2">
              <a:spcBef>
                <a:spcPts val="0"/>
              </a:spcBef>
            </a:pPr>
            <a:r>
              <a:rPr lang="en-US" dirty="0"/>
              <a:t>Source file</a:t>
            </a:r>
          </a:p>
          <a:p>
            <a:pPr lvl="2">
              <a:spcBef>
                <a:spcPts val="0"/>
              </a:spcBef>
            </a:pPr>
            <a:r>
              <a:rPr lang="en-US" dirty="0"/>
              <a:t>Relevant versions (any version tagged with the study being archived)</a:t>
            </a:r>
          </a:p>
          <a:p>
            <a:pPr lvl="2">
              <a:spcBef>
                <a:spcPts val="0"/>
              </a:spcBef>
            </a:pPr>
            <a:r>
              <a:rPr lang="en-US" dirty="0"/>
              <a:t>Source document audit trail (attached as a rendition)</a:t>
            </a:r>
          </a:p>
          <a:p>
            <a:pPr lvl="2">
              <a:spcBef>
                <a:spcPts val="0"/>
              </a:spcBef>
            </a:pPr>
            <a:r>
              <a:rPr lang="en-US" dirty="0"/>
              <a:t>All metadata except system-managed fields</a:t>
            </a:r>
          </a:p>
          <a:p>
            <a:pPr lvl="2">
              <a:spcBef>
                <a:spcPts val="0"/>
              </a:spcBef>
            </a:pPr>
            <a:r>
              <a:rPr lang="en-US" dirty="0"/>
              <a:t>Relationship back to the original document</a:t>
            </a:r>
          </a:p>
          <a:p>
            <a:pPr lvl="2">
              <a:spcBef>
                <a:spcPts val="0"/>
              </a:spcBef>
            </a:pPr>
            <a:r>
              <a:rPr lang="en-US" dirty="0"/>
              <a:t>Sharing settings</a:t>
            </a:r>
          </a:p>
          <a:p>
            <a:pPr lvl="1"/>
            <a:r>
              <a:rPr lang="en-US" sz="1600" dirty="0"/>
              <a:t>The </a:t>
            </a:r>
            <a:r>
              <a:rPr lang="en-US" sz="1600" b="1" dirty="0"/>
              <a:t>study field </a:t>
            </a:r>
            <a:r>
              <a:rPr lang="en-US" sz="1600" dirty="0"/>
              <a:t>on the snapshot contains only the study being archived. Vault </a:t>
            </a:r>
            <a:r>
              <a:rPr lang="en-US" sz="1600" b="1" dirty="0"/>
              <a:t>removes the archived study from the study field of the original document</a:t>
            </a:r>
          </a:p>
          <a:p>
            <a:pPr lvl="1"/>
            <a:r>
              <a:rPr lang="en-US" sz="1600" dirty="0"/>
              <a:t>The </a:t>
            </a:r>
            <a:r>
              <a:rPr lang="en-US" sz="1600" b="1" dirty="0"/>
              <a:t>snapshot document is archived</a:t>
            </a:r>
            <a:r>
              <a:rPr lang="en-US" sz="1600" dirty="0"/>
              <a:t>, and the original remains in the library</a:t>
            </a:r>
          </a:p>
          <a:p>
            <a:pPr lvl="1"/>
            <a:r>
              <a:rPr lang="en-US" sz="1600" dirty="0"/>
              <a:t>The archival job will also create snapshots of any </a:t>
            </a:r>
            <a:r>
              <a:rPr lang="en-US" sz="1600" b="1" dirty="0"/>
              <a:t>crosslink</a:t>
            </a:r>
            <a:r>
              <a:rPr lang="en-US" sz="1600" dirty="0"/>
              <a:t> documents</a:t>
            </a:r>
          </a:p>
          <a:p>
            <a:pPr marL="342900" indent="-342900">
              <a:buFont typeface="+mj-lt"/>
              <a:buAutoNum type="arabicPeriod" startAt="7"/>
            </a:pPr>
            <a:endParaRPr lang="en-US" sz="1800" b="1" dirty="0"/>
          </a:p>
          <a:p>
            <a:pPr marL="342900" indent="-342900">
              <a:buFont typeface="+mj-lt"/>
              <a:buAutoNum type="arabicPeriod" startAt="7"/>
            </a:pPr>
            <a:endParaRPr lang="en-US" sz="1800" b="1" dirty="0"/>
          </a:p>
          <a:p>
            <a:pPr marL="342900" indent="-342900">
              <a:buFont typeface="+mj-lt"/>
              <a:buAutoNum type="arabicPeriod" startAt="7"/>
            </a:pPr>
            <a:endParaRPr lang="en-US" sz="1600" dirty="0"/>
          </a:p>
        </p:txBody>
      </p:sp>
      <p:sp>
        <p:nvSpPr>
          <p:cNvPr id="4" name="Text Placeholder 3">
            <a:extLst>
              <a:ext uri="{FF2B5EF4-FFF2-40B4-BE49-F238E27FC236}">
                <a16:creationId xmlns:a16="http://schemas.microsoft.com/office/drawing/2014/main" id="{B8D7A3A1-E682-0D4E-AE73-696FCBA33851}"/>
              </a:ext>
            </a:extLst>
          </p:cNvPr>
          <p:cNvSpPr>
            <a:spLocks noGrp="1"/>
          </p:cNvSpPr>
          <p:nvPr>
            <p:ph type="body" sz="quarter" idx="13"/>
          </p:nvPr>
        </p:nvSpPr>
        <p:spPr>
          <a:xfrm>
            <a:off x="276303" y="907082"/>
            <a:ext cx="11639394" cy="398066"/>
          </a:xfrm>
        </p:spPr>
        <p:txBody>
          <a:bodyPr/>
          <a:lstStyle/>
          <a:p>
            <a:r>
              <a:rPr lang="en-ES" dirty="0"/>
              <a:t>What does the Archival job trigger?</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a:t>Outcome of Archiving a Study</a:t>
            </a:r>
          </a:p>
        </p:txBody>
      </p:sp>
      <p:grpSp>
        <p:nvGrpSpPr>
          <p:cNvPr id="7" name="Group 6" descr="Screenshot demonstrating step 7">
            <a:extLst>
              <a:ext uri="{FF2B5EF4-FFF2-40B4-BE49-F238E27FC236}">
                <a16:creationId xmlns:a16="http://schemas.microsoft.com/office/drawing/2014/main" id="{78AF176B-7AAA-4F0F-9509-801CB756B03B}"/>
              </a:ext>
            </a:extLst>
          </p:cNvPr>
          <p:cNvGrpSpPr/>
          <p:nvPr/>
        </p:nvGrpSpPr>
        <p:grpSpPr>
          <a:xfrm>
            <a:off x="6130550" y="2359568"/>
            <a:ext cx="5785147" cy="2667137"/>
            <a:chOff x="6130550" y="2359568"/>
            <a:chExt cx="5785147" cy="2667137"/>
          </a:xfrm>
        </p:grpSpPr>
        <p:pic>
          <p:nvPicPr>
            <p:cNvPr id="5" name="Picture 4">
              <a:extLst>
                <a:ext uri="{FF2B5EF4-FFF2-40B4-BE49-F238E27FC236}">
                  <a16:creationId xmlns:a16="http://schemas.microsoft.com/office/drawing/2014/main" id="{751491FD-F33D-472D-AD19-77AF0BD3B81A}"/>
                </a:ext>
              </a:extLst>
            </p:cNvPr>
            <p:cNvPicPr>
              <a:picLocks noChangeAspect="1"/>
            </p:cNvPicPr>
            <p:nvPr/>
          </p:nvPicPr>
          <p:blipFill>
            <a:blip r:embed="rId3"/>
            <a:stretch>
              <a:fillRect/>
            </a:stretch>
          </p:blipFill>
          <p:spPr>
            <a:xfrm>
              <a:off x="6130550" y="2359568"/>
              <a:ext cx="5785147" cy="2667137"/>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8444399C-AF94-4052-880F-161D0EB4202F}"/>
                </a:ext>
              </a:extLst>
            </p:cNvPr>
            <p:cNvSpPr/>
            <p:nvPr/>
          </p:nvSpPr>
          <p:spPr>
            <a:xfrm>
              <a:off x="8486105" y="235956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p>
          </p:txBody>
        </p:sp>
      </p:grpSp>
    </p:spTree>
    <p:extLst>
      <p:ext uri="{BB962C8B-B14F-4D97-AF65-F5344CB8AC3E}">
        <p14:creationId xmlns:p14="http://schemas.microsoft.com/office/powerpoint/2010/main" val="998287607"/>
      </p:ext>
    </p:extLst>
  </p:cSld>
  <p:clrMapOvr>
    <a:masterClrMapping/>
  </p:clrMapOvr>
  <p:transition>
    <p:fad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18DC-F47A-4D0E-A459-0B4766139C84}"/>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175546006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Inactivate Reference Data</a:t>
            </a:r>
          </a:p>
        </p:txBody>
      </p:sp>
      <p:sp>
        <p:nvSpPr>
          <p:cNvPr id="9" name="Subtitle 8"/>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5091393"/>
      </p:ext>
    </p:extLst>
  </p:cSld>
  <p:clrMapOvr>
    <a:masterClrMapping/>
  </p:clrMapOvr>
  <p:transition>
    <p:fade/>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58A9B057-D857-4513-9358-94D5A1FAC28B}"/>
              </a:ext>
            </a:extLst>
          </p:cNvPr>
          <p:cNvSpPr>
            <a:spLocks noGrp="1"/>
          </p:cNvSpPr>
          <p:nvPr>
            <p:ph idx="1"/>
          </p:nvPr>
        </p:nvSpPr>
        <p:spPr>
          <a:xfrm>
            <a:off x="817021" y="1486746"/>
            <a:ext cx="11098676" cy="5105400"/>
          </a:xfrm>
        </p:spPr>
        <p:txBody>
          <a:bodyPr/>
          <a:lstStyle/>
          <a:p>
            <a:pPr marL="398463" indent="-398463">
              <a:buFont typeface="Wingdings" panose="05000000000000000000" pitchFamily="2" charset="2"/>
              <a:buChar char="q"/>
            </a:pPr>
            <a:r>
              <a:rPr lang="en-US" sz="1800" dirty="0"/>
              <a:t>All Study and Study Countries are in Closing State</a:t>
            </a:r>
          </a:p>
          <a:p>
            <a:pPr marL="398463" indent="-398463">
              <a:buFont typeface="Wingdings" panose="05000000000000000000" pitchFamily="2" charset="2"/>
              <a:buChar char="q"/>
            </a:pPr>
            <a:r>
              <a:rPr lang="en-US" sz="1800" dirty="0"/>
              <a:t>Study Sites are in Closed State</a:t>
            </a:r>
          </a:p>
          <a:p>
            <a:pPr marL="398463" indent="-398463">
              <a:buFont typeface="Wingdings" panose="05000000000000000000" pitchFamily="2" charset="2"/>
              <a:buChar char="q"/>
            </a:pPr>
            <a:r>
              <a:rPr lang="en-US" sz="1800" dirty="0"/>
              <a:t>All study milestones are complete</a:t>
            </a:r>
          </a:p>
          <a:p>
            <a:pPr marL="398463" indent="-398463">
              <a:buFont typeface="Wingdings" panose="05000000000000000000" pitchFamily="2" charset="2"/>
              <a:buChar char="q"/>
            </a:pPr>
            <a:r>
              <a:rPr lang="en-US" sz="1800" dirty="0"/>
              <a:t>No Documents are checked out, under legal hold or in an active workflow </a:t>
            </a:r>
          </a:p>
          <a:p>
            <a:pPr marL="398463" indent="-398463">
              <a:buFont typeface="Wingdings" panose="05000000000000000000" pitchFamily="2" charset="2"/>
              <a:buChar char="q"/>
            </a:pPr>
            <a:r>
              <a:rPr lang="en-US" sz="1800" dirty="0"/>
              <a:t>No Documents are unclassified</a:t>
            </a:r>
          </a:p>
          <a:p>
            <a:pPr marL="398463" indent="-398463">
              <a:buFont typeface="Wingdings" panose="05000000000000000000" pitchFamily="2" charset="2"/>
              <a:buChar char="q"/>
            </a:pPr>
            <a:r>
              <a:rPr lang="en-US" sz="1800" dirty="0"/>
              <a:t>All </a:t>
            </a:r>
            <a:r>
              <a:rPr lang="en-US" sz="1800" b="1" dirty="0"/>
              <a:t>Quality Issues </a:t>
            </a:r>
            <a:r>
              <a:rPr lang="en-US" sz="1800" dirty="0"/>
              <a:t>are closed</a:t>
            </a:r>
          </a:p>
          <a:p>
            <a:pPr marL="398463" indent="-398463">
              <a:buFont typeface="Wingdings" panose="05000000000000000000" pitchFamily="2" charset="2"/>
              <a:buChar char="q"/>
            </a:pPr>
            <a:r>
              <a:rPr lang="en-US" sz="1800" dirty="0"/>
              <a:t>All </a:t>
            </a:r>
            <a:r>
              <a:rPr lang="en-US" sz="1800" b="1" dirty="0"/>
              <a:t>Pending Decision </a:t>
            </a:r>
            <a:r>
              <a:rPr lang="en-US" sz="1800" dirty="0"/>
              <a:t>and </a:t>
            </a:r>
            <a:r>
              <a:rPr lang="en-US" sz="1800" b="1" dirty="0"/>
              <a:t># Expected </a:t>
            </a:r>
            <a:r>
              <a:rPr lang="en-US" sz="1800" dirty="0"/>
              <a:t>values have been updated in the </a:t>
            </a:r>
            <a:r>
              <a:rPr lang="en-US" sz="1800" b="1" dirty="0"/>
              <a:t>Expected Documents</a:t>
            </a:r>
            <a:r>
              <a:rPr lang="en-US" sz="1800" dirty="0"/>
              <a:t> Section</a:t>
            </a:r>
          </a:p>
          <a:p>
            <a:pPr marL="398463" indent="-398463">
              <a:buFont typeface="Wingdings" panose="05000000000000000000" pitchFamily="2" charset="2"/>
              <a:buChar char="q"/>
            </a:pPr>
            <a:r>
              <a:rPr lang="en-US" sz="1800" dirty="0"/>
              <a:t>Zero </a:t>
            </a:r>
            <a:r>
              <a:rPr lang="en-US" sz="1800" b="1" dirty="0"/>
              <a:t>Tasks Requiring Attention </a:t>
            </a:r>
            <a:r>
              <a:rPr lang="en-US" sz="1800" dirty="0"/>
              <a:t>in the TMF Homepage of the related target study</a:t>
            </a:r>
          </a:p>
          <a:p>
            <a:pPr marL="398463" indent="-398463">
              <a:buFont typeface="Wingdings" panose="05000000000000000000" pitchFamily="2" charset="2"/>
              <a:buChar char="q"/>
            </a:pPr>
            <a:r>
              <a:rPr lang="en-US" sz="1800" dirty="0"/>
              <a:t>Archived site licenses are available</a:t>
            </a:r>
            <a:endParaRPr lang="en-US" sz="2300" b="1" dirty="0"/>
          </a:p>
          <a:p>
            <a:pPr marL="342900" indent="-342900">
              <a:buFont typeface="+mj-lt"/>
              <a:buAutoNum type="arabicPeriod"/>
            </a:pPr>
            <a:endParaRPr lang="en-US" sz="1600" dirty="0"/>
          </a:p>
        </p:txBody>
      </p:sp>
      <p:sp>
        <p:nvSpPr>
          <p:cNvPr id="3" name="Text Placeholder 2">
            <a:extLst>
              <a:ext uri="{FF2B5EF4-FFF2-40B4-BE49-F238E27FC236}">
                <a16:creationId xmlns:a16="http://schemas.microsoft.com/office/drawing/2014/main" id="{82A38ED6-962B-5B4E-B51F-17BAABCC6199}"/>
              </a:ext>
            </a:extLst>
          </p:cNvPr>
          <p:cNvSpPr>
            <a:spLocks noGrp="1"/>
          </p:cNvSpPr>
          <p:nvPr>
            <p:ph type="body" sz="quarter" idx="13"/>
          </p:nvPr>
        </p:nvSpPr>
        <p:spPr/>
        <p:txBody>
          <a:bodyPr/>
          <a:lstStyle/>
          <a:p>
            <a:r>
              <a:rPr lang="en-US"/>
              <a:t>Archival-Readiness Checklist</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a:t>Preparing for Archival</a:t>
            </a:r>
          </a:p>
        </p:txBody>
      </p:sp>
    </p:spTree>
    <p:extLst>
      <p:ext uri="{BB962C8B-B14F-4D97-AF65-F5344CB8AC3E}">
        <p14:creationId xmlns:p14="http://schemas.microsoft.com/office/powerpoint/2010/main" val="7379631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US"/>
              <a:t>Inactivate</a:t>
            </a:r>
            <a:r>
              <a:rPr lang="en-ES"/>
              <a:t> a</a:t>
            </a:r>
            <a:r>
              <a:rPr lang="en-US"/>
              <a:t> Person</a:t>
            </a:r>
            <a:endParaRPr lang="en-ES"/>
          </a:p>
        </p:txBody>
      </p:sp>
      <p:sp>
        <p:nvSpPr>
          <p:cNvPr id="4" name="Rectangle 3">
            <a:extLst>
              <a:ext uri="{FF2B5EF4-FFF2-40B4-BE49-F238E27FC236}">
                <a16:creationId xmlns:a16="http://schemas.microsoft.com/office/drawing/2014/main" id="{3B8E5130-B6D1-9548-9256-D71CEA6358DC}"/>
              </a:ext>
            </a:extLst>
          </p:cNvPr>
          <p:cNvSpPr/>
          <p:nvPr/>
        </p:nvSpPr>
        <p:spPr>
          <a:xfrm>
            <a:off x="459724" y="1055307"/>
            <a:ext cx="4519593" cy="4940712"/>
          </a:xfrm>
          <a:prstGeom prst="rect">
            <a:avLst/>
          </a:prstGeom>
        </p:spPr>
        <p:txBody>
          <a:bodyPr wrap="square" anchor="t">
            <a:spAutoFit/>
          </a:bodyPr>
          <a:lstStyle/>
          <a:p>
            <a:pPr marL="342900" indent="-342900">
              <a:lnSpc>
                <a:spcPct val="80000"/>
              </a:lnSpc>
              <a:spcBef>
                <a:spcPts val="1200"/>
              </a:spcBef>
              <a:buClr>
                <a:schemeClr val="tx2"/>
              </a:buClr>
              <a:buAutoNum type="arabicPeriod"/>
            </a:pPr>
            <a:r>
              <a:rPr lang="en-US" dirty="0">
                <a:solidFill>
                  <a:schemeClr val="tx1">
                    <a:lumMod val="75000"/>
                  </a:schemeClr>
                </a:solidFill>
              </a:rPr>
              <a:t>Navigate to the </a:t>
            </a:r>
            <a:r>
              <a:rPr lang="en-ES" b="1" dirty="0">
                <a:solidFill>
                  <a:schemeClr val="tx1">
                    <a:lumMod val="75000"/>
                  </a:schemeClr>
                </a:solidFill>
              </a:rPr>
              <a:t>Global Directory</a:t>
            </a:r>
            <a:r>
              <a:rPr lang="en-ES" dirty="0">
                <a:solidFill>
                  <a:schemeClr val="tx1">
                    <a:lumMod val="75000"/>
                  </a:schemeClr>
                </a:solidFill>
              </a:rPr>
              <a:t> </a:t>
            </a:r>
            <a:r>
              <a:rPr lang="en-GB" dirty="0">
                <a:solidFill>
                  <a:schemeClr val="tx1">
                    <a:lumMod val="75000"/>
                  </a:schemeClr>
                </a:solidFill>
              </a:rPr>
              <a:t>tab and</a:t>
            </a:r>
            <a:r>
              <a:rPr lang="en-US" dirty="0">
                <a:solidFill>
                  <a:schemeClr val="tx1">
                    <a:lumMod val="75000"/>
                  </a:schemeClr>
                </a:solidFill>
              </a:rPr>
              <a:t> select </a:t>
            </a:r>
            <a:r>
              <a:rPr lang="en-US" b="1" dirty="0">
                <a:solidFill>
                  <a:schemeClr val="tx1">
                    <a:lumMod val="75000"/>
                  </a:schemeClr>
                </a:solidFill>
              </a:rPr>
              <a:t>Personnel. </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the Global Directory tab may be located under the double arrows in the Navigation bar depending on the user’s page setup.</a:t>
            </a:r>
            <a:endParaRPr lang="en-US" dirty="0">
              <a:solidFill>
                <a:schemeClr val="tx1">
                  <a:lumMod val="75000"/>
                </a:schemeClr>
              </a:solidFill>
              <a:cs typeface="Calibri"/>
            </a:endParaRPr>
          </a:p>
          <a:p>
            <a:pPr marL="342900" indent="-342900">
              <a:lnSpc>
                <a:spcPct val="80000"/>
              </a:lnSpc>
              <a:spcBef>
                <a:spcPts val="1200"/>
              </a:spcBef>
              <a:buClr>
                <a:schemeClr val="tx2"/>
              </a:buClr>
              <a:buAutoNum type="arabicPeriod"/>
            </a:pPr>
            <a:r>
              <a:rPr lang="en-US" dirty="0">
                <a:solidFill>
                  <a:schemeClr val="tx1">
                    <a:lumMod val="75000"/>
                  </a:schemeClr>
                </a:solidFill>
              </a:rPr>
              <a:t>Search for the existing </a:t>
            </a:r>
            <a:r>
              <a:rPr lang="en-US" b="1" dirty="0">
                <a:solidFill>
                  <a:schemeClr val="tx1">
                    <a:lumMod val="75000"/>
                  </a:schemeClr>
                </a:solidFill>
              </a:rPr>
              <a:t>Person</a:t>
            </a:r>
            <a:r>
              <a:rPr lang="en-US" dirty="0">
                <a:solidFill>
                  <a:schemeClr val="tx1">
                    <a:lumMod val="75000"/>
                  </a:schemeClr>
                </a:solidFill>
              </a:rPr>
              <a:t> that needs to be inactivated.</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the ‘Views’ section on the left-hand side may default to ‘Recent Personnel’ or ‘Favorites’. Ensure ‘All Personnel’ is selected when performing a search.</a:t>
            </a:r>
            <a:endParaRPr lang="en-US" sz="1300" b="1" dirty="0">
              <a:solidFill>
                <a:srgbClr val="646569">
                  <a:lumMod val="75000"/>
                </a:srgb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Click on the </a:t>
            </a:r>
            <a:r>
              <a:rPr lang="en-US" b="1" dirty="0">
                <a:solidFill>
                  <a:schemeClr val="tx1">
                    <a:lumMod val="75000"/>
                  </a:schemeClr>
                </a:solidFill>
              </a:rPr>
              <a:t>Person Name </a:t>
            </a:r>
            <a:r>
              <a:rPr lang="en-US" dirty="0">
                <a:solidFill>
                  <a:schemeClr val="tx1">
                    <a:lumMod val="75000"/>
                  </a:schemeClr>
                </a:solidFill>
              </a:rPr>
              <a:t>to open the record.</a:t>
            </a:r>
          </a:p>
          <a:p>
            <a:pPr marL="342900" indent="-342900">
              <a:lnSpc>
                <a:spcPct val="80000"/>
              </a:lnSpc>
              <a:spcBef>
                <a:spcPts val="1200"/>
              </a:spcBef>
              <a:buClr>
                <a:schemeClr val="tx2"/>
              </a:buClr>
              <a:buAutoNum type="arabicPeriod"/>
            </a:pPr>
            <a:r>
              <a:rPr lang="en-US" dirty="0">
                <a:solidFill>
                  <a:srgbClr val="646569">
                    <a:lumMod val="75000"/>
                  </a:srgbClr>
                </a:solidFill>
              </a:rPr>
              <a:t>Click the Workflow and State Change Icon and select</a:t>
            </a:r>
            <a:r>
              <a:rPr lang="en-US" b="1" dirty="0">
                <a:solidFill>
                  <a:srgbClr val="646569">
                    <a:lumMod val="75000"/>
                  </a:srgbClr>
                </a:solidFill>
              </a:rPr>
              <a:t> Make Inactive.</a:t>
            </a:r>
            <a:r>
              <a:rPr lang="en-US" dirty="0">
                <a:solidFill>
                  <a:schemeClr val="tx1">
                    <a:lumMod val="75000"/>
                  </a:schemeClr>
                </a:solidFill>
              </a:rPr>
              <a:t> The person is now </a:t>
            </a:r>
            <a:r>
              <a:rPr lang="en-US" b="1" dirty="0">
                <a:solidFill>
                  <a:schemeClr val="tx1">
                    <a:lumMod val="75000"/>
                  </a:schemeClr>
                </a:solidFill>
              </a:rPr>
              <a:t>inactive.</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in cases of investigator debarment, it is recommended to update the </a:t>
            </a:r>
            <a:r>
              <a:rPr lang="en-US" sz="1300" b="1" dirty="0">
                <a:solidFill>
                  <a:srgbClr val="646569">
                    <a:lumMod val="75000"/>
                  </a:srgbClr>
                </a:solidFill>
              </a:rPr>
              <a:t>Debarred</a:t>
            </a:r>
            <a:r>
              <a:rPr lang="en-US" sz="1300" dirty="0">
                <a:solidFill>
                  <a:srgbClr val="646569">
                    <a:lumMod val="75000"/>
                  </a:srgbClr>
                </a:solidFill>
              </a:rPr>
              <a:t> field to Yes when inactivating the investigator person.</a:t>
            </a:r>
            <a:endParaRPr lang="en-US" dirty="0">
              <a:solidFill>
                <a:schemeClr val="tx1">
                  <a:lumMod val="75000"/>
                </a:schemeClr>
              </a:solidFill>
            </a:endParaRP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if the person was associated with studies, study countries, or study sites, related records should also be updated with End Dates. Those related records will be unaffected by this update.</a:t>
            </a:r>
          </a:p>
        </p:txBody>
      </p:sp>
      <p:pic>
        <p:nvPicPr>
          <p:cNvPr id="29" name="Picture 28" descr="Screenshot showing step 1">
            <a:extLst>
              <a:ext uri="{FF2B5EF4-FFF2-40B4-BE49-F238E27FC236}">
                <a16:creationId xmlns:a16="http://schemas.microsoft.com/office/drawing/2014/main" id="{E820300F-0517-4A5D-9C68-73BCEE089D33}"/>
              </a:ext>
            </a:extLst>
          </p:cNvPr>
          <p:cNvPicPr>
            <a:picLocks noChangeAspect="1"/>
          </p:cNvPicPr>
          <p:nvPr/>
        </p:nvPicPr>
        <p:blipFill>
          <a:blip r:embed="rId2"/>
          <a:stretch>
            <a:fillRect/>
          </a:stretch>
        </p:blipFill>
        <p:spPr>
          <a:xfrm>
            <a:off x="8171420" y="472907"/>
            <a:ext cx="3773960" cy="2902724"/>
          </a:xfrm>
          <a:prstGeom prst="rect">
            <a:avLst/>
          </a:prstGeom>
          <a:ln>
            <a:noFill/>
          </a:ln>
          <a:effectLst>
            <a:outerShdw blurRad="292100" dist="139700" dir="2700000" algn="tl" rotWithShape="0">
              <a:srgbClr val="333333">
                <a:alpha val="65000"/>
              </a:srgbClr>
            </a:outerShdw>
          </a:effectLst>
        </p:spPr>
      </p:pic>
      <p:sp>
        <p:nvSpPr>
          <p:cNvPr id="33" name="Oval 32">
            <a:extLst>
              <a:ext uri="{FF2B5EF4-FFF2-40B4-BE49-F238E27FC236}">
                <a16:creationId xmlns:a16="http://schemas.microsoft.com/office/drawing/2014/main" id="{66100ADE-D593-497B-AFD8-7831288908CE}"/>
              </a:ext>
            </a:extLst>
          </p:cNvPr>
          <p:cNvSpPr/>
          <p:nvPr/>
        </p:nvSpPr>
        <p:spPr>
          <a:xfrm>
            <a:off x="9418273" y="258374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34" name="Rectangle: Rounded Corners 33">
            <a:extLst>
              <a:ext uri="{FF2B5EF4-FFF2-40B4-BE49-F238E27FC236}">
                <a16:creationId xmlns:a16="http://schemas.microsoft.com/office/drawing/2014/main" id="{8EAB900A-3400-4612-8E7A-B778BAEEE13A}"/>
              </a:ext>
              <a:ext uri="{C183D7F6-B498-43B3-948B-1728B52AA6E4}">
                <adec:decorative xmlns:adec="http://schemas.microsoft.com/office/drawing/2017/decorative" val="1"/>
              </a:ext>
            </a:extLst>
          </p:cNvPr>
          <p:cNvSpPr/>
          <p:nvPr/>
        </p:nvSpPr>
        <p:spPr>
          <a:xfrm>
            <a:off x="10108442" y="3171743"/>
            <a:ext cx="616450" cy="1726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C8B5ECFB-42B3-4667-9F55-B5D056A9EDD8}"/>
              </a:ext>
              <a:ext uri="{C183D7F6-B498-43B3-948B-1728B52AA6E4}">
                <adec:decorative xmlns:adec="http://schemas.microsoft.com/office/drawing/2017/decorative" val="1"/>
              </a:ext>
            </a:extLst>
          </p:cNvPr>
          <p:cNvSpPr/>
          <p:nvPr/>
        </p:nvSpPr>
        <p:spPr>
          <a:xfrm>
            <a:off x="10044947" y="2724631"/>
            <a:ext cx="955497" cy="1726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6" name="Picture 5" descr="Screenshot showing steps 2 and 3">
            <a:extLst>
              <a:ext uri="{FF2B5EF4-FFF2-40B4-BE49-F238E27FC236}">
                <a16:creationId xmlns:a16="http://schemas.microsoft.com/office/drawing/2014/main" id="{DD8FCEE4-1E26-4F01-92FF-A8A809DB43B7}"/>
              </a:ext>
            </a:extLst>
          </p:cNvPr>
          <p:cNvPicPr>
            <a:picLocks noChangeAspect="1"/>
          </p:cNvPicPr>
          <p:nvPr/>
        </p:nvPicPr>
        <p:blipFill>
          <a:blip r:embed="rId3"/>
          <a:stretch>
            <a:fillRect/>
          </a:stretch>
        </p:blipFill>
        <p:spPr>
          <a:xfrm>
            <a:off x="5062150" y="3409870"/>
            <a:ext cx="5825278" cy="1653747"/>
          </a:xfrm>
          <a:prstGeom prst="rect">
            <a:avLst/>
          </a:prstGeom>
          <a:ln>
            <a:noFill/>
          </a:ln>
          <a:effectLst>
            <a:outerShdw blurRad="292100" dist="139700" dir="2700000" algn="tl" rotWithShape="0">
              <a:srgbClr val="333333">
                <a:alpha val="65000"/>
              </a:srgbClr>
            </a:outerShdw>
          </a:effectLst>
        </p:spPr>
      </p:pic>
      <p:sp>
        <p:nvSpPr>
          <p:cNvPr id="36" name="Oval 35">
            <a:extLst>
              <a:ext uri="{FF2B5EF4-FFF2-40B4-BE49-F238E27FC236}">
                <a16:creationId xmlns:a16="http://schemas.microsoft.com/office/drawing/2014/main" id="{A951EF27-7600-4050-A974-CFDCBC174025}"/>
              </a:ext>
            </a:extLst>
          </p:cNvPr>
          <p:cNvSpPr/>
          <p:nvPr/>
        </p:nvSpPr>
        <p:spPr>
          <a:xfrm>
            <a:off x="7513781" y="292002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7" name="Oval 36">
            <a:extLst>
              <a:ext uri="{FF2B5EF4-FFF2-40B4-BE49-F238E27FC236}">
                <a16:creationId xmlns:a16="http://schemas.microsoft.com/office/drawing/2014/main" id="{69873691-4027-4807-A37A-FB07489CA2FA}"/>
              </a:ext>
            </a:extLst>
          </p:cNvPr>
          <p:cNvSpPr/>
          <p:nvPr/>
        </p:nvSpPr>
        <p:spPr>
          <a:xfrm>
            <a:off x="6437392" y="453188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8" name="Oval 37">
            <a:extLst>
              <a:ext uri="{FF2B5EF4-FFF2-40B4-BE49-F238E27FC236}">
                <a16:creationId xmlns:a16="http://schemas.microsoft.com/office/drawing/2014/main" id="{3A297803-C02B-43C5-B44C-C0E529C85B1B}"/>
              </a:ext>
            </a:extLst>
          </p:cNvPr>
          <p:cNvSpPr/>
          <p:nvPr/>
        </p:nvSpPr>
        <p:spPr>
          <a:xfrm>
            <a:off x="10292191" y="53082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39" name="Rectangle: Rounded Corners 38">
            <a:extLst>
              <a:ext uri="{FF2B5EF4-FFF2-40B4-BE49-F238E27FC236}">
                <a16:creationId xmlns:a16="http://schemas.microsoft.com/office/drawing/2014/main" id="{3B459F7F-A6F2-47E1-A7C7-8941B3E30131}"/>
              </a:ext>
              <a:ext uri="{C183D7F6-B498-43B3-948B-1728B52AA6E4}">
                <adec:decorative xmlns:adec="http://schemas.microsoft.com/office/drawing/2017/decorative" val="1"/>
              </a:ext>
            </a:extLst>
          </p:cNvPr>
          <p:cNvSpPr/>
          <p:nvPr/>
        </p:nvSpPr>
        <p:spPr>
          <a:xfrm>
            <a:off x="6600330" y="3375632"/>
            <a:ext cx="4287097"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9EC3E1E-E4DD-439F-B5FF-BD9485BC8141}"/>
              </a:ext>
              <a:ext uri="{C183D7F6-B498-43B3-948B-1728B52AA6E4}">
                <adec:decorative xmlns:adec="http://schemas.microsoft.com/office/drawing/2017/decorative" val="1"/>
              </a:ext>
            </a:extLst>
          </p:cNvPr>
          <p:cNvSpPr/>
          <p:nvPr/>
        </p:nvSpPr>
        <p:spPr>
          <a:xfrm>
            <a:off x="7111832" y="4843614"/>
            <a:ext cx="1148590" cy="22000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79A8296D-AA48-4D3A-8267-247083E32057}"/>
              </a:ext>
              <a:ext uri="{C183D7F6-B498-43B3-948B-1728B52AA6E4}">
                <adec:decorative xmlns:adec="http://schemas.microsoft.com/office/drawing/2017/decorative" val="1"/>
              </a:ext>
            </a:extLst>
          </p:cNvPr>
          <p:cNvSpPr/>
          <p:nvPr/>
        </p:nvSpPr>
        <p:spPr>
          <a:xfrm>
            <a:off x="10862370" y="5261263"/>
            <a:ext cx="616450" cy="51052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3" name="Group 2" descr="Screenshot showing step 4">
            <a:extLst>
              <a:ext uri="{FF2B5EF4-FFF2-40B4-BE49-F238E27FC236}">
                <a16:creationId xmlns:a16="http://schemas.microsoft.com/office/drawing/2014/main" id="{752F9579-3273-DDBF-8615-724184E9CD65}"/>
              </a:ext>
            </a:extLst>
          </p:cNvPr>
          <p:cNvGrpSpPr/>
          <p:nvPr/>
        </p:nvGrpSpPr>
        <p:grpSpPr>
          <a:xfrm>
            <a:off x="5062150" y="5261263"/>
            <a:ext cx="6853547" cy="1094077"/>
            <a:chOff x="5062150" y="5261263"/>
            <a:chExt cx="6853547" cy="1094077"/>
          </a:xfrm>
        </p:grpSpPr>
        <p:pic>
          <p:nvPicPr>
            <p:cNvPr id="14" name="Picture 13" descr="Screenshot showing step 4">
              <a:extLst>
                <a:ext uri="{FF2B5EF4-FFF2-40B4-BE49-F238E27FC236}">
                  <a16:creationId xmlns:a16="http://schemas.microsoft.com/office/drawing/2014/main" id="{FFF647A2-BF50-421E-996B-4E1227B631F7}"/>
                </a:ext>
              </a:extLst>
            </p:cNvPr>
            <p:cNvPicPr>
              <a:picLocks noChangeAspect="1"/>
            </p:cNvPicPr>
            <p:nvPr/>
          </p:nvPicPr>
          <p:blipFill>
            <a:blip r:embed="rId4"/>
            <a:stretch>
              <a:fillRect/>
            </a:stretch>
          </p:blipFill>
          <p:spPr>
            <a:xfrm>
              <a:off x="5062150" y="5261263"/>
              <a:ext cx="6853547" cy="51052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6B6FC44E-DC53-436E-83C2-56195AE20356}"/>
                </a:ext>
              </a:extLst>
            </p:cNvPr>
            <p:cNvPicPr>
              <a:picLocks noChangeAspect="1"/>
            </p:cNvPicPr>
            <p:nvPr/>
          </p:nvPicPr>
          <p:blipFill>
            <a:blip r:embed="rId5"/>
            <a:stretch>
              <a:fillRect/>
            </a:stretch>
          </p:blipFill>
          <p:spPr>
            <a:xfrm>
              <a:off x="5062150" y="5840964"/>
              <a:ext cx="4470630" cy="514376"/>
            </a:xfrm>
            <a:prstGeom prst="rect">
              <a:avLst/>
            </a:prstGeom>
            <a:ln>
              <a:noFill/>
            </a:ln>
            <a:effectLst>
              <a:outerShdw blurRad="292100" dist="139700" dir="2700000" algn="tl" rotWithShape="0">
                <a:srgbClr val="333333">
                  <a:alpha val="65000"/>
                </a:srgbClr>
              </a:outerShdw>
            </a:effectLst>
          </p:spPr>
        </p:pic>
      </p:grpSp>
      <p:sp>
        <p:nvSpPr>
          <p:cNvPr id="42" name="Rectangle: Rounded Corners 41">
            <a:extLst>
              <a:ext uri="{FF2B5EF4-FFF2-40B4-BE49-F238E27FC236}">
                <a16:creationId xmlns:a16="http://schemas.microsoft.com/office/drawing/2014/main" id="{A4A2DFEA-9900-42F6-83E4-816F103D9E82}"/>
              </a:ext>
              <a:ext uri="{C183D7F6-B498-43B3-948B-1728B52AA6E4}">
                <adec:decorative xmlns:adec="http://schemas.microsoft.com/office/drawing/2017/decorative" val="1"/>
              </a:ext>
            </a:extLst>
          </p:cNvPr>
          <p:cNvSpPr/>
          <p:nvPr/>
        </p:nvSpPr>
        <p:spPr>
          <a:xfrm>
            <a:off x="8512056" y="5840964"/>
            <a:ext cx="1020723" cy="43654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8721777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6431A-AFC2-43C8-9A97-0FD72BB79497}"/>
              </a:ext>
            </a:extLst>
          </p:cNvPr>
          <p:cNvSpPr>
            <a:spLocks noGrp="1"/>
          </p:cNvSpPr>
          <p:nvPr>
            <p:ph idx="1"/>
          </p:nvPr>
        </p:nvSpPr>
        <p:spPr/>
        <p:txBody>
          <a:bodyPr/>
          <a:lstStyle/>
          <a:p>
            <a:r>
              <a:rPr lang="en-US" dirty="0"/>
              <a:t>Amy Admin received a ticket to inactivate an existing Organization due to a company merger. She will eventually need to create a new Organization to represent the new company.</a:t>
            </a:r>
          </a:p>
          <a:p>
            <a:pPr lvl="1"/>
            <a:r>
              <a:rPr lang="en-US" i="1" dirty="0"/>
              <a:t>How can Amy inactivate this organization in Vault?</a:t>
            </a:r>
          </a:p>
          <a:p>
            <a:pPr marL="457200" lvl="1" indent="0">
              <a:buNone/>
            </a:pPr>
            <a:endParaRPr lang="en-US" i="1" dirty="0"/>
          </a:p>
          <a:p>
            <a:pPr lvl="1"/>
            <a:endParaRPr lang="en-US" i="1" dirty="0"/>
          </a:p>
          <a:p>
            <a:endParaRPr lang="en-US" i="1" dirty="0"/>
          </a:p>
          <a:p>
            <a:pPr lvl="1"/>
            <a:endParaRPr lang="en-US" i="1" dirty="0"/>
          </a:p>
        </p:txBody>
      </p:sp>
      <p:sp>
        <p:nvSpPr>
          <p:cNvPr id="4" name="Text Placeholder 3">
            <a:extLst>
              <a:ext uri="{FF2B5EF4-FFF2-40B4-BE49-F238E27FC236}">
                <a16:creationId xmlns:a16="http://schemas.microsoft.com/office/drawing/2014/main" id="{27BA8CDA-9968-40F3-912B-203BE8F6E9E8}"/>
              </a:ext>
            </a:extLst>
          </p:cNvPr>
          <p:cNvSpPr>
            <a:spLocks noGrp="1"/>
          </p:cNvSpPr>
          <p:nvPr>
            <p:ph type="body" sz="quarter" idx="13"/>
          </p:nvPr>
        </p:nvSpPr>
        <p:spPr/>
        <p:txBody>
          <a:bodyPr/>
          <a:lstStyle/>
          <a:p>
            <a:r>
              <a:rPr lang="en-US" dirty="0"/>
              <a:t>Inactivate an Organization</a:t>
            </a:r>
          </a:p>
        </p:txBody>
      </p:sp>
      <p:sp>
        <p:nvSpPr>
          <p:cNvPr id="2" name="Title 1">
            <a:extLst>
              <a:ext uri="{FF2B5EF4-FFF2-40B4-BE49-F238E27FC236}">
                <a16:creationId xmlns:a16="http://schemas.microsoft.com/office/drawing/2014/main" id="{F3DB709B-5F3F-424B-B6C6-413D1ACA794B}"/>
              </a:ext>
            </a:extLst>
          </p:cNvPr>
          <p:cNvSpPr>
            <a:spLocks noGrp="1"/>
          </p:cNvSpPr>
          <p:nvPr>
            <p:ph type="title"/>
          </p:nvPr>
        </p:nvSpPr>
        <p:spPr/>
        <p:txBody>
          <a:bodyPr/>
          <a:lstStyle/>
          <a:p>
            <a:r>
              <a:rPr lang="en-US" dirty="0"/>
              <a:t>Inactivate an Organization</a:t>
            </a:r>
          </a:p>
        </p:txBody>
      </p:sp>
    </p:spTree>
    <p:extLst>
      <p:ext uri="{BB962C8B-B14F-4D97-AF65-F5344CB8AC3E}">
        <p14:creationId xmlns:p14="http://schemas.microsoft.com/office/powerpoint/2010/main" val="14256858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0081-0731-364C-A809-B7F97D4E85CC}"/>
              </a:ext>
            </a:extLst>
          </p:cNvPr>
          <p:cNvSpPr>
            <a:spLocks noGrp="1"/>
          </p:cNvSpPr>
          <p:nvPr>
            <p:ph type="title"/>
          </p:nvPr>
        </p:nvSpPr>
        <p:spPr/>
        <p:txBody>
          <a:bodyPr/>
          <a:lstStyle/>
          <a:p>
            <a:r>
              <a:rPr lang="en-US"/>
              <a:t>Inactivate</a:t>
            </a:r>
            <a:r>
              <a:rPr lang="en-ES"/>
              <a:t> an Organization</a:t>
            </a:r>
          </a:p>
        </p:txBody>
      </p:sp>
      <p:sp>
        <p:nvSpPr>
          <p:cNvPr id="4" name="Rectangle 3">
            <a:extLst>
              <a:ext uri="{FF2B5EF4-FFF2-40B4-BE49-F238E27FC236}">
                <a16:creationId xmlns:a16="http://schemas.microsoft.com/office/drawing/2014/main" id="{3B8E5130-B6D1-9548-9256-D71CEA6358DC}"/>
              </a:ext>
            </a:extLst>
          </p:cNvPr>
          <p:cNvSpPr/>
          <p:nvPr/>
        </p:nvSpPr>
        <p:spPr>
          <a:xfrm>
            <a:off x="433386" y="979219"/>
            <a:ext cx="4730987" cy="5485476"/>
          </a:xfrm>
          <a:prstGeom prst="rect">
            <a:avLst/>
          </a:prstGeom>
        </p:spPr>
        <p:txBody>
          <a:bodyPr wrap="square" anchor="t">
            <a:spAutoFit/>
          </a:bodyPr>
          <a:lstStyle/>
          <a:p>
            <a:pPr marL="342900" indent="-342900">
              <a:lnSpc>
                <a:spcPct val="80000"/>
              </a:lnSpc>
              <a:spcBef>
                <a:spcPts val="1200"/>
              </a:spcBef>
              <a:buClr>
                <a:schemeClr val="tx2"/>
              </a:buClr>
              <a:buAutoNum type="arabicPeriod"/>
            </a:pPr>
            <a:r>
              <a:rPr lang="en-US" dirty="0">
                <a:solidFill>
                  <a:schemeClr val="tx1">
                    <a:lumMod val="75000"/>
                  </a:schemeClr>
                </a:solidFill>
              </a:rPr>
              <a:t>Navigate to the </a:t>
            </a:r>
            <a:r>
              <a:rPr lang="en-ES" b="1" dirty="0">
                <a:solidFill>
                  <a:schemeClr val="tx1">
                    <a:lumMod val="75000"/>
                  </a:schemeClr>
                </a:solidFill>
              </a:rPr>
              <a:t>Global Directory</a:t>
            </a:r>
            <a:r>
              <a:rPr lang="en-ES" dirty="0">
                <a:solidFill>
                  <a:schemeClr val="tx1">
                    <a:lumMod val="75000"/>
                  </a:schemeClr>
                </a:solidFill>
              </a:rPr>
              <a:t> </a:t>
            </a:r>
            <a:r>
              <a:rPr lang="en-GB" dirty="0">
                <a:solidFill>
                  <a:schemeClr val="tx1">
                    <a:lumMod val="75000"/>
                  </a:schemeClr>
                </a:solidFill>
              </a:rPr>
              <a:t>tab and</a:t>
            </a:r>
            <a:r>
              <a:rPr lang="en-US" dirty="0">
                <a:solidFill>
                  <a:schemeClr val="tx1">
                    <a:lumMod val="75000"/>
                  </a:schemeClr>
                </a:solidFill>
              </a:rPr>
              <a:t> select </a:t>
            </a:r>
            <a:r>
              <a:rPr lang="en-US" b="1" dirty="0">
                <a:solidFill>
                  <a:schemeClr val="tx1">
                    <a:lumMod val="75000"/>
                  </a:schemeClr>
                </a:solidFill>
              </a:rPr>
              <a:t>Organizations. </a:t>
            </a:r>
            <a:endParaRPr lang="en-US" dirty="0">
              <a:solidFill>
                <a:schemeClr val="tx1">
                  <a:lumMod val="75000"/>
                </a:scheme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Search for the existing </a:t>
            </a:r>
            <a:r>
              <a:rPr lang="en-US" b="1" dirty="0">
                <a:solidFill>
                  <a:schemeClr val="tx1">
                    <a:lumMod val="75000"/>
                  </a:schemeClr>
                </a:solidFill>
              </a:rPr>
              <a:t>Organization</a:t>
            </a:r>
            <a:r>
              <a:rPr lang="en-US" dirty="0">
                <a:solidFill>
                  <a:schemeClr val="tx1">
                    <a:lumMod val="75000"/>
                  </a:schemeClr>
                </a:solidFill>
              </a:rPr>
              <a:t> that needs to be inactivated.</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the ‘Views’ section on the left-hand side may default to ‘Recent Organizations’ or ‘Favorites’. Ensure ‘All Organizations’ is selected when performing a search.</a:t>
            </a:r>
            <a:endParaRPr lang="en-US" sz="1300" b="1" dirty="0">
              <a:solidFill>
                <a:srgbClr val="646569">
                  <a:lumMod val="75000"/>
                </a:srgbClr>
              </a:solidFill>
            </a:endParaRPr>
          </a:p>
          <a:p>
            <a:pPr marL="342900" indent="-342900">
              <a:lnSpc>
                <a:spcPct val="80000"/>
              </a:lnSpc>
              <a:spcBef>
                <a:spcPts val="1200"/>
              </a:spcBef>
              <a:buClr>
                <a:schemeClr val="tx2"/>
              </a:buClr>
              <a:buAutoNum type="arabicPeriod"/>
            </a:pPr>
            <a:r>
              <a:rPr lang="en-US" dirty="0">
                <a:solidFill>
                  <a:schemeClr val="tx1">
                    <a:lumMod val="75000"/>
                  </a:schemeClr>
                </a:solidFill>
              </a:rPr>
              <a:t>Click on the </a:t>
            </a:r>
            <a:r>
              <a:rPr lang="en-US" b="1" dirty="0">
                <a:solidFill>
                  <a:schemeClr val="tx1">
                    <a:lumMod val="75000"/>
                  </a:schemeClr>
                </a:solidFill>
              </a:rPr>
              <a:t>Organization Name </a:t>
            </a:r>
            <a:r>
              <a:rPr lang="en-US" dirty="0">
                <a:solidFill>
                  <a:schemeClr val="tx1">
                    <a:lumMod val="75000"/>
                  </a:schemeClr>
                </a:solidFill>
              </a:rPr>
              <a:t>to open the record.</a:t>
            </a:r>
          </a:p>
          <a:p>
            <a:pPr marL="342900" indent="-342900">
              <a:lnSpc>
                <a:spcPct val="80000"/>
              </a:lnSpc>
              <a:spcBef>
                <a:spcPts val="1200"/>
              </a:spcBef>
              <a:buClr>
                <a:schemeClr val="tx2"/>
              </a:buClr>
              <a:buAutoNum type="arabicPeriod"/>
            </a:pPr>
            <a:r>
              <a:rPr lang="en-US" dirty="0">
                <a:solidFill>
                  <a:srgbClr val="646569">
                    <a:lumMod val="75000"/>
                  </a:srgbClr>
                </a:solidFill>
              </a:rPr>
              <a:t>Click the Workflow and State Change Icon and select </a:t>
            </a:r>
            <a:r>
              <a:rPr lang="en-US" b="1" dirty="0">
                <a:solidFill>
                  <a:srgbClr val="646569">
                    <a:lumMod val="75000"/>
                  </a:srgbClr>
                </a:solidFill>
              </a:rPr>
              <a:t>Make Inactive.</a:t>
            </a:r>
            <a:r>
              <a:rPr lang="en-US" dirty="0">
                <a:solidFill>
                  <a:schemeClr val="tx1">
                    <a:lumMod val="75000"/>
                  </a:schemeClr>
                </a:solidFill>
              </a:rPr>
              <a:t> </a:t>
            </a:r>
          </a:p>
          <a:p>
            <a:pPr marL="342900" indent="-342900">
              <a:lnSpc>
                <a:spcPct val="80000"/>
              </a:lnSpc>
              <a:spcBef>
                <a:spcPts val="1200"/>
              </a:spcBef>
              <a:buClr>
                <a:schemeClr val="tx2"/>
              </a:buClr>
              <a:buFont typeface="+mj-lt"/>
              <a:buAutoNum type="arabicPeriod" startAt="5"/>
            </a:pPr>
            <a:r>
              <a:rPr lang="en-US" dirty="0">
                <a:solidFill>
                  <a:srgbClr val="646569">
                    <a:lumMod val="75000"/>
                  </a:srgbClr>
                </a:solidFill>
              </a:rPr>
              <a:t>The organization is </a:t>
            </a:r>
            <a:r>
              <a:rPr lang="en-US">
                <a:solidFill>
                  <a:srgbClr val="646569">
                    <a:lumMod val="75000"/>
                  </a:srgbClr>
                </a:solidFill>
              </a:rPr>
              <a:t>now </a:t>
            </a:r>
            <a:r>
              <a:rPr lang="en-US" b="1" dirty="0">
                <a:solidFill>
                  <a:srgbClr val="646569">
                    <a:lumMod val="75000"/>
                  </a:srgbClr>
                </a:solidFill>
              </a:rPr>
              <a:t>I</a:t>
            </a:r>
            <a:r>
              <a:rPr lang="en-US" b="1">
                <a:solidFill>
                  <a:srgbClr val="646569">
                    <a:lumMod val="75000"/>
                  </a:srgbClr>
                </a:solidFill>
              </a:rPr>
              <a:t>nactive</a:t>
            </a:r>
            <a:r>
              <a:rPr lang="en-US" dirty="0">
                <a:solidFill>
                  <a:srgbClr val="646569">
                    <a:lumMod val="75000"/>
                  </a:srgbClr>
                </a:solidFill>
              </a:rPr>
              <a:t>.</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if the organization is associated with a study, study country, or study site, related records should also be updated with active records as applicable. Those related records will be unaffected by this update.</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If organization is used as a document field, the organization will no longer be searchable in the library.</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a:t>
            </a:r>
            <a:r>
              <a:rPr lang="en-US" sz="1300" dirty="0">
                <a:solidFill>
                  <a:srgbClr val="646569">
                    <a:lumMod val="75000"/>
                  </a:srgbClr>
                </a:solidFill>
              </a:rPr>
              <a:t>: any locations that exist under this organization will also be made inactive.</a:t>
            </a:r>
          </a:p>
          <a:p>
            <a:pPr marL="685800" lvl="1" indent="-228600">
              <a:lnSpc>
                <a:spcPct val="80000"/>
              </a:lnSpc>
              <a:spcBef>
                <a:spcPts val="600"/>
              </a:spcBef>
              <a:buFont typeface="Calibri" panose="020F0502020204030204" pitchFamily="34" charset="0"/>
              <a:buChar char="−"/>
            </a:pPr>
            <a:r>
              <a:rPr lang="en-US" sz="1300" b="1" dirty="0">
                <a:solidFill>
                  <a:srgbClr val="646569">
                    <a:lumMod val="75000"/>
                  </a:srgbClr>
                </a:solidFill>
              </a:rPr>
              <a:t>Note: </a:t>
            </a:r>
            <a:r>
              <a:rPr lang="en-US" sz="1300" dirty="0">
                <a:solidFill>
                  <a:srgbClr val="646569">
                    <a:lumMod val="75000"/>
                  </a:srgbClr>
                </a:solidFill>
              </a:rPr>
              <a:t>Consider who should be able to edit fields on Inactive records</a:t>
            </a:r>
          </a:p>
          <a:p>
            <a:pPr>
              <a:lnSpc>
                <a:spcPct val="80000"/>
              </a:lnSpc>
              <a:spcBef>
                <a:spcPts val="1200"/>
              </a:spcBef>
              <a:buClr>
                <a:schemeClr val="tx2"/>
              </a:buClr>
            </a:pPr>
            <a:endParaRPr lang="en-US" sz="1300" dirty="0">
              <a:solidFill>
                <a:srgbClr val="646569">
                  <a:lumMod val="75000"/>
                </a:srgbClr>
              </a:solidFill>
            </a:endParaRPr>
          </a:p>
        </p:txBody>
      </p:sp>
      <p:pic>
        <p:nvPicPr>
          <p:cNvPr id="12" name="Picture 11" descr="Screenshot showing steps 2 and 3">
            <a:extLst>
              <a:ext uri="{FF2B5EF4-FFF2-40B4-BE49-F238E27FC236}">
                <a16:creationId xmlns:a16="http://schemas.microsoft.com/office/drawing/2014/main" id="{2FA9E8C6-32C8-4E50-9001-6F58993E9695}"/>
              </a:ext>
            </a:extLst>
          </p:cNvPr>
          <p:cNvPicPr>
            <a:picLocks noChangeAspect="1"/>
          </p:cNvPicPr>
          <p:nvPr/>
        </p:nvPicPr>
        <p:blipFill>
          <a:blip r:embed="rId2"/>
          <a:stretch>
            <a:fillRect/>
          </a:stretch>
        </p:blipFill>
        <p:spPr>
          <a:xfrm>
            <a:off x="5418009" y="3867937"/>
            <a:ext cx="5277390" cy="1520322"/>
          </a:xfrm>
          <a:prstGeom prst="rect">
            <a:avLst/>
          </a:prstGeom>
          <a:ln>
            <a:noFill/>
          </a:ln>
          <a:effectLst>
            <a:outerShdw blurRad="292100" dist="139700" dir="2700000" algn="tl" rotWithShape="0">
              <a:srgbClr val="333333">
                <a:alpha val="65000"/>
              </a:srgbClr>
            </a:outerShdw>
          </a:effectLst>
        </p:spPr>
      </p:pic>
      <p:sp>
        <p:nvSpPr>
          <p:cNvPr id="34" name="Oval 33">
            <a:extLst>
              <a:ext uri="{FF2B5EF4-FFF2-40B4-BE49-F238E27FC236}">
                <a16:creationId xmlns:a16="http://schemas.microsoft.com/office/drawing/2014/main" id="{9FC39AF7-9976-42F0-B672-EE59A0828510}"/>
              </a:ext>
            </a:extLst>
          </p:cNvPr>
          <p:cNvSpPr/>
          <p:nvPr/>
        </p:nvSpPr>
        <p:spPr>
          <a:xfrm>
            <a:off x="6731723" y="5027149"/>
            <a:ext cx="428037" cy="409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36" name="Oval 35">
            <a:extLst>
              <a:ext uri="{FF2B5EF4-FFF2-40B4-BE49-F238E27FC236}">
                <a16:creationId xmlns:a16="http://schemas.microsoft.com/office/drawing/2014/main" id="{85E94A4F-F548-4C03-BADA-FC1D55EAA64F}"/>
              </a:ext>
            </a:extLst>
          </p:cNvPr>
          <p:cNvSpPr/>
          <p:nvPr/>
        </p:nvSpPr>
        <p:spPr>
          <a:xfrm>
            <a:off x="6434189" y="3801979"/>
            <a:ext cx="428037" cy="409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37" name="Rectangle: Rounded Corners 36">
            <a:extLst>
              <a:ext uri="{FF2B5EF4-FFF2-40B4-BE49-F238E27FC236}">
                <a16:creationId xmlns:a16="http://schemas.microsoft.com/office/drawing/2014/main" id="{553935B0-A88D-4DBB-942A-937B93DD419A}"/>
              </a:ext>
              <a:ext uri="{C183D7F6-B498-43B3-948B-1728B52AA6E4}">
                <adec:decorative xmlns:adec="http://schemas.microsoft.com/office/drawing/2017/decorative" val="1"/>
              </a:ext>
            </a:extLst>
          </p:cNvPr>
          <p:cNvSpPr/>
          <p:nvPr/>
        </p:nvSpPr>
        <p:spPr>
          <a:xfrm>
            <a:off x="6920309" y="3831216"/>
            <a:ext cx="3775089" cy="37979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E02DCDE-B486-4310-9AFB-A6133C690916}"/>
              </a:ext>
              <a:ext uri="{C183D7F6-B498-43B3-948B-1728B52AA6E4}">
                <adec:decorative xmlns:adec="http://schemas.microsoft.com/office/drawing/2017/decorative" val="1"/>
              </a:ext>
            </a:extLst>
          </p:cNvPr>
          <p:cNvSpPr/>
          <p:nvPr/>
        </p:nvSpPr>
        <p:spPr>
          <a:xfrm>
            <a:off x="7286578" y="5152700"/>
            <a:ext cx="779280" cy="23555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5" name="Picture 14" descr="Screenshot showing step 4">
            <a:extLst>
              <a:ext uri="{FF2B5EF4-FFF2-40B4-BE49-F238E27FC236}">
                <a16:creationId xmlns:a16="http://schemas.microsoft.com/office/drawing/2014/main" id="{9A39AB4E-6195-4EF6-9296-02728E9A6F96}"/>
              </a:ext>
            </a:extLst>
          </p:cNvPr>
          <p:cNvPicPr>
            <a:picLocks noChangeAspect="1"/>
          </p:cNvPicPr>
          <p:nvPr/>
        </p:nvPicPr>
        <p:blipFill>
          <a:blip r:embed="rId3"/>
          <a:stretch>
            <a:fillRect/>
          </a:stretch>
        </p:blipFill>
        <p:spPr>
          <a:xfrm>
            <a:off x="5418008" y="5453124"/>
            <a:ext cx="6497689" cy="526746"/>
          </a:xfrm>
          <a:prstGeom prst="rect">
            <a:avLst/>
          </a:prstGeom>
          <a:ln>
            <a:noFill/>
          </a:ln>
          <a:effectLst>
            <a:outerShdw blurRad="292100" dist="139700" dir="2700000" algn="tl" rotWithShape="0">
              <a:srgbClr val="333333">
                <a:alpha val="65000"/>
              </a:srgbClr>
            </a:outerShdw>
          </a:effectLst>
        </p:spPr>
      </p:pic>
      <p:sp>
        <p:nvSpPr>
          <p:cNvPr id="39" name="Oval 38">
            <a:extLst>
              <a:ext uri="{FF2B5EF4-FFF2-40B4-BE49-F238E27FC236}">
                <a16:creationId xmlns:a16="http://schemas.microsoft.com/office/drawing/2014/main" id="{C56ED7C5-161B-48EE-80CC-2BB5E8723241}"/>
              </a:ext>
            </a:extLst>
          </p:cNvPr>
          <p:cNvSpPr/>
          <p:nvPr/>
        </p:nvSpPr>
        <p:spPr>
          <a:xfrm>
            <a:off x="10369076" y="5468771"/>
            <a:ext cx="428037" cy="409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41" name="Rectangle: Rounded Corners 40">
            <a:extLst>
              <a:ext uri="{FF2B5EF4-FFF2-40B4-BE49-F238E27FC236}">
                <a16:creationId xmlns:a16="http://schemas.microsoft.com/office/drawing/2014/main" id="{33D8C017-49B4-410E-8921-E4482E43B95E}"/>
              </a:ext>
              <a:ext uri="{C183D7F6-B498-43B3-948B-1728B52AA6E4}">
                <adec:decorative xmlns:adec="http://schemas.microsoft.com/office/drawing/2017/decorative" val="1"/>
              </a:ext>
            </a:extLst>
          </p:cNvPr>
          <p:cNvSpPr/>
          <p:nvPr/>
        </p:nvSpPr>
        <p:spPr>
          <a:xfrm>
            <a:off x="10891094" y="5416403"/>
            <a:ext cx="708430" cy="6001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7" name="Picture 16" descr="Screenshot showing step 5">
            <a:extLst>
              <a:ext uri="{FF2B5EF4-FFF2-40B4-BE49-F238E27FC236}">
                <a16:creationId xmlns:a16="http://schemas.microsoft.com/office/drawing/2014/main" id="{2EA5DFFD-1B13-4CDD-A7B6-A51F1C454DE3}"/>
              </a:ext>
            </a:extLst>
          </p:cNvPr>
          <p:cNvPicPr>
            <a:picLocks noChangeAspect="1"/>
          </p:cNvPicPr>
          <p:nvPr/>
        </p:nvPicPr>
        <p:blipFill>
          <a:blip r:embed="rId4"/>
          <a:stretch>
            <a:fillRect/>
          </a:stretch>
        </p:blipFill>
        <p:spPr>
          <a:xfrm>
            <a:off x="5418008" y="6049128"/>
            <a:ext cx="3346622" cy="527077"/>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92DB9E69-86DF-4EA3-82CA-9E880AF860CA}"/>
              </a:ext>
            </a:extLst>
          </p:cNvPr>
          <p:cNvSpPr/>
          <p:nvPr/>
        </p:nvSpPr>
        <p:spPr>
          <a:xfrm>
            <a:off x="8865262" y="6167170"/>
            <a:ext cx="428037" cy="409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grpSp>
        <p:nvGrpSpPr>
          <p:cNvPr id="3" name="Group 2" descr="Screenshot showing step 1">
            <a:extLst>
              <a:ext uri="{FF2B5EF4-FFF2-40B4-BE49-F238E27FC236}">
                <a16:creationId xmlns:a16="http://schemas.microsoft.com/office/drawing/2014/main" id="{6A1BC337-B4F6-663C-1D37-2891DDBA5778}"/>
              </a:ext>
            </a:extLst>
          </p:cNvPr>
          <p:cNvGrpSpPr/>
          <p:nvPr/>
        </p:nvGrpSpPr>
        <p:grpSpPr>
          <a:xfrm>
            <a:off x="5455941" y="913751"/>
            <a:ext cx="3661273" cy="2808206"/>
            <a:chOff x="5418008" y="979219"/>
            <a:chExt cx="3661273" cy="2808206"/>
          </a:xfrm>
          <a:effectLst>
            <a:outerShdw blurRad="50800" dist="34797" dir="5400000" algn="ctr" rotWithShape="0">
              <a:srgbClr val="000000">
                <a:alpha val="43137"/>
              </a:srgbClr>
            </a:outerShdw>
          </a:effectLst>
        </p:grpSpPr>
        <p:pic>
          <p:nvPicPr>
            <p:cNvPr id="21" name="Picture 20">
              <a:extLst>
                <a:ext uri="{FF2B5EF4-FFF2-40B4-BE49-F238E27FC236}">
                  <a16:creationId xmlns:a16="http://schemas.microsoft.com/office/drawing/2014/main" id="{FCD56932-4199-4668-9EDB-62074FAECF02}"/>
                </a:ext>
              </a:extLst>
            </p:cNvPr>
            <p:cNvPicPr>
              <a:picLocks noChangeAspect="1"/>
            </p:cNvPicPr>
            <p:nvPr/>
          </p:nvPicPr>
          <p:blipFill>
            <a:blip r:embed="rId5"/>
            <a:stretch>
              <a:fillRect/>
            </a:stretch>
          </p:blipFill>
          <p:spPr>
            <a:xfrm>
              <a:off x="5418008" y="979219"/>
              <a:ext cx="3661273" cy="2808206"/>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E6386367-8CB8-4E85-9C4C-3FD38928B6B2}"/>
                </a:ext>
              </a:extLst>
            </p:cNvPr>
            <p:cNvSpPr/>
            <p:nvPr/>
          </p:nvSpPr>
          <p:spPr>
            <a:xfrm>
              <a:off x="6434189" y="3183484"/>
              <a:ext cx="428037" cy="409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33" name="Rectangle: Rounded Corners 32">
              <a:extLst>
                <a:ext uri="{FF2B5EF4-FFF2-40B4-BE49-F238E27FC236}">
                  <a16:creationId xmlns:a16="http://schemas.microsoft.com/office/drawing/2014/main" id="{221173BF-150D-4B39-AC1D-05E75679ABBB}"/>
                </a:ext>
              </a:extLst>
            </p:cNvPr>
            <p:cNvSpPr/>
            <p:nvPr/>
          </p:nvSpPr>
          <p:spPr>
            <a:xfrm>
              <a:off x="7203062" y="3540807"/>
              <a:ext cx="656668" cy="2153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Rectangle: Rounded Corners 34">
              <a:extLst>
                <a:ext uri="{FF2B5EF4-FFF2-40B4-BE49-F238E27FC236}">
                  <a16:creationId xmlns:a16="http://schemas.microsoft.com/office/drawing/2014/main" id="{8FD90357-4ED5-8249-CEF6-75AB6D9BF2C2}"/>
                </a:ext>
              </a:extLst>
            </p:cNvPr>
            <p:cNvSpPr/>
            <p:nvPr/>
          </p:nvSpPr>
          <p:spPr>
            <a:xfrm>
              <a:off x="7115861" y="3303476"/>
              <a:ext cx="955497" cy="1726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36966268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E9E2E-BD80-C74B-B360-7CC58F6E1088}"/>
              </a:ext>
            </a:extLst>
          </p:cNvPr>
          <p:cNvSpPr>
            <a:spLocks noGrp="1"/>
          </p:cNvSpPr>
          <p:nvPr>
            <p:ph type="title"/>
          </p:nvPr>
        </p:nvSpPr>
        <p:spPr/>
        <p:txBody>
          <a:bodyPr/>
          <a:lstStyle/>
          <a:p>
            <a:r>
              <a:rPr lang="en-US" dirty="0"/>
              <a:t>Table of Contents</a:t>
            </a:r>
          </a:p>
        </p:txBody>
      </p:sp>
      <p:sp>
        <p:nvSpPr>
          <p:cNvPr id="5" name="Content Placeholder 4">
            <a:extLst>
              <a:ext uri="{FF2B5EF4-FFF2-40B4-BE49-F238E27FC236}">
                <a16:creationId xmlns:a16="http://schemas.microsoft.com/office/drawing/2014/main" id="{D6BBCB27-1E1C-2D4A-AF1E-D5F38067AFD0}"/>
              </a:ext>
            </a:extLst>
          </p:cNvPr>
          <p:cNvSpPr>
            <a:spLocks noGrp="1"/>
          </p:cNvSpPr>
          <p:nvPr>
            <p:ph idx="1"/>
          </p:nvPr>
        </p:nvSpPr>
        <p:spPr/>
        <p:txBody>
          <a:bodyPr/>
          <a:lstStyle/>
          <a:p>
            <a:pPr marL="457200" indent="-457200">
              <a:buFont typeface="+mj-lt"/>
              <a:buAutoNum type="arabicPeriod"/>
            </a:pPr>
            <a:r>
              <a:rPr lang="en-US" dirty="0">
                <a:hlinkClick r:id="rId2" action="ppaction://hlinksldjump"/>
              </a:rPr>
              <a:t>Managing reference data</a:t>
            </a:r>
            <a:endParaRPr lang="en-US" dirty="0"/>
          </a:p>
          <a:p>
            <a:pPr marL="457200" indent="-457200">
              <a:buFont typeface="+mj-lt"/>
              <a:buAutoNum type="arabicPeriod"/>
            </a:pPr>
            <a:r>
              <a:rPr lang="en-US" dirty="0">
                <a:hlinkClick r:id="rId3" action="ppaction://hlinksldjump"/>
              </a:rPr>
              <a:t>Create a study</a:t>
            </a:r>
            <a:endParaRPr lang="en-US" dirty="0"/>
          </a:p>
          <a:p>
            <a:pPr marL="457200" indent="-457200">
              <a:buFont typeface="+mj-lt"/>
              <a:buAutoNum type="arabicPeriod"/>
            </a:pPr>
            <a:r>
              <a:rPr lang="en-US" dirty="0">
                <a:hlinkClick r:id="rId4" action="ppaction://hlinksldjump"/>
              </a:rPr>
              <a:t>Plan Initial trial requirements</a:t>
            </a:r>
            <a:endParaRPr lang="en-US" dirty="0"/>
          </a:p>
          <a:p>
            <a:pPr marL="457200" indent="-457200">
              <a:buFont typeface="+mj-lt"/>
              <a:buAutoNum type="arabicPeriod"/>
            </a:pPr>
            <a:r>
              <a:rPr lang="en-US" dirty="0">
                <a:hlinkClick r:id="rId5" action="ppaction://hlinksldjump"/>
              </a:rPr>
              <a:t>Managing trial in vault</a:t>
            </a:r>
            <a:endParaRPr lang="en-US" dirty="0"/>
          </a:p>
          <a:p>
            <a:pPr marL="457200" indent="-457200">
              <a:buFont typeface="+mj-lt"/>
              <a:buAutoNum type="arabicPeriod"/>
            </a:pPr>
            <a:r>
              <a:rPr lang="en-US" dirty="0">
                <a:hlinkClick r:id="rId6" action="ppaction://hlinksldjump"/>
              </a:rPr>
              <a:t>Document inbox</a:t>
            </a:r>
            <a:endParaRPr lang="en-US" dirty="0"/>
          </a:p>
          <a:p>
            <a:pPr marL="457200" indent="-457200">
              <a:buFont typeface="+mj-lt"/>
              <a:buAutoNum type="arabicPeriod"/>
            </a:pPr>
            <a:r>
              <a:rPr lang="en-US" dirty="0">
                <a:hlinkClick r:id="rId7" action="ppaction://hlinksldjump"/>
              </a:rPr>
              <a:t>File a document</a:t>
            </a:r>
            <a:endParaRPr lang="en-US" dirty="0"/>
          </a:p>
          <a:p>
            <a:pPr marL="457200" indent="-457200">
              <a:buFont typeface="+mj-lt"/>
              <a:buAutoNum type="arabicPeriod"/>
            </a:pPr>
            <a:r>
              <a:rPr lang="en-US" dirty="0">
                <a:hlinkClick r:id="rId8" action="ppaction://hlinksldjump"/>
              </a:rPr>
              <a:t>Working with documents</a:t>
            </a:r>
            <a:endParaRPr lang="en-US" dirty="0"/>
          </a:p>
          <a:p>
            <a:pPr marL="457200" indent="-457200">
              <a:buFont typeface="+mj-lt"/>
              <a:buAutoNum type="arabicPeriod"/>
            </a:pPr>
            <a:r>
              <a:rPr lang="en-US" dirty="0">
                <a:hlinkClick r:id="rId9" action="ppaction://hlinksldjump"/>
              </a:rPr>
              <a:t>Maintaining inspection ready</a:t>
            </a:r>
            <a:endParaRPr lang="en-US" dirty="0"/>
          </a:p>
          <a:p>
            <a:pPr marL="457200" indent="-457200">
              <a:buFont typeface="+mj-lt"/>
              <a:buAutoNum type="arabicPeriod"/>
            </a:pPr>
            <a:r>
              <a:rPr lang="en-US" dirty="0">
                <a:hlinkClick r:id="rId10" action="ppaction://hlinksldjump"/>
              </a:rPr>
              <a:t>Closing out and archiving trial</a:t>
            </a:r>
            <a:endParaRPr lang="en-US" dirty="0"/>
          </a:p>
        </p:txBody>
      </p:sp>
    </p:spTree>
    <p:extLst>
      <p:ext uri="{BB962C8B-B14F-4D97-AF65-F5344CB8AC3E}">
        <p14:creationId xmlns:p14="http://schemas.microsoft.com/office/powerpoint/2010/main" val="13250003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Creating a Study</a:t>
            </a:r>
          </a:p>
        </p:txBody>
      </p:sp>
      <p:sp>
        <p:nvSpPr>
          <p:cNvPr id="3" name="Subtitle 2"/>
          <p:cNvSpPr>
            <a:spLocks noGrp="1"/>
          </p:cNvSpPr>
          <p:nvPr>
            <p:ph type="subTitle" idx="1"/>
          </p:nvPr>
        </p:nvSpPr>
        <p:spPr/>
        <p:txBody>
          <a:bodyPr/>
          <a:lstStyle/>
          <a:p>
            <a:r>
              <a:rPr lang="en-US" dirty="0"/>
              <a:t>Good Vault Practices</a:t>
            </a:r>
          </a:p>
        </p:txBody>
      </p:sp>
    </p:spTree>
    <p:extLst>
      <p:ext uri="{BB962C8B-B14F-4D97-AF65-F5344CB8AC3E}">
        <p14:creationId xmlns:p14="http://schemas.microsoft.com/office/powerpoint/2010/main" val="23982617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p:txBody>
          <a:bodyPr/>
          <a:lstStyle/>
          <a:p>
            <a:r>
              <a:rPr lang="en-GB" dirty="0"/>
              <a:t>Content Outline</a:t>
            </a:r>
          </a:p>
        </p:txBody>
      </p:sp>
      <p:grpSp>
        <p:nvGrpSpPr>
          <p:cNvPr id="6" name="Group 5" descr="1. How to create a study including how to create a study, study product, study organization, study country and study site">
            <a:extLst>
              <a:ext uri="{FF2B5EF4-FFF2-40B4-BE49-F238E27FC236}">
                <a16:creationId xmlns:a16="http://schemas.microsoft.com/office/drawing/2014/main" id="{A67074EC-03B8-3213-B5B4-7A5BDA06CC16}"/>
              </a:ext>
            </a:extLst>
          </p:cNvPr>
          <p:cNvGrpSpPr/>
          <p:nvPr/>
        </p:nvGrpSpPr>
        <p:grpSpPr>
          <a:xfrm>
            <a:off x="2257995" y="1143424"/>
            <a:ext cx="7676012" cy="1959279"/>
            <a:chOff x="2257995" y="1143424"/>
            <a:chExt cx="7676012" cy="1959279"/>
          </a:xfrm>
        </p:grpSpPr>
        <p:sp>
          <p:nvSpPr>
            <p:cNvPr id="27" name="Rectangle 26">
              <a:extLst>
                <a:ext uri="{FF2B5EF4-FFF2-40B4-BE49-F238E27FC236}">
                  <a16:creationId xmlns:a16="http://schemas.microsoft.com/office/drawing/2014/main" id="{38BB847C-FAE9-473C-AB5F-03D30AFF70E4}"/>
                </a:ext>
              </a:extLst>
            </p:cNvPr>
            <p:cNvSpPr/>
            <p:nvPr/>
          </p:nvSpPr>
          <p:spPr>
            <a:xfrm>
              <a:off x="2257995" y="1143424"/>
              <a:ext cx="7676012" cy="1959279"/>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2" action="ppaction://hlinksldjump"/>
                </a:rPr>
                <a:t>How to Create a Study</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3" action="ppaction://hlinksldjump"/>
                </a:rPr>
                <a:t>Create a Study</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4" action="ppaction://hlinksldjump"/>
                </a:rPr>
                <a:t>Create a Study Product</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5" action="ppaction://hlinksldjump"/>
                </a:rPr>
                <a:t>Create a Study Organization</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6" action="ppaction://hlinksldjump"/>
                </a:rPr>
                <a:t>Create a Study Country</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7" action="ppaction://hlinksldjump"/>
                </a:rPr>
                <a:t>Create a Study Site</a:t>
              </a:r>
              <a:endParaRPr lang="en-US" dirty="0">
                <a:solidFill>
                  <a:schemeClr val="bg1">
                    <a:lumMod val="50000"/>
                  </a:schemeClr>
                </a:solidFill>
              </a:endParaRPr>
            </a:p>
          </p:txBody>
        </p:sp>
        <p:sp>
          <p:nvSpPr>
            <p:cNvPr id="42" name="Rectangle 41">
              <a:extLst>
                <a:ext uri="{FF2B5EF4-FFF2-40B4-BE49-F238E27FC236}">
                  <a16:creationId xmlns:a16="http://schemas.microsoft.com/office/drawing/2014/main" id="{A125ECAD-C253-4682-8BFC-07EE3505AAFA}"/>
                </a:ext>
              </a:extLst>
            </p:cNvPr>
            <p:cNvSpPr/>
            <p:nvPr/>
          </p:nvSpPr>
          <p:spPr>
            <a:xfrm>
              <a:off x="2715483" y="1584211"/>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grpSp>
        <p:nvGrpSpPr>
          <p:cNvPr id="2" name="Group 1" descr="2. How to assign a person to a study including how to grant access to a study and tracking study participation">
            <a:extLst>
              <a:ext uri="{FF2B5EF4-FFF2-40B4-BE49-F238E27FC236}">
                <a16:creationId xmlns:a16="http://schemas.microsoft.com/office/drawing/2014/main" id="{EBB1F40E-6332-4D76-8633-CC39F487B48C}"/>
              </a:ext>
            </a:extLst>
          </p:cNvPr>
          <p:cNvGrpSpPr/>
          <p:nvPr/>
        </p:nvGrpSpPr>
        <p:grpSpPr>
          <a:xfrm>
            <a:off x="2257994" y="3151458"/>
            <a:ext cx="7676012" cy="1089238"/>
            <a:chOff x="2257994" y="3629058"/>
            <a:chExt cx="7676012" cy="875055"/>
          </a:xfrm>
        </p:grpSpPr>
        <p:sp>
          <p:nvSpPr>
            <p:cNvPr id="31" name="Rectangle 30">
              <a:extLst>
                <a:ext uri="{FF2B5EF4-FFF2-40B4-BE49-F238E27FC236}">
                  <a16:creationId xmlns:a16="http://schemas.microsoft.com/office/drawing/2014/main" id="{9189A9CC-000B-4BAE-817F-82EA3C650672}"/>
                </a:ext>
              </a:extLst>
            </p:cNvPr>
            <p:cNvSpPr/>
            <p:nvPr/>
          </p:nvSpPr>
          <p:spPr>
            <a:xfrm>
              <a:off x="2257994" y="3689294"/>
              <a:ext cx="7676012" cy="754583"/>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8" action="ppaction://hlinksldjump"/>
                </a:rPr>
                <a:t>How to Assign a Person to a Study</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9" action="ppaction://hlinksldjump"/>
                </a:rPr>
                <a:t>Granting Access to a Study</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s-ES" dirty="0">
                  <a:solidFill>
                    <a:schemeClr val="bg1">
                      <a:lumMod val="50000"/>
                    </a:schemeClr>
                  </a:solidFill>
                  <a:hlinkClick r:id="rId10" action="ppaction://hlinksldjump"/>
                </a:rPr>
                <a:t>Tracking Study Participation</a:t>
              </a:r>
              <a:endParaRPr lang="en-US" dirty="0">
                <a:solidFill>
                  <a:schemeClr val="bg1">
                    <a:lumMod val="50000"/>
                  </a:schemeClr>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715483" y="3629058"/>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grpSp>
    </p:spTree>
    <p:extLst>
      <p:ext uri="{BB962C8B-B14F-4D97-AF65-F5344CB8AC3E}">
        <p14:creationId xmlns:p14="http://schemas.microsoft.com/office/powerpoint/2010/main" val="108276340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Create a Study</a:t>
            </a:r>
          </a:p>
        </p:txBody>
      </p:sp>
    </p:spTree>
    <p:extLst>
      <p:ext uri="{BB962C8B-B14F-4D97-AF65-F5344CB8AC3E}">
        <p14:creationId xmlns:p14="http://schemas.microsoft.com/office/powerpoint/2010/main" val="134509358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showing steps 1-4">
            <a:extLst>
              <a:ext uri="{FF2B5EF4-FFF2-40B4-BE49-F238E27FC236}">
                <a16:creationId xmlns:a16="http://schemas.microsoft.com/office/drawing/2014/main" id="{A98F6373-840F-D730-C476-D038BAA6B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655" y="1438227"/>
            <a:ext cx="7719219" cy="2610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A71B2C-F4CF-4006-95E2-065F3F857572}"/>
              </a:ext>
            </a:extLst>
          </p:cNvPr>
          <p:cNvSpPr txBox="1"/>
          <p:nvPr/>
        </p:nvSpPr>
        <p:spPr>
          <a:xfrm>
            <a:off x="285777" y="1196914"/>
            <a:ext cx="3912852" cy="5456237"/>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t>Navigate to </a:t>
            </a:r>
            <a:r>
              <a:rPr lang="en-US" b="1" dirty="0"/>
              <a:t>Study Info </a:t>
            </a:r>
            <a:r>
              <a:rPr lang="en-US" dirty="0"/>
              <a:t>tab and select </a:t>
            </a:r>
            <a:r>
              <a:rPr lang="en-US" b="1" dirty="0"/>
              <a:t>Studies </a:t>
            </a:r>
            <a:r>
              <a:rPr lang="en-US" dirty="0"/>
              <a:t>from the dropdown</a:t>
            </a:r>
          </a:p>
          <a:p>
            <a:pPr marL="617220" lvl="1" indent="-342900">
              <a:lnSpc>
                <a:spcPct val="80000"/>
              </a:lnSpc>
              <a:spcBef>
                <a:spcPts val="1200"/>
              </a:spcBef>
              <a:buClr>
                <a:schemeClr val="tx2"/>
              </a:buClr>
              <a:buFont typeface="+mj-lt"/>
              <a:buAutoNum type="arabicPeriod"/>
            </a:pPr>
            <a:r>
              <a:rPr lang="en-US" dirty="0"/>
              <a:t>Click the </a:t>
            </a:r>
            <a:r>
              <a:rPr lang="en-US" b="1" dirty="0"/>
              <a:t>Create</a:t>
            </a:r>
            <a:r>
              <a:rPr lang="en-US" dirty="0"/>
              <a:t> button. The </a:t>
            </a:r>
            <a:r>
              <a:rPr lang="en-US" b="1" dirty="0"/>
              <a:t>Create Study </a:t>
            </a:r>
            <a:r>
              <a:rPr lang="en-US" dirty="0"/>
              <a:t>window appears </a:t>
            </a:r>
          </a:p>
          <a:p>
            <a:pPr marL="617220" lvl="1" indent="-342900">
              <a:lnSpc>
                <a:spcPct val="80000"/>
              </a:lnSpc>
              <a:spcBef>
                <a:spcPts val="1200"/>
              </a:spcBef>
              <a:buClr>
                <a:schemeClr val="tx2"/>
              </a:buClr>
              <a:buFont typeface="+mj-lt"/>
              <a:buAutoNum type="arabicPeriod"/>
            </a:pPr>
            <a:r>
              <a:rPr lang="en-US" dirty="0"/>
              <a:t>Populate mandatory fields (highlighted in yellow) </a:t>
            </a:r>
          </a:p>
          <a:p>
            <a:pPr marL="1074420" lvl="2" indent="-342900">
              <a:lnSpc>
                <a:spcPct val="80000"/>
              </a:lnSpc>
              <a:spcBef>
                <a:spcPts val="1200"/>
              </a:spcBef>
              <a:buClr>
                <a:schemeClr val="tx1"/>
              </a:buClr>
              <a:buFont typeface="Calibri" panose="020F0502020204030204" pitchFamily="34" charset="0"/>
              <a:buChar char="―"/>
            </a:pPr>
            <a:r>
              <a:rPr lang="en-US" sz="1300" b="1" dirty="0"/>
              <a:t>Note</a:t>
            </a:r>
            <a:r>
              <a:rPr lang="en-US" sz="1300" dirty="0"/>
              <a:t>: At this time, consider populating the </a:t>
            </a:r>
            <a:r>
              <a:rPr lang="en-US" sz="1300" b="1" dirty="0"/>
              <a:t>Milestone Master Set </a:t>
            </a:r>
            <a:r>
              <a:rPr lang="en-US" sz="1300" dirty="0"/>
              <a:t>and </a:t>
            </a:r>
            <a:r>
              <a:rPr lang="en-US" sz="1300" b="1" dirty="0"/>
              <a:t>Template EDL </a:t>
            </a:r>
            <a:r>
              <a:rPr lang="en-US" sz="1300" dirty="0"/>
              <a:t>fields. By default, there is only 1 option for each field. These fields will determine all future expected documents and milestones. These fields will be required later.</a:t>
            </a:r>
          </a:p>
          <a:p>
            <a:pPr marL="617220" lvl="1" indent="-342900">
              <a:lnSpc>
                <a:spcPct val="80000"/>
              </a:lnSpc>
              <a:spcBef>
                <a:spcPts val="1200"/>
              </a:spcBef>
              <a:buClr>
                <a:schemeClr val="tx2"/>
              </a:buClr>
              <a:buFont typeface="+mj-lt"/>
              <a:buAutoNum type="arabicPeriod"/>
            </a:pPr>
            <a:r>
              <a:rPr lang="en-US" dirty="0"/>
              <a:t>Click</a:t>
            </a:r>
            <a:r>
              <a:rPr lang="en-US" b="1" dirty="0"/>
              <a:t> Save</a:t>
            </a:r>
          </a:p>
          <a:p>
            <a:pPr marL="617220" lvl="1" indent="-342900">
              <a:lnSpc>
                <a:spcPct val="80000"/>
              </a:lnSpc>
              <a:spcBef>
                <a:spcPts val="1200"/>
              </a:spcBef>
              <a:buClr>
                <a:schemeClr val="tx2"/>
              </a:buClr>
              <a:buFont typeface="+mj-lt"/>
              <a:buAutoNum type="arabicPeriod" startAt="5"/>
            </a:pPr>
            <a:r>
              <a:rPr lang="en-US" dirty="0"/>
              <a:t>The Study is created in </a:t>
            </a:r>
            <a:r>
              <a:rPr lang="en-US" b="1" dirty="0"/>
              <a:t>Candidate</a:t>
            </a:r>
            <a:r>
              <a:rPr lang="en-US" dirty="0"/>
              <a:t> state </a:t>
            </a:r>
          </a:p>
          <a:p>
            <a:pPr marL="1074420" lvl="2" indent="-342900">
              <a:lnSpc>
                <a:spcPct val="80000"/>
              </a:lnSpc>
              <a:spcBef>
                <a:spcPts val="600"/>
              </a:spcBef>
              <a:buClr>
                <a:schemeClr val="tx1"/>
              </a:buClr>
              <a:buFont typeface="Calibri" panose="020F0502020204030204" pitchFamily="34" charset="0"/>
              <a:buChar char="−"/>
            </a:pPr>
            <a:r>
              <a:rPr lang="en-US" sz="1300" b="1" dirty="0"/>
              <a:t>Note</a:t>
            </a:r>
            <a:r>
              <a:rPr lang="en-US" sz="1300" dirty="0"/>
              <a:t>: the Lifecycle State is always displayed in a light blue box on the top of the page. The Study Lifecycle is displayed in the Lifecycle Stages Chevron panel</a:t>
            </a:r>
          </a:p>
          <a:p>
            <a:pPr marL="617220" lvl="1" indent="-342900">
              <a:lnSpc>
                <a:spcPct val="80000"/>
              </a:lnSpc>
              <a:spcBef>
                <a:spcPts val="1200"/>
              </a:spcBef>
              <a:buClr>
                <a:schemeClr val="tx2"/>
              </a:buClr>
              <a:buFont typeface="+mj-lt"/>
              <a:buAutoNum type="arabicPeriod"/>
            </a:pP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solidFill>
                  <a:srgbClr val="FF9E16"/>
                </a:solidFill>
              </a:rPr>
              <a:t>Setting up a Study</a:t>
            </a:r>
            <a:endParaRPr lang="en-US" dirty="0"/>
          </a:p>
        </p:txBody>
      </p:sp>
      <p:sp>
        <p:nvSpPr>
          <p:cNvPr id="20" name="Text Placeholder 19">
            <a:extLst>
              <a:ext uri="{FF2B5EF4-FFF2-40B4-BE49-F238E27FC236}">
                <a16:creationId xmlns:a16="http://schemas.microsoft.com/office/drawing/2014/main" id="{86625A3B-F644-4939-8C8B-D0E9397D57DD}"/>
              </a:ext>
            </a:extLst>
          </p:cNvPr>
          <p:cNvSpPr>
            <a:spLocks noGrp="1"/>
          </p:cNvSpPr>
          <p:nvPr>
            <p:ph type="body" sz="quarter" idx="14"/>
          </p:nvPr>
        </p:nvSpPr>
        <p:spPr/>
        <p:txBody>
          <a:bodyPr/>
          <a:lstStyle/>
          <a:p>
            <a:r>
              <a:rPr lang="en-US" dirty="0"/>
              <a:t>Create a Study</a:t>
            </a:r>
          </a:p>
        </p:txBody>
      </p:sp>
      <p:sp>
        <p:nvSpPr>
          <p:cNvPr id="2" name="TextBox 1">
            <a:extLst>
              <a:ext uri="{FF2B5EF4-FFF2-40B4-BE49-F238E27FC236}">
                <a16:creationId xmlns:a16="http://schemas.microsoft.com/office/drawing/2014/main" id="{893E01A2-4FD1-4CC4-B242-268E9A7A013A}"/>
              </a:ext>
            </a:extLst>
          </p:cNvPr>
          <p:cNvSpPr txBox="1"/>
          <p:nvPr/>
        </p:nvSpPr>
        <p:spPr>
          <a:xfrm>
            <a:off x="547055" y="6377786"/>
            <a:ext cx="3794036" cy="441339"/>
          </a:xfrm>
          <a:prstGeom prst="rect">
            <a:avLst/>
          </a:prstGeom>
          <a:noFill/>
        </p:spPr>
        <p:txBody>
          <a:bodyPr wrap="square">
            <a:spAutoFit/>
          </a:bodyPr>
          <a:lstStyle/>
          <a:p>
            <a:pPr>
              <a:lnSpc>
                <a:spcPct val="80000"/>
              </a:lnSpc>
              <a:spcBef>
                <a:spcPts val="1200"/>
              </a:spcBef>
              <a:buClr>
                <a:schemeClr val="tx2"/>
              </a:buClr>
            </a:pPr>
            <a:r>
              <a:rPr lang="en-US" sz="1400" dirty="0"/>
              <a:t>For more information on Lifecycle Stages, Visit Vault Help: </a:t>
            </a:r>
            <a:r>
              <a:rPr lang="en-US" sz="1400" dirty="0">
                <a:hlinkClick r:id="rId4"/>
              </a:rPr>
              <a:t>Lifecycle Stages</a:t>
            </a:r>
            <a:endParaRPr lang="en-US" sz="1400" dirty="0"/>
          </a:p>
        </p:txBody>
      </p:sp>
      <p:sp>
        <p:nvSpPr>
          <p:cNvPr id="22" name="Rectangle: Rounded Corners 21">
            <a:extLst>
              <a:ext uri="{FF2B5EF4-FFF2-40B4-BE49-F238E27FC236}">
                <a16:creationId xmlns:a16="http://schemas.microsoft.com/office/drawing/2014/main" id="{CE9307CE-DE70-4BD5-A5D8-35CE6E950080}"/>
              </a:ext>
              <a:ext uri="{C183D7F6-B498-43B3-948B-1728B52AA6E4}">
                <adec:decorative xmlns:adec="http://schemas.microsoft.com/office/drawing/2017/decorative" val="1"/>
              </a:ext>
            </a:extLst>
          </p:cNvPr>
          <p:cNvSpPr/>
          <p:nvPr/>
        </p:nvSpPr>
        <p:spPr>
          <a:xfrm>
            <a:off x="4720191" y="1655255"/>
            <a:ext cx="340377" cy="20291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FD8DEC21-E250-4580-8327-E8414699D1F7}"/>
              </a:ext>
              <a:ext uri="{C183D7F6-B498-43B3-948B-1728B52AA6E4}">
                <adec:decorative xmlns:adec="http://schemas.microsoft.com/office/drawing/2017/decorative" val="1"/>
              </a:ext>
            </a:extLst>
          </p:cNvPr>
          <p:cNvSpPr/>
          <p:nvPr/>
        </p:nvSpPr>
        <p:spPr>
          <a:xfrm>
            <a:off x="10886641" y="1377970"/>
            <a:ext cx="705311" cy="28780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050C63F1-DAD5-4FC1-B973-1A6BB49CDBCC}"/>
              </a:ext>
              <a:ext uri="{C183D7F6-B498-43B3-948B-1728B52AA6E4}">
                <adec:decorative xmlns:adec="http://schemas.microsoft.com/office/drawing/2017/decorative" val="1"/>
              </a:ext>
            </a:extLst>
          </p:cNvPr>
          <p:cNvSpPr/>
          <p:nvPr/>
        </p:nvSpPr>
        <p:spPr>
          <a:xfrm>
            <a:off x="6429221" y="2553611"/>
            <a:ext cx="2468199" cy="29857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E8F493B3-EA8F-44A5-BC65-652A1E132620}"/>
              </a:ext>
              <a:ext uri="{C183D7F6-B498-43B3-948B-1728B52AA6E4}">
                <adec:decorative xmlns:adec="http://schemas.microsoft.com/office/drawing/2017/decorative" val="1"/>
              </a:ext>
            </a:extLst>
          </p:cNvPr>
          <p:cNvSpPr/>
          <p:nvPr/>
        </p:nvSpPr>
        <p:spPr>
          <a:xfrm>
            <a:off x="11378497" y="1860471"/>
            <a:ext cx="594377" cy="31959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11" name="Picture 10" descr="Screenshot showing step 5">
            <a:extLst>
              <a:ext uri="{FF2B5EF4-FFF2-40B4-BE49-F238E27FC236}">
                <a16:creationId xmlns:a16="http://schemas.microsoft.com/office/drawing/2014/main" id="{B054E69B-4413-4EBD-A772-C9B56C665FDB}"/>
              </a:ext>
            </a:extLst>
          </p:cNvPr>
          <p:cNvPicPr>
            <a:picLocks noChangeAspect="1"/>
          </p:cNvPicPr>
          <p:nvPr/>
        </p:nvPicPr>
        <p:blipFill>
          <a:blip r:embed="rId5"/>
          <a:stretch>
            <a:fillRect/>
          </a:stretch>
        </p:blipFill>
        <p:spPr>
          <a:xfrm>
            <a:off x="4253655" y="4337274"/>
            <a:ext cx="7774618" cy="1464241"/>
          </a:xfrm>
          <a:prstGeom prst="rect">
            <a:avLst/>
          </a:prstGeom>
          <a:ln>
            <a:noFill/>
          </a:ln>
          <a:effectLst>
            <a:outerShdw blurRad="292100" dist="139700" dir="2700000" algn="tl" rotWithShape="0">
              <a:srgbClr val="333333">
                <a:alpha val="65000"/>
              </a:srgbClr>
            </a:outerShdw>
          </a:effectLst>
        </p:spPr>
      </p:pic>
      <p:sp>
        <p:nvSpPr>
          <p:cNvPr id="42" name="Rectangle: Rounded Corners 31">
            <a:extLst>
              <a:ext uri="{FF2B5EF4-FFF2-40B4-BE49-F238E27FC236}">
                <a16:creationId xmlns:a16="http://schemas.microsoft.com/office/drawing/2014/main" id="{B54868F5-A1EA-48EE-82DC-FC909C618B77}"/>
              </a:ext>
              <a:ext uri="{C183D7F6-B498-43B3-948B-1728B52AA6E4}">
                <adec:decorative xmlns:adec="http://schemas.microsoft.com/office/drawing/2017/decorative" val="1"/>
              </a:ext>
            </a:extLst>
          </p:cNvPr>
          <p:cNvSpPr/>
          <p:nvPr/>
        </p:nvSpPr>
        <p:spPr>
          <a:xfrm>
            <a:off x="6116999" y="4563218"/>
            <a:ext cx="624444" cy="23400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4" name="Oval 23">
            <a:extLst>
              <a:ext uri="{FF2B5EF4-FFF2-40B4-BE49-F238E27FC236}">
                <a16:creationId xmlns:a16="http://schemas.microsoft.com/office/drawing/2014/main" id="{5D339343-4C43-434A-9117-F1DB9C91B111}"/>
              </a:ext>
            </a:extLst>
          </p:cNvPr>
          <p:cNvSpPr/>
          <p:nvPr/>
        </p:nvSpPr>
        <p:spPr>
          <a:xfrm>
            <a:off x="4228906" y="159321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a:t>
            </a:r>
            <a:endParaRPr lang="en-US" sz="1200" dirty="0"/>
          </a:p>
        </p:txBody>
      </p:sp>
      <p:sp>
        <p:nvSpPr>
          <p:cNvPr id="25" name="Oval 24">
            <a:extLst>
              <a:ext uri="{FF2B5EF4-FFF2-40B4-BE49-F238E27FC236}">
                <a16:creationId xmlns:a16="http://schemas.microsoft.com/office/drawing/2014/main" id="{59D369FD-376B-46A4-B499-0531F79B807D}"/>
              </a:ext>
            </a:extLst>
          </p:cNvPr>
          <p:cNvSpPr/>
          <p:nvPr/>
        </p:nvSpPr>
        <p:spPr>
          <a:xfrm>
            <a:off x="10370607" y="132041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a:t>
            </a:r>
            <a:endParaRPr lang="en-US" sz="1200" dirty="0"/>
          </a:p>
        </p:txBody>
      </p:sp>
      <p:sp>
        <p:nvSpPr>
          <p:cNvPr id="28" name="Oval 27">
            <a:extLst>
              <a:ext uri="{FF2B5EF4-FFF2-40B4-BE49-F238E27FC236}">
                <a16:creationId xmlns:a16="http://schemas.microsoft.com/office/drawing/2014/main" id="{662CBF74-DE31-43C4-8B54-F02DCF83FDE9}"/>
              </a:ext>
            </a:extLst>
          </p:cNvPr>
          <p:cNvSpPr/>
          <p:nvPr/>
        </p:nvSpPr>
        <p:spPr>
          <a:xfrm>
            <a:off x="10750110" y="193255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4</a:t>
            </a:r>
            <a:endParaRPr lang="en-US" sz="1200" dirty="0"/>
          </a:p>
        </p:txBody>
      </p:sp>
      <p:sp>
        <p:nvSpPr>
          <p:cNvPr id="29" name="Oval 28">
            <a:extLst>
              <a:ext uri="{FF2B5EF4-FFF2-40B4-BE49-F238E27FC236}">
                <a16:creationId xmlns:a16="http://schemas.microsoft.com/office/drawing/2014/main" id="{1CE947A2-8DDF-4321-B833-193DF48A9195}"/>
              </a:ext>
            </a:extLst>
          </p:cNvPr>
          <p:cNvSpPr/>
          <p:nvPr/>
        </p:nvSpPr>
        <p:spPr>
          <a:xfrm>
            <a:off x="6796469" y="444962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5</a:t>
            </a:r>
            <a:endParaRPr lang="en-US" sz="1200" dirty="0"/>
          </a:p>
        </p:txBody>
      </p:sp>
      <p:sp>
        <p:nvSpPr>
          <p:cNvPr id="30" name="Oval 29">
            <a:extLst>
              <a:ext uri="{FF2B5EF4-FFF2-40B4-BE49-F238E27FC236}">
                <a16:creationId xmlns:a16="http://schemas.microsoft.com/office/drawing/2014/main" id="{17BD288A-035E-4AFD-9291-05407F9A386B}"/>
              </a:ext>
            </a:extLst>
          </p:cNvPr>
          <p:cNvSpPr/>
          <p:nvPr/>
        </p:nvSpPr>
        <p:spPr>
          <a:xfrm>
            <a:off x="8935790" y="247784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3</a:t>
            </a:r>
            <a:endParaRPr lang="en-US" sz="1200" dirty="0"/>
          </a:p>
        </p:txBody>
      </p:sp>
      <p:sp>
        <p:nvSpPr>
          <p:cNvPr id="31" name="Rectangle: Rounded Corners 30">
            <a:extLst>
              <a:ext uri="{FF2B5EF4-FFF2-40B4-BE49-F238E27FC236}">
                <a16:creationId xmlns:a16="http://schemas.microsoft.com/office/drawing/2014/main" id="{F629D348-12E9-4CB8-A3DC-D47F0E568C70}"/>
              </a:ext>
              <a:ext uri="{C183D7F6-B498-43B3-948B-1728B52AA6E4}">
                <adec:decorative xmlns:adec="http://schemas.microsoft.com/office/drawing/2017/decorative" val="1"/>
              </a:ext>
            </a:extLst>
          </p:cNvPr>
          <p:cNvSpPr/>
          <p:nvPr/>
        </p:nvSpPr>
        <p:spPr>
          <a:xfrm>
            <a:off x="9460830" y="2596648"/>
            <a:ext cx="2468199" cy="25553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169038291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creenshot showing steps 8 and 9">
            <a:extLst>
              <a:ext uri="{FF2B5EF4-FFF2-40B4-BE49-F238E27FC236}">
                <a16:creationId xmlns:a16="http://schemas.microsoft.com/office/drawing/2014/main" id="{AE808C17-CDD9-8FCF-D2FD-5FCC8DBAAE6A}"/>
              </a:ext>
            </a:extLst>
          </p:cNvPr>
          <p:cNvGrpSpPr/>
          <p:nvPr/>
        </p:nvGrpSpPr>
        <p:grpSpPr>
          <a:xfrm>
            <a:off x="7119104" y="3495848"/>
            <a:ext cx="4717473" cy="2961802"/>
            <a:chOff x="7119104" y="3495848"/>
            <a:chExt cx="4717473" cy="2961802"/>
          </a:xfrm>
        </p:grpSpPr>
        <p:pic>
          <p:nvPicPr>
            <p:cNvPr id="3" name="Picture 2" descr="Screenshot showing steps 8 and 9">
              <a:extLst>
                <a:ext uri="{FF2B5EF4-FFF2-40B4-BE49-F238E27FC236}">
                  <a16:creationId xmlns:a16="http://schemas.microsoft.com/office/drawing/2014/main" id="{0D48186C-C29B-663D-6ABB-674904387554}"/>
                </a:ext>
              </a:extLst>
            </p:cNvPr>
            <p:cNvPicPr>
              <a:picLocks noChangeAspect="1"/>
            </p:cNvPicPr>
            <p:nvPr/>
          </p:nvPicPr>
          <p:blipFill>
            <a:blip r:embed="rId3"/>
            <a:stretch>
              <a:fillRect/>
            </a:stretch>
          </p:blipFill>
          <p:spPr>
            <a:xfrm>
              <a:off x="7119104" y="3495848"/>
              <a:ext cx="4717473" cy="29618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2AD44CE-77F9-9FB9-4519-1E0517469995}"/>
                </a:ext>
              </a:extLst>
            </p:cNvPr>
            <p:cNvPicPr>
              <a:picLocks noChangeAspect="1"/>
            </p:cNvPicPr>
            <p:nvPr/>
          </p:nvPicPr>
          <p:blipFill>
            <a:blip r:embed="rId4"/>
            <a:stretch>
              <a:fillRect/>
            </a:stretch>
          </p:blipFill>
          <p:spPr>
            <a:xfrm>
              <a:off x="8154842" y="4374799"/>
              <a:ext cx="679972" cy="202798"/>
            </a:xfrm>
            <a:prstGeom prst="rect">
              <a:avLst/>
            </a:prstGeom>
          </p:spPr>
        </p:pic>
      </p:grpSp>
      <p:sp>
        <p:nvSpPr>
          <p:cNvPr id="4" name="TextBox 3">
            <a:extLst>
              <a:ext uri="{FF2B5EF4-FFF2-40B4-BE49-F238E27FC236}">
                <a16:creationId xmlns:a16="http://schemas.microsoft.com/office/drawing/2014/main" id="{79A71B2C-F4CF-4006-95E2-065F3F857572}"/>
              </a:ext>
            </a:extLst>
          </p:cNvPr>
          <p:cNvSpPr txBox="1"/>
          <p:nvPr/>
        </p:nvSpPr>
        <p:spPr>
          <a:xfrm>
            <a:off x="352913" y="1534113"/>
            <a:ext cx="3847612" cy="4098943"/>
          </a:xfrm>
          <a:prstGeom prst="rect">
            <a:avLst/>
          </a:prstGeom>
          <a:noFill/>
        </p:spPr>
        <p:txBody>
          <a:bodyPr wrap="square" rtlCol="0">
            <a:spAutoFit/>
          </a:bodyPr>
          <a:lstStyle/>
          <a:p>
            <a:pPr marL="617220" lvl="1" indent="-342900">
              <a:lnSpc>
                <a:spcPct val="80000"/>
              </a:lnSpc>
              <a:spcBef>
                <a:spcPts val="1200"/>
              </a:spcBef>
              <a:buClr>
                <a:srgbClr val="FF9E16"/>
              </a:buClr>
              <a:buFont typeface="+mj-lt"/>
              <a:buAutoNum type="arabicPeriod" startAt="6"/>
              <a:defRPr/>
            </a:pPr>
            <a:r>
              <a:rPr lang="en-US" dirty="0"/>
              <a:t>On the Study page, click on </a:t>
            </a:r>
            <a:r>
              <a:rPr lang="en-US" b="1" dirty="0"/>
              <a:t>Study</a:t>
            </a:r>
            <a:r>
              <a:rPr lang="en-US" dirty="0"/>
              <a:t> </a:t>
            </a:r>
            <a:r>
              <a:rPr lang="en-US" b="1" dirty="0">
                <a:solidFill>
                  <a:srgbClr val="646569"/>
                </a:solidFill>
              </a:rPr>
              <a:t>Products </a:t>
            </a:r>
            <a:r>
              <a:rPr lang="en-US" dirty="0"/>
              <a:t>in the Navigation Pane</a:t>
            </a: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1200"/>
              </a:spcBef>
              <a:buClr>
                <a:srgbClr val="FF9E16"/>
              </a:buClr>
              <a:buFont typeface="+mj-lt"/>
              <a:buAutoNum type="arabicPeriod" startAt="6"/>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From the </a:t>
            </a:r>
            <a:r>
              <a:rPr kumimoji="0" lang="en-US" sz="1800" b="1" i="0" u="none" strike="noStrike" kern="1200" cap="none" spc="0" normalizeH="0" baseline="0" noProof="0" dirty="0">
                <a:ln>
                  <a:noFill/>
                </a:ln>
                <a:solidFill>
                  <a:srgbClr val="646569"/>
                </a:solidFill>
                <a:effectLst/>
                <a:uLnTx/>
                <a:uFillTx/>
                <a:latin typeface="Calibri"/>
                <a:ea typeface="+mn-ea"/>
                <a:cs typeface="+mn-cs"/>
              </a:rPr>
              <a:t>Study</a:t>
            </a:r>
            <a:r>
              <a:rPr kumimoji="0" lang="en-US" sz="1800" b="0" i="0" u="none" strike="noStrike" kern="1200" cap="none" spc="0" normalizeH="0" baseline="0" noProof="0" dirty="0">
                <a:ln>
                  <a:noFill/>
                </a:ln>
                <a:solidFill>
                  <a:srgbClr val="646569"/>
                </a:solidFill>
                <a:effectLst/>
                <a:uLnTx/>
                <a:uFillTx/>
                <a:latin typeface="Calibri"/>
                <a:ea typeface="+mn-ea"/>
                <a:cs typeface="+mn-cs"/>
              </a:rPr>
              <a:t> </a:t>
            </a:r>
            <a:r>
              <a:rPr kumimoji="0" lang="en-US" sz="1800" b="1" i="0" u="none" strike="noStrike" kern="1200" cap="none" spc="0" normalizeH="0" baseline="0" noProof="0" dirty="0">
                <a:ln>
                  <a:noFill/>
                </a:ln>
                <a:solidFill>
                  <a:srgbClr val="646569"/>
                </a:solidFill>
                <a:effectLst/>
                <a:uLnTx/>
                <a:uFillTx/>
                <a:latin typeface="Calibri"/>
                <a:ea typeface="+mn-ea"/>
                <a:cs typeface="+mn-cs"/>
              </a:rPr>
              <a:t>Products</a:t>
            </a:r>
            <a:r>
              <a:rPr kumimoji="0" lang="en-US" sz="1800" b="0" i="0" u="none" strike="noStrike" kern="1200" cap="none" spc="0" normalizeH="0" baseline="0" noProof="0" dirty="0">
                <a:ln>
                  <a:noFill/>
                </a:ln>
                <a:solidFill>
                  <a:srgbClr val="646569"/>
                </a:solidFill>
                <a:effectLst/>
                <a:uLnTx/>
                <a:uFillTx/>
                <a:latin typeface="Calibri"/>
                <a:ea typeface="+mn-ea"/>
                <a:cs typeface="+mn-cs"/>
              </a:rPr>
              <a:t> section,</a:t>
            </a:r>
            <a:r>
              <a:rPr lang="en-US" b="1" dirty="0">
                <a:solidFill>
                  <a:srgbClr val="646569"/>
                </a:solidFill>
                <a:latin typeface="Calibri"/>
              </a:rPr>
              <a:t> </a:t>
            </a:r>
            <a:r>
              <a:rPr lang="en-US" dirty="0">
                <a:solidFill>
                  <a:srgbClr val="646569"/>
                </a:solidFill>
                <a:latin typeface="Calibri"/>
              </a:rPr>
              <a:t>c</a:t>
            </a:r>
            <a:r>
              <a:rPr kumimoji="0" lang="en-US" sz="1800" b="0" i="0" u="none" strike="noStrike" kern="1200" cap="none" spc="0" normalizeH="0" baseline="0" noProof="0" dirty="0">
                <a:ln>
                  <a:noFill/>
                </a:ln>
                <a:solidFill>
                  <a:srgbClr val="646569"/>
                </a:solidFill>
                <a:effectLst/>
                <a:uLnTx/>
                <a:uFillTx/>
                <a:latin typeface="Calibri"/>
                <a:ea typeface="+mn-ea"/>
                <a:cs typeface="+mn-cs"/>
              </a:rPr>
              <a:t>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Create</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6"/>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Select a </a:t>
            </a:r>
            <a:r>
              <a:rPr kumimoji="0" lang="en-US" sz="1800" b="1" i="0" u="none" strike="noStrike" kern="1200" cap="none" spc="0" normalizeH="0" baseline="0" noProof="0" dirty="0">
                <a:ln>
                  <a:noFill/>
                </a:ln>
                <a:solidFill>
                  <a:srgbClr val="646569"/>
                </a:solidFill>
                <a:effectLst/>
                <a:uLnTx/>
                <a:uFillTx/>
                <a:latin typeface="Calibri"/>
                <a:ea typeface="+mn-ea"/>
                <a:cs typeface="+mn-cs"/>
              </a:rPr>
              <a:t>Product</a:t>
            </a:r>
            <a:r>
              <a:rPr kumimoji="0" lang="en-US" sz="1800" b="0" i="0" u="none" strike="noStrike" kern="1200" cap="none" spc="0" normalizeH="0" baseline="0" noProof="0" dirty="0">
                <a:ln>
                  <a:noFill/>
                </a:ln>
                <a:solidFill>
                  <a:srgbClr val="646569"/>
                </a:solidFill>
                <a:effectLst/>
                <a:uLnTx/>
                <a:uFillTx/>
                <a:latin typeface="Calibri"/>
                <a:ea typeface="+mn-ea"/>
                <a:cs typeface="+mn-cs"/>
              </a:rPr>
              <a:t> and a </a:t>
            </a:r>
            <a:r>
              <a:rPr kumimoji="0" lang="en-US" sz="1800" b="1" i="0" u="none" strike="noStrike" kern="1200" cap="none" spc="0" normalizeH="0" baseline="0" noProof="0" dirty="0">
                <a:ln>
                  <a:noFill/>
                </a:ln>
                <a:solidFill>
                  <a:srgbClr val="646569"/>
                </a:solidFill>
                <a:effectLst/>
                <a:uLnTx/>
                <a:uFillTx/>
                <a:latin typeface="Calibri"/>
                <a:ea typeface="+mn-ea"/>
                <a:cs typeface="+mn-cs"/>
              </a:rPr>
              <a:t>Study Role </a:t>
            </a:r>
            <a:r>
              <a:rPr kumimoji="0" lang="en-US" sz="1800" i="0" u="none" strike="noStrike" kern="1200" cap="none" spc="0" normalizeH="0" baseline="0" noProof="0" dirty="0">
                <a:ln>
                  <a:noFill/>
                </a:ln>
                <a:solidFill>
                  <a:srgbClr val="646569"/>
                </a:solidFill>
                <a:effectLst/>
                <a:uLnTx/>
                <a:uFillTx/>
                <a:latin typeface="Calibri"/>
                <a:ea typeface="+mn-ea"/>
                <a:cs typeface="+mn-cs"/>
              </a:rPr>
              <a:t>(if applicable)</a:t>
            </a:r>
            <a:endParaRPr kumimoji="0" lang="en-US" sz="1800" b="1" i="0" u="none" strike="noStrike" kern="1200" cap="none" spc="0" normalizeH="0" baseline="0" noProof="0" dirty="0">
              <a:ln>
                <a:noFill/>
              </a:ln>
              <a:solidFill>
                <a:srgbClr val="646569"/>
              </a:solidFill>
              <a:effectLst/>
              <a:uLnTx/>
              <a:uFillTx/>
              <a:latin typeface="Calibri"/>
              <a:ea typeface="+mn-ea"/>
              <a:cs typeface="+mn-cs"/>
            </a:endParaRPr>
          </a:p>
          <a:p>
            <a:pPr marL="1074420" lvl="2" indent="-342900">
              <a:lnSpc>
                <a:spcPct val="80000"/>
              </a:lnSpc>
              <a:spcBef>
                <a:spcPts val="1200"/>
              </a:spcBef>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kumimoji="0" lang="en-US" sz="1300" b="0" i="0" u="none" strike="noStrike" kern="1200" cap="none" spc="0" normalizeH="0" baseline="0" noProof="0" dirty="0">
                <a:ln>
                  <a:noFill/>
                </a:ln>
                <a:solidFill>
                  <a:srgbClr val="646569"/>
                </a:solidFill>
                <a:effectLst/>
                <a:uLnTx/>
                <a:uFillTx/>
                <a:latin typeface="Calibri"/>
                <a:ea typeface="+mn-ea"/>
                <a:cs typeface="+mn-cs"/>
              </a:rPr>
              <a:t>Products with the Study Role of </a:t>
            </a:r>
            <a:r>
              <a:rPr kumimoji="0" lang="en-US" sz="1300" b="1" i="0" u="none" strike="noStrike" kern="1200" cap="none" spc="0" normalizeH="0" baseline="0" noProof="0" dirty="0">
                <a:ln>
                  <a:noFill/>
                </a:ln>
                <a:solidFill>
                  <a:srgbClr val="646569"/>
                </a:solidFill>
                <a:effectLst/>
                <a:uLnTx/>
                <a:uFillTx/>
                <a:latin typeface="Calibri"/>
                <a:ea typeface="+mn-ea"/>
                <a:cs typeface="+mn-cs"/>
              </a:rPr>
              <a:t>Lead Agent </a:t>
            </a:r>
            <a:r>
              <a:rPr kumimoji="0" lang="en-US" sz="1300" b="0" i="0" u="none" strike="noStrike" kern="1200" cap="none" spc="0" normalizeH="0" baseline="0" noProof="0" dirty="0">
                <a:ln>
                  <a:noFill/>
                </a:ln>
                <a:solidFill>
                  <a:srgbClr val="646569"/>
                </a:solidFill>
                <a:effectLst/>
                <a:uLnTx/>
                <a:uFillTx/>
                <a:latin typeface="Calibri"/>
                <a:ea typeface="+mn-ea"/>
                <a:cs typeface="+mn-cs"/>
              </a:rPr>
              <a:t>will be automatically included in the metadata of the documents for that study</a:t>
            </a:r>
            <a:endParaRPr kumimoji="0" lang="en-US" sz="1300" b="1" i="0" u="none" strike="noStrike" kern="1200" cap="none" spc="0" normalizeH="0" baseline="0" noProof="0" dirty="0">
              <a:ln>
                <a:noFill/>
              </a:ln>
              <a:solidFill>
                <a:srgbClr val="646569"/>
              </a:solidFill>
              <a:effectLst/>
              <a:uLnTx/>
              <a:uFillTx/>
              <a:latin typeface="Calibri"/>
              <a:ea typeface="+mn-ea"/>
              <a:cs typeface="+mn-cs"/>
            </a:endParaRP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6"/>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Click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Save</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6"/>
              <a:tabLst/>
              <a:defRPr/>
            </a:pPr>
            <a:r>
              <a:rPr kumimoji="0" lang="en-US" sz="1800" i="0" u="none" strike="noStrike" kern="1200" cap="none" spc="0" normalizeH="0" baseline="0" noProof="0" dirty="0">
                <a:ln>
                  <a:noFill/>
                </a:ln>
                <a:solidFill>
                  <a:srgbClr val="646569"/>
                </a:solidFill>
                <a:effectLst/>
                <a:uLnTx/>
                <a:uFillTx/>
                <a:latin typeface="Calibri"/>
                <a:ea typeface="+mn-ea"/>
                <a:cs typeface="+mn-cs"/>
              </a:rPr>
              <a:t>The Product is now associated with the Study</a:t>
            </a:r>
          </a:p>
          <a:p>
            <a:pPr marL="274320" marR="0" lvl="1" indent="0" algn="l" defTabSz="914400" rtl="0" eaLnBrk="1" fontAlgn="auto" latinLnBrk="0" hangingPunct="1">
              <a:lnSpc>
                <a:spcPct val="80000"/>
              </a:lnSpc>
              <a:spcBef>
                <a:spcPts val="1200"/>
              </a:spcBef>
              <a:spcAft>
                <a:spcPts val="0"/>
              </a:spcAft>
              <a:buClr>
                <a:srgbClr val="FF9E16"/>
              </a:buClr>
              <a:buSzTx/>
              <a:buFontTx/>
              <a:buNone/>
              <a:tabLst/>
              <a:defRPr/>
            </a:pPr>
            <a:endParaRPr kumimoji="0" lang="en-US" sz="1800" b="1" i="0" u="none" strike="noStrike" kern="1200" cap="none" spc="0" normalizeH="0" baseline="0" noProof="0" dirty="0">
              <a:ln>
                <a:noFill/>
              </a:ln>
              <a:solidFill>
                <a:srgbClr val="646569"/>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solidFill>
                  <a:srgbClr val="FF9E16"/>
                </a:solidFill>
              </a:rPr>
              <a:t>Setting up a Study</a:t>
            </a:r>
            <a:endParaRPr lang="en-US" dirty="0"/>
          </a:p>
        </p:txBody>
      </p:sp>
      <p:sp>
        <p:nvSpPr>
          <p:cNvPr id="5" name="Text Placeholder 4">
            <a:extLst>
              <a:ext uri="{FF2B5EF4-FFF2-40B4-BE49-F238E27FC236}">
                <a16:creationId xmlns:a16="http://schemas.microsoft.com/office/drawing/2014/main" id="{5D8B1CDE-7043-481F-B8ED-E08F63B75543}"/>
              </a:ext>
            </a:extLst>
          </p:cNvPr>
          <p:cNvSpPr>
            <a:spLocks noGrp="1"/>
          </p:cNvSpPr>
          <p:nvPr>
            <p:ph type="body" sz="quarter" idx="14"/>
          </p:nvPr>
        </p:nvSpPr>
        <p:spPr/>
        <p:txBody>
          <a:bodyPr/>
          <a:lstStyle/>
          <a:p>
            <a:r>
              <a:rPr lang="es-ES" dirty="0"/>
              <a:t>Create a Study Product</a:t>
            </a:r>
            <a:endParaRPr lang="en-GB" dirty="0"/>
          </a:p>
        </p:txBody>
      </p:sp>
      <p:pic>
        <p:nvPicPr>
          <p:cNvPr id="8" name="Picture 7" descr="Screenshot showing steps 6 and 7">
            <a:extLst>
              <a:ext uri="{FF2B5EF4-FFF2-40B4-BE49-F238E27FC236}">
                <a16:creationId xmlns:a16="http://schemas.microsoft.com/office/drawing/2014/main" id="{7C6EDDE9-D1E9-46BC-829F-57C42BD1B718}"/>
              </a:ext>
            </a:extLst>
          </p:cNvPr>
          <p:cNvPicPr>
            <a:picLocks noChangeAspect="1"/>
          </p:cNvPicPr>
          <p:nvPr/>
        </p:nvPicPr>
        <p:blipFill>
          <a:blip r:embed="rId5"/>
          <a:stretch>
            <a:fillRect/>
          </a:stretch>
        </p:blipFill>
        <p:spPr>
          <a:xfrm>
            <a:off x="5096069" y="1317173"/>
            <a:ext cx="5065539" cy="1928302"/>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8BEB7B17-1CB1-4C3A-97C0-87D16EAA045B}"/>
              </a:ext>
              <a:ext uri="{C183D7F6-B498-43B3-948B-1728B52AA6E4}">
                <adec:decorative xmlns:adec="http://schemas.microsoft.com/office/drawing/2017/decorative" val="1"/>
              </a:ext>
            </a:extLst>
          </p:cNvPr>
          <p:cNvSpPr/>
          <p:nvPr/>
        </p:nvSpPr>
        <p:spPr>
          <a:xfrm>
            <a:off x="7047684" y="2361522"/>
            <a:ext cx="811658" cy="31786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12" name="Picture 11" descr="Screenshot showing step 10">
            <a:extLst>
              <a:ext uri="{FF2B5EF4-FFF2-40B4-BE49-F238E27FC236}">
                <a16:creationId xmlns:a16="http://schemas.microsoft.com/office/drawing/2014/main" id="{8E05F799-34F9-404F-90CE-9E3DBB792708}"/>
              </a:ext>
            </a:extLst>
          </p:cNvPr>
          <p:cNvPicPr>
            <a:picLocks noChangeAspect="1"/>
          </p:cNvPicPr>
          <p:nvPr/>
        </p:nvPicPr>
        <p:blipFill>
          <a:blip r:embed="rId6"/>
          <a:stretch>
            <a:fillRect/>
          </a:stretch>
        </p:blipFill>
        <p:spPr>
          <a:xfrm>
            <a:off x="2597313" y="5090619"/>
            <a:ext cx="4181388" cy="1323638"/>
          </a:xfrm>
          <a:prstGeom prst="rect">
            <a:avLst/>
          </a:prstGeom>
          <a:ln>
            <a:noFill/>
          </a:ln>
          <a:effectLst>
            <a:outerShdw blurRad="292100" dist="139700" dir="2700000" algn="tl" rotWithShape="0">
              <a:srgbClr val="333333">
                <a:alpha val="65000"/>
              </a:srgbClr>
            </a:outerShdw>
          </a:effectLst>
        </p:spPr>
      </p:pic>
      <p:sp>
        <p:nvSpPr>
          <p:cNvPr id="21" name="Rectangle: Rounded Corners 20">
            <a:extLst>
              <a:ext uri="{FF2B5EF4-FFF2-40B4-BE49-F238E27FC236}">
                <a16:creationId xmlns:a16="http://schemas.microsoft.com/office/drawing/2014/main" id="{DE1FE2E1-279D-4618-865A-25029817BCD0}"/>
              </a:ext>
              <a:ext uri="{C183D7F6-B498-43B3-948B-1728B52AA6E4}">
                <adec:decorative xmlns:adec="http://schemas.microsoft.com/office/drawing/2017/decorative" val="1"/>
              </a:ext>
            </a:extLst>
          </p:cNvPr>
          <p:cNvSpPr/>
          <p:nvPr/>
        </p:nvSpPr>
        <p:spPr>
          <a:xfrm>
            <a:off x="5146752" y="2941186"/>
            <a:ext cx="1026124" cy="3042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E7F4294B-40C7-5C18-65ED-BB307458EAC0}"/>
              </a:ext>
              <a:ext uri="{C183D7F6-B498-43B3-948B-1728B52AA6E4}">
                <adec:decorative xmlns:adec="http://schemas.microsoft.com/office/drawing/2017/decorative" val="1"/>
              </a:ext>
            </a:extLst>
          </p:cNvPr>
          <p:cNvSpPr/>
          <p:nvPr/>
        </p:nvSpPr>
        <p:spPr>
          <a:xfrm>
            <a:off x="11454689" y="6230347"/>
            <a:ext cx="461008" cy="2715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070E70CC-18CA-B0C2-0BEF-6BAFE4C3AAA3}"/>
              </a:ext>
              <a:ext uri="{C183D7F6-B498-43B3-948B-1728B52AA6E4}">
                <adec:decorative xmlns:adec="http://schemas.microsoft.com/office/drawing/2017/decorative" val="1"/>
              </a:ext>
            </a:extLst>
          </p:cNvPr>
          <p:cNvSpPr/>
          <p:nvPr/>
        </p:nvSpPr>
        <p:spPr>
          <a:xfrm>
            <a:off x="7787922" y="4088071"/>
            <a:ext cx="3213049" cy="3098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9" name="Oval 18">
            <a:extLst>
              <a:ext uri="{FF2B5EF4-FFF2-40B4-BE49-F238E27FC236}">
                <a16:creationId xmlns:a16="http://schemas.microsoft.com/office/drawing/2014/main" id="{41ABD200-6F92-41E6-B9EC-89CE676CF37A}"/>
              </a:ext>
            </a:extLst>
          </p:cNvPr>
          <p:cNvSpPr/>
          <p:nvPr/>
        </p:nvSpPr>
        <p:spPr>
          <a:xfrm>
            <a:off x="7163359" y="277650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7</a:t>
            </a:r>
            <a:endParaRPr lang="en-US" sz="1200" dirty="0"/>
          </a:p>
        </p:txBody>
      </p:sp>
      <p:sp>
        <p:nvSpPr>
          <p:cNvPr id="23" name="Oval 22">
            <a:extLst>
              <a:ext uri="{FF2B5EF4-FFF2-40B4-BE49-F238E27FC236}">
                <a16:creationId xmlns:a16="http://schemas.microsoft.com/office/drawing/2014/main" id="{F391DC02-F309-4812-A9AA-10D5F7F7492B}"/>
              </a:ext>
            </a:extLst>
          </p:cNvPr>
          <p:cNvSpPr/>
          <p:nvPr/>
        </p:nvSpPr>
        <p:spPr>
          <a:xfrm>
            <a:off x="4513810" y="295508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6</a:t>
            </a:r>
            <a:endParaRPr lang="en-US" sz="1200" dirty="0"/>
          </a:p>
        </p:txBody>
      </p:sp>
      <p:sp>
        <p:nvSpPr>
          <p:cNvPr id="27" name="Oval 26">
            <a:extLst>
              <a:ext uri="{FF2B5EF4-FFF2-40B4-BE49-F238E27FC236}">
                <a16:creationId xmlns:a16="http://schemas.microsoft.com/office/drawing/2014/main" id="{2664594E-3361-4E2A-BE3E-FBA2FF3DB085}"/>
              </a:ext>
            </a:extLst>
          </p:cNvPr>
          <p:cNvSpPr/>
          <p:nvPr/>
        </p:nvSpPr>
        <p:spPr>
          <a:xfrm>
            <a:off x="7143454" y="407813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8</a:t>
            </a:r>
            <a:endParaRPr lang="en-US" sz="1200" dirty="0"/>
          </a:p>
        </p:txBody>
      </p:sp>
      <p:sp>
        <p:nvSpPr>
          <p:cNvPr id="29" name="Oval 28">
            <a:extLst>
              <a:ext uri="{FF2B5EF4-FFF2-40B4-BE49-F238E27FC236}">
                <a16:creationId xmlns:a16="http://schemas.microsoft.com/office/drawing/2014/main" id="{07C1DC90-0A4F-4EB9-97A2-1882ECABE891}"/>
              </a:ext>
            </a:extLst>
          </p:cNvPr>
          <p:cNvSpPr/>
          <p:nvPr/>
        </p:nvSpPr>
        <p:spPr>
          <a:xfrm>
            <a:off x="11415129" y="570709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9</a:t>
            </a:r>
            <a:endParaRPr lang="en-US" sz="1200" dirty="0"/>
          </a:p>
        </p:txBody>
      </p:sp>
      <p:sp>
        <p:nvSpPr>
          <p:cNvPr id="30" name="Oval 29">
            <a:extLst>
              <a:ext uri="{FF2B5EF4-FFF2-40B4-BE49-F238E27FC236}">
                <a16:creationId xmlns:a16="http://schemas.microsoft.com/office/drawing/2014/main" id="{A0745C91-DAB7-47F7-9D52-D07ECBB1854B}"/>
              </a:ext>
            </a:extLst>
          </p:cNvPr>
          <p:cNvSpPr/>
          <p:nvPr/>
        </p:nvSpPr>
        <p:spPr>
          <a:xfrm>
            <a:off x="2196608" y="574024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10</a:t>
            </a:r>
            <a:endParaRPr lang="en-US" sz="1200" dirty="0"/>
          </a:p>
        </p:txBody>
      </p:sp>
    </p:spTree>
    <p:extLst>
      <p:ext uri="{BB962C8B-B14F-4D97-AF65-F5344CB8AC3E}">
        <p14:creationId xmlns:p14="http://schemas.microsoft.com/office/powerpoint/2010/main" val="12510695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22388" y="1584762"/>
            <a:ext cx="3953834" cy="5582426"/>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11"/>
            </a:pPr>
            <a:r>
              <a:rPr lang="en-US" dirty="0"/>
              <a:t>Click on </a:t>
            </a:r>
            <a:r>
              <a:rPr lang="en-US" b="1" dirty="0"/>
              <a:t>Study Organizations </a:t>
            </a:r>
            <a:r>
              <a:rPr lang="en-US" dirty="0"/>
              <a:t>in the Navigation Pane</a:t>
            </a:r>
          </a:p>
          <a:p>
            <a:pPr marL="617220" lvl="1" indent="-342900">
              <a:lnSpc>
                <a:spcPct val="80000"/>
              </a:lnSpc>
              <a:spcBef>
                <a:spcPts val="1200"/>
              </a:spcBef>
              <a:buClr>
                <a:schemeClr val="tx2"/>
              </a:buClr>
              <a:buFont typeface="+mj-lt"/>
              <a:buAutoNum type="arabicPeriod" startAt="11"/>
            </a:pPr>
            <a:r>
              <a:rPr kumimoji="0" lang="en-US" sz="1800" b="0" i="0" u="none" strike="noStrike" kern="1200" cap="none" spc="0" normalizeH="0" baseline="0" noProof="0" dirty="0">
                <a:ln>
                  <a:noFill/>
                </a:ln>
                <a:solidFill>
                  <a:srgbClr val="646569"/>
                </a:solidFill>
                <a:effectLst/>
                <a:uLnTx/>
                <a:uFillTx/>
                <a:latin typeface="Calibri"/>
                <a:ea typeface="+mn-ea"/>
                <a:cs typeface="+mn-cs"/>
              </a:rPr>
              <a:t>From the </a:t>
            </a:r>
            <a:r>
              <a:rPr kumimoji="0" lang="en-US" sz="1800" b="1" i="0" u="none" strike="noStrike" kern="1200" cap="none" spc="0" normalizeH="0" baseline="0" noProof="0" dirty="0">
                <a:ln>
                  <a:noFill/>
                </a:ln>
                <a:solidFill>
                  <a:srgbClr val="646569"/>
                </a:solidFill>
                <a:effectLst/>
                <a:uLnTx/>
                <a:uFillTx/>
                <a:latin typeface="Calibri"/>
                <a:ea typeface="+mn-ea"/>
                <a:cs typeface="+mn-cs"/>
              </a:rPr>
              <a:t>Study Organizations </a:t>
            </a:r>
            <a:r>
              <a:rPr kumimoji="0" lang="en-US" sz="1800" b="0" i="0" u="none" strike="noStrike" kern="1200" cap="none" spc="0" normalizeH="0" baseline="0" noProof="0" dirty="0">
                <a:ln>
                  <a:noFill/>
                </a:ln>
                <a:solidFill>
                  <a:srgbClr val="646569"/>
                </a:solidFill>
                <a:effectLst/>
                <a:uLnTx/>
                <a:uFillTx/>
                <a:latin typeface="Calibri"/>
                <a:ea typeface="+mn-ea"/>
                <a:cs typeface="+mn-cs"/>
              </a:rPr>
              <a:t>section, click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Create</a:t>
            </a:r>
          </a:p>
          <a:p>
            <a:pPr marL="617220" lvl="1" indent="-342900">
              <a:lnSpc>
                <a:spcPct val="80000"/>
              </a:lnSpc>
              <a:spcBef>
                <a:spcPts val="1200"/>
              </a:spcBef>
              <a:buClr>
                <a:schemeClr val="tx2"/>
              </a:buClr>
              <a:buFont typeface="+mj-lt"/>
              <a:buAutoNum type="arabicPeriod" startAt="11"/>
            </a:pPr>
            <a:r>
              <a:rPr lang="en-US" dirty="0">
                <a:solidFill>
                  <a:srgbClr val="646569"/>
                </a:solidFill>
                <a:latin typeface="Calibri"/>
              </a:rPr>
              <a:t>Select</a:t>
            </a:r>
            <a:r>
              <a:rPr lang="en-US" b="1" dirty="0">
                <a:solidFill>
                  <a:srgbClr val="646569"/>
                </a:solidFill>
                <a:latin typeface="Calibri"/>
              </a:rPr>
              <a:t> Study Organization Role</a:t>
            </a:r>
            <a:endParaRPr kumimoji="0" lang="en-US" sz="1800" b="1"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1200"/>
              </a:spcBef>
              <a:buClr>
                <a:schemeClr val="tx2"/>
              </a:buClr>
              <a:buFont typeface="+mj-lt"/>
              <a:buAutoNum type="arabicPeriod" startAt="11"/>
            </a:pPr>
            <a:r>
              <a:rPr kumimoji="0" lang="en-US" sz="1800" i="0" u="none" strike="noStrike" kern="1200" cap="none" spc="0" normalizeH="0" baseline="0" noProof="0" dirty="0">
                <a:ln>
                  <a:noFill/>
                </a:ln>
                <a:solidFill>
                  <a:srgbClr val="646569"/>
                </a:solidFill>
                <a:effectLst/>
                <a:uLnTx/>
                <a:uFillTx/>
                <a:latin typeface="Calibri"/>
                <a:ea typeface="+mn-ea"/>
                <a:cs typeface="+mn-cs"/>
              </a:rPr>
              <a:t>Select the </a:t>
            </a:r>
            <a:r>
              <a:rPr kumimoji="0" lang="en-US" sz="1800" b="1" i="0" u="none" strike="noStrike" kern="1200" cap="none" spc="0" normalizeH="0" baseline="0" noProof="0" dirty="0">
                <a:ln>
                  <a:noFill/>
                </a:ln>
                <a:solidFill>
                  <a:srgbClr val="646569"/>
                </a:solidFill>
                <a:effectLst/>
                <a:uLnTx/>
                <a:uFillTx/>
                <a:latin typeface="Calibri"/>
                <a:ea typeface="+mn-ea"/>
                <a:cs typeface="+mn-cs"/>
              </a:rPr>
              <a:t>Organization</a:t>
            </a:r>
            <a:r>
              <a:rPr kumimoji="0" lang="en-US" sz="1800" i="0" u="none" strike="noStrike" kern="1200" cap="none" spc="0" normalizeH="0" baseline="0" noProof="0" dirty="0">
                <a:ln>
                  <a:noFill/>
                </a:ln>
                <a:solidFill>
                  <a:srgbClr val="646569"/>
                </a:solidFill>
                <a:effectLst/>
                <a:uLnTx/>
                <a:uFillTx/>
                <a:latin typeface="Calibri"/>
                <a:ea typeface="+mn-ea"/>
                <a:cs typeface="+mn-cs"/>
              </a:rPr>
              <a:t> and a </a:t>
            </a:r>
            <a:r>
              <a:rPr kumimoji="0" lang="en-US" sz="1800" b="1" i="0" u="none" strike="noStrike" kern="1200" cap="none" spc="0" normalizeH="0" baseline="0" noProof="0" dirty="0">
                <a:ln>
                  <a:noFill/>
                </a:ln>
                <a:solidFill>
                  <a:srgbClr val="646569"/>
                </a:solidFill>
                <a:effectLst/>
                <a:uLnTx/>
                <a:uFillTx/>
                <a:latin typeface="Calibri"/>
                <a:ea typeface="+mn-ea"/>
                <a:cs typeface="+mn-cs"/>
              </a:rPr>
              <a:t>Start Date</a:t>
            </a:r>
          </a:p>
          <a:p>
            <a:pPr marL="1074420" lvl="2" indent="-342900">
              <a:lnSpc>
                <a:spcPct val="80000"/>
              </a:lnSpc>
              <a:spcBef>
                <a:spcPts val="1200"/>
              </a:spcBef>
              <a:buFont typeface="Calibri" panose="020F0502020204030204" pitchFamily="34" charset="0"/>
              <a:buChar char="—"/>
            </a:pPr>
            <a:r>
              <a:rPr lang="en-US" sz="1300" b="1" dirty="0">
                <a:solidFill>
                  <a:srgbClr val="646569"/>
                </a:solidFill>
                <a:latin typeface="Calibri"/>
              </a:rPr>
              <a:t>Note: </a:t>
            </a:r>
            <a:r>
              <a:rPr lang="en-US" sz="1300" dirty="0">
                <a:solidFill>
                  <a:srgbClr val="646569"/>
                </a:solidFill>
                <a:latin typeface="Calibri"/>
              </a:rPr>
              <a:t>If the organization is specifically associated to a Country or Site, then populate the Study Country and/or Study Site fields</a:t>
            </a:r>
          </a:p>
          <a:p>
            <a:pPr marL="1074420" lvl="2" indent="-342900">
              <a:lnSpc>
                <a:spcPct val="80000"/>
              </a:lnSpc>
              <a:spcBef>
                <a:spcPts val="1200"/>
              </a:spcBef>
              <a:buFont typeface="Calibri" panose="020F0502020204030204" pitchFamily="34" charset="0"/>
              <a:buChar cha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a:t>
            </a:r>
            <a:r>
              <a:rPr kumimoji="0" lang="en-US" sz="1300" i="0" u="none" strike="noStrike" kern="1200" cap="none" spc="0" normalizeH="0" baseline="0" noProof="0" dirty="0">
                <a:ln>
                  <a:noFill/>
                </a:ln>
                <a:solidFill>
                  <a:srgbClr val="646569"/>
                </a:solidFill>
                <a:effectLst/>
                <a:uLnTx/>
                <a:uFillTx/>
                <a:latin typeface="Calibri"/>
                <a:ea typeface="+mn-ea"/>
                <a:cs typeface="+mn-cs"/>
              </a:rPr>
              <a:t>: Once the organization is selected the list of tracked locations for that organization in the Global Direct</a:t>
            </a:r>
            <a:r>
              <a:rPr lang="en-US" sz="1300" dirty="0">
                <a:solidFill>
                  <a:srgbClr val="646569"/>
                </a:solidFill>
                <a:latin typeface="Calibri"/>
              </a:rPr>
              <a:t>ory will be available for selection in the Location field.</a:t>
            </a:r>
            <a:endParaRPr kumimoji="0" lang="en-US" sz="1300"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1200"/>
              </a:spcBef>
              <a:buClr>
                <a:schemeClr val="tx2"/>
              </a:buClr>
              <a:buFont typeface="+mj-lt"/>
              <a:buAutoNum type="arabicPeriod" startAt="11"/>
            </a:pPr>
            <a:r>
              <a:rPr kumimoji="0" lang="en-US" i="0" u="none" strike="noStrike" kern="1200" cap="none" spc="0" normalizeH="0" baseline="0" noProof="0" dirty="0">
                <a:ln>
                  <a:noFill/>
                </a:ln>
                <a:solidFill>
                  <a:srgbClr val="646569"/>
                </a:solidFill>
                <a:effectLst/>
                <a:uLnTx/>
                <a:uFillTx/>
                <a:latin typeface="Calibri"/>
                <a:ea typeface="+mn-ea"/>
                <a:cs typeface="+mn-cs"/>
              </a:rPr>
              <a:t>Click </a:t>
            </a:r>
            <a:r>
              <a:rPr kumimoji="0" lang="en-US" b="1" i="0" u="none" strike="noStrike" kern="1200" cap="none" spc="0" normalizeH="0" baseline="0" noProof="0" dirty="0">
                <a:ln>
                  <a:noFill/>
                </a:ln>
                <a:solidFill>
                  <a:srgbClr val="646569"/>
                </a:solidFill>
                <a:effectLst/>
                <a:uLnTx/>
                <a:uFillTx/>
                <a:latin typeface="Calibri"/>
                <a:ea typeface="+mn-ea"/>
                <a:cs typeface="+mn-cs"/>
              </a:rPr>
              <a:t>Save</a:t>
            </a:r>
          </a:p>
          <a:p>
            <a:pPr marL="617220" lvl="1" indent="-342900">
              <a:lnSpc>
                <a:spcPct val="80000"/>
              </a:lnSpc>
              <a:spcBef>
                <a:spcPts val="1200"/>
              </a:spcBef>
              <a:buClr>
                <a:schemeClr val="tx2"/>
              </a:buClr>
              <a:buFont typeface="+mj-lt"/>
              <a:buAutoNum type="arabicPeriod" startAt="11"/>
            </a:pPr>
            <a:r>
              <a:rPr lang="en-US" dirty="0">
                <a:solidFill>
                  <a:srgbClr val="646569"/>
                </a:solidFill>
                <a:latin typeface="Calibri"/>
              </a:rPr>
              <a:t>The organization is now associated with the Study</a:t>
            </a:r>
            <a:endParaRPr kumimoji="0" lang="en-US"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1200"/>
              </a:spcBef>
              <a:buClr>
                <a:schemeClr val="tx2"/>
              </a:buClr>
              <a:buFont typeface="+mj-lt"/>
              <a:buAutoNum type="arabicPeriod" startAt="11"/>
            </a:pPr>
            <a:endParaRPr kumimoji="0" lang="en-US" sz="1800" b="1" i="0" u="none" strike="noStrike" kern="1200" cap="none" spc="0" normalizeH="0" baseline="0" noProof="0" dirty="0">
              <a:ln>
                <a:noFill/>
              </a:ln>
              <a:solidFill>
                <a:srgbClr val="646569"/>
              </a:solidFill>
              <a:effectLst/>
              <a:uLnTx/>
              <a:uFillTx/>
              <a:latin typeface="Calibri"/>
              <a:ea typeface="+mn-ea"/>
              <a:cs typeface="+mn-cs"/>
            </a:endParaRPr>
          </a:p>
          <a:p>
            <a:pPr marL="274320" lvl="1">
              <a:lnSpc>
                <a:spcPct val="80000"/>
              </a:lnSpc>
              <a:spcBef>
                <a:spcPts val="1200"/>
              </a:spcBef>
              <a:buClr>
                <a:schemeClr val="tx2"/>
              </a:buClr>
            </a:pPr>
            <a:endParaRPr lang="en-US" dirty="0"/>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solidFill>
                  <a:srgbClr val="FF9E16"/>
                </a:solidFill>
              </a:rPr>
              <a:t>Setting up a Study</a:t>
            </a:r>
            <a:endParaRPr lang="en-US" dirty="0"/>
          </a:p>
        </p:txBody>
      </p:sp>
      <p:sp>
        <p:nvSpPr>
          <p:cNvPr id="5" name="Text Placeholder 4">
            <a:extLst>
              <a:ext uri="{FF2B5EF4-FFF2-40B4-BE49-F238E27FC236}">
                <a16:creationId xmlns:a16="http://schemas.microsoft.com/office/drawing/2014/main" id="{E8B8009E-0A9F-424C-BF23-D92C0FD596A5}"/>
              </a:ext>
            </a:extLst>
          </p:cNvPr>
          <p:cNvSpPr>
            <a:spLocks noGrp="1"/>
          </p:cNvSpPr>
          <p:nvPr>
            <p:ph type="body" sz="quarter" idx="14"/>
          </p:nvPr>
        </p:nvSpPr>
        <p:spPr/>
        <p:txBody>
          <a:bodyPr/>
          <a:lstStyle/>
          <a:p>
            <a:r>
              <a:rPr lang="en-US" dirty="0"/>
              <a:t>Create a Study Organization</a:t>
            </a:r>
            <a:endParaRPr lang="en-GB" dirty="0"/>
          </a:p>
        </p:txBody>
      </p:sp>
      <p:sp>
        <p:nvSpPr>
          <p:cNvPr id="26" name="Rectangle: Rounded Corners 15">
            <a:extLst>
              <a:ext uri="{FF2B5EF4-FFF2-40B4-BE49-F238E27FC236}">
                <a16:creationId xmlns:a16="http://schemas.microsoft.com/office/drawing/2014/main" id="{B271BCFF-83AE-4AF1-A8C9-F9D202A0304B}"/>
              </a:ext>
              <a:ext uri="{C183D7F6-B498-43B3-948B-1728B52AA6E4}">
                <adec:decorative xmlns:adec="http://schemas.microsoft.com/office/drawing/2017/decorative" val="1"/>
              </a:ext>
            </a:extLst>
          </p:cNvPr>
          <p:cNvSpPr/>
          <p:nvPr/>
        </p:nvSpPr>
        <p:spPr>
          <a:xfrm>
            <a:off x="7209772" y="2128375"/>
            <a:ext cx="904127" cy="44811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grpSp>
        <p:nvGrpSpPr>
          <p:cNvPr id="2" name="Group 1" descr="Screenshot showing step 15">
            <a:extLst>
              <a:ext uri="{FF2B5EF4-FFF2-40B4-BE49-F238E27FC236}">
                <a16:creationId xmlns:a16="http://schemas.microsoft.com/office/drawing/2014/main" id="{E673BF4B-3D0F-28AD-D802-46437258FA28}"/>
              </a:ext>
            </a:extLst>
          </p:cNvPr>
          <p:cNvGrpSpPr/>
          <p:nvPr/>
        </p:nvGrpSpPr>
        <p:grpSpPr>
          <a:xfrm>
            <a:off x="3813474" y="5494510"/>
            <a:ext cx="7021581" cy="1102748"/>
            <a:chOff x="3813474" y="5494510"/>
            <a:chExt cx="7021581" cy="1102748"/>
          </a:xfrm>
        </p:grpSpPr>
        <p:pic>
          <p:nvPicPr>
            <p:cNvPr id="22" name="Picture 21" descr="Screenshot showing step 15">
              <a:extLst>
                <a:ext uri="{FF2B5EF4-FFF2-40B4-BE49-F238E27FC236}">
                  <a16:creationId xmlns:a16="http://schemas.microsoft.com/office/drawing/2014/main" id="{E0428D7A-E0F9-41F0-95DF-24582F4A7465}"/>
                </a:ext>
              </a:extLst>
            </p:cNvPr>
            <p:cNvPicPr>
              <a:picLocks noChangeAspect="1"/>
            </p:cNvPicPr>
            <p:nvPr/>
          </p:nvPicPr>
          <p:blipFill>
            <a:blip r:embed="rId3"/>
            <a:stretch>
              <a:fillRect/>
            </a:stretch>
          </p:blipFill>
          <p:spPr>
            <a:xfrm>
              <a:off x="3813474" y="5494510"/>
              <a:ext cx="7021581" cy="110274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72C037B-CFB9-41B7-8E8F-710B34151796}"/>
                </a:ext>
              </a:extLst>
            </p:cNvPr>
            <p:cNvPicPr>
              <a:picLocks noChangeAspect="1"/>
            </p:cNvPicPr>
            <p:nvPr/>
          </p:nvPicPr>
          <p:blipFill rotWithShape="1">
            <a:blip r:embed="rId4"/>
            <a:srcRect b="22866"/>
            <a:stretch/>
          </p:blipFill>
          <p:spPr>
            <a:xfrm>
              <a:off x="8565870" y="6208322"/>
              <a:ext cx="1161559" cy="361576"/>
            </a:xfrm>
            <a:prstGeom prst="rect">
              <a:avLst/>
            </a:prstGeom>
          </p:spPr>
        </p:pic>
      </p:grpSp>
      <p:sp>
        <p:nvSpPr>
          <p:cNvPr id="27" name="Rectangle: Rounded Corners 26">
            <a:extLst>
              <a:ext uri="{FF2B5EF4-FFF2-40B4-BE49-F238E27FC236}">
                <a16:creationId xmlns:a16="http://schemas.microsoft.com/office/drawing/2014/main" id="{D2AFAF82-FACA-3B9B-6B67-6AA82CA9F4D0}"/>
              </a:ext>
              <a:ext uri="{C183D7F6-B498-43B3-948B-1728B52AA6E4}">
                <adec:decorative xmlns:adec="http://schemas.microsoft.com/office/drawing/2017/decorative" val="1"/>
              </a:ext>
            </a:extLst>
          </p:cNvPr>
          <p:cNvSpPr/>
          <p:nvPr/>
        </p:nvSpPr>
        <p:spPr>
          <a:xfrm>
            <a:off x="10736462" y="3631401"/>
            <a:ext cx="569947" cy="3087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27A88F1E-C3E0-3D19-5610-D9E30BD24A62}"/>
              </a:ext>
              <a:ext uri="{C183D7F6-B498-43B3-948B-1728B52AA6E4}">
                <adec:decorative xmlns:adec="http://schemas.microsoft.com/office/drawing/2017/decorative" val="1"/>
              </a:ext>
            </a:extLst>
          </p:cNvPr>
          <p:cNvSpPr/>
          <p:nvPr/>
        </p:nvSpPr>
        <p:spPr>
          <a:xfrm>
            <a:off x="5963772" y="4368592"/>
            <a:ext cx="2040890" cy="3087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924BD7F3-9A67-F7BD-AABD-F532B535EFCF}"/>
              </a:ext>
              <a:ext uri="{C183D7F6-B498-43B3-948B-1728B52AA6E4}">
                <adec:decorative xmlns:adec="http://schemas.microsoft.com/office/drawing/2017/decorative" val="1"/>
              </a:ext>
            </a:extLst>
          </p:cNvPr>
          <p:cNvSpPr/>
          <p:nvPr/>
        </p:nvSpPr>
        <p:spPr>
          <a:xfrm>
            <a:off x="8782201" y="4602469"/>
            <a:ext cx="1890457" cy="3087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nvGrpSpPr>
          <p:cNvPr id="7" name="Group 6" descr="Screenshot showing steps 13 and 14">
            <a:extLst>
              <a:ext uri="{FF2B5EF4-FFF2-40B4-BE49-F238E27FC236}">
                <a16:creationId xmlns:a16="http://schemas.microsoft.com/office/drawing/2014/main" id="{526477F1-C138-FEFF-326F-567AB5566433}"/>
              </a:ext>
            </a:extLst>
          </p:cNvPr>
          <p:cNvGrpSpPr/>
          <p:nvPr/>
        </p:nvGrpSpPr>
        <p:grpSpPr>
          <a:xfrm>
            <a:off x="5368795" y="3630962"/>
            <a:ext cx="5884155" cy="1799859"/>
            <a:chOff x="5368795" y="3630962"/>
            <a:chExt cx="5884155" cy="1799859"/>
          </a:xfrm>
        </p:grpSpPr>
        <p:pic>
          <p:nvPicPr>
            <p:cNvPr id="13" name="Picture 12" descr="Screenshot showing steps 13 and 14">
              <a:extLst>
                <a:ext uri="{FF2B5EF4-FFF2-40B4-BE49-F238E27FC236}">
                  <a16:creationId xmlns:a16="http://schemas.microsoft.com/office/drawing/2014/main" id="{E6E26FE7-6214-F5CD-CE53-E6448F20ABC6}"/>
                </a:ext>
              </a:extLst>
            </p:cNvPr>
            <p:cNvPicPr>
              <a:picLocks noChangeAspect="1"/>
            </p:cNvPicPr>
            <p:nvPr/>
          </p:nvPicPr>
          <p:blipFill>
            <a:blip r:embed="rId5"/>
            <a:stretch>
              <a:fillRect/>
            </a:stretch>
          </p:blipFill>
          <p:spPr>
            <a:xfrm>
              <a:off x="5368795" y="3630962"/>
              <a:ext cx="5884155" cy="1799859"/>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4E0673E9-58CB-C382-F6CA-620ABA1780C8}"/>
                </a:ext>
              </a:extLst>
            </p:cNvPr>
            <p:cNvPicPr>
              <a:picLocks noChangeAspect="1"/>
            </p:cNvPicPr>
            <p:nvPr/>
          </p:nvPicPr>
          <p:blipFill>
            <a:blip r:embed="rId6"/>
            <a:stretch>
              <a:fillRect/>
            </a:stretch>
          </p:blipFill>
          <p:spPr>
            <a:xfrm>
              <a:off x="5970520" y="4726193"/>
              <a:ext cx="780072" cy="182016"/>
            </a:xfrm>
            <a:prstGeom prst="rect">
              <a:avLst/>
            </a:prstGeom>
          </p:spPr>
        </p:pic>
      </p:grpSp>
      <p:sp>
        <p:nvSpPr>
          <p:cNvPr id="21" name="Oval 20">
            <a:extLst>
              <a:ext uri="{FF2B5EF4-FFF2-40B4-BE49-F238E27FC236}">
                <a16:creationId xmlns:a16="http://schemas.microsoft.com/office/drawing/2014/main" id="{B583AF0C-514E-4CA5-B356-8724BB0C66B5}"/>
              </a:ext>
            </a:extLst>
          </p:cNvPr>
          <p:cNvSpPr/>
          <p:nvPr/>
        </p:nvSpPr>
        <p:spPr>
          <a:xfrm>
            <a:off x="4494721" y="320568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11</a:t>
            </a:r>
            <a:endParaRPr lang="en-US" sz="1200" dirty="0"/>
          </a:p>
        </p:txBody>
      </p:sp>
      <p:sp>
        <p:nvSpPr>
          <p:cNvPr id="25" name="Oval 24">
            <a:extLst>
              <a:ext uri="{FF2B5EF4-FFF2-40B4-BE49-F238E27FC236}">
                <a16:creationId xmlns:a16="http://schemas.microsoft.com/office/drawing/2014/main" id="{C6D6E39A-B13C-44B7-9605-C49A5FD84AB3}"/>
              </a:ext>
            </a:extLst>
          </p:cNvPr>
          <p:cNvSpPr/>
          <p:nvPr/>
        </p:nvSpPr>
        <p:spPr>
          <a:xfrm>
            <a:off x="4907787" y="427931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13</a:t>
            </a:r>
            <a:endParaRPr lang="en-US" sz="1200" dirty="0"/>
          </a:p>
        </p:txBody>
      </p:sp>
      <p:grpSp>
        <p:nvGrpSpPr>
          <p:cNvPr id="9" name="Group 8" descr="Screenshot showing steps 11 and 12">
            <a:extLst>
              <a:ext uri="{FF2B5EF4-FFF2-40B4-BE49-F238E27FC236}">
                <a16:creationId xmlns:a16="http://schemas.microsoft.com/office/drawing/2014/main" id="{89DD6642-ED60-E338-9EBE-B385A593881F}"/>
              </a:ext>
            </a:extLst>
          </p:cNvPr>
          <p:cNvGrpSpPr/>
          <p:nvPr/>
        </p:nvGrpSpPr>
        <p:grpSpPr>
          <a:xfrm>
            <a:off x="5073583" y="1340854"/>
            <a:ext cx="5681226" cy="2185019"/>
            <a:chOff x="5073583" y="1340854"/>
            <a:chExt cx="5681226" cy="2185019"/>
          </a:xfrm>
        </p:grpSpPr>
        <p:pic>
          <p:nvPicPr>
            <p:cNvPr id="3" name="Picture 2" descr="Screenshot showing steps 11 and 12">
              <a:extLst>
                <a:ext uri="{FF2B5EF4-FFF2-40B4-BE49-F238E27FC236}">
                  <a16:creationId xmlns:a16="http://schemas.microsoft.com/office/drawing/2014/main" id="{C12B44F4-0D3D-44FB-848D-FFD89AF9C0FC}"/>
                </a:ext>
              </a:extLst>
            </p:cNvPr>
            <p:cNvPicPr>
              <a:picLocks noChangeAspect="1"/>
            </p:cNvPicPr>
            <p:nvPr/>
          </p:nvPicPr>
          <p:blipFill>
            <a:blip r:embed="rId7"/>
            <a:stretch>
              <a:fillRect/>
            </a:stretch>
          </p:blipFill>
          <p:spPr>
            <a:xfrm>
              <a:off x="5073583" y="1340854"/>
              <a:ext cx="5681226" cy="217174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839AC1B-502C-63E3-B24E-2532FDC28B0F}"/>
                </a:ext>
              </a:extLst>
            </p:cNvPr>
            <p:cNvPicPr>
              <a:picLocks noChangeAspect="1"/>
            </p:cNvPicPr>
            <p:nvPr/>
          </p:nvPicPr>
          <p:blipFill>
            <a:blip r:embed="rId8"/>
            <a:stretch>
              <a:fillRect/>
            </a:stretch>
          </p:blipFill>
          <p:spPr>
            <a:xfrm>
              <a:off x="5073583" y="1804430"/>
              <a:ext cx="1904733" cy="1721443"/>
            </a:xfrm>
            <a:prstGeom prst="rect">
              <a:avLst/>
            </a:prstGeom>
          </p:spPr>
        </p:pic>
      </p:grpSp>
      <p:sp>
        <p:nvSpPr>
          <p:cNvPr id="28" name="Oval 27">
            <a:extLst>
              <a:ext uri="{FF2B5EF4-FFF2-40B4-BE49-F238E27FC236}">
                <a16:creationId xmlns:a16="http://schemas.microsoft.com/office/drawing/2014/main" id="{32BA225D-5480-410C-92E6-49B197DF0D37}"/>
              </a:ext>
            </a:extLst>
          </p:cNvPr>
          <p:cNvSpPr/>
          <p:nvPr/>
        </p:nvSpPr>
        <p:spPr>
          <a:xfrm>
            <a:off x="10152215" y="359203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14</a:t>
            </a:r>
            <a:endParaRPr lang="en-US" sz="1200" dirty="0"/>
          </a:p>
        </p:txBody>
      </p:sp>
      <p:sp>
        <p:nvSpPr>
          <p:cNvPr id="32" name="Oval 31">
            <a:extLst>
              <a:ext uri="{FF2B5EF4-FFF2-40B4-BE49-F238E27FC236}">
                <a16:creationId xmlns:a16="http://schemas.microsoft.com/office/drawing/2014/main" id="{90B84FA4-4A48-4213-92E2-2FB1E188DF3F}"/>
              </a:ext>
            </a:extLst>
          </p:cNvPr>
          <p:cNvSpPr/>
          <p:nvPr/>
        </p:nvSpPr>
        <p:spPr>
          <a:xfrm>
            <a:off x="5429058" y="609738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15</a:t>
            </a:r>
            <a:endParaRPr lang="en-US" sz="1200" dirty="0"/>
          </a:p>
        </p:txBody>
      </p:sp>
      <p:sp>
        <p:nvSpPr>
          <p:cNvPr id="24" name="Oval 23">
            <a:extLst>
              <a:ext uri="{FF2B5EF4-FFF2-40B4-BE49-F238E27FC236}">
                <a16:creationId xmlns:a16="http://schemas.microsoft.com/office/drawing/2014/main" id="{0AD9966E-703C-45AF-98E6-19593164AF3C}"/>
              </a:ext>
            </a:extLst>
          </p:cNvPr>
          <p:cNvSpPr/>
          <p:nvPr/>
        </p:nvSpPr>
        <p:spPr>
          <a:xfrm>
            <a:off x="6684765" y="215339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12</a:t>
            </a:r>
            <a:endParaRPr lang="en-US" sz="1200" dirty="0"/>
          </a:p>
        </p:txBody>
      </p:sp>
      <p:sp>
        <p:nvSpPr>
          <p:cNvPr id="19" name="Rectangle: Rounded Corners 15">
            <a:extLst>
              <a:ext uri="{FF2B5EF4-FFF2-40B4-BE49-F238E27FC236}">
                <a16:creationId xmlns:a16="http://schemas.microsoft.com/office/drawing/2014/main" id="{903B7597-62BF-4F78-A44A-9495A06F36DC}"/>
              </a:ext>
              <a:ext uri="{C183D7F6-B498-43B3-948B-1728B52AA6E4}">
                <adec:decorative xmlns:adec="http://schemas.microsoft.com/office/drawing/2017/decorative" val="1"/>
              </a:ext>
            </a:extLst>
          </p:cNvPr>
          <p:cNvSpPr/>
          <p:nvPr/>
        </p:nvSpPr>
        <p:spPr>
          <a:xfrm>
            <a:off x="5073583" y="2950448"/>
            <a:ext cx="1632967" cy="2971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Tree>
    <p:extLst>
      <p:ext uri="{BB962C8B-B14F-4D97-AF65-F5344CB8AC3E}">
        <p14:creationId xmlns:p14="http://schemas.microsoft.com/office/powerpoint/2010/main" val="397190381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B95B97B-9535-4924-B06F-0C350308D879}"/>
              </a:ext>
            </a:extLst>
          </p:cNvPr>
          <p:cNvSpPr txBox="1"/>
          <p:nvPr/>
        </p:nvSpPr>
        <p:spPr>
          <a:xfrm>
            <a:off x="352913" y="1534113"/>
            <a:ext cx="3894409" cy="3561873"/>
          </a:xfrm>
          <a:prstGeom prst="rect">
            <a:avLst/>
          </a:prstGeom>
          <a:noFill/>
        </p:spPr>
        <p:txBody>
          <a:bodyPr wrap="square" rtlCol="0">
            <a:spAutoFit/>
          </a:bodyPr>
          <a:lstStyle/>
          <a:p>
            <a:pPr marL="617220" lvl="1" indent="-342900">
              <a:lnSpc>
                <a:spcPct val="80000"/>
              </a:lnSpc>
              <a:spcBef>
                <a:spcPts val="1200"/>
              </a:spcBef>
              <a:buClr>
                <a:srgbClr val="FF9E16"/>
              </a:buClr>
              <a:buFont typeface="+mj-lt"/>
              <a:buAutoNum type="arabicPeriod" startAt="16"/>
              <a:defRPr/>
            </a:pPr>
            <a:r>
              <a:rPr lang="en-US" dirty="0"/>
              <a:t>Navigate back to the Study page and click on </a:t>
            </a:r>
            <a:r>
              <a:rPr lang="en-US" b="1" dirty="0">
                <a:solidFill>
                  <a:srgbClr val="646569"/>
                </a:solidFill>
              </a:rPr>
              <a:t>Study Countries </a:t>
            </a:r>
            <a:r>
              <a:rPr lang="en-US" dirty="0"/>
              <a:t>in the Navigation Pane</a:t>
            </a: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1200"/>
              </a:spcBef>
              <a:buClr>
                <a:srgbClr val="FF9E16"/>
              </a:buClr>
              <a:buFont typeface="+mj-lt"/>
              <a:buAutoNum type="arabicPeriod" startAt="16"/>
              <a:defRPr/>
            </a:pPr>
            <a:r>
              <a:rPr lang="en-US" dirty="0">
                <a:solidFill>
                  <a:srgbClr val="646569"/>
                </a:solidFill>
                <a:latin typeface="Calibri"/>
              </a:rPr>
              <a:t>From the </a:t>
            </a:r>
            <a:r>
              <a:rPr lang="en-US" b="1" dirty="0">
                <a:solidFill>
                  <a:srgbClr val="646569"/>
                </a:solidFill>
                <a:latin typeface="Calibri"/>
              </a:rPr>
              <a:t>Study Countries </a:t>
            </a:r>
            <a:r>
              <a:rPr lang="en-US" dirty="0">
                <a:solidFill>
                  <a:srgbClr val="646569"/>
                </a:solidFill>
                <a:latin typeface="Calibri"/>
              </a:rPr>
              <a:t>section,</a:t>
            </a:r>
            <a:r>
              <a:rPr kumimoji="0" lang="en-US" sz="1800" b="0" i="0" u="none" strike="noStrike" kern="1200" cap="none" spc="0" normalizeH="0" baseline="0" noProof="0" dirty="0">
                <a:ln>
                  <a:noFill/>
                </a:ln>
                <a:solidFill>
                  <a:srgbClr val="646569"/>
                </a:solidFill>
                <a:effectLst/>
                <a:uLnTx/>
                <a:uFillTx/>
                <a:latin typeface="Calibri"/>
                <a:ea typeface="+mn-ea"/>
                <a:cs typeface="+mn-cs"/>
              </a:rPr>
              <a:t> </a:t>
            </a:r>
            <a:r>
              <a:rPr lang="en-US" dirty="0">
                <a:solidFill>
                  <a:srgbClr val="646569"/>
                </a:solidFill>
                <a:latin typeface="Calibri"/>
              </a:rPr>
              <a:t>c</a:t>
            </a:r>
            <a:r>
              <a:rPr kumimoji="0" lang="en-US" sz="1800" b="0" i="0" u="none" strike="noStrike" kern="1200" cap="none" spc="0" normalizeH="0" baseline="0" noProof="0" dirty="0">
                <a:ln>
                  <a:noFill/>
                </a:ln>
                <a:solidFill>
                  <a:srgbClr val="646569"/>
                </a:solidFill>
                <a:effectLst/>
                <a:uLnTx/>
                <a:uFillTx/>
                <a:latin typeface="Calibri"/>
                <a:ea typeface="+mn-ea"/>
                <a:cs typeface="+mn-cs"/>
              </a:rPr>
              <a:t>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Create</a:t>
            </a:r>
          </a:p>
          <a:p>
            <a:pPr marL="617220" lvl="1" indent="-342900">
              <a:lnSpc>
                <a:spcPct val="80000"/>
              </a:lnSpc>
              <a:spcBef>
                <a:spcPts val="1200"/>
              </a:spcBef>
              <a:buClr>
                <a:srgbClr val="FF9E16"/>
              </a:buClr>
              <a:buFont typeface="+mj-lt"/>
              <a:buAutoNum type="arabicPeriod" startAt="16"/>
              <a:defRPr/>
            </a:pPr>
            <a:r>
              <a:rPr lang="en-US" dirty="0"/>
              <a:t>Select a </a:t>
            </a:r>
            <a:r>
              <a:rPr lang="en-US" b="1" dirty="0"/>
              <a:t>Country </a:t>
            </a:r>
            <a:r>
              <a:rPr lang="en-US" dirty="0"/>
              <a:t>and populate additional metadata as needed</a:t>
            </a:r>
          </a:p>
          <a:p>
            <a:pPr marL="617220" lvl="1" indent="-342900">
              <a:lnSpc>
                <a:spcPct val="80000"/>
              </a:lnSpc>
              <a:spcBef>
                <a:spcPts val="1200"/>
              </a:spcBef>
              <a:buClr>
                <a:srgbClr val="FF9E16"/>
              </a:buClr>
              <a:buFont typeface="+mj-lt"/>
              <a:buAutoNum type="arabicPeriod" startAt="16"/>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Click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Save </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16"/>
              <a:tabLst/>
              <a:defRPr/>
            </a:pPr>
            <a:r>
              <a:rPr lang="en-US" dirty="0">
                <a:solidFill>
                  <a:srgbClr val="646569"/>
                </a:solidFill>
              </a:rPr>
              <a:t>The Study Country is created in the </a:t>
            </a:r>
            <a:r>
              <a:rPr lang="en-US" b="1" dirty="0">
                <a:solidFill>
                  <a:srgbClr val="646569"/>
                </a:solidFill>
              </a:rPr>
              <a:t>Candidate</a:t>
            </a:r>
            <a:r>
              <a:rPr lang="en-US" dirty="0">
                <a:solidFill>
                  <a:srgbClr val="646569"/>
                </a:solidFill>
              </a:rPr>
              <a:t> state</a:t>
            </a:r>
          </a:p>
          <a:p>
            <a:pPr marL="1074420" lvl="2" indent="-342900">
              <a:lnSpc>
                <a:spcPct val="80000"/>
              </a:lnSpc>
              <a:spcBef>
                <a:spcPts val="1200"/>
              </a:spcBef>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kumimoji="0" lang="en-US" sz="1300" i="0" u="none" strike="noStrike" kern="1200" cap="none" spc="0" normalizeH="0" baseline="0" noProof="0" dirty="0">
                <a:ln>
                  <a:noFill/>
                </a:ln>
                <a:solidFill>
                  <a:srgbClr val="646569"/>
                </a:solidFill>
                <a:effectLst/>
                <a:uLnTx/>
                <a:uFillTx/>
                <a:latin typeface="Calibri"/>
                <a:ea typeface="+mn-ea"/>
                <a:cs typeface="+mn-cs"/>
              </a:rPr>
              <a:t>Study Country Name and Country Abbreviation are auto-populated based on Country selection</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solidFill>
                  <a:srgbClr val="FF9E16"/>
                </a:solidFill>
              </a:rPr>
              <a:t>Setting up a Study</a:t>
            </a:r>
            <a:endParaRPr lang="en-US" dirty="0"/>
          </a:p>
        </p:txBody>
      </p:sp>
      <p:sp>
        <p:nvSpPr>
          <p:cNvPr id="3" name="Text Placeholder 2">
            <a:extLst>
              <a:ext uri="{FF2B5EF4-FFF2-40B4-BE49-F238E27FC236}">
                <a16:creationId xmlns:a16="http://schemas.microsoft.com/office/drawing/2014/main" id="{4F50E0E5-87AB-1F45-A5CD-9EC54BCA43B6}"/>
              </a:ext>
            </a:extLst>
          </p:cNvPr>
          <p:cNvSpPr>
            <a:spLocks noGrp="1"/>
          </p:cNvSpPr>
          <p:nvPr>
            <p:ph type="body" sz="quarter" idx="14"/>
          </p:nvPr>
        </p:nvSpPr>
        <p:spPr/>
        <p:txBody>
          <a:bodyPr/>
          <a:lstStyle/>
          <a:p>
            <a:r>
              <a:rPr lang="en-US" dirty="0"/>
              <a:t>Create a Study Country</a:t>
            </a:r>
          </a:p>
        </p:txBody>
      </p:sp>
      <p:pic>
        <p:nvPicPr>
          <p:cNvPr id="12" name="Picture 11" descr="Screenshot showing steps 16 and 17">
            <a:extLst>
              <a:ext uri="{FF2B5EF4-FFF2-40B4-BE49-F238E27FC236}">
                <a16:creationId xmlns:a16="http://schemas.microsoft.com/office/drawing/2014/main" id="{B54C4349-1FA0-4808-893C-F4A2C24994FC}"/>
              </a:ext>
            </a:extLst>
          </p:cNvPr>
          <p:cNvPicPr>
            <a:picLocks noChangeAspect="1"/>
          </p:cNvPicPr>
          <p:nvPr/>
        </p:nvPicPr>
        <p:blipFill rotWithShape="1">
          <a:blip r:embed="rId3"/>
          <a:srcRect b="3215"/>
          <a:stretch/>
        </p:blipFill>
        <p:spPr>
          <a:xfrm>
            <a:off x="4388886" y="1431466"/>
            <a:ext cx="5880023" cy="1301745"/>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F7C5C643-4569-4BF7-912D-DF854351EA3F}"/>
              </a:ext>
            </a:extLst>
          </p:cNvPr>
          <p:cNvSpPr/>
          <p:nvPr/>
        </p:nvSpPr>
        <p:spPr>
          <a:xfrm>
            <a:off x="3878718" y="202795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16</a:t>
            </a:r>
            <a:endParaRPr lang="en-US" sz="1200" dirty="0"/>
          </a:p>
        </p:txBody>
      </p:sp>
      <p:sp>
        <p:nvSpPr>
          <p:cNvPr id="27" name="Oval 26">
            <a:extLst>
              <a:ext uri="{FF2B5EF4-FFF2-40B4-BE49-F238E27FC236}">
                <a16:creationId xmlns:a16="http://schemas.microsoft.com/office/drawing/2014/main" id="{5C553938-1374-45BD-831D-B7FCAD88D3B6}"/>
              </a:ext>
            </a:extLst>
          </p:cNvPr>
          <p:cNvSpPr/>
          <p:nvPr/>
        </p:nvSpPr>
        <p:spPr>
          <a:xfrm>
            <a:off x="6187719" y="216940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17</a:t>
            </a:r>
          </a:p>
        </p:txBody>
      </p:sp>
      <p:sp>
        <p:nvSpPr>
          <p:cNvPr id="28" name="Rectangle: Rounded Corners 31">
            <a:extLst>
              <a:ext uri="{FF2B5EF4-FFF2-40B4-BE49-F238E27FC236}">
                <a16:creationId xmlns:a16="http://schemas.microsoft.com/office/drawing/2014/main" id="{D68F54D0-7FEE-4C9A-9492-1BC480DCA54E}"/>
              </a:ext>
              <a:ext uri="{C183D7F6-B498-43B3-948B-1728B52AA6E4}">
                <adec:decorative xmlns:adec="http://schemas.microsoft.com/office/drawing/2017/decorative" val="1"/>
              </a:ext>
            </a:extLst>
          </p:cNvPr>
          <p:cNvSpPr/>
          <p:nvPr/>
        </p:nvSpPr>
        <p:spPr>
          <a:xfrm>
            <a:off x="4397661" y="2104346"/>
            <a:ext cx="1286448" cy="28107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9" name="Rectangle: Rounded Corners 31">
            <a:extLst>
              <a:ext uri="{FF2B5EF4-FFF2-40B4-BE49-F238E27FC236}">
                <a16:creationId xmlns:a16="http://schemas.microsoft.com/office/drawing/2014/main" id="{0489F2E2-1131-4FCA-B86A-891D179C4698}"/>
              </a:ext>
              <a:ext uri="{C183D7F6-B498-43B3-948B-1728B52AA6E4}">
                <adec:decorative xmlns:adec="http://schemas.microsoft.com/office/drawing/2017/decorative" val="1"/>
              </a:ext>
            </a:extLst>
          </p:cNvPr>
          <p:cNvSpPr/>
          <p:nvPr/>
        </p:nvSpPr>
        <p:spPr>
          <a:xfrm>
            <a:off x="6719509" y="2244881"/>
            <a:ext cx="812779" cy="32258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18" name="Picture 17" descr="Screenshot showing steps 18 and 19">
            <a:extLst>
              <a:ext uri="{FF2B5EF4-FFF2-40B4-BE49-F238E27FC236}">
                <a16:creationId xmlns:a16="http://schemas.microsoft.com/office/drawing/2014/main" id="{70CAC5C0-4E52-44F4-8417-4219E1C375E3}"/>
              </a:ext>
            </a:extLst>
          </p:cNvPr>
          <p:cNvPicPr>
            <a:picLocks noChangeAspect="1"/>
          </p:cNvPicPr>
          <p:nvPr/>
        </p:nvPicPr>
        <p:blipFill rotWithShape="1">
          <a:blip r:embed="rId4"/>
          <a:srcRect b="13080"/>
          <a:stretch/>
        </p:blipFill>
        <p:spPr>
          <a:xfrm>
            <a:off x="4388886" y="3007634"/>
            <a:ext cx="7511508" cy="1248602"/>
          </a:xfrm>
          <a:prstGeom prst="rect">
            <a:avLst/>
          </a:prstGeom>
          <a:ln>
            <a:noFill/>
          </a:ln>
          <a:effectLst>
            <a:outerShdw blurRad="292100" dist="139700" dir="2700000" algn="tl" rotWithShape="0">
              <a:srgbClr val="333333">
                <a:alpha val="65000"/>
              </a:srgbClr>
            </a:outerShdw>
          </a:effectLst>
        </p:spPr>
      </p:pic>
      <p:sp>
        <p:nvSpPr>
          <p:cNvPr id="30" name="Oval 29">
            <a:extLst>
              <a:ext uri="{FF2B5EF4-FFF2-40B4-BE49-F238E27FC236}">
                <a16:creationId xmlns:a16="http://schemas.microsoft.com/office/drawing/2014/main" id="{17796307-FB09-4304-AA66-C76AE8FC4443}"/>
              </a:ext>
            </a:extLst>
          </p:cNvPr>
          <p:cNvSpPr/>
          <p:nvPr/>
        </p:nvSpPr>
        <p:spPr>
          <a:xfrm>
            <a:off x="6206606" y="389026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18</a:t>
            </a:r>
          </a:p>
        </p:txBody>
      </p:sp>
      <p:sp>
        <p:nvSpPr>
          <p:cNvPr id="40" name="Oval 39">
            <a:extLst>
              <a:ext uri="{FF2B5EF4-FFF2-40B4-BE49-F238E27FC236}">
                <a16:creationId xmlns:a16="http://schemas.microsoft.com/office/drawing/2014/main" id="{647CD5EE-D106-4638-8AEF-3A839CE21E35}"/>
              </a:ext>
            </a:extLst>
          </p:cNvPr>
          <p:cNvSpPr/>
          <p:nvPr/>
        </p:nvSpPr>
        <p:spPr>
          <a:xfrm>
            <a:off x="11378079" y="256614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19</a:t>
            </a:r>
          </a:p>
        </p:txBody>
      </p:sp>
      <p:sp>
        <p:nvSpPr>
          <p:cNvPr id="41" name="Rectangle: Rounded Corners 31">
            <a:extLst>
              <a:ext uri="{FF2B5EF4-FFF2-40B4-BE49-F238E27FC236}">
                <a16:creationId xmlns:a16="http://schemas.microsoft.com/office/drawing/2014/main" id="{E1A0E770-675D-4C1B-B5C0-941D67FE5B76}"/>
              </a:ext>
              <a:ext uri="{C183D7F6-B498-43B3-948B-1728B52AA6E4}">
                <adec:decorative xmlns:adec="http://schemas.microsoft.com/office/drawing/2017/decorative" val="1"/>
              </a:ext>
            </a:extLst>
          </p:cNvPr>
          <p:cNvSpPr/>
          <p:nvPr/>
        </p:nvSpPr>
        <p:spPr>
          <a:xfrm>
            <a:off x="6738396" y="3966786"/>
            <a:ext cx="2387985" cy="26812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2" name="Rectangle: Rounded Corners 31">
            <a:extLst>
              <a:ext uri="{FF2B5EF4-FFF2-40B4-BE49-F238E27FC236}">
                <a16:creationId xmlns:a16="http://schemas.microsoft.com/office/drawing/2014/main" id="{11DD8009-41F2-4BAC-8274-28DBF89C995E}"/>
              </a:ext>
              <a:ext uri="{C183D7F6-B498-43B3-948B-1728B52AA6E4}">
                <adec:decorative xmlns:adec="http://schemas.microsoft.com/office/drawing/2017/decorative" val="1"/>
              </a:ext>
            </a:extLst>
          </p:cNvPr>
          <p:cNvSpPr/>
          <p:nvPr/>
        </p:nvSpPr>
        <p:spPr>
          <a:xfrm>
            <a:off x="11378079" y="3031129"/>
            <a:ext cx="537618" cy="28392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22" name="Picture 21" descr="Screenshot showing step 20">
            <a:extLst>
              <a:ext uri="{FF2B5EF4-FFF2-40B4-BE49-F238E27FC236}">
                <a16:creationId xmlns:a16="http://schemas.microsoft.com/office/drawing/2014/main" id="{065A03FE-0A5F-47CE-807F-5101A83450CB}"/>
              </a:ext>
            </a:extLst>
          </p:cNvPr>
          <p:cNvPicPr>
            <a:picLocks noChangeAspect="1"/>
          </p:cNvPicPr>
          <p:nvPr/>
        </p:nvPicPr>
        <p:blipFill rotWithShape="1">
          <a:blip r:embed="rId5"/>
          <a:srcRect b="15353"/>
          <a:stretch/>
        </p:blipFill>
        <p:spPr>
          <a:xfrm>
            <a:off x="4404190" y="4561514"/>
            <a:ext cx="7511507" cy="1854148"/>
          </a:xfrm>
          <a:prstGeom prst="rect">
            <a:avLst/>
          </a:prstGeom>
          <a:ln>
            <a:noFill/>
          </a:ln>
          <a:effectLst>
            <a:outerShdw blurRad="292100" dist="139700" dir="2700000" algn="tl" rotWithShape="0">
              <a:srgbClr val="333333">
                <a:alpha val="65000"/>
              </a:srgbClr>
            </a:outerShdw>
          </a:effectLst>
        </p:spPr>
      </p:pic>
      <p:sp>
        <p:nvSpPr>
          <p:cNvPr id="47" name="Oval 46">
            <a:extLst>
              <a:ext uri="{FF2B5EF4-FFF2-40B4-BE49-F238E27FC236}">
                <a16:creationId xmlns:a16="http://schemas.microsoft.com/office/drawing/2014/main" id="{3424A01D-FEE8-4DB4-8FBE-4CB6C1FB007F}"/>
              </a:ext>
            </a:extLst>
          </p:cNvPr>
          <p:cNvSpPr/>
          <p:nvPr/>
        </p:nvSpPr>
        <p:spPr>
          <a:xfrm>
            <a:off x="6648727" y="498148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20</a:t>
            </a:r>
            <a:endParaRPr lang="en-US" sz="1200" dirty="0"/>
          </a:p>
        </p:txBody>
      </p:sp>
      <p:sp>
        <p:nvSpPr>
          <p:cNvPr id="49" name="Rectangle: Rounded Corners 31">
            <a:extLst>
              <a:ext uri="{FF2B5EF4-FFF2-40B4-BE49-F238E27FC236}">
                <a16:creationId xmlns:a16="http://schemas.microsoft.com/office/drawing/2014/main" id="{9698D814-C5BE-48BC-A472-7070311A3773}"/>
              </a:ext>
              <a:ext uri="{C183D7F6-B498-43B3-948B-1728B52AA6E4}">
                <adec:decorative xmlns:adec="http://schemas.microsoft.com/office/drawing/2017/decorative" val="1"/>
              </a:ext>
            </a:extLst>
          </p:cNvPr>
          <p:cNvSpPr/>
          <p:nvPr/>
        </p:nvSpPr>
        <p:spPr>
          <a:xfrm>
            <a:off x="6553844" y="4561514"/>
            <a:ext cx="830111" cy="34582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233868847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showing steps 23 and 24">
            <a:extLst>
              <a:ext uri="{FF2B5EF4-FFF2-40B4-BE49-F238E27FC236}">
                <a16:creationId xmlns:a16="http://schemas.microsoft.com/office/drawing/2014/main" id="{6D66CA18-62CF-7C8D-7B92-8F237EA3441F}"/>
              </a:ext>
            </a:extLst>
          </p:cNvPr>
          <p:cNvPicPr>
            <a:picLocks noChangeAspect="1"/>
          </p:cNvPicPr>
          <p:nvPr/>
        </p:nvPicPr>
        <p:blipFill>
          <a:blip r:embed="rId3"/>
          <a:stretch>
            <a:fillRect/>
          </a:stretch>
        </p:blipFill>
        <p:spPr>
          <a:xfrm>
            <a:off x="4449447" y="2906323"/>
            <a:ext cx="7113724" cy="2440474"/>
          </a:xfrm>
          <a:prstGeom prst="rect">
            <a:avLst/>
          </a:prstGeom>
        </p:spPr>
      </p:pic>
      <p:sp>
        <p:nvSpPr>
          <p:cNvPr id="4" name="TextBox 3">
            <a:extLst>
              <a:ext uri="{FF2B5EF4-FFF2-40B4-BE49-F238E27FC236}">
                <a16:creationId xmlns:a16="http://schemas.microsoft.com/office/drawing/2014/main" id="{79A71B2C-F4CF-4006-95E2-065F3F857572}"/>
              </a:ext>
            </a:extLst>
          </p:cNvPr>
          <p:cNvSpPr txBox="1"/>
          <p:nvPr/>
        </p:nvSpPr>
        <p:spPr>
          <a:xfrm>
            <a:off x="105023" y="1018660"/>
            <a:ext cx="4118775" cy="5527026"/>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21"/>
            </a:pPr>
            <a:r>
              <a:rPr lang="en-US" dirty="0"/>
              <a:t>On the Study Country page, click on </a:t>
            </a:r>
            <a:r>
              <a:rPr lang="en-US" b="1" dirty="0"/>
              <a:t>Study Sites </a:t>
            </a:r>
            <a:r>
              <a:rPr lang="en-US" dirty="0"/>
              <a:t>in the Navigation Pane</a:t>
            </a:r>
          </a:p>
          <a:p>
            <a:pPr marL="617220" lvl="1" indent="-342900">
              <a:lnSpc>
                <a:spcPct val="80000"/>
              </a:lnSpc>
              <a:spcBef>
                <a:spcPts val="1200"/>
              </a:spcBef>
              <a:buClr>
                <a:schemeClr val="tx2"/>
              </a:buClr>
              <a:buFont typeface="+mj-lt"/>
              <a:buAutoNum type="arabicPeriod" startAt="21"/>
            </a:pPr>
            <a:r>
              <a:rPr lang="en-US" dirty="0"/>
              <a:t>From the </a:t>
            </a:r>
            <a:r>
              <a:rPr lang="en-US" b="1" dirty="0"/>
              <a:t>Study Sites </a:t>
            </a:r>
            <a:r>
              <a:rPr lang="en-US" dirty="0"/>
              <a:t>section, click </a:t>
            </a:r>
            <a:r>
              <a:rPr lang="en-US" b="1" dirty="0"/>
              <a:t>Create</a:t>
            </a:r>
            <a:r>
              <a:rPr lang="en-US" dirty="0"/>
              <a:t> </a:t>
            </a:r>
          </a:p>
          <a:p>
            <a:pPr marL="617220" lvl="1" indent="-342900">
              <a:lnSpc>
                <a:spcPct val="80000"/>
              </a:lnSpc>
              <a:spcBef>
                <a:spcPts val="1200"/>
              </a:spcBef>
              <a:buClr>
                <a:schemeClr val="tx2"/>
              </a:buClr>
              <a:buFont typeface="+mj-lt"/>
              <a:buAutoNum type="arabicPeriod" startAt="21"/>
            </a:pPr>
            <a:r>
              <a:rPr lang="en-US" dirty="0"/>
              <a:t>Populate </a:t>
            </a:r>
            <a:r>
              <a:rPr lang="en-US" b="1" dirty="0"/>
              <a:t>Study Site Number, Department </a:t>
            </a:r>
            <a:r>
              <a:rPr lang="en-US" dirty="0"/>
              <a:t>and add additional metadata as needed like </a:t>
            </a:r>
            <a:r>
              <a:rPr lang="en-US" b="1" dirty="0"/>
              <a:t>Organization</a:t>
            </a:r>
            <a:r>
              <a:rPr lang="en-US" dirty="0"/>
              <a:t> and </a:t>
            </a:r>
            <a:r>
              <a:rPr lang="en-US" b="1" dirty="0"/>
              <a:t>Primary</a:t>
            </a:r>
            <a:r>
              <a:rPr lang="en-US" dirty="0"/>
              <a:t> </a:t>
            </a:r>
            <a:r>
              <a:rPr lang="en-US" b="1" dirty="0"/>
              <a:t>Location</a:t>
            </a:r>
          </a:p>
          <a:p>
            <a:pPr lvl="2" indent="-184150">
              <a:lnSpc>
                <a:spcPct val="80000"/>
              </a:lnSpc>
              <a:spcBef>
                <a:spcPts val="1200"/>
              </a:spcBef>
              <a:buClr>
                <a:schemeClr val="tx2"/>
              </a:buClr>
              <a:buFont typeface="Arial" panose="020B0604020202020204" pitchFamily="34" charset="0"/>
              <a:buChar char="•"/>
            </a:pPr>
            <a:r>
              <a:rPr lang="en-US" sz="1400" b="1" dirty="0"/>
              <a:t>Note: </a:t>
            </a:r>
            <a:r>
              <a:rPr lang="en-US" sz="1400" dirty="0"/>
              <a:t>While possible to add a Principal Investigator at this time, once a PI is created as a Study Person, this field will automatically be updated. This process is shown in the following sections</a:t>
            </a:r>
          </a:p>
          <a:p>
            <a:pPr lvl="2" indent="-184150">
              <a:lnSpc>
                <a:spcPct val="80000"/>
              </a:lnSpc>
              <a:spcBef>
                <a:spcPts val="1200"/>
              </a:spcBef>
              <a:buClr>
                <a:schemeClr val="tx2"/>
              </a:buClr>
              <a:buFont typeface="Arial" panose="020B0604020202020204" pitchFamily="34" charset="0"/>
              <a:buChar char="•"/>
            </a:pPr>
            <a:r>
              <a:rPr lang="en-US" sz="1400" b="1" dirty="0"/>
              <a:t>Reference site: </a:t>
            </a:r>
            <a:r>
              <a:rPr lang="en-US" sz="1400" dirty="0"/>
              <a:t>This gives you the ability to designate one site per study or study country as the reference site.  This allows you to update the </a:t>
            </a:r>
            <a:r>
              <a:rPr lang="en-US" sz="1400" dirty="0" err="1"/>
              <a:t>Requiredness</a:t>
            </a:r>
            <a:r>
              <a:rPr lang="en-US" sz="1400" dirty="0"/>
              <a:t>, # Expected and other custom fields on the other sites within the study/country at the same time as the reference site.</a:t>
            </a:r>
            <a:endParaRPr lang="en-US" dirty="0"/>
          </a:p>
          <a:p>
            <a:pPr marL="617220" lvl="1" indent="-342900">
              <a:lnSpc>
                <a:spcPct val="80000"/>
              </a:lnSpc>
              <a:spcBef>
                <a:spcPts val="1200"/>
              </a:spcBef>
              <a:buClr>
                <a:schemeClr val="tx2"/>
              </a:buClr>
              <a:buFont typeface="+mj-lt"/>
              <a:buAutoNum type="arabicPeriod" startAt="21"/>
            </a:pPr>
            <a:r>
              <a:rPr lang="en-US" dirty="0"/>
              <a:t>Click </a:t>
            </a:r>
            <a:r>
              <a:rPr lang="en-US" b="1" dirty="0"/>
              <a:t>Save</a:t>
            </a:r>
          </a:p>
          <a:p>
            <a:pPr marL="617220" lvl="1" indent="-342900">
              <a:lnSpc>
                <a:spcPct val="80000"/>
              </a:lnSpc>
              <a:spcBef>
                <a:spcPts val="1200"/>
              </a:spcBef>
              <a:buClr>
                <a:schemeClr val="tx2"/>
              </a:buClr>
              <a:buFont typeface="+mj-lt"/>
              <a:buAutoNum type="arabicPeriod" startAt="21"/>
            </a:pPr>
            <a:r>
              <a:rPr lang="en-US" dirty="0"/>
              <a:t>The Study Site is created in </a:t>
            </a:r>
            <a:r>
              <a:rPr lang="en-US" b="1" dirty="0"/>
              <a:t>Candidate</a:t>
            </a:r>
            <a:r>
              <a:rPr lang="en-US" dirty="0"/>
              <a:t> State</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solidFill>
                  <a:srgbClr val="FF9E16"/>
                </a:solidFill>
              </a:rPr>
              <a:t>Setting up a Study</a:t>
            </a:r>
            <a:endParaRPr lang="en-US" dirty="0"/>
          </a:p>
        </p:txBody>
      </p:sp>
      <p:sp>
        <p:nvSpPr>
          <p:cNvPr id="3" name="Text Placeholder 2">
            <a:extLst>
              <a:ext uri="{FF2B5EF4-FFF2-40B4-BE49-F238E27FC236}">
                <a16:creationId xmlns:a16="http://schemas.microsoft.com/office/drawing/2014/main" id="{DBE38DCD-075B-9842-A6F1-8C461489B434}"/>
              </a:ext>
            </a:extLst>
          </p:cNvPr>
          <p:cNvSpPr>
            <a:spLocks noGrp="1"/>
          </p:cNvSpPr>
          <p:nvPr>
            <p:ph type="body" sz="quarter" idx="14"/>
          </p:nvPr>
        </p:nvSpPr>
        <p:spPr/>
        <p:txBody>
          <a:bodyPr/>
          <a:lstStyle/>
          <a:p>
            <a:r>
              <a:rPr lang="en-US" dirty="0"/>
              <a:t>Create a Study Site</a:t>
            </a:r>
          </a:p>
        </p:txBody>
      </p:sp>
      <p:pic>
        <p:nvPicPr>
          <p:cNvPr id="8" name="Picture 7" descr="Screenshot showing steps 21 and 22">
            <a:extLst>
              <a:ext uri="{FF2B5EF4-FFF2-40B4-BE49-F238E27FC236}">
                <a16:creationId xmlns:a16="http://schemas.microsoft.com/office/drawing/2014/main" id="{F6C0CECC-6E2D-4132-BF54-731299ED5652}"/>
              </a:ext>
            </a:extLst>
          </p:cNvPr>
          <p:cNvPicPr>
            <a:picLocks noChangeAspect="1"/>
          </p:cNvPicPr>
          <p:nvPr/>
        </p:nvPicPr>
        <p:blipFill rotWithShape="1">
          <a:blip r:embed="rId4"/>
          <a:srcRect b="11171"/>
          <a:stretch/>
        </p:blipFill>
        <p:spPr>
          <a:xfrm>
            <a:off x="4356377" y="1276641"/>
            <a:ext cx="6439231" cy="1421514"/>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7CC564EC-25B3-481E-83C6-10E11B9E3F13}"/>
              </a:ext>
            </a:extLst>
          </p:cNvPr>
          <p:cNvSpPr/>
          <p:nvPr/>
        </p:nvSpPr>
        <p:spPr>
          <a:xfrm>
            <a:off x="5508357" y="2076782"/>
            <a:ext cx="445866" cy="372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21</a:t>
            </a:r>
          </a:p>
        </p:txBody>
      </p:sp>
      <p:sp>
        <p:nvSpPr>
          <p:cNvPr id="24" name="Oval 23">
            <a:extLst>
              <a:ext uri="{FF2B5EF4-FFF2-40B4-BE49-F238E27FC236}">
                <a16:creationId xmlns:a16="http://schemas.microsoft.com/office/drawing/2014/main" id="{EC406498-18DC-4FC7-9E4E-BD6351D8D3EC}"/>
              </a:ext>
            </a:extLst>
          </p:cNvPr>
          <p:cNvSpPr/>
          <p:nvPr/>
        </p:nvSpPr>
        <p:spPr>
          <a:xfrm>
            <a:off x="6391284" y="2297552"/>
            <a:ext cx="445866" cy="372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22</a:t>
            </a:r>
          </a:p>
        </p:txBody>
      </p:sp>
      <p:sp>
        <p:nvSpPr>
          <p:cNvPr id="25" name="Rectangle: Rounded Corners 31">
            <a:extLst>
              <a:ext uri="{FF2B5EF4-FFF2-40B4-BE49-F238E27FC236}">
                <a16:creationId xmlns:a16="http://schemas.microsoft.com/office/drawing/2014/main" id="{1329D670-A885-4E57-8B48-297A1F96CCF1}"/>
              </a:ext>
              <a:ext uri="{C183D7F6-B498-43B3-948B-1728B52AA6E4}">
                <adec:decorative xmlns:adec="http://schemas.microsoft.com/office/drawing/2017/decorative" val="1"/>
              </a:ext>
            </a:extLst>
          </p:cNvPr>
          <p:cNvSpPr/>
          <p:nvPr/>
        </p:nvSpPr>
        <p:spPr>
          <a:xfrm>
            <a:off x="6938428" y="2346966"/>
            <a:ext cx="765986" cy="2421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Rectangle: Rounded Corners 31">
            <a:extLst>
              <a:ext uri="{FF2B5EF4-FFF2-40B4-BE49-F238E27FC236}">
                <a16:creationId xmlns:a16="http://schemas.microsoft.com/office/drawing/2014/main" id="{5A023D10-44B9-473B-A3DC-B2AD5A505C47}"/>
              </a:ext>
              <a:ext uri="{C183D7F6-B498-43B3-948B-1728B52AA6E4}">
                <adec:decorative xmlns:adec="http://schemas.microsoft.com/office/drawing/2017/decorative" val="1"/>
              </a:ext>
            </a:extLst>
          </p:cNvPr>
          <p:cNvSpPr/>
          <p:nvPr/>
        </p:nvSpPr>
        <p:spPr>
          <a:xfrm>
            <a:off x="4356882" y="2151259"/>
            <a:ext cx="1096626" cy="27924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8" name="Oval 27">
            <a:extLst>
              <a:ext uri="{FF2B5EF4-FFF2-40B4-BE49-F238E27FC236}">
                <a16:creationId xmlns:a16="http://schemas.microsoft.com/office/drawing/2014/main" id="{352E02DC-0B27-44B1-A834-55AC41E22002}"/>
              </a:ext>
            </a:extLst>
          </p:cNvPr>
          <p:cNvSpPr/>
          <p:nvPr/>
        </p:nvSpPr>
        <p:spPr>
          <a:xfrm>
            <a:off x="4354599" y="421864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23</a:t>
            </a:r>
          </a:p>
        </p:txBody>
      </p:sp>
      <p:sp>
        <p:nvSpPr>
          <p:cNvPr id="30" name="Oval 29">
            <a:extLst>
              <a:ext uri="{FF2B5EF4-FFF2-40B4-BE49-F238E27FC236}">
                <a16:creationId xmlns:a16="http://schemas.microsoft.com/office/drawing/2014/main" id="{EC32B6CF-4C94-4493-B44B-2752162CD523}"/>
              </a:ext>
            </a:extLst>
          </p:cNvPr>
          <p:cNvSpPr/>
          <p:nvPr/>
        </p:nvSpPr>
        <p:spPr>
          <a:xfrm>
            <a:off x="10404919" y="286646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24</a:t>
            </a:r>
          </a:p>
        </p:txBody>
      </p:sp>
      <p:sp>
        <p:nvSpPr>
          <p:cNvPr id="31" name="Rectangle: Rounded Corners 31">
            <a:extLst>
              <a:ext uri="{FF2B5EF4-FFF2-40B4-BE49-F238E27FC236}">
                <a16:creationId xmlns:a16="http://schemas.microsoft.com/office/drawing/2014/main" id="{B71CF7E9-1503-4E49-8644-5220C68D0E31}"/>
              </a:ext>
              <a:ext uri="{C183D7F6-B498-43B3-948B-1728B52AA6E4}">
                <adec:decorative xmlns:adec="http://schemas.microsoft.com/office/drawing/2017/decorative" val="1"/>
              </a:ext>
            </a:extLst>
          </p:cNvPr>
          <p:cNvSpPr/>
          <p:nvPr/>
        </p:nvSpPr>
        <p:spPr>
          <a:xfrm>
            <a:off x="4946408" y="4279371"/>
            <a:ext cx="3211003" cy="66818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6BE770F2-9F94-4CF2-8831-6E1D1D726FE8}"/>
              </a:ext>
              <a:ext uri="{C183D7F6-B498-43B3-948B-1728B52AA6E4}">
                <adec:decorative xmlns:adec="http://schemas.microsoft.com/office/drawing/2017/decorative" val="1"/>
              </a:ext>
            </a:extLst>
          </p:cNvPr>
          <p:cNvSpPr/>
          <p:nvPr/>
        </p:nvSpPr>
        <p:spPr>
          <a:xfrm>
            <a:off x="10950380" y="2906323"/>
            <a:ext cx="584127" cy="31834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33" name="Picture 32" descr="Screenshot showing step 25">
            <a:extLst>
              <a:ext uri="{FF2B5EF4-FFF2-40B4-BE49-F238E27FC236}">
                <a16:creationId xmlns:a16="http://schemas.microsoft.com/office/drawing/2014/main" id="{EDC7A306-DE22-4EAC-B4B3-BF2E7F94CDB0}"/>
              </a:ext>
            </a:extLst>
          </p:cNvPr>
          <p:cNvPicPr>
            <a:picLocks noChangeAspect="1"/>
          </p:cNvPicPr>
          <p:nvPr/>
        </p:nvPicPr>
        <p:blipFill rotWithShape="1">
          <a:blip r:embed="rId5"/>
          <a:srcRect r="-1459" b="-3210"/>
          <a:stretch/>
        </p:blipFill>
        <p:spPr>
          <a:xfrm>
            <a:off x="4379115" y="5411679"/>
            <a:ext cx="5830588" cy="1035103"/>
          </a:xfrm>
          <a:prstGeom prst="rect">
            <a:avLst/>
          </a:prstGeom>
          <a:ln>
            <a:noFill/>
          </a:ln>
          <a:effectLst>
            <a:outerShdw blurRad="292100" dist="139700" dir="2700000" algn="tl" rotWithShape="0">
              <a:srgbClr val="333333">
                <a:alpha val="65000"/>
              </a:srgbClr>
            </a:outerShdw>
          </a:effectLst>
        </p:spPr>
      </p:pic>
      <p:sp>
        <p:nvSpPr>
          <p:cNvPr id="36" name="Oval 35">
            <a:extLst>
              <a:ext uri="{FF2B5EF4-FFF2-40B4-BE49-F238E27FC236}">
                <a16:creationId xmlns:a16="http://schemas.microsoft.com/office/drawing/2014/main" id="{4082109C-21D0-49A3-986F-A367718617B2}"/>
              </a:ext>
            </a:extLst>
          </p:cNvPr>
          <p:cNvSpPr/>
          <p:nvPr/>
        </p:nvSpPr>
        <p:spPr>
          <a:xfrm>
            <a:off x="8407531" y="544121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25</a:t>
            </a:r>
          </a:p>
        </p:txBody>
      </p:sp>
      <p:sp>
        <p:nvSpPr>
          <p:cNvPr id="37" name="Rectangle: Rounded Corners 31">
            <a:extLst>
              <a:ext uri="{FF2B5EF4-FFF2-40B4-BE49-F238E27FC236}">
                <a16:creationId xmlns:a16="http://schemas.microsoft.com/office/drawing/2014/main" id="{6338573C-F61C-441C-9247-51062FAE4050}"/>
              </a:ext>
              <a:ext uri="{C183D7F6-B498-43B3-948B-1728B52AA6E4}">
                <adec:decorative xmlns:adec="http://schemas.microsoft.com/office/drawing/2017/decorative" val="1"/>
              </a:ext>
            </a:extLst>
          </p:cNvPr>
          <p:cNvSpPr/>
          <p:nvPr/>
        </p:nvSpPr>
        <p:spPr>
          <a:xfrm>
            <a:off x="7253620" y="5460087"/>
            <a:ext cx="1015638" cy="34709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7" name="Rectangle: Rounded Corners 31">
            <a:extLst>
              <a:ext uri="{FF2B5EF4-FFF2-40B4-BE49-F238E27FC236}">
                <a16:creationId xmlns:a16="http://schemas.microsoft.com/office/drawing/2014/main" id="{3779AF3F-DA9D-936D-7DB7-D855EB0B793E}"/>
              </a:ext>
              <a:ext uri="{C183D7F6-B498-43B3-948B-1728B52AA6E4}">
                <adec:decorative xmlns:adec="http://schemas.microsoft.com/office/drawing/2017/decorative" val="1"/>
              </a:ext>
            </a:extLst>
          </p:cNvPr>
          <p:cNvSpPr/>
          <p:nvPr/>
        </p:nvSpPr>
        <p:spPr>
          <a:xfrm>
            <a:off x="8569607" y="4699086"/>
            <a:ext cx="2020449" cy="368829"/>
          </a:xfrm>
          <a:prstGeom prst="round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551604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Assign a Person to a Study</a:t>
            </a:r>
          </a:p>
        </p:txBody>
      </p:sp>
      <p:sp>
        <p:nvSpPr>
          <p:cNvPr id="3" name="Subtitle 2">
            <a:extLst>
              <a:ext uri="{FF2B5EF4-FFF2-40B4-BE49-F238E27FC236}">
                <a16:creationId xmlns:a16="http://schemas.microsoft.com/office/drawing/2014/main" id="{06E8F61D-1D72-7E4C-BF5D-0FC0583F22D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4061930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1F49-A845-425B-A5A5-3ACAFBCC4591}"/>
              </a:ext>
            </a:extLst>
          </p:cNvPr>
          <p:cNvSpPr>
            <a:spLocks noGrp="1"/>
          </p:cNvSpPr>
          <p:nvPr>
            <p:ph type="title"/>
          </p:nvPr>
        </p:nvSpPr>
        <p:spPr/>
        <p:txBody>
          <a:bodyPr/>
          <a:lstStyle/>
          <a:p>
            <a:r>
              <a:rPr lang="en-US" dirty="0"/>
              <a:t>Key Considerations</a:t>
            </a:r>
          </a:p>
        </p:txBody>
      </p:sp>
      <p:graphicFrame>
        <p:nvGraphicFramePr>
          <p:cNvPr id="4" name="Diagram 3" descr="•Vault Users vs Personnel&#10;•When a User is created in Vault, a Person record is automatically created&#10;•(E.g.: user = person; E.g.: a CTA who has access to Vault to view documents and data)&#10;•Person records can also be created for any non-Vault Users&#10;•(E.g.: person ≠ user; E.g.: a PI who does not have Vault access)&#10;•Any Person record can be associated with a Study as a Study Personnel record&#10;•A User is never associated with a Study&#10;•Granting Study Access vs Tracking Study Participation&#10;•Study Permissions are provided via a Study Personnel record&#10;•When “Grant Access to Related Records” = “Yes” then Study Permissions are granted&#10;•When “Grant Access to Related Records” = “No” then no Study Permissions are granted&#10;•Tracking Study Participation also takes place via a Study Personnel record&#10;•Consider who should be able to grant permissions vs who should be able to track study participation. Veeva recommends only System Administrator, Business Administrator, or Study Administrator (as designated in associated SOP) granting permissions, as Vault is a validated system and granting access would need to be done in alignment with the associated SOP (E.g.: to ensure appropriate training has been completed before granting access)&#10;">
            <a:extLst>
              <a:ext uri="{FF2B5EF4-FFF2-40B4-BE49-F238E27FC236}">
                <a16:creationId xmlns:a16="http://schemas.microsoft.com/office/drawing/2014/main" id="{076C17D1-1273-4503-BA28-A4DE27E4C67D}"/>
              </a:ext>
            </a:extLst>
          </p:cNvPr>
          <p:cNvGraphicFramePr/>
          <p:nvPr>
            <p:extLst>
              <p:ext uri="{D42A27DB-BD31-4B8C-83A1-F6EECF244321}">
                <p14:modId xmlns:p14="http://schemas.microsoft.com/office/powerpoint/2010/main" val="3670686850"/>
              </p:ext>
            </p:extLst>
          </p:nvPr>
        </p:nvGraphicFramePr>
        <p:xfrm>
          <a:off x="1319614" y="1066800"/>
          <a:ext cx="9552771" cy="5210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689161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Managing Reference Data</a:t>
            </a:r>
          </a:p>
        </p:txBody>
      </p:sp>
      <p:sp>
        <p:nvSpPr>
          <p:cNvPr id="3" name="Subtitle 2"/>
          <p:cNvSpPr>
            <a:spLocks noGrp="1"/>
          </p:cNvSpPr>
          <p:nvPr>
            <p:ph type="subTitle" idx="1"/>
          </p:nvPr>
        </p:nvSpPr>
        <p:spPr/>
        <p:txBody>
          <a:bodyPr/>
          <a:lstStyle/>
          <a:p>
            <a:r>
              <a:rPr lang="en-US" dirty="0"/>
              <a:t>Good Vault Practices</a:t>
            </a:r>
          </a:p>
        </p:txBody>
      </p:sp>
    </p:spTree>
    <p:extLst>
      <p:ext uri="{BB962C8B-B14F-4D97-AF65-F5344CB8AC3E}">
        <p14:creationId xmlns:p14="http://schemas.microsoft.com/office/powerpoint/2010/main" val="113379064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showing step 1">
            <a:extLst>
              <a:ext uri="{FF2B5EF4-FFF2-40B4-BE49-F238E27FC236}">
                <a16:creationId xmlns:a16="http://schemas.microsoft.com/office/drawing/2014/main" id="{87BBF720-FF24-1538-043F-57E5AD28A0C7}"/>
              </a:ext>
            </a:extLst>
          </p:cNvPr>
          <p:cNvPicPr>
            <a:picLocks noChangeAspect="1"/>
          </p:cNvPicPr>
          <p:nvPr/>
        </p:nvPicPr>
        <p:blipFill>
          <a:blip r:embed="rId3"/>
          <a:stretch>
            <a:fillRect/>
          </a:stretch>
        </p:blipFill>
        <p:spPr>
          <a:xfrm>
            <a:off x="4476122" y="1393395"/>
            <a:ext cx="2713107" cy="1711761"/>
          </a:xfrm>
          <a:prstGeom prst="rect">
            <a:avLst/>
          </a:prstGeom>
        </p:spPr>
      </p:pic>
      <p:sp>
        <p:nvSpPr>
          <p:cNvPr id="4" name="TextBox 3">
            <a:extLst>
              <a:ext uri="{FF2B5EF4-FFF2-40B4-BE49-F238E27FC236}">
                <a16:creationId xmlns:a16="http://schemas.microsoft.com/office/drawing/2014/main" id="{79A71B2C-F4CF-4006-95E2-065F3F857572}"/>
              </a:ext>
            </a:extLst>
          </p:cNvPr>
          <p:cNvSpPr txBox="1"/>
          <p:nvPr/>
        </p:nvSpPr>
        <p:spPr>
          <a:xfrm>
            <a:off x="380350" y="1516269"/>
            <a:ext cx="4039120" cy="3181768"/>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t>From the </a:t>
            </a:r>
            <a:r>
              <a:rPr lang="en-US" b="1" dirty="0"/>
              <a:t>Study Info </a:t>
            </a:r>
            <a:r>
              <a:rPr lang="en-US" dirty="0"/>
              <a:t>tab, select </a:t>
            </a:r>
            <a:r>
              <a:rPr lang="en-US" b="1" dirty="0"/>
              <a:t>Studies</a:t>
            </a:r>
            <a:r>
              <a:rPr lang="en-US" dirty="0"/>
              <a:t> from the drop down </a:t>
            </a:r>
          </a:p>
          <a:p>
            <a:pPr marL="617220" lvl="1" indent="-342900">
              <a:lnSpc>
                <a:spcPct val="80000"/>
              </a:lnSpc>
              <a:spcBef>
                <a:spcPts val="1200"/>
              </a:spcBef>
              <a:buClr>
                <a:schemeClr val="tx2"/>
              </a:buClr>
              <a:buFont typeface="+mj-lt"/>
              <a:buAutoNum type="arabicPeriod"/>
            </a:pPr>
            <a:r>
              <a:rPr lang="en-US" dirty="0"/>
              <a:t>Click on the blue hyperlink for study number </a:t>
            </a:r>
          </a:p>
          <a:p>
            <a:pPr marL="1074420" lvl="2" indent="-342900">
              <a:lnSpc>
                <a:spcPct val="80000"/>
              </a:lnSpc>
              <a:spcBef>
                <a:spcPts val="1200"/>
              </a:spcBef>
              <a:buFont typeface="Calibri" panose="020F0502020204030204" pitchFamily="34" charset="0"/>
              <a:buChar char="—"/>
            </a:pPr>
            <a:r>
              <a:rPr lang="en-US" sz="1300" b="1" dirty="0"/>
              <a:t>Note</a:t>
            </a:r>
            <a:r>
              <a:rPr lang="en-US" sz="1300" dirty="0"/>
              <a:t>: Ensure the </a:t>
            </a:r>
            <a:r>
              <a:rPr lang="en-US" sz="1300" b="1" dirty="0"/>
              <a:t>All Studies </a:t>
            </a:r>
            <a:r>
              <a:rPr lang="en-US" sz="1300" dirty="0"/>
              <a:t>view is selected</a:t>
            </a:r>
          </a:p>
          <a:p>
            <a:pPr marL="617220" lvl="1" indent="-342900">
              <a:lnSpc>
                <a:spcPct val="80000"/>
              </a:lnSpc>
              <a:spcBef>
                <a:spcPts val="1200"/>
              </a:spcBef>
              <a:buClr>
                <a:schemeClr val="tx2"/>
              </a:buClr>
              <a:buFont typeface="+mj-lt"/>
              <a:buAutoNum type="arabicPeriod"/>
            </a:pPr>
            <a:r>
              <a:rPr lang="en-US" dirty="0"/>
              <a:t>On the Study page, click on </a:t>
            </a:r>
            <a:r>
              <a:rPr lang="en-US" b="1" dirty="0"/>
              <a:t>Study Personnel </a:t>
            </a:r>
            <a:r>
              <a:rPr lang="en-US" dirty="0"/>
              <a:t>in the Navigation Pane</a:t>
            </a:r>
          </a:p>
          <a:p>
            <a:pPr marL="617220" lvl="1" indent="-342900">
              <a:lnSpc>
                <a:spcPct val="80000"/>
              </a:lnSpc>
              <a:spcBef>
                <a:spcPts val="1200"/>
              </a:spcBef>
              <a:buClr>
                <a:schemeClr val="tx2"/>
              </a:buClr>
              <a:buFont typeface="+mj-lt"/>
              <a:buAutoNum type="arabicPeriod"/>
            </a:pPr>
            <a:r>
              <a:rPr lang="en-US" dirty="0">
                <a:solidFill>
                  <a:srgbClr val="646569"/>
                </a:solidFill>
                <a:latin typeface="Calibri"/>
              </a:rPr>
              <a:t>From the </a:t>
            </a:r>
            <a:r>
              <a:rPr lang="en-US" b="1" dirty="0"/>
              <a:t>Study Personnel </a:t>
            </a:r>
            <a:r>
              <a:rPr lang="en-US" dirty="0">
                <a:solidFill>
                  <a:srgbClr val="646569"/>
                </a:solidFill>
                <a:latin typeface="Calibri"/>
              </a:rPr>
              <a:t>section,</a:t>
            </a:r>
            <a:r>
              <a:rPr kumimoji="0" lang="en-US" sz="1800" b="0" i="0" u="none" strike="noStrike" kern="1200" cap="none" spc="0" normalizeH="0" baseline="0" noProof="0" dirty="0">
                <a:ln>
                  <a:noFill/>
                </a:ln>
                <a:solidFill>
                  <a:srgbClr val="646569"/>
                </a:solidFill>
                <a:effectLst/>
                <a:uLnTx/>
                <a:uFillTx/>
                <a:latin typeface="Calibri"/>
                <a:ea typeface="+mn-ea"/>
                <a:cs typeface="+mn-cs"/>
              </a:rPr>
              <a:t> </a:t>
            </a:r>
            <a:r>
              <a:rPr lang="en-US" dirty="0">
                <a:solidFill>
                  <a:srgbClr val="646569"/>
                </a:solidFill>
                <a:latin typeface="Calibri"/>
              </a:rPr>
              <a:t>c</a:t>
            </a:r>
            <a:r>
              <a:rPr kumimoji="0" lang="en-US" sz="1800" b="0" i="0" u="none" strike="noStrike" kern="1200" cap="none" spc="0" normalizeH="0" baseline="0" noProof="0" dirty="0">
                <a:ln>
                  <a:noFill/>
                </a:ln>
                <a:solidFill>
                  <a:srgbClr val="646569"/>
                </a:solidFill>
                <a:effectLst/>
                <a:uLnTx/>
                <a:uFillTx/>
                <a:latin typeface="Calibri"/>
                <a:ea typeface="+mn-ea"/>
                <a:cs typeface="+mn-cs"/>
              </a:rPr>
              <a:t>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Create</a:t>
            </a:r>
          </a:p>
          <a:p>
            <a:pPr marL="617220" lvl="1" indent="-342900">
              <a:lnSpc>
                <a:spcPct val="80000"/>
              </a:lnSpc>
              <a:spcBef>
                <a:spcPts val="1200"/>
              </a:spcBef>
              <a:buClr>
                <a:schemeClr val="tx2"/>
              </a:buClr>
              <a:buFont typeface="+mj-lt"/>
              <a:buAutoNum type="arabicPeriod"/>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Granting Study Access</a:t>
            </a:r>
          </a:p>
        </p:txBody>
      </p:sp>
      <p:sp>
        <p:nvSpPr>
          <p:cNvPr id="5" name="Text Placeholder 4">
            <a:extLst>
              <a:ext uri="{FF2B5EF4-FFF2-40B4-BE49-F238E27FC236}">
                <a16:creationId xmlns:a16="http://schemas.microsoft.com/office/drawing/2014/main" id="{09EF9F69-9295-4578-AE3A-044E483EBD35}"/>
              </a:ext>
            </a:extLst>
          </p:cNvPr>
          <p:cNvSpPr>
            <a:spLocks noGrp="1"/>
          </p:cNvSpPr>
          <p:nvPr>
            <p:ph type="body" sz="quarter" idx="14"/>
          </p:nvPr>
        </p:nvSpPr>
        <p:spPr/>
        <p:txBody>
          <a:bodyPr/>
          <a:lstStyle/>
          <a:p>
            <a:r>
              <a:rPr lang="en-US" dirty="0"/>
              <a:t>Create Study Personnel</a:t>
            </a:r>
            <a:endParaRPr lang="en-GB" dirty="0"/>
          </a:p>
        </p:txBody>
      </p:sp>
      <p:sp>
        <p:nvSpPr>
          <p:cNvPr id="29" name="Rectangle: Rounded Corners 15">
            <a:extLst>
              <a:ext uri="{FF2B5EF4-FFF2-40B4-BE49-F238E27FC236}">
                <a16:creationId xmlns:a16="http://schemas.microsoft.com/office/drawing/2014/main" id="{1D07CEEE-4D50-4DDD-B7C3-5E206CBBA9F7}"/>
              </a:ext>
              <a:ext uri="{C183D7F6-B498-43B3-948B-1728B52AA6E4}">
                <adec:decorative xmlns:adec="http://schemas.microsoft.com/office/drawing/2017/decorative" val="1"/>
              </a:ext>
            </a:extLst>
          </p:cNvPr>
          <p:cNvSpPr/>
          <p:nvPr/>
        </p:nvSpPr>
        <p:spPr>
          <a:xfrm>
            <a:off x="5219723" y="1765379"/>
            <a:ext cx="525397" cy="25359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34" name="Oval 33">
            <a:extLst>
              <a:ext uri="{FF2B5EF4-FFF2-40B4-BE49-F238E27FC236}">
                <a16:creationId xmlns:a16="http://schemas.microsoft.com/office/drawing/2014/main" id="{5958BBF3-F558-4542-A586-489D924F605F}"/>
              </a:ext>
            </a:extLst>
          </p:cNvPr>
          <p:cNvSpPr/>
          <p:nvPr/>
        </p:nvSpPr>
        <p:spPr>
          <a:xfrm>
            <a:off x="4736278" y="1692497"/>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pic>
        <p:nvPicPr>
          <p:cNvPr id="15" name="Picture 14" descr="Screenshot showing step 2">
            <a:extLst>
              <a:ext uri="{FF2B5EF4-FFF2-40B4-BE49-F238E27FC236}">
                <a16:creationId xmlns:a16="http://schemas.microsoft.com/office/drawing/2014/main" id="{33A8406F-85DB-4DB0-8618-7AC766805ECB}"/>
              </a:ext>
            </a:extLst>
          </p:cNvPr>
          <p:cNvPicPr>
            <a:picLocks noChangeAspect="1"/>
          </p:cNvPicPr>
          <p:nvPr/>
        </p:nvPicPr>
        <p:blipFill>
          <a:blip r:embed="rId4"/>
          <a:stretch>
            <a:fillRect/>
          </a:stretch>
        </p:blipFill>
        <p:spPr>
          <a:xfrm>
            <a:off x="4476122" y="3137502"/>
            <a:ext cx="4545711" cy="1416593"/>
          </a:xfrm>
          <a:prstGeom prst="rect">
            <a:avLst/>
          </a:prstGeom>
          <a:ln>
            <a:noFill/>
          </a:ln>
          <a:effectLst>
            <a:outerShdw blurRad="292100" dist="139700" dir="2700000" algn="tl" rotWithShape="0">
              <a:srgbClr val="333333">
                <a:alpha val="65000"/>
              </a:srgbClr>
            </a:outerShdw>
          </a:effectLst>
        </p:spPr>
      </p:pic>
      <p:sp>
        <p:nvSpPr>
          <p:cNvPr id="35" name="Oval 34">
            <a:extLst>
              <a:ext uri="{FF2B5EF4-FFF2-40B4-BE49-F238E27FC236}">
                <a16:creationId xmlns:a16="http://schemas.microsoft.com/office/drawing/2014/main" id="{3E79454B-E861-41BB-AABB-84E92DA38548}"/>
              </a:ext>
            </a:extLst>
          </p:cNvPr>
          <p:cNvSpPr/>
          <p:nvPr/>
        </p:nvSpPr>
        <p:spPr>
          <a:xfrm>
            <a:off x="6096000" y="400423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36" name="Rectangle: Rounded Corners 15">
            <a:extLst>
              <a:ext uri="{FF2B5EF4-FFF2-40B4-BE49-F238E27FC236}">
                <a16:creationId xmlns:a16="http://schemas.microsoft.com/office/drawing/2014/main" id="{3684CBCF-61A6-4478-B093-431284876888}"/>
              </a:ext>
              <a:ext uri="{C183D7F6-B498-43B3-948B-1728B52AA6E4}">
                <adec:decorative xmlns:adec="http://schemas.microsoft.com/office/drawing/2017/decorative" val="1"/>
              </a:ext>
            </a:extLst>
          </p:cNvPr>
          <p:cNvSpPr/>
          <p:nvPr/>
        </p:nvSpPr>
        <p:spPr>
          <a:xfrm>
            <a:off x="6624218" y="4144095"/>
            <a:ext cx="746070" cy="30860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pic>
        <p:nvPicPr>
          <p:cNvPr id="20" name="Picture 19" descr="Screenshot showing steps 3 and 4">
            <a:extLst>
              <a:ext uri="{FF2B5EF4-FFF2-40B4-BE49-F238E27FC236}">
                <a16:creationId xmlns:a16="http://schemas.microsoft.com/office/drawing/2014/main" id="{6ACDB682-6AE9-40D5-A354-73790B738083}"/>
              </a:ext>
            </a:extLst>
          </p:cNvPr>
          <p:cNvPicPr>
            <a:picLocks noChangeAspect="1"/>
          </p:cNvPicPr>
          <p:nvPr/>
        </p:nvPicPr>
        <p:blipFill rotWithShape="1">
          <a:blip r:embed="rId5"/>
          <a:srcRect b="16822"/>
          <a:stretch/>
        </p:blipFill>
        <p:spPr>
          <a:xfrm>
            <a:off x="4476122" y="4586441"/>
            <a:ext cx="6506952" cy="1618410"/>
          </a:xfrm>
          <a:prstGeom prst="rect">
            <a:avLst/>
          </a:prstGeom>
          <a:ln>
            <a:noFill/>
          </a:ln>
          <a:effectLst>
            <a:outerShdw blurRad="292100" dist="139700" dir="2700000" algn="tl" rotWithShape="0">
              <a:srgbClr val="333333">
                <a:alpha val="65000"/>
              </a:srgbClr>
            </a:outerShdw>
          </a:effectLst>
        </p:spPr>
      </p:pic>
      <p:sp>
        <p:nvSpPr>
          <p:cNvPr id="37" name="Oval 36">
            <a:extLst>
              <a:ext uri="{FF2B5EF4-FFF2-40B4-BE49-F238E27FC236}">
                <a16:creationId xmlns:a16="http://schemas.microsoft.com/office/drawing/2014/main" id="{0A6D1883-31F8-4B9B-AB2B-D02434B75E2D}"/>
              </a:ext>
            </a:extLst>
          </p:cNvPr>
          <p:cNvSpPr/>
          <p:nvPr/>
        </p:nvSpPr>
        <p:spPr>
          <a:xfrm>
            <a:off x="3864795" y="5547544"/>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38" name="Oval 37">
            <a:extLst>
              <a:ext uri="{FF2B5EF4-FFF2-40B4-BE49-F238E27FC236}">
                <a16:creationId xmlns:a16="http://schemas.microsoft.com/office/drawing/2014/main" id="{FBF9A009-404C-418B-969B-AFD2976B8D8B}"/>
              </a:ext>
            </a:extLst>
          </p:cNvPr>
          <p:cNvSpPr/>
          <p:nvPr/>
        </p:nvSpPr>
        <p:spPr>
          <a:xfrm>
            <a:off x="5865496" y="5270338"/>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39" name="Rectangle: Rounded Corners 15">
            <a:extLst>
              <a:ext uri="{FF2B5EF4-FFF2-40B4-BE49-F238E27FC236}">
                <a16:creationId xmlns:a16="http://schemas.microsoft.com/office/drawing/2014/main" id="{03D8D521-8BFA-46C1-92E6-E19BDA50B19B}"/>
              </a:ext>
              <a:ext uri="{C183D7F6-B498-43B3-948B-1728B52AA6E4}">
                <adec:decorative xmlns:adec="http://schemas.microsoft.com/office/drawing/2017/decorative" val="1"/>
              </a:ext>
            </a:extLst>
          </p:cNvPr>
          <p:cNvSpPr/>
          <p:nvPr/>
        </p:nvSpPr>
        <p:spPr>
          <a:xfrm>
            <a:off x="6383156" y="5270338"/>
            <a:ext cx="746070" cy="30860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40" name="Rectangle: Rounded Corners 15">
            <a:extLst>
              <a:ext uri="{FF2B5EF4-FFF2-40B4-BE49-F238E27FC236}">
                <a16:creationId xmlns:a16="http://schemas.microsoft.com/office/drawing/2014/main" id="{0FA28BB3-FF9D-452D-A089-DD883E03A888}"/>
              </a:ext>
              <a:ext uri="{C183D7F6-B498-43B3-948B-1728B52AA6E4}">
                <adec:decorative xmlns:adec="http://schemas.microsoft.com/office/drawing/2017/decorative" val="1"/>
              </a:ext>
            </a:extLst>
          </p:cNvPr>
          <p:cNvSpPr/>
          <p:nvPr/>
        </p:nvSpPr>
        <p:spPr>
          <a:xfrm>
            <a:off x="4476122" y="5578941"/>
            <a:ext cx="1104904" cy="3679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2" name="TextBox 1">
            <a:extLst>
              <a:ext uri="{FF2B5EF4-FFF2-40B4-BE49-F238E27FC236}">
                <a16:creationId xmlns:a16="http://schemas.microsoft.com/office/drawing/2014/main" id="{01B4B13A-B6F4-7D43-A367-A9150F5CD332}"/>
              </a:ext>
            </a:extLst>
          </p:cNvPr>
          <p:cNvSpPr txBox="1"/>
          <p:nvPr/>
        </p:nvSpPr>
        <p:spPr>
          <a:xfrm>
            <a:off x="8515351" y="907081"/>
            <a:ext cx="2910682" cy="54104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b="1" dirty="0"/>
              <a:t>For those who need access to eTMF</a:t>
            </a:r>
          </a:p>
        </p:txBody>
      </p:sp>
    </p:spTree>
    <p:extLst>
      <p:ext uri="{BB962C8B-B14F-4D97-AF65-F5344CB8AC3E}">
        <p14:creationId xmlns:p14="http://schemas.microsoft.com/office/powerpoint/2010/main" val="348182177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creenshot showing steps 5-8">
            <a:extLst>
              <a:ext uri="{FF2B5EF4-FFF2-40B4-BE49-F238E27FC236}">
                <a16:creationId xmlns:a16="http://schemas.microsoft.com/office/drawing/2014/main" id="{C1BBF69B-71D8-8AEF-50C0-922234CCF2F9}"/>
              </a:ext>
            </a:extLst>
          </p:cNvPr>
          <p:cNvGrpSpPr/>
          <p:nvPr/>
        </p:nvGrpSpPr>
        <p:grpSpPr>
          <a:xfrm>
            <a:off x="5908090" y="1309573"/>
            <a:ext cx="5414031" cy="5112615"/>
            <a:chOff x="5908090" y="1309573"/>
            <a:chExt cx="5414031" cy="5112615"/>
          </a:xfrm>
        </p:grpSpPr>
        <p:pic>
          <p:nvPicPr>
            <p:cNvPr id="7" name="Picture 6" descr="Screenshot showing steps 5-8">
              <a:extLst>
                <a:ext uri="{FF2B5EF4-FFF2-40B4-BE49-F238E27FC236}">
                  <a16:creationId xmlns:a16="http://schemas.microsoft.com/office/drawing/2014/main" id="{8AC4EE2B-DB16-4632-A1FD-167CF0A430C7}"/>
                </a:ext>
              </a:extLst>
            </p:cNvPr>
            <p:cNvPicPr>
              <a:picLocks noChangeAspect="1"/>
            </p:cNvPicPr>
            <p:nvPr/>
          </p:nvPicPr>
          <p:blipFill>
            <a:blip r:embed="rId3"/>
            <a:stretch>
              <a:fillRect/>
            </a:stretch>
          </p:blipFill>
          <p:spPr>
            <a:xfrm>
              <a:off x="5908090" y="1309573"/>
              <a:ext cx="5414031" cy="51126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56802E2-3180-422C-8B3F-04CA3CF9002A}"/>
                </a:ext>
              </a:extLst>
            </p:cNvPr>
            <p:cNvPicPr>
              <a:picLocks noChangeAspect="1"/>
            </p:cNvPicPr>
            <p:nvPr/>
          </p:nvPicPr>
          <p:blipFill rotWithShape="1">
            <a:blip r:embed="rId4"/>
            <a:srcRect l="2418"/>
            <a:stretch/>
          </p:blipFill>
          <p:spPr>
            <a:xfrm>
              <a:off x="6144578" y="3223645"/>
              <a:ext cx="4880920" cy="1461643"/>
            </a:xfrm>
            <a:prstGeom prst="rect">
              <a:avLst/>
            </a:prstGeom>
          </p:spPr>
        </p:pic>
      </p:grpSp>
      <p:sp>
        <p:nvSpPr>
          <p:cNvPr id="4" name="TextBox 3">
            <a:extLst>
              <a:ext uri="{FF2B5EF4-FFF2-40B4-BE49-F238E27FC236}">
                <a16:creationId xmlns:a16="http://schemas.microsoft.com/office/drawing/2014/main" id="{79A71B2C-F4CF-4006-95E2-065F3F857572}"/>
              </a:ext>
            </a:extLst>
          </p:cNvPr>
          <p:cNvSpPr txBox="1"/>
          <p:nvPr/>
        </p:nvSpPr>
        <p:spPr>
          <a:xfrm>
            <a:off x="382074" y="1521338"/>
            <a:ext cx="4942715" cy="5286960"/>
          </a:xfrm>
          <a:prstGeom prst="rect">
            <a:avLst/>
          </a:prstGeom>
          <a:noFill/>
        </p:spPr>
        <p:txBody>
          <a:bodyPr wrap="square" rtlCol="0">
            <a:spAutoFit/>
          </a:bodyPr>
          <a:lstStyle/>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5"/>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Select the </a:t>
            </a:r>
            <a:r>
              <a:rPr kumimoji="0" lang="en-US" sz="1800" b="1" i="0" u="none" strike="noStrike" kern="1200" cap="none" spc="0" normalizeH="0" baseline="0" noProof="0" dirty="0">
                <a:ln>
                  <a:noFill/>
                </a:ln>
                <a:solidFill>
                  <a:srgbClr val="646569"/>
                </a:solidFill>
                <a:effectLst/>
                <a:uLnTx/>
                <a:uFillTx/>
                <a:latin typeface="Calibri"/>
                <a:ea typeface="+mn-ea"/>
                <a:cs typeface="+mn-cs"/>
              </a:rPr>
              <a:t>Person, Study Team Role </a:t>
            </a:r>
            <a:r>
              <a:rPr kumimoji="0" lang="en-US" sz="1800" b="0" i="0" u="none" strike="noStrike" kern="1200" cap="none" spc="0" normalizeH="0" baseline="0" noProof="0" dirty="0">
                <a:ln>
                  <a:noFill/>
                </a:ln>
                <a:solidFill>
                  <a:srgbClr val="646569"/>
                </a:solidFill>
                <a:effectLst/>
                <a:uLnTx/>
                <a:uFillTx/>
                <a:latin typeface="Calibri"/>
                <a:ea typeface="+mn-ea"/>
                <a:cs typeface="+mn-cs"/>
              </a:rPr>
              <a:t>and </a:t>
            </a:r>
            <a:r>
              <a:rPr kumimoji="0" lang="en-US" sz="1800" b="1" i="0" u="none" strike="noStrike" kern="1200" cap="none" spc="0" normalizeH="0" baseline="0" noProof="0" dirty="0">
                <a:ln>
                  <a:noFill/>
                </a:ln>
                <a:solidFill>
                  <a:srgbClr val="646569"/>
                </a:solidFill>
                <a:effectLst/>
                <a:uLnTx/>
                <a:uFillTx/>
                <a:latin typeface="Calibri"/>
                <a:ea typeface="+mn-ea"/>
                <a:cs typeface="+mn-cs"/>
              </a:rPr>
              <a:t>Start Date</a:t>
            </a:r>
            <a:endParaRPr kumimoji="0" lang="en-US" b="1" i="0" u="none" strike="noStrike" kern="1200" cap="none" spc="0" normalizeH="0" baseline="0" noProof="0" dirty="0">
              <a:ln>
                <a:noFill/>
              </a:ln>
              <a:solidFill>
                <a:srgbClr val="646569"/>
              </a:solidFill>
              <a:effectLst/>
              <a:uLnTx/>
              <a:uFillTx/>
              <a:latin typeface="Calibri"/>
              <a:ea typeface="+mn-ea"/>
              <a:cs typeface="+mn-cs"/>
            </a:endParaRPr>
          </a:p>
          <a:p>
            <a:pPr marL="1074420" lvl="2" indent="-342900">
              <a:lnSpc>
                <a:spcPct val="80000"/>
              </a:lnSpc>
              <a:spcBef>
                <a:spcPts val="1200"/>
              </a:spcBef>
              <a:buFont typeface="Calibri" panose="020F0502020204030204" pitchFamily="34" charset="0"/>
              <a:buChar char="—"/>
              <a:defRPr/>
            </a:pPr>
            <a:r>
              <a:rPr lang="en-US" sz="1300" b="1" dirty="0">
                <a:solidFill>
                  <a:srgbClr val="646569"/>
                </a:solidFill>
                <a:latin typeface="Calibri"/>
              </a:rPr>
              <a:t>Note: </a:t>
            </a:r>
            <a:r>
              <a:rPr lang="en-US" sz="1300" dirty="0">
                <a:solidFill>
                  <a:srgbClr val="646569"/>
                </a:solidFill>
                <a:latin typeface="Calibri"/>
              </a:rPr>
              <a:t>If the Person is also a User, the User field will automatically populate. This indicates you </a:t>
            </a:r>
            <a:r>
              <a:rPr lang="en-US" sz="1300" i="1" dirty="0">
                <a:solidFill>
                  <a:srgbClr val="646569"/>
                </a:solidFill>
                <a:latin typeface="Calibri"/>
              </a:rPr>
              <a:t>can</a:t>
            </a:r>
            <a:r>
              <a:rPr lang="en-US" sz="1300" dirty="0">
                <a:solidFill>
                  <a:srgbClr val="646569"/>
                </a:solidFill>
                <a:latin typeface="Calibri"/>
              </a:rPr>
              <a:t> provide permissions and access to this Study, if desired</a:t>
            </a:r>
          </a:p>
          <a:p>
            <a:pPr marL="1074420" lvl="2" indent="-342900">
              <a:lnSpc>
                <a:spcPct val="80000"/>
              </a:lnSpc>
              <a:spcBef>
                <a:spcPts val="1200"/>
              </a:spcBef>
              <a:buFont typeface="Calibri" panose="020F0502020204030204" pitchFamily="34" charset="0"/>
              <a:buChar char="—"/>
              <a:defRPr/>
            </a:pPr>
            <a:r>
              <a:rPr lang="en-US" sz="1300" b="1" dirty="0">
                <a:solidFill>
                  <a:srgbClr val="646569"/>
                </a:solidFill>
                <a:latin typeface="Calibri"/>
              </a:rPr>
              <a:t>Note</a:t>
            </a:r>
            <a:r>
              <a:rPr lang="en-US" sz="1300" dirty="0">
                <a:solidFill>
                  <a:srgbClr val="646569"/>
                </a:solidFill>
                <a:latin typeface="Calibri"/>
              </a:rPr>
              <a:t>: It is VCU process to add yourself as a Study Person upon creation of </a:t>
            </a:r>
            <a:r>
              <a:rPr lang="en-US" sz="1300">
                <a:solidFill>
                  <a:srgbClr val="646569"/>
                </a:solidFill>
                <a:latin typeface="Calibri"/>
              </a:rPr>
              <a:t>the Study.</a:t>
            </a:r>
            <a:endParaRPr lang="en-US" sz="1300" dirty="0">
              <a:solidFill>
                <a:srgbClr val="646569"/>
              </a:solidFill>
              <a:latin typeface="Calibri"/>
            </a:endParaRPr>
          </a:p>
          <a:p>
            <a:pPr marL="1074420" lvl="2" indent="-342900">
              <a:lnSpc>
                <a:spcPct val="80000"/>
              </a:lnSpc>
              <a:spcBef>
                <a:spcPts val="1200"/>
              </a:spcBef>
              <a:buFont typeface="Calibri" panose="020F0502020204030204" pitchFamily="34" charset="0"/>
              <a:buChar char="—"/>
              <a:defRPr/>
            </a:pPr>
            <a:r>
              <a:rPr lang="en-US" sz="1300" b="1" dirty="0">
                <a:solidFill>
                  <a:srgbClr val="646569"/>
                </a:solidFill>
                <a:latin typeface="Calibri"/>
              </a:rPr>
              <a:t>Note</a:t>
            </a:r>
            <a:r>
              <a:rPr lang="en-US" sz="1300" dirty="0">
                <a:solidFill>
                  <a:srgbClr val="646569"/>
                </a:solidFill>
                <a:latin typeface="Calibri"/>
              </a:rPr>
              <a:t>: If this is a Study Country or Study Site specific role, the Study Country and Study Site fields must also be populated</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5"/>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Select</a:t>
            </a:r>
            <a:r>
              <a:rPr kumimoji="0" lang="en-US" sz="1800" b="1" i="0" u="none" strike="noStrike" kern="1200" cap="none" spc="0" normalizeH="0" baseline="0" noProof="0" dirty="0">
                <a:ln>
                  <a:noFill/>
                </a:ln>
                <a:solidFill>
                  <a:srgbClr val="646569"/>
                </a:solidFill>
                <a:effectLst/>
                <a:uLnTx/>
                <a:uFillTx/>
                <a:latin typeface="Calibri"/>
                <a:ea typeface="+mn-ea"/>
                <a:cs typeface="+mn-cs"/>
              </a:rPr>
              <a:t> </a:t>
            </a:r>
            <a:r>
              <a:rPr kumimoji="0" lang="en-US" sz="1800" b="0" i="0" u="none" strike="noStrike" kern="1200" cap="none" spc="0" normalizeH="0" baseline="0" noProof="0" dirty="0">
                <a:ln>
                  <a:noFill/>
                </a:ln>
                <a:solidFill>
                  <a:srgbClr val="646569"/>
                </a:solidFill>
                <a:effectLst/>
                <a:uLnTx/>
                <a:uFillTx/>
                <a:latin typeface="Calibri"/>
                <a:ea typeface="+mn-ea"/>
                <a:cs typeface="+mn-cs"/>
              </a:rPr>
              <a:t>the</a:t>
            </a:r>
            <a:r>
              <a:rPr kumimoji="0" lang="en-US" sz="1800" b="1" i="0" u="none" strike="noStrike" kern="1200" cap="none" spc="0" normalizeH="0" baseline="0" noProof="0" dirty="0">
                <a:ln>
                  <a:noFill/>
                </a:ln>
                <a:solidFill>
                  <a:srgbClr val="646569"/>
                </a:solidFill>
                <a:effectLst/>
                <a:uLnTx/>
                <a:uFillTx/>
                <a:latin typeface="Calibri"/>
                <a:ea typeface="+mn-ea"/>
                <a:cs typeface="+mn-cs"/>
              </a:rPr>
              <a:t> Primary Contact Information</a:t>
            </a:r>
          </a:p>
          <a:p>
            <a:pPr marL="1074420" lvl="2" indent="-342900">
              <a:lnSpc>
                <a:spcPct val="80000"/>
              </a:lnSpc>
              <a:spcBef>
                <a:spcPts val="600"/>
              </a:spcBef>
              <a:buClr>
                <a:schemeClr val="tx1"/>
              </a:buClr>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kumimoji="0" lang="en-US" sz="1300" i="0" u="none" strike="noStrike" kern="1200" cap="none" spc="0" normalizeH="0" baseline="0" noProof="0" dirty="0">
                <a:ln>
                  <a:noFill/>
                </a:ln>
                <a:solidFill>
                  <a:srgbClr val="646569"/>
                </a:solidFill>
                <a:effectLst/>
                <a:uLnTx/>
                <a:uFillTx/>
                <a:latin typeface="Calibri"/>
                <a:ea typeface="+mn-ea"/>
                <a:cs typeface="+mn-cs"/>
              </a:rPr>
              <a:t>use the Binoculars to select the appropriate Contact Information if more than one is available for the Person. Email and Phone Number will automatically populate based on the Primary Contact Information selected</a:t>
            </a:r>
            <a:endParaRPr kumimoji="0" lang="en-US" sz="1300" b="1" i="0" u="none" strike="noStrike" kern="1200" cap="none" spc="0" normalizeH="0" baseline="0" noProof="0" dirty="0">
              <a:ln>
                <a:noFill/>
              </a:ln>
              <a:solidFill>
                <a:srgbClr val="646569"/>
              </a:solidFill>
              <a:effectLst/>
              <a:uLnTx/>
              <a:uFillTx/>
              <a:latin typeface="Calibri"/>
              <a:ea typeface="+mn-ea"/>
              <a:cs typeface="+mn-cs"/>
            </a:endParaRP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5"/>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Select</a:t>
            </a:r>
            <a:r>
              <a:rPr kumimoji="0" lang="en-US" sz="1800" b="1" i="0" u="none" strike="noStrike" kern="1200" cap="none" spc="0" normalizeH="0" baseline="0" noProof="0" dirty="0">
                <a:ln>
                  <a:noFill/>
                </a:ln>
                <a:solidFill>
                  <a:srgbClr val="646569"/>
                </a:solidFill>
                <a:effectLst/>
                <a:uLnTx/>
                <a:uFillTx/>
                <a:latin typeface="Calibri"/>
                <a:ea typeface="+mn-ea"/>
                <a:cs typeface="+mn-cs"/>
              </a:rPr>
              <a:t> Yes</a:t>
            </a:r>
            <a:r>
              <a:rPr kumimoji="0" lang="en-US" sz="1800" b="0" i="0" u="none" strike="noStrike" kern="1200" cap="none" spc="0" normalizeH="0" baseline="0" noProof="0" dirty="0">
                <a:ln>
                  <a:noFill/>
                </a:ln>
                <a:solidFill>
                  <a:srgbClr val="646569"/>
                </a:solidFill>
                <a:effectLst/>
                <a:uLnTx/>
                <a:uFillTx/>
                <a:latin typeface="Calibri"/>
                <a:ea typeface="+mn-ea"/>
                <a:cs typeface="+mn-cs"/>
              </a:rPr>
              <a:t> in </a:t>
            </a:r>
            <a:r>
              <a:rPr kumimoji="0" lang="en-US" sz="1800" b="1" i="0" u="none" strike="noStrike" kern="1200" cap="none" spc="0" normalizeH="0" baseline="0" noProof="0" dirty="0">
                <a:ln>
                  <a:noFill/>
                </a:ln>
                <a:solidFill>
                  <a:srgbClr val="646569"/>
                </a:solidFill>
                <a:effectLst/>
                <a:uLnTx/>
                <a:uFillTx/>
                <a:latin typeface="Calibri"/>
                <a:ea typeface="+mn-ea"/>
                <a:cs typeface="+mn-cs"/>
              </a:rPr>
              <a:t>Grant Access to Related Records </a:t>
            </a:r>
          </a:p>
          <a:p>
            <a:pPr marL="1074420" lvl="2" indent="-342900">
              <a:lnSpc>
                <a:spcPct val="80000"/>
              </a:lnSpc>
              <a:spcBef>
                <a:spcPts val="600"/>
              </a:spcBef>
              <a:buClr>
                <a:schemeClr val="tx1"/>
              </a:buClr>
              <a:buFont typeface="Calibri" panose="020F0502020204030204" pitchFamily="34" charset="0"/>
              <a:buChar char="−"/>
              <a:defRPr/>
            </a:pPr>
            <a:r>
              <a:rPr lang="en-US" sz="1300" b="1" dirty="0">
                <a:solidFill>
                  <a:srgbClr val="646569"/>
                </a:solidFill>
              </a:rPr>
              <a:t>Note: </a:t>
            </a:r>
            <a:r>
              <a:rPr lang="en-US" sz="1300" dirty="0">
                <a:solidFill>
                  <a:srgbClr val="646569"/>
                </a:solidFill>
              </a:rPr>
              <a:t>Selecting</a:t>
            </a:r>
            <a:r>
              <a:rPr lang="en-US" sz="1300" b="1" dirty="0">
                <a:solidFill>
                  <a:srgbClr val="646569"/>
                </a:solidFill>
              </a:rPr>
              <a:t> Yes </a:t>
            </a:r>
            <a:r>
              <a:rPr lang="en-US" sz="1300" dirty="0">
                <a:solidFill>
                  <a:srgbClr val="646569"/>
                </a:solidFill>
              </a:rPr>
              <a:t>to</a:t>
            </a:r>
            <a:r>
              <a:rPr lang="en-US" sz="1300" b="1" dirty="0">
                <a:solidFill>
                  <a:srgbClr val="646569"/>
                </a:solidFill>
              </a:rPr>
              <a:t> Grant Access to Related Records</a:t>
            </a:r>
            <a:r>
              <a:rPr lang="en-US" sz="1300" dirty="0">
                <a:solidFill>
                  <a:srgbClr val="646569"/>
                </a:solidFill>
              </a:rPr>
              <a:t> will grant additional permissions and access to this Study</a:t>
            </a:r>
            <a:endParaRPr lang="en-US" sz="1300" b="1" dirty="0">
              <a:solidFill>
                <a:srgbClr val="646569"/>
              </a:solidFill>
            </a:endParaRP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5"/>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Click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Save. </a:t>
            </a:r>
            <a:r>
              <a:rPr kumimoji="0" lang="en-US" sz="1800" i="0" u="none" strike="noStrike" kern="1200" cap="none" spc="0" normalizeH="0" baseline="0" noProof="0" dirty="0">
                <a:ln>
                  <a:noFill/>
                </a:ln>
                <a:solidFill>
                  <a:srgbClr val="646569"/>
                </a:solidFill>
                <a:effectLst/>
                <a:uLnTx/>
                <a:uFillTx/>
                <a:latin typeface="Calibri"/>
                <a:ea typeface="+mn-ea"/>
                <a:cs typeface="+mn-cs"/>
              </a:rPr>
              <a:t>The Person has been added to your Study Roster </a:t>
            </a:r>
            <a:r>
              <a:rPr kumimoji="0" lang="en-US" sz="1800" i="1" u="none" strike="noStrike" kern="1200" cap="none" spc="0" normalizeH="0" baseline="0" noProof="0" dirty="0">
                <a:ln>
                  <a:noFill/>
                </a:ln>
                <a:solidFill>
                  <a:srgbClr val="646569"/>
                </a:solidFill>
                <a:effectLst/>
                <a:uLnTx/>
                <a:uFillTx/>
                <a:latin typeface="Calibri"/>
                <a:ea typeface="+mn-ea"/>
                <a:cs typeface="+mn-cs"/>
              </a:rPr>
              <a:t>with permissions</a:t>
            </a:r>
            <a:endParaRPr lang="en-US" i="1" dirty="0">
              <a:solidFill>
                <a:srgbClr val="646569"/>
              </a:solidFill>
              <a:latin typeface="Calibri"/>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Granting Study Access</a:t>
            </a:r>
          </a:p>
        </p:txBody>
      </p:sp>
      <p:sp>
        <p:nvSpPr>
          <p:cNvPr id="2" name="Text Placeholder 1">
            <a:extLst>
              <a:ext uri="{FF2B5EF4-FFF2-40B4-BE49-F238E27FC236}">
                <a16:creationId xmlns:a16="http://schemas.microsoft.com/office/drawing/2014/main" id="{96045906-B8F2-48B0-8925-5FB8F5907D6D}"/>
              </a:ext>
            </a:extLst>
          </p:cNvPr>
          <p:cNvSpPr>
            <a:spLocks noGrp="1"/>
          </p:cNvSpPr>
          <p:nvPr>
            <p:ph type="body" sz="quarter" idx="14"/>
          </p:nvPr>
        </p:nvSpPr>
        <p:spPr/>
        <p:txBody>
          <a:bodyPr/>
          <a:lstStyle/>
          <a:p>
            <a:r>
              <a:rPr lang="en-US" dirty="0"/>
              <a:t>Create Study Personnel</a:t>
            </a:r>
            <a:endParaRPr lang="en-GB" dirty="0"/>
          </a:p>
        </p:txBody>
      </p:sp>
      <p:sp>
        <p:nvSpPr>
          <p:cNvPr id="28" name="Oval 27">
            <a:extLst>
              <a:ext uri="{FF2B5EF4-FFF2-40B4-BE49-F238E27FC236}">
                <a16:creationId xmlns:a16="http://schemas.microsoft.com/office/drawing/2014/main" id="{65A348BA-74FF-4571-A1F2-4AB56D8D6F59}"/>
              </a:ext>
            </a:extLst>
          </p:cNvPr>
          <p:cNvSpPr/>
          <p:nvPr/>
        </p:nvSpPr>
        <p:spPr>
          <a:xfrm>
            <a:off x="5586415" y="5077028"/>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p>
        </p:txBody>
      </p:sp>
      <p:sp>
        <p:nvSpPr>
          <p:cNvPr id="30" name="Oval 29">
            <a:extLst>
              <a:ext uri="{FF2B5EF4-FFF2-40B4-BE49-F238E27FC236}">
                <a16:creationId xmlns:a16="http://schemas.microsoft.com/office/drawing/2014/main" id="{DF42D96F-DBC6-41EF-90BB-003C6B78ADB7}"/>
              </a:ext>
            </a:extLst>
          </p:cNvPr>
          <p:cNvSpPr/>
          <p:nvPr/>
        </p:nvSpPr>
        <p:spPr>
          <a:xfrm>
            <a:off x="10682565" y="5751237"/>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sp>
        <p:nvSpPr>
          <p:cNvPr id="32" name="Rectangle: Rounded Corners 15">
            <a:extLst>
              <a:ext uri="{FF2B5EF4-FFF2-40B4-BE49-F238E27FC236}">
                <a16:creationId xmlns:a16="http://schemas.microsoft.com/office/drawing/2014/main" id="{62458004-97A8-444E-9071-D969129E7949}"/>
              </a:ext>
              <a:ext uri="{C183D7F6-B498-43B3-948B-1728B52AA6E4}">
                <adec:decorative xmlns:adec="http://schemas.microsoft.com/office/drawing/2017/decorative" val="1"/>
              </a:ext>
            </a:extLst>
          </p:cNvPr>
          <p:cNvSpPr/>
          <p:nvPr/>
        </p:nvSpPr>
        <p:spPr>
          <a:xfrm>
            <a:off x="6144578" y="5159413"/>
            <a:ext cx="1694603" cy="31697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35" name="Rectangle: Rounded Corners 15">
            <a:extLst>
              <a:ext uri="{FF2B5EF4-FFF2-40B4-BE49-F238E27FC236}">
                <a16:creationId xmlns:a16="http://schemas.microsoft.com/office/drawing/2014/main" id="{9493D48D-D5DD-4E8F-AD9B-FB95DBEB7782}"/>
              </a:ext>
              <a:ext uri="{C183D7F6-B498-43B3-948B-1728B52AA6E4}">
                <adec:decorative xmlns:adec="http://schemas.microsoft.com/office/drawing/2017/decorative" val="1"/>
              </a:ext>
            </a:extLst>
          </p:cNvPr>
          <p:cNvSpPr/>
          <p:nvPr/>
        </p:nvSpPr>
        <p:spPr>
          <a:xfrm>
            <a:off x="10861113" y="6180293"/>
            <a:ext cx="461008" cy="34281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pic>
        <p:nvPicPr>
          <p:cNvPr id="8" name="Picture 7" descr="Screenshot showing steps 5 and 6">
            <a:extLst>
              <a:ext uri="{FF2B5EF4-FFF2-40B4-BE49-F238E27FC236}">
                <a16:creationId xmlns:a16="http://schemas.microsoft.com/office/drawing/2014/main" id="{EE52AF3F-8379-254A-DBB5-79E09030BA64}"/>
              </a:ext>
            </a:extLst>
          </p:cNvPr>
          <p:cNvPicPr>
            <a:picLocks noChangeAspect="1"/>
          </p:cNvPicPr>
          <p:nvPr/>
        </p:nvPicPr>
        <p:blipFill>
          <a:blip r:embed="rId5"/>
          <a:stretch>
            <a:fillRect/>
          </a:stretch>
        </p:blipFill>
        <p:spPr>
          <a:xfrm>
            <a:off x="6096001" y="2757331"/>
            <a:ext cx="4995212" cy="1964544"/>
          </a:xfrm>
          <a:prstGeom prst="rect">
            <a:avLst/>
          </a:prstGeom>
        </p:spPr>
      </p:pic>
      <p:sp>
        <p:nvSpPr>
          <p:cNvPr id="19" name="Rectangle: Rounded Corners 18">
            <a:extLst>
              <a:ext uri="{FF2B5EF4-FFF2-40B4-BE49-F238E27FC236}">
                <a16:creationId xmlns:a16="http://schemas.microsoft.com/office/drawing/2014/main" id="{15BB9D5E-A653-0D0F-7CC8-4379898E4C08}"/>
              </a:ext>
              <a:ext uri="{C183D7F6-B498-43B3-948B-1728B52AA6E4}">
                <adec:decorative xmlns:adec="http://schemas.microsoft.com/office/drawing/2017/decorative" val="1"/>
              </a:ext>
            </a:extLst>
          </p:cNvPr>
          <p:cNvSpPr/>
          <p:nvPr/>
        </p:nvSpPr>
        <p:spPr>
          <a:xfrm>
            <a:off x="6369098" y="3122726"/>
            <a:ext cx="2384630" cy="116640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20" name="Rectangle: Rounded Corners 15">
            <a:extLst>
              <a:ext uri="{FF2B5EF4-FFF2-40B4-BE49-F238E27FC236}">
                <a16:creationId xmlns:a16="http://schemas.microsoft.com/office/drawing/2014/main" id="{2806A9F6-51DB-F026-AFC7-FAB42FAFE40C}"/>
              </a:ext>
              <a:ext uri="{C183D7F6-B498-43B3-948B-1728B52AA6E4}">
                <adec:decorative xmlns:adec="http://schemas.microsoft.com/office/drawing/2017/decorative" val="1"/>
              </a:ext>
            </a:extLst>
          </p:cNvPr>
          <p:cNvSpPr/>
          <p:nvPr/>
        </p:nvSpPr>
        <p:spPr>
          <a:xfrm>
            <a:off x="8857639" y="3585462"/>
            <a:ext cx="2216436" cy="3418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21" name="Oval 20">
            <a:extLst>
              <a:ext uri="{FF2B5EF4-FFF2-40B4-BE49-F238E27FC236}">
                <a16:creationId xmlns:a16="http://schemas.microsoft.com/office/drawing/2014/main" id="{A6D4AC11-99AD-D260-3C3C-D915505E0287}"/>
              </a:ext>
            </a:extLst>
          </p:cNvPr>
          <p:cNvSpPr/>
          <p:nvPr/>
        </p:nvSpPr>
        <p:spPr>
          <a:xfrm>
            <a:off x="10581237" y="3113165"/>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22" name="Oval 21">
            <a:extLst>
              <a:ext uri="{FF2B5EF4-FFF2-40B4-BE49-F238E27FC236}">
                <a16:creationId xmlns:a16="http://schemas.microsoft.com/office/drawing/2014/main" id="{7341352D-3316-E7DD-1AE1-9AF75F9DAA7C}"/>
              </a:ext>
            </a:extLst>
          </p:cNvPr>
          <p:cNvSpPr/>
          <p:nvPr/>
        </p:nvSpPr>
        <p:spPr>
          <a:xfrm>
            <a:off x="5703605" y="3267747"/>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Tree>
    <p:extLst>
      <p:ext uri="{BB962C8B-B14F-4D97-AF65-F5344CB8AC3E}">
        <p14:creationId xmlns:p14="http://schemas.microsoft.com/office/powerpoint/2010/main" val="322269005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80350" y="1516269"/>
            <a:ext cx="4039120" cy="5108450"/>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t>From the </a:t>
            </a:r>
            <a:r>
              <a:rPr lang="en-US" b="1" dirty="0"/>
              <a:t>Study Info </a:t>
            </a:r>
            <a:r>
              <a:rPr lang="en-US" dirty="0"/>
              <a:t>tab, Select </a:t>
            </a:r>
            <a:r>
              <a:rPr lang="en-US" b="1" dirty="0"/>
              <a:t>Study Sites</a:t>
            </a:r>
            <a:r>
              <a:rPr lang="en-US" dirty="0"/>
              <a:t> from the drop down </a:t>
            </a:r>
          </a:p>
          <a:p>
            <a:pPr marL="617220" lvl="1" indent="-342900">
              <a:lnSpc>
                <a:spcPct val="80000"/>
              </a:lnSpc>
              <a:spcBef>
                <a:spcPts val="1200"/>
              </a:spcBef>
              <a:buClr>
                <a:schemeClr val="tx2"/>
              </a:buClr>
              <a:buFont typeface="+mj-lt"/>
              <a:buAutoNum type="arabicPeriod"/>
            </a:pPr>
            <a:r>
              <a:rPr lang="en-US" dirty="0"/>
              <a:t>Click on the blue hyperlink for the correct Study Site</a:t>
            </a:r>
          </a:p>
          <a:p>
            <a:pPr marL="1074420" lvl="2" indent="-342900">
              <a:lnSpc>
                <a:spcPct val="80000"/>
              </a:lnSpc>
              <a:spcBef>
                <a:spcPts val="1200"/>
              </a:spcBef>
              <a:buFont typeface="Calibri" panose="020F0502020204030204" pitchFamily="34" charset="0"/>
              <a:buChar char="—"/>
            </a:pPr>
            <a:r>
              <a:rPr lang="en-US" sz="1300" b="1" dirty="0"/>
              <a:t>Note</a:t>
            </a:r>
            <a:r>
              <a:rPr lang="en-US" sz="1300" dirty="0"/>
              <a:t>: Ensure the </a:t>
            </a:r>
            <a:r>
              <a:rPr lang="en-US" sz="1300" b="1" dirty="0"/>
              <a:t>All Study Sites </a:t>
            </a:r>
            <a:r>
              <a:rPr lang="en-US" sz="1300" dirty="0"/>
              <a:t>view is selected</a:t>
            </a:r>
          </a:p>
          <a:p>
            <a:pPr marL="617220" lvl="1" indent="-342900">
              <a:lnSpc>
                <a:spcPct val="80000"/>
              </a:lnSpc>
              <a:spcBef>
                <a:spcPts val="1200"/>
              </a:spcBef>
              <a:buClr>
                <a:schemeClr val="tx2"/>
              </a:buClr>
              <a:buFont typeface="+mj-lt"/>
              <a:buAutoNum type="arabicPeriod"/>
            </a:pPr>
            <a:r>
              <a:rPr lang="en-US" dirty="0"/>
              <a:t>On the Study Site Page, go to the </a:t>
            </a:r>
            <a:r>
              <a:rPr lang="en-US" b="1" dirty="0"/>
              <a:t>Study Site Personnel </a:t>
            </a:r>
            <a:r>
              <a:rPr lang="en-US" dirty="0"/>
              <a:t>section in the Navigation Pane</a:t>
            </a:r>
          </a:p>
          <a:p>
            <a:pPr marL="617220" lvl="1" indent="-342900">
              <a:lnSpc>
                <a:spcPct val="80000"/>
              </a:lnSpc>
              <a:spcBef>
                <a:spcPts val="1200"/>
              </a:spcBef>
              <a:buClr>
                <a:schemeClr val="tx2"/>
              </a:buClr>
              <a:buFont typeface="+mj-lt"/>
              <a:buAutoNum type="arabicPeriod"/>
            </a:pPr>
            <a:r>
              <a:rPr lang="en-US" dirty="0">
                <a:solidFill>
                  <a:srgbClr val="646569"/>
                </a:solidFill>
                <a:latin typeface="Calibri"/>
              </a:rPr>
              <a:t>From the </a:t>
            </a:r>
            <a:r>
              <a:rPr lang="en-US" b="1" dirty="0"/>
              <a:t>Study Site Personnel </a:t>
            </a:r>
            <a:r>
              <a:rPr lang="en-US" dirty="0">
                <a:solidFill>
                  <a:srgbClr val="646569"/>
                </a:solidFill>
                <a:latin typeface="Calibri"/>
              </a:rPr>
              <a:t>section,</a:t>
            </a:r>
            <a:r>
              <a:rPr kumimoji="0" lang="en-US" sz="1800" b="0" i="0" u="none" strike="noStrike" kern="1200" cap="none" spc="0" normalizeH="0" baseline="0" noProof="0" dirty="0">
                <a:ln>
                  <a:noFill/>
                </a:ln>
                <a:solidFill>
                  <a:srgbClr val="646569"/>
                </a:solidFill>
                <a:effectLst/>
                <a:uLnTx/>
                <a:uFillTx/>
                <a:latin typeface="Calibri"/>
                <a:ea typeface="+mn-ea"/>
                <a:cs typeface="+mn-cs"/>
              </a:rPr>
              <a:t> </a:t>
            </a:r>
            <a:r>
              <a:rPr lang="en-US" dirty="0">
                <a:solidFill>
                  <a:srgbClr val="646569"/>
                </a:solidFill>
                <a:latin typeface="Calibri"/>
              </a:rPr>
              <a:t>c</a:t>
            </a:r>
            <a:r>
              <a:rPr kumimoji="0" lang="en-US" sz="1800" b="0" i="0" u="none" strike="noStrike" kern="1200" cap="none" spc="0" normalizeH="0" baseline="0" noProof="0" dirty="0">
                <a:ln>
                  <a:noFill/>
                </a:ln>
                <a:solidFill>
                  <a:srgbClr val="646569"/>
                </a:solidFill>
                <a:effectLst/>
                <a:uLnTx/>
                <a:uFillTx/>
                <a:latin typeface="Calibri"/>
                <a:ea typeface="+mn-ea"/>
                <a:cs typeface="+mn-cs"/>
              </a:rPr>
              <a:t>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Create</a:t>
            </a:r>
          </a:p>
          <a:p>
            <a:pPr marL="1074420" lvl="2" indent="-342900">
              <a:lnSpc>
                <a:spcPct val="80000"/>
              </a:lnSpc>
              <a:spcBef>
                <a:spcPts val="1200"/>
              </a:spcBef>
              <a:buFont typeface="Calibri" panose="020F0502020204030204" pitchFamily="34" charset="0"/>
              <a:buChar char="—"/>
            </a:pPr>
            <a:r>
              <a:rPr lang="en-US" sz="1300" b="1" dirty="0"/>
              <a:t>Note</a:t>
            </a:r>
            <a:r>
              <a:rPr lang="en-US" sz="1300" dirty="0"/>
              <a:t>: It is possible to create Study Site Personnel from the Study Page by going to the Study Details section and populating the Study Country and Study Site fields.</a:t>
            </a:r>
          </a:p>
          <a:p>
            <a:pPr marL="617220" lvl="1" indent="-342900">
              <a:lnSpc>
                <a:spcPct val="80000"/>
              </a:lnSpc>
              <a:spcBef>
                <a:spcPts val="1200"/>
              </a:spcBef>
              <a:buClr>
                <a:schemeClr val="tx2"/>
              </a:buClr>
              <a:buFont typeface="+mj-lt"/>
              <a:buAutoNum type="arabicPeriod"/>
            </a:pPr>
            <a:endParaRPr kumimoji="0" lang="en-US" sz="1800" b="1"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1200"/>
              </a:spcBef>
              <a:buClr>
                <a:schemeClr val="tx2"/>
              </a:buClr>
              <a:buFont typeface="+mj-lt"/>
              <a:buAutoNum type="arabicPeriod"/>
            </a:pPr>
            <a:endParaRPr lang="en-US" b="1" dirty="0">
              <a:solidFill>
                <a:srgbClr val="646569"/>
              </a:solidFill>
              <a:latin typeface="Calibri"/>
            </a:endParaRPr>
          </a:p>
          <a:p>
            <a:pPr marL="274320" lvl="1">
              <a:lnSpc>
                <a:spcPct val="80000"/>
              </a:lnSpc>
              <a:spcBef>
                <a:spcPts val="1200"/>
              </a:spcBef>
              <a:buClr>
                <a:schemeClr val="tx2"/>
              </a:buCl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s-ES" dirty="0"/>
              <a:t>Tracking Study Participation</a:t>
            </a:r>
            <a:endParaRPr lang="en-US" dirty="0"/>
          </a:p>
        </p:txBody>
      </p:sp>
      <p:sp>
        <p:nvSpPr>
          <p:cNvPr id="5" name="Text Placeholder 4">
            <a:extLst>
              <a:ext uri="{FF2B5EF4-FFF2-40B4-BE49-F238E27FC236}">
                <a16:creationId xmlns:a16="http://schemas.microsoft.com/office/drawing/2014/main" id="{09EF9F69-9295-4578-AE3A-044E483EBD35}"/>
              </a:ext>
            </a:extLst>
          </p:cNvPr>
          <p:cNvSpPr>
            <a:spLocks noGrp="1"/>
          </p:cNvSpPr>
          <p:nvPr>
            <p:ph type="body" sz="quarter" idx="14"/>
          </p:nvPr>
        </p:nvSpPr>
        <p:spPr/>
        <p:txBody>
          <a:bodyPr/>
          <a:lstStyle/>
          <a:p>
            <a:r>
              <a:rPr lang="en-US" dirty="0"/>
              <a:t>Create Study Personnel</a:t>
            </a:r>
            <a:endParaRPr lang="en-GB" dirty="0"/>
          </a:p>
        </p:txBody>
      </p:sp>
      <p:grpSp>
        <p:nvGrpSpPr>
          <p:cNvPr id="9" name="Group 8" descr="Screenshot showing step 1">
            <a:extLst>
              <a:ext uri="{FF2B5EF4-FFF2-40B4-BE49-F238E27FC236}">
                <a16:creationId xmlns:a16="http://schemas.microsoft.com/office/drawing/2014/main" id="{5EC98E93-8206-2989-99B8-F4973764BD97}"/>
              </a:ext>
            </a:extLst>
          </p:cNvPr>
          <p:cNvGrpSpPr/>
          <p:nvPr/>
        </p:nvGrpSpPr>
        <p:grpSpPr>
          <a:xfrm>
            <a:off x="4740200" y="1548740"/>
            <a:ext cx="2006703" cy="1428823"/>
            <a:chOff x="4740200" y="1548740"/>
            <a:chExt cx="2006703" cy="1428823"/>
          </a:xfrm>
        </p:grpSpPr>
        <p:pic>
          <p:nvPicPr>
            <p:cNvPr id="14" name="Picture 13">
              <a:extLst>
                <a:ext uri="{FF2B5EF4-FFF2-40B4-BE49-F238E27FC236}">
                  <a16:creationId xmlns:a16="http://schemas.microsoft.com/office/drawing/2014/main" id="{A84C6A7C-B8F7-40C0-8FDB-18C3069666FE}"/>
                </a:ext>
              </a:extLst>
            </p:cNvPr>
            <p:cNvPicPr>
              <a:picLocks noChangeAspect="1"/>
            </p:cNvPicPr>
            <p:nvPr/>
          </p:nvPicPr>
          <p:blipFill>
            <a:blip r:embed="rId3"/>
            <a:stretch>
              <a:fillRect/>
            </a:stretch>
          </p:blipFill>
          <p:spPr>
            <a:xfrm>
              <a:off x="4740200" y="1548740"/>
              <a:ext cx="2006703" cy="1428823"/>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09CC5D4D-E0D3-49E2-9BF4-8E1015EE675B}"/>
                </a:ext>
              </a:extLst>
            </p:cNvPr>
            <p:cNvSpPr/>
            <p:nvPr/>
          </p:nvSpPr>
          <p:spPr>
            <a:xfrm>
              <a:off x="4951922" y="185237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34" name="Rectangle: Rounded Corners 33">
              <a:extLst>
                <a:ext uri="{FF2B5EF4-FFF2-40B4-BE49-F238E27FC236}">
                  <a16:creationId xmlns:a16="http://schemas.microsoft.com/office/drawing/2014/main" id="{EEE96F42-439B-4109-9EE6-724EE5A6597B}"/>
                </a:ext>
                <a:ext uri="{C183D7F6-B498-43B3-948B-1728B52AA6E4}">
                  <adec:decorative xmlns:adec="http://schemas.microsoft.com/office/drawing/2017/decorative" val="1"/>
                </a:ext>
              </a:extLst>
            </p:cNvPr>
            <p:cNvSpPr/>
            <p:nvPr/>
          </p:nvSpPr>
          <p:spPr>
            <a:xfrm>
              <a:off x="5605615" y="2644469"/>
              <a:ext cx="778212" cy="25549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37" name="Oval 36">
            <a:extLst>
              <a:ext uri="{FF2B5EF4-FFF2-40B4-BE49-F238E27FC236}">
                <a16:creationId xmlns:a16="http://schemas.microsoft.com/office/drawing/2014/main" id="{5799CD05-0493-446A-9D0A-9C93CE56173E}"/>
              </a:ext>
            </a:extLst>
          </p:cNvPr>
          <p:cNvSpPr/>
          <p:nvPr/>
        </p:nvSpPr>
        <p:spPr>
          <a:xfrm>
            <a:off x="4455192" y="454350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a:rPr>
              <a:t>3</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Screenshot showing steps 3 and 4">
            <a:extLst>
              <a:ext uri="{FF2B5EF4-FFF2-40B4-BE49-F238E27FC236}">
                <a16:creationId xmlns:a16="http://schemas.microsoft.com/office/drawing/2014/main" id="{BCA850AA-3555-F7E8-5B02-080DBA59B405}"/>
              </a:ext>
            </a:extLst>
          </p:cNvPr>
          <p:cNvPicPr>
            <a:picLocks noChangeAspect="1"/>
          </p:cNvPicPr>
          <p:nvPr/>
        </p:nvPicPr>
        <p:blipFill>
          <a:blip r:embed="rId4"/>
          <a:stretch>
            <a:fillRect/>
          </a:stretch>
        </p:blipFill>
        <p:spPr>
          <a:xfrm>
            <a:off x="4951922" y="3358062"/>
            <a:ext cx="6294986" cy="2164060"/>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B76A1B49-21F9-F04D-36AF-22B11615E420}"/>
              </a:ext>
              <a:ext uri="{C183D7F6-B498-43B3-948B-1728B52AA6E4}">
                <adec:decorative xmlns:adec="http://schemas.microsoft.com/office/drawing/2017/decorative" val="1"/>
              </a:ext>
            </a:extLst>
          </p:cNvPr>
          <p:cNvSpPr/>
          <p:nvPr/>
        </p:nvSpPr>
        <p:spPr>
          <a:xfrm>
            <a:off x="4976149" y="4605936"/>
            <a:ext cx="1643627" cy="35996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CD412E26-04A0-8F31-B7D2-8F1E30F4ECE1}"/>
              </a:ext>
              <a:ext uri="{C183D7F6-B498-43B3-948B-1728B52AA6E4}">
                <adec:decorative xmlns:adec="http://schemas.microsoft.com/office/drawing/2017/decorative" val="1"/>
              </a:ext>
            </a:extLst>
          </p:cNvPr>
          <p:cNvSpPr/>
          <p:nvPr/>
        </p:nvSpPr>
        <p:spPr>
          <a:xfrm>
            <a:off x="7485826" y="4241059"/>
            <a:ext cx="822443" cy="32678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2" name="Oval 41">
            <a:extLst>
              <a:ext uri="{FF2B5EF4-FFF2-40B4-BE49-F238E27FC236}">
                <a16:creationId xmlns:a16="http://schemas.microsoft.com/office/drawing/2014/main" id="{B965A2AE-B957-F246-7BC5-AA6218E78765}"/>
              </a:ext>
            </a:extLst>
          </p:cNvPr>
          <p:cNvSpPr/>
          <p:nvPr/>
        </p:nvSpPr>
        <p:spPr>
          <a:xfrm>
            <a:off x="6913936" y="404202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4</a:t>
            </a:r>
          </a:p>
        </p:txBody>
      </p:sp>
      <p:grpSp>
        <p:nvGrpSpPr>
          <p:cNvPr id="17" name="Group 16" descr="Screenshot showing step 2">
            <a:extLst>
              <a:ext uri="{FF2B5EF4-FFF2-40B4-BE49-F238E27FC236}">
                <a16:creationId xmlns:a16="http://schemas.microsoft.com/office/drawing/2014/main" id="{B1E4C246-CD22-6FFF-2947-F6B7BCA68289}"/>
              </a:ext>
            </a:extLst>
          </p:cNvPr>
          <p:cNvGrpSpPr/>
          <p:nvPr/>
        </p:nvGrpSpPr>
        <p:grpSpPr>
          <a:xfrm>
            <a:off x="6622396" y="1548740"/>
            <a:ext cx="3955699" cy="1428823"/>
            <a:chOff x="6622396" y="1548740"/>
            <a:chExt cx="3955699" cy="1428823"/>
          </a:xfrm>
        </p:grpSpPr>
        <p:grpSp>
          <p:nvGrpSpPr>
            <p:cNvPr id="16" name="Group 15">
              <a:extLst>
                <a:ext uri="{FF2B5EF4-FFF2-40B4-BE49-F238E27FC236}">
                  <a16:creationId xmlns:a16="http://schemas.microsoft.com/office/drawing/2014/main" id="{4A729AF0-FC00-B4BC-7A01-E0852DC343BB}"/>
                </a:ext>
              </a:extLst>
            </p:cNvPr>
            <p:cNvGrpSpPr/>
            <p:nvPr/>
          </p:nvGrpSpPr>
          <p:grpSpPr>
            <a:xfrm>
              <a:off x="6622396" y="1548740"/>
              <a:ext cx="3955699" cy="1428823"/>
              <a:chOff x="6622396" y="1548740"/>
              <a:chExt cx="3955699" cy="1428823"/>
            </a:xfrm>
          </p:grpSpPr>
          <p:grpSp>
            <p:nvGrpSpPr>
              <p:cNvPr id="13" name="Group 12" descr="Screenshot showing step 2">
                <a:extLst>
                  <a:ext uri="{FF2B5EF4-FFF2-40B4-BE49-F238E27FC236}">
                    <a16:creationId xmlns:a16="http://schemas.microsoft.com/office/drawing/2014/main" id="{B234AD43-C3B9-B37B-233D-4CED87AD7387}"/>
                  </a:ext>
                </a:extLst>
              </p:cNvPr>
              <p:cNvGrpSpPr/>
              <p:nvPr/>
            </p:nvGrpSpPr>
            <p:grpSpPr>
              <a:xfrm>
                <a:off x="6622396" y="1548740"/>
                <a:ext cx="3955699" cy="1428823"/>
                <a:chOff x="6622396" y="1548740"/>
                <a:chExt cx="3955699" cy="1428823"/>
              </a:xfrm>
            </p:grpSpPr>
            <p:grpSp>
              <p:nvGrpSpPr>
                <p:cNvPr id="11" name="Group 10" descr="Screenshot showing step 2">
                  <a:extLst>
                    <a:ext uri="{FF2B5EF4-FFF2-40B4-BE49-F238E27FC236}">
                      <a16:creationId xmlns:a16="http://schemas.microsoft.com/office/drawing/2014/main" id="{F8F0241A-81D6-41D8-ACC2-29531B38FD99}"/>
                    </a:ext>
                  </a:extLst>
                </p:cNvPr>
                <p:cNvGrpSpPr/>
                <p:nvPr/>
              </p:nvGrpSpPr>
              <p:grpSpPr>
                <a:xfrm>
                  <a:off x="6622396" y="1548740"/>
                  <a:ext cx="3955699" cy="1428823"/>
                  <a:chOff x="6622396" y="1548740"/>
                  <a:chExt cx="3955699" cy="1428823"/>
                </a:xfrm>
              </p:grpSpPr>
              <p:pic>
                <p:nvPicPr>
                  <p:cNvPr id="3" name="Picture 2">
                    <a:extLst>
                      <a:ext uri="{FF2B5EF4-FFF2-40B4-BE49-F238E27FC236}">
                        <a16:creationId xmlns:a16="http://schemas.microsoft.com/office/drawing/2014/main" id="{742A9EFC-6CBE-7BAD-66A5-F466ADE9F432}"/>
                      </a:ext>
                    </a:extLst>
                  </p:cNvPr>
                  <p:cNvPicPr>
                    <a:picLocks noChangeAspect="1"/>
                  </p:cNvPicPr>
                  <p:nvPr/>
                </p:nvPicPr>
                <p:blipFill rotWithShape="1">
                  <a:blip r:embed="rId5"/>
                  <a:srcRect r="10359"/>
                  <a:stretch/>
                </p:blipFill>
                <p:spPr>
                  <a:xfrm>
                    <a:off x="6622396" y="1548740"/>
                    <a:ext cx="3955699" cy="1428823"/>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A0809D23-EE90-E510-0DF9-EE2F7E09D46F}"/>
                      </a:ext>
                    </a:extLst>
                  </p:cNvPr>
                  <p:cNvSpPr/>
                  <p:nvPr/>
                </p:nvSpPr>
                <p:spPr>
                  <a:xfrm>
                    <a:off x="8214987" y="2316487"/>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3" name="Rectangle: Rounded Corners 22">
                    <a:extLst>
                      <a:ext uri="{FF2B5EF4-FFF2-40B4-BE49-F238E27FC236}">
                        <a16:creationId xmlns:a16="http://schemas.microsoft.com/office/drawing/2014/main" id="{96424B55-1B3B-8CCC-8F36-C5D4536C51BB}"/>
                      </a:ext>
                      <a:ext uri="{C183D7F6-B498-43B3-948B-1728B52AA6E4}">
                        <adec:decorative xmlns:adec="http://schemas.microsoft.com/office/drawing/2017/decorative" val="1"/>
                      </a:ext>
                    </a:extLst>
                  </p:cNvPr>
                  <p:cNvSpPr/>
                  <p:nvPr/>
                </p:nvSpPr>
                <p:spPr>
                  <a:xfrm>
                    <a:off x="8640882" y="2388237"/>
                    <a:ext cx="980699" cy="23584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9F3B8A4-854B-2A23-ADD6-8CD9E2717B7F}"/>
                    </a:ext>
                  </a:extLst>
                </p:cNvPr>
                <p:cNvPicPr>
                  <a:picLocks noChangeAspect="1"/>
                </p:cNvPicPr>
                <p:nvPr/>
              </p:nvPicPr>
              <p:blipFill>
                <a:blip r:embed="rId6"/>
                <a:stretch>
                  <a:fillRect/>
                </a:stretch>
              </p:blipFill>
              <p:spPr>
                <a:xfrm>
                  <a:off x="9349816" y="1998671"/>
                  <a:ext cx="406024" cy="170714"/>
                </a:xfrm>
                <a:prstGeom prst="rect">
                  <a:avLst/>
                </a:prstGeom>
              </p:spPr>
            </p:pic>
          </p:grpSp>
          <p:pic>
            <p:nvPicPr>
              <p:cNvPr id="10" name="Picture 9">
                <a:extLst>
                  <a:ext uri="{FF2B5EF4-FFF2-40B4-BE49-F238E27FC236}">
                    <a16:creationId xmlns:a16="http://schemas.microsoft.com/office/drawing/2014/main" id="{03684741-C7B9-218B-A244-63EFE2F5AD90}"/>
                  </a:ext>
                </a:extLst>
              </p:cNvPr>
              <p:cNvPicPr>
                <a:picLocks noChangeAspect="1"/>
              </p:cNvPicPr>
              <p:nvPr/>
            </p:nvPicPr>
            <p:blipFill>
              <a:blip r:embed="rId7"/>
              <a:stretch>
                <a:fillRect/>
              </a:stretch>
            </p:blipFill>
            <p:spPr>
              <a:xfrm>
                <a:off x="9755839" y="1940077"/>
                <a:ext cx="484095" cy="229308"/>
              </a:xfrm>
              <a:prstGeom prst="rect">
                <a:avLst/>
              </a:prstGeom>
            </p:spPr>
          </p:pic>
        </p:grpSp>
        <p:pic>
          <p:nvPicPr>
            <p:cNvPr id="15" name="Picture 14">
              <a:extLst>
                <a:ext uri="{FF2B5EF4-FFF2-40B4-BE49-F238E27FC236}">
                  <a16:creationId xmlns:a16="http://schemas.microsoft.com/office/drawing/2014/main" id="{A84BFBF1-7607-5935-1C5E-5F07E78B4DEE}"/>
                </a:ext>
              </a:extLst>
            </p:cNvPr>
            <p:cNvPicPr>
              <a:picLocks noChangeAspect="1"/>
            </p:cNvPicPr>
            <p:nvPr/>
          </p:nvPicPr>
          <p:blipFill rotWithShape="1">
            <a:blip r:embed="rId8"/>
            <a:srcRect t="1" r="12720" b="-1"/>
            <a:stretch/>
          </p:blipFill>
          <p:spPr>
            <a:xfrm>
              <a:off x="10184611" y="2423229"/>
              <a:ext cx="393484" cy="159841"/>
            </a:xfrm>
            <a:prstGeom prst="rect">
              <a:avLst/>
            </a:prstGeom>
          </p:spPr>
        </p:pic>
      </p:grpSp>
      <p:sp>
        <p:nvSpPr>
          <p:cNvPr id="2" name="TextBox 1">
            <a:extLst>
              <a:ext uri="{FF2B5EF4-FFF2-40B4-BE49-F238E27FC236}">
                <a16:creationId xmlns:a16="http://schemas.microsoft.com/office/drawing/2014/main" id="{4DC05C14-9B30-7149-8462-9D305377E930}"/>
              </a:ext>
            </a:extLst>
          </p:cNvPr>
          <p:cNvSpPr txBox="1"/>
          <p:nvPr/>
        </p:nvSpPr>
        <p:spPr>
          <a:xfrm>
            <a:off x="9349816" y="214313"/>
            <a:ext cx="2351647" cy="984244"/>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t>For those who don’t need access to eTMF but just need to be listed in the study</a:t>
            </a:r>
          </a:p>
        </p:txBody>
      </p:sp>
    </p:spTree>
    <p:extLst>
      <p:ext uri="{BB962C8B-B14F-4D97-AF65-F5344CB8AC3E}">
        <p14:creationId xmlns:p14="http://schemas.microsoft.com/office/powerpoint/2010/main" val="398567333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CD388536-4D7C-48BD-BAE2-F63AF62BB928}"/>
              </a:ext>
            </a:extLst>
          </p:cNvPr>
          <p:cNvPicPr>
            <a:picLocks noChangeAspect="1"/>
          </p:cNvPicPr>
          <p:nvPr/>
        </p:nvPicPr>
        <p:blipFill>
          <a:blip r:embed="rId3"/>
          <a:stretch>
            <a:fillRect/>
          </a:stretch>
        </p:blipFill>
        <p:spPr>
          <a:xfrm>
            <a:off x="5283023" y="1536971"/>
            <a:ext cx="6523282" cy="408994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9A71B2C-F4CF-4006-95E2-065F3F857572}"/>
              </a:ext>
            </a:extLst>
          </p:cNvPr>
          <p:cNvSpPr txBox="1"/>
          <p:nvPr/>
        </p:nvSpPr>
        <p:spPr>
          <a:xfrm>
            <a:off x="355570" y="1387317"/>
            <a:ext cx="4942715" cy="4332853"/>
          </a:xfrm>
          <a:prstGeom prst="rect">
            <a:avLst/>
          </a:prstGeom>
          <a:noFill/>
        </p:spPr>
        <p:txBody>
          <a:bodyPr wrap="square" rtlCol="0">
            <a:spAutoFit/>
          </a:bodyPr>
          <a:lstStyle/>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5"/>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Populate </a:t>
            </a:r>
            <a:r>
              <a:rPr kumimoji="0" lang="en-US" sz="1800" b="1" i="0" u="none" strike="noStrike" kern="1200" cap="none" spc="0" normalizeH="0" baseline="0" noProof="0" dirty="0">
                <a:ln>
                  <a:noFill/>
                </a:ln>
                <a:solidFill>
                  <a:srgbClr val="646569"/>
                </a:solidFill>
                <a:effectLst/>
                <a:uLnTx/>
                <a:uFillTx/>
                <a:latin typeface="Calibri"/>
                <a:ea typeface="+mn-ea"/>
                <a:cs typeface="+mn-cs"/>
              </a:rPr>
              <a:t>Person, Study Team Role </a:t>
            </a:r>
            <a:r>
              <a:rPr kumimoji="0" lang="en-US" sz="1800" b="0" i="0" u="none" strike="noStrike" kern="1200" cap="none" spc="0" normalizeH="0" baseline="0" noProof="0" dirty="0">
                <a:ln>
                  <a:noFill/>
                </a:ln>
                <a:solidFill>
                  <a:srgbClr val="646569"/>
                </a:solidFill>
                <a:effectLst/>
                <a:uLnTx/>
                <a:uFillTx/>
                <a:latin typeface="Calibri"/>
                <a:ea typeface="+mn-ea"/>
                <a:cs typeface="+mn-cs"/>
              </a:rPr>
              <a:t>and </a:t>
            </a:r>
            <a:r>
              <a:rPr kumimoji="0" lang="en-US" sz="1800" b="1" i="0" u="none" strike="noStrike" kern="1200" cap="none" spc="0" normalizeH="0" baseline="0" noProof="0" dirty="0">
                <a:ln>
                  <a:noFill/>
                </a:ln>
                <a:solidFill>
                  <a:srgbClr val="646569"/>
                </a:solidFill>
                <a:effectLst/>
                <a:uLnTx/>
                <a:uFillTx/>
                <a:latin typeface="Calibri"/>
                <a:ea typeface="+mn-ea"/>
                <a:cs typeface="+mn-cs"/>
              </a:rPr>
              <a:t>Start Date</a:t>
            </a:r>
          </a:p>
          <a:p>
            <a:pPr marL="1074420" lvl="2" indent="-342900">
              <a:lnSpc>
                <a:spcPct val="80000"/>
              </a:lnSpc>
              <a:spcBef>
                <a:spcPts val="1200"/>
              </a:spcBef>
              <a:buFont typeface="Calibri" panose="020F0502020204030204" pitchFamily="34" charset="0"/>
              <a:buChar char="—"/>
              <a:defRPr/>
            </a:pPr>
            <a:r>
              <a:rPr lang="en-US" sz="1300" b="1" dirty="0">
                <a:solidFill>
                  <a:srgbClr val="646569"/>
                </a:solidFill>
                <a:latin typeface="Calibri"/>
              </a:rPr>
              <a:t>Note: </a:t>
            </a:r>
            <a:r>
              <a:rPr lang="en-US" sz="1300" dirty="0">
                <a:solidFill>
                  <a:srgbClr val="646569"/>
                </a:solidFill>
                <a:latin typeface="Calibri"/>
              </a:rPr>
              <a:t>If the Person is also a User, the User field will automatically populate. Since the PI will not have access to Vault, it is expected to remain blank</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5"/>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Select</a:t>
            </a:r>
            <a:r>
              <a:rPr kumimoji="0" lang="en-US" sz="1800" b="1" i="0" u="none" strike="noStrike" kern="1200" cap="none" spc="0" normalizeH="0" baseline="0" noProof="0" dirty="0">
                <a:ln>
                  <a:noFill/>
                </a:ln>
                <a:solidFill>
                  <a:srgbClr val="646569"/>
                </a:solidFill>
                <a:effectLst/>
                <a:uLnTx/>
                <a:uFillTx/>
                <a:latin typeface="Calibri"/>
                <a:ea typeface="+mn-ea"/>
                <a:cs typeface="+mn-cs"/>
              </a:rPr>
              <a:t> </a:t>
            </a:r>
            <a:r>
              <a:rPr kumimoji="0" lang="en-US" sz="1800" b="0" i="0" u="none" strike="noStrike" kern="1200" cap="none" spc="0" normalizeH="0" baseline="0" noProof="0" dirty="0">
                <a:ln>
                  <a:noFill/>
                </a:ln>
                <a:solidFill>
                  <a:srgbClr val="646569"/>
                </a:solidFill>
                <a:effectLst/>
                <a:uLnTx/>
                <a:uFillTx/>
                <a:latin typeface="Calibri"/>
                <a:ea typeface="+mn-ea"/>
                <a:cs typeface="+mn-cs"/>
              </a:rPr>
              <a:t>the</a:t>
            </a:r>
            <a:r>
              <a:rPr kumimoji="0" lang="en-US" sz="1800" b="1" i="0" u="none" strike="noStrike" kern="1200" cap="none" spc="0" normalizeH="0" baseline="0" noProof="0" dirty="0">
                <a:ln>
                  <a:noFill/>
                </a:ln>
                <a:solidFill>
                  <a:srgbClr val="646569"/>
                </a:solidFill>
                <a:effectLst/>
                <a:uLnTx/>
                <a:uFillTx/>
                <a:latin typeface="Calibri"/>
                <a:ea typeface="+mn-ea"/>
                <a:cs typeface="+mn-cs"/>
              </a:rPr>
              <a:t> Primary Contact Information</a:t>
            </a:r>
          </a:p>
          <a:p>
            <a:pPr marL="1074420" lvl="2" indent="-342900">
              <a:lnSpc>
                <a:spcPct val="80000"/>
              </a:lnSpc>
              <a:spcBef>
                <a:spcPts val="600"/>
              </a:spcBef>
              <a:buClr>
                <a:schemeClr val="tx1"/>
              </a:buClr>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kumimoji="0" lang="en-US" sz="1300" i="0" u="none" strike="noStrike" kern="1200" cap="none" spc="0" normalizeH="0" baseline="0" noProof="0" dirty="0">
                <a:ln>
                  <a:noFill/>
                </a:ln>
                <a:solidFill>
                  <a:srgbClr val="646569"/>
                </a:solidFill>
                <a:effectLst/>
                <a:uLnTx/>
                <a:uFillTx/>
                <a:latin typeface="Calibri"/>
                <a:ea typeface="+mn-ea"/>
                <a:cs typeface="+mn-cs"/>
              </a:rPr>
              <a:t>use the Binoculars to select the appropriate Contact Information if more than one is available for the Person. Email and Phone Number will automatically populate based on the Primary Contact Information selected</a:t>
            </a:r>
            <a:endParaRPr kumimoji="0" lang="en-US" sz="1300" b="1" i="0" u="none" strike="noStrike" kern="1200" cap="none" spc="0" normalizeH="0" baseline="0" noProof="0" dirty="0">
              <a:ln>
                <a:noFill/>
              </a:ln>
              <a:solidFill>
                <a:srgbClr val="646569"/>
              </a:solidFill>
              <a:effectLst/>
              <a:uLnTx/>
              <a:uFillTx/>
              <a:latin typeface="Calibri"/>
              <a:ea typeface="+mn-ea"/>
              <a:cs typeface="+mn-cs"/>
            </a:endParaRPr>
          </a:p>
          <a:p>
            <a:pPr marL="617220" lvl="1" indent="-342900">
              <a:lnSpc>
                <a:spcPct val="80000"/>
              </a:lnSpc>
              <a:spcBef>
                <a:spcPts val="600"/>
              </a:spcBef>
              <a:buClr>
                <a:schemeClr val="tx1"/>
              </a:buClr>
              <a:buFont typeface="Calibri" panose="020F0502020204030204" pitchFamily="34" charset="0"/>
              <a:buChar char="−"/>
              <a:defRPr/>
            </a:pPr>
            <a:r>
              <a:rPr lang="en-US" sz="1300" b="1" dirty="0">
                <a:solidFill>
                  <a:srgbClr val="646569"/>
                </a:solidFill>
              </a:rPr>
              <a:t>Note: Security Details </a:t>
            </a:r>
            <a:r>
              <a:rPr lang="en-US" sz="1300" dirty="0">
                <a:solidFill>
                  <a:srgbClr val="646569"/>
                </a:solidFill>
              </a:rPr>
              <a:t>section is not visible because the </a:t>
            </a:r>
            <a:r>
              <a:rPr lang="en-US" sz="1300" b="1" dirty="0">
                <a:solidFill>
                  <a:srgbClr val="646569"/>
                </a:solidFill>
              </a:rPr>
              <a:t>User</a:t>
            </a:r>
            <a:r>
              <a:rPr lang="en-US" sz="1300" dirty="0">
                <a:solidFill>
                  <a:srgbClr val="646569"/>
                </a:solidFill>
              </a:rPr>
              <a:t> field is blank. </a:t>
            </a:r>
            <a:r>
              <a:rPr lang="en-US" sz="1300" b="1" dirty="0">
                <a:solidFill>
                  <a:srgbClr val="646569"/>
                </a:solidFill>
              </a:rPr>
              <a:t>Grant Access to Related Records</a:t>
            </a:r>
            <a:r>
              <a:rPr lang="en-US" sz="1300" dirty="0">
                <a:solidFill>
                  <a:srgbClr val="646569"/>
                </a:solidFill>
              </a:rPr>
              <a:t> will default to </a:t>
            </a:r>
            <a:r>
              <a:rPr lang="en-US" sz="1300" b="1" dirty="0">
                <a:solidFill>
                  <a:srgbClr val="646569"/>
                </a:solidFill>
              </a:rPr>
              <a:t>No</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7"/>
              <a:tabLst/>
              <a:defRPr/>
            </a:pPr>
            <a:r>
              <a:rPr kumimoji="0" lang="en-US" sz="1800" b="0" i="0" u="none" strike="noStrike" kern="1200" cap="none" spc="0" normalizeH="0" baseline="0" noProof="0" dirty="0">
                <a:ln>
                  <a:noFill/>
                </a:ln>
                <a:solidFill>
                  <a:srgbClr val="646569"/>
                </a:solidFill>
                <a:effectLst/>
                <a:uLnTx/>
                <a:uFillTx/>
                <a:latin typeface="Calibri"/>
                <a:ea typeface="+mn-ea"/>
                <a:cs typeface="+mn-cs"/>
              </a:rPr>
              <a:t>Click </a:t>
            </a:r>
            <a:r>
              <a:rPr kumimoji="0" lang="en-US" sz="1800" b="1" i="0" u="none" strike="noStrike" kern="1200" cap="none" spc="0" normalizeH="0" baseline="0" noProof="0" dirty="0">
                <a:ln>
                  <a:noFill/>
                </a:ln>
                <a:solidFill>
                  <a:srgbClr val="646569"/>
                </a:solidFill>
                <a:effectLst/>
                <a:uLnTx/>
                <a:uFillTx/>
                <a:latin typeface="Calibri"/>
                <a:ea typeface="+mn-ea"/>
                <a:cs typeface="+mn-cs"/>
              </a:rPr>
              <a:t>Save + Create </a:t>
            </a:r>
            <a:r>
              <a:rPr kumimoji="0" lang="en-US" sz="1800" i="0" u="none" strike="noStrike" kern="1200" cap="none" spc="0" normalizeH="0" baseline="0" noProof="0" dirty="0">
                <a:ln>
                  <a:noFill/>
                </a:ln>
                <a:solidFill>
                  <a:srgbClr val="646569"/>
                </a:solidFill>
                <a:effectLst/>
                <a:uLnTx/>
                <a:uFillTx/>
                <a:latin typeface="Calibri"/>
                <a:ea typeface="+mn-ea"/>
                <a:cs typeface="+mn-cs"/>
              </a:rPr>
              <a:t>to add the next investigator</a:t>
            </a:r>
            <a:r>
              <a:rPr kumimoji="0" lang="en-US" sz="1800" b="1" i="0" u="none" strike="noStrike" kern="1200" cap="none" spc="0" normalizeH="0" baseline="0" noProof="0" dirty="0">
                <a:ln>
                  <a:noFill/>
                </a:ln>
                <a:solidFill>
                  <a:srgbClr val="646569"/>
                </a:solidFill>
                <a:effectLst/>
                <a:uLnTx/>
                <a:uFillTx/>
                <a:latin typeface="Calibri"/>
                <a:ea typeface="+mn-ea"/>
                <a:cs typeface="+mn-cs"/>
              </a:rPr>
              <a:t>. Repeat steps 5-7</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7"/>
              <a:tabLst/>
              <a:defRPr/>
            </a:pPr>
            <a:endParaRPr lang="en-US" b="1" dirty="0">
              <a:solidFill>
                <a:srgbClr val="646569"/>
              </a:solidFill>
              <a:latin typeface="Calibri"/>
            </a:endParaRPr>
          </a:p>
          <a:p>
            <a:pPr marL="274320" marR="0" lvl="1" algn="l" defTabSz="914400" rtl="0" eaLnBrk="1" fontAlgn="auto" latinLnBrk="0" hangingPunct="1">
              <a:lnSpc>
                <a:spcPct val="80000"/>
              </a:lnSpc>
              <a:spcBef>
                <a:spcPts val="1200"/>
              </a:spcBef>
              <a:spcAft>
                <a:spcPts val="0"/>
              </a:spcAft>
              <a:buClr>
                <a:srgbClr val="FF9E16"/>
              </a:buClr>
              <a:buSzTx/>
              <a:tabLst/>
              <a:defRPr/>
            </a:pPr>
            <a:endParaRPr kumimoji="0" lang="en-US" sz="1800" b="1" i="0" u="none" strike="noStrike" kern="1200" cap="none" spc="0" normalizeH="0" baseline="0" noProof="0" dirty="0">
              <a:ln>
                <a:noFill/>
              </a:ln>
              <a:solidFill>
                <a:srgbClr val="646569"/>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s-ES" dirty="0"/>
              <a:t>Tracking Study Participation</a:t>
            </a:r>
            <a:endParaRPr lang="en-US" dirty="0"/>
          </a:p>
        </p:txBody>
      </p:sp>
      <p:sp>
        <p:nvSpPr>
          <p:cNvPr id="2" name="Text Placeholder 1">
            <a:extLst>
              <a:ext uri="{FF2B5EF4-FFF2-40B4-BE49-F238E27FC236}">
                <a16:creationId xmlns:a16="http://schemas.microsoft.com/office/drawing/2014/main" id="{96045906-B8F2-48B0-8925-5FB8F5907D6D}"/>
              </a:ext>
            </a:extLst>
          </p:cNvPr>
          <p:cNvSpPr>
            <a:spLocks noGrp="1"/>
          </p:cNvSpPr>
          <p:nvPr>
            <p:ph type="body" sz="quarter" idx="14"/>
          </p:nvPr>
        </p:nvSpPr>
        <p:spPr/>
        <p:txBody>
          <a:bodyPr/>
          <a:lstStyle/>
          <a:p>
            <a:r>
              <a:rPr lang="en-US" dirty="0"/>
              <a:t>Create Study Personnel</a:t>
            </a:r>
            <a:endParaRPr lang="en-GB" dirty="0"/>
          </a:p>
        </p:txBody>
      </p:sp>
      <p:sp>
        <p:nvSpPr>
          <p:cNvPr id="41" name="Oval 40">
            <a:extLst>
              <a:ext uri="{FF2B5EF4-FFF2-40B4-BE49-F238E27FC236}">
                <a16:creationId xmlns:a16="http://schemas.microsoft.com/office/drawing/2014/main" id="{AF5D2806-F0BB-46BE-B453-EF5E9232E1CC}"/>
              </a:ext>
            </a:extLst>
          </p:cNvPr>
          <p:cNvSpPr/>
          <p:nvPr/>
        </p:nvSpPr>
        <p:spPr>
          <a:xfrm>
            <a:off x="5359634" y="332238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a:rPr>
              <a:t>5</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A723A187-9F24-45E1-8DB4-EA48791B2349}"/>
              </a:ext>
            </a:extLst>
          </p:cNvPr>
          <p:cNvSpPr/>
          <p:nvPr/>
        </p:nvSpPr>
        <p:spPr>
          <a:xfrm>
            <a:off x="8660417" y="432153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a:rPr>
              <a:t>6</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E957AA57-297C-4227-885A-B294BF3CC898}"/>
              </a:ext>
            </a:extLst>
          </p:cNvPr>
          <p:cNvSpPr/>
          <p:nvPr/>
        </p:nvSpPr>
        <p:spPr>
          <a:xfrm>
            <a:off x="10058586" y="516531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a:rPr>
              <a:t>7</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936D74D3-F374-485E-A35E-4A18FF155915}"/>
              </a:ext>
              <a:ext uri="{C183D7F6-B498-43B3-948B-1728B52AA6E4}">
                <adec:decorative xmlns:adec="http://schemas.microsoft.com/office/drawing/2017/decorative" val="1"/>
              </a:ext>
            </a:extLst>
          </p:cNvPr>
          <p:cNvSpPr/>
          <p:nvPr/>
        </p:nvSpPr>
        <p:spPr>
          <a:xfrm>
            <a:off x="8867320" y="4109779"/>
            <a:ext cx="2624289" cy="31263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1867EFC8-5F71-40C1-9EBF-6600533CFE5F}"/>
              </a:ext>
              <a:ext uri="{C183D7F6-B498-43B3-948B-1728B52AA6E4}">
                <adec:decorative xmlns:adec="http://schemas.microsoft.com/office/drawing/2017/decorative" val="1"/>
              </a:ext>
            </a:extLst>
          </p:cNvPr>
          <p:cNvSpPr/>
          <p:nvPr/>
        </p:nvSpPr>
        <p:spPr>
          <a:xfrm>
            <a:off x="10583624" y="5321029"/>
            <a:ext cx="706946" cy="22505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9" name="Picture 8" descr="Screenshot showing steps 5-7">
            <a:extLst>
              <a:ext uri="{FF2B5EF4-FFF2-40B4-BE49-F238E27FC236}">
                <a16:creationId xmlns:a16="http://schemas.microsoft.com/office/drawing/2014/main" id="{E2C362E9-5320-019A-4A35-64B3FB52A43B}"/>
              </a:ext>
            </a:extLst>
          </p:cNvPr>
          <p:cNvPicPr>
            <a:picLocks noChangeAspect="1"/>
          </p:cNvPicPr>
          <p:nvPr/>
        </p:nvPicPr>
        <p:blipFill>
          <a:blip r:embed="rId4"/>
          <a:stretch>
            <a:fillRect/>
          </a:stretch>
        </p:blipFill>
        <p:spPr>
          <a:xfrm>
            <a:off x="6188598" y="4370067"/>
            <a:ext cx="2356066" cy="868823"/>
          </a:xfrm>
          <a:prstGeom prst="rect">
            <a:avLst/>
          </a:prstGeom>
        </p:spPr>
      </p:pic>
      <p:sp>
        <p:nvSpPr>
          <p:cNvPr id="17" name="Rectangle: Rounded Corners 16">
            <a:extLst>
              <a:ext uri="{FF2B5EF4-FFF2-40B4-BE49-F238E27FC236}">
                <a16:creationId xmlns:a16="http://schemas.microsoft.com/office/drawing/2014/main" id="{8A8D387A-6F34-781E-C176-8E2335442D7B}"/>
              </a:ext>
              <a:ext uri="{C183D7F6-B498-43B3-948B-1728B52AA6E4}">
                <adec:decorative xmlns:adec="http://schemas.microsoft.com/office/drawing/2017/decorative" val="1"/>
              </a:ext>
            </a:extLst>
          </p:cNvPr>
          <p:cNvSpPr/>
          <p:nvPr/>
        </p:nvSpPr>
        <p:spPr>
          <a:xfrm>
            <a:off x="5881991" y="3429000"/>
            <a:ext cx="2778426" cy="10148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71130549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 application, email&#10;&#10;Description automatically generated">
            <a:extLst>
              <a:ext uri="{FF2B5EF4-FFF2-40B4-BE49-F238E27FC236}">
                <a16:creationId xmlns:a16="http://schemas.microsoft.com/office/drawing/2014/main" id="{72A62D3B-EC03-4C46-98E3-1CDA9E15FB50}"/>
              </a:ext>
            </a:extLst>
          </p:cNvPr>
          <p:cNvPicPr>
            <a:picLocks noChangeAspect="1"/>
          </p:cNvPicPr>
          <p:nvPr/>
        </p:nvPicPr>
        <p:blipFill rotWithShape="1">
          <a:blip r:embed="rId3"/>
          <a:srcRect l="1" r="6971"/>
          <a:stretch/>
        </p:blipFill>
        <p:spPr>
          <a:xfrm>
            <a:off x="5298286" y="3215734"/>
            <a:ext cx="6538144" cy="300007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9A71B2C-F4CF-4006-95E2-065F3F857572}"/>
              </a:ext>
            </a:extLst>
          </p:cNvPr>
          <p:cNvSpPr txBox="1"/>
          <p:nvPr/>
        </p:nvSpPr>
        <p:spPr>
          <a:xfrm>
            <a:off x="355570" y="1387317"/>
            <a:ext cx="4942715" cy="5447004"/>
          </a:xfrm>
          <a:prstGeom prst="rect">
            <a:avLst/>
          </a:prstGeom>
          <a:noFill/>
        </p:spPr>
        <p:txBody>
          <a:bodyPr wrap="square" rtlCol="0">
            <a:spAutoFit/>
          </a:bodyPr>
          <a:lstStyle/>
          <a:p>
            <a:pPr marL="617220" lvl="1" indent="-342900">
              <a:lnSpc>
                <a:spcPct val="80000"/>
              </a:lnSpc>
              <a:spcBef>
                <a:spcPts val="1200"/>
              </a:spcBef>
              <a:buClr>
                <a:srgbClr val="FF9E16"/>
              </a:buClr>
              <a:buFont typeface="+mj-lt"/>
              <a:buAutoNum type="arabicPeriod" startAt="8"/>
              <a:defRPr/>
            </a:pPr>
            <a:r>
              <a:rPr kumimoji="0" lang="en-US" sz="1800" i="0" u="none" strike="noStrike" kern="1200" cap="none" spc="0" normalizeH="0" baseline="0" noProof="0" dirty="0">
                <a:ln>
                  <a:noFill/>
                </a:ln>
                <a:solidFill>
                  <a:srgbClr val="646569"/>
                </a:solidFill>
                <a:effectLst/>
                <a:uLnTx/>
                <a:uFillTx/>
                <a:latin typeface="Calibri"/>
                <a:ea typeface="+mn-ea"/>
                <a:cs typeface="+mn-cs"/>
              </a:rPr>
              <a:t>The Person(s) has been added to your Study Roster</a:t>
            </a:r>
            <a:endParaRPr lang="en-US" i="1" dirty="0">
              <a:solidFill>
                <a:srgbClr val="646569"/>
              </a:solidFill>
              <a:latin typeface="Calibri"/>
            </a:endParaRPr>
          </a:p>
          <a:p>
            <a:pPr marL="1074420" lvl="2" indent="-342900">
              <a:lnSpc>
                <a:spcPct val="80000"/>
              </a:lnSpc>
              <a:spcBef>
                <a:spcPts val="1200"/>
              </a:spcBef>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lang="en-US" sz="1300" dirty="0">
                <a:solidFill>
                  <a:srgbClr val="646569"/>
                </a:solidFill>
                <a:latin typeface="Calibri"/>
              </a:rPr>
              <a:t>You will receive an error message (</a:t>
            </a:r>
            <a:r>
              <a:rPr lang="en-US" sz="1300" i="1" dirty="0">
                <a:solidFill>
                  <a:srgbClr val="646569"/>
                </a:solidFill>
                <a:latin typeface="Calibri"/>
              </a:rPr>
              <a:t>examples shown on the right</a:t>
            </a:r>
            <a:r>
              <a:rPr lang="en-US" sz="1300" dirty="0">
                <a:solidFill>
                  <a:srgbClr val="646569"/>
                </a:solidFill>
                <a:latin typeface="Calibri"/>
              </a:rPr>
              <a:t>) if you attempt to grant access where the Study Team Role and supplied metadata do not match; or if the person selected is not a Vault user.</a:t>
            </a:r>
          </a:p>
          <a:p>
            <a:pPr marL="617220" marR="0" lvl="1" indent="-342900" algn="l" defTabSz="914400" rtl="0" eaLnBrk="1" fontAlgn="auto" latinLnBrk="0" hangingPunct="1">
              <a:lnSpc>
                <a:spcPct val="80000"/>
              </a:lnSpc>
              <a:spcBef>
                <a:spcPts val="1200"/>
              </a:spcBef>
              <a:spcAft>
                <a:spcPts val="0"/>
              </a:spcAft>
              <a:buClr>
                <a:srgbClr val="FF9E16"/>
              </a:buClr>
              <a:buSzTx/>
              <a:buFont typeface="+mj-lt"/>
              <a:buAutoNum type="arabicPeriod" startAt="8"/>
              <a:tabLst/>
              <a:defRPr/>
            </a:pPr>
            <a:r>
              <a:rPr kumimoji="0" lang="en-US" sz="1800" i="0" u="none" strike="noStrike" kern="1200" cap="none" spc="0" normalizeH="0" baseline="0" noProof="0" dirty="0">
                <a:ln>
                  <a:noFill/>
                </a:ln>
                <a:solidFill>
                  <a:srgbClr val="646569"/>
                </a:solidFill>
                <a:effectLst/>
                <a:uLnTx/>
                <a:uFillTx/>
                <a:latin typeface="Calibri"/>
                <a:ea typeface="+mn-ea"/>
                <a:cs typeface="+mn-cs"/>
              </a:rPr>
              <a:t>Adding a person with Study Team role of ‘Principal Investigator’, will also automatically set the Principal Investigator for that Study Site</a:t>
            </a:r>
          </a:p>
          <a:p>
            <a:pPr marL="1074420" lvl="2" indent="-342900">
              <a:lnSpc>
                <a:spcPct val="80000"/>
              </a:lnSpc>
              <a:spcBef>
                <a:spcPts val="1200"/>
              </a:spcBef>
              <a:buFont typeface="Calibri" panose="020F0502020204030204" pitchFamily="34" charset="0"/>
              <a:buChar char="—"/>
              <a:defRPr/>
            </a:pPr>
            <a:r>
              <a:rPr kumimoji="0" lang="en-US" sz="1300" b="1" i="0" u="none" strike="noStrike" kern="1200" cap="none" spc="0" normalizeH="0" baseline="0" noProof="0" dirty="0">
                <a:ln>
                  <a:noFill/>
                </a:ln>
                <a:solidFill>
                  <a:srgbClr val="FF0000"/>
                </a:solidFill>
                <a:effectLst/>
                <a:uLnTx/>
                <a:uFillTx/>
                <a:latin typeface="Calibri"/>
                <a:ea typeface="+mn-ea"/>
                <a:cs typeface="+mn-cs"/>
              </a:rPr>
              <a:t>Note: </a:t>
            </a:r>
            <a:r>
              <a:rPr kumimoji="0" lang="en-US" sz="1300" i="0" u="none" strike="noStrike" kern="1200" cap="none" spc="0" normalizeH="0" baseline="0" noProof="0" dirty="0">
                <a:ln>
                  <a:noFill/>
                </a:ln>
                <a:solidFill>
                  <a:srgbClr val="FF0000"/>
                </a:solidFill>
                <a:effectLst/>
                <a:uLnTx/>
                <a:uFillTx/>
                <a:latin typeface="Calibri"/>
                <a:ea typeface="+mn-ea"/>
                <a:cs typeface="+mn-cs"/>
              </a:rPr>
              <a:t>When creating the PI from the Study Personnel, the person selected needs to be an investigator.  If not, the Principal Investigator field will not update at the site level</a:t>
            </a:r>
            <a:endParaRPr kumimoji="0" lang="en-US" sz="1300" b="1" i="0" u="none" strike="noStrike" kern="1200" cap="none" spc="0" normalizeH="0" baseline="0" noProof="0" dirty="0">
              <a:ln>
                <a:noFill/>
              </a:ln>
              <a:solidFill>
                <a:srgbClr val="FF0000"/>
              </a:solidFill>
              <a:effectLst/>
              <a:uLnTx/>
              <a:uFillTx/>
              <a:latin typeface="Calibri"/>
              <a:ea typeface="+mn-ea"/>
              <a:cs typeface="+mn-cs"/>
            </a:endParaRPr>
          </a:p>
          <a:p>
            <a:pPr marL="1074420" lvl="2" indent="-342900">
              <a:lnSpc>
                <a:spcPct val="80000"/>
              </a:lnSpc>
              <a:spcBef>
                <a:spcPts val="1200"/>
              </a:spcBef>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kumimoji="0" lang="en-US" sz="1300" i="0" u="none" strike="noStrike" kern="1200" cap="none" spc="0" normalizeH="0" baseline="0" noProof="0" dirty="0">
                <a:ln>
                  <a:noFill/>
                </a:ln>
                <a:solidFill>
                  <a:srgbClr val="646569"/>
                </a:solidFill>
                <a:effectLst/>
                <a:uLnTx/>
                <a:uFillTx/>
                <a:latin typeface="Calibri"/>
                <a:ea typeface="+mn-ea"/>
                <a:cs typeface="+mn-cs"/>
              </a:rPr>
              <a:t>If the Principal Investigator should change for a Study Site, Vault will update the Principal Investigator field whenever a new Study Person with the role of Principal investigator is created.  </a:t>
            </a:r>
          </a:p>
          <a:p>
            <a:pPr marL="1074420" lvl="2" indent="-342900">
              <a:lnSpc>
                <a:spcPct val="80000"/>
              </a:lnSpc>
              <a:spcBef>
                <a:spcPts val="1200"/>
              </a:spcBef>
              <a:buFont typeface="Calibri" panose="020F0502020204030204" pitchFamily="34" charset="0"/>
              <a:buChar char="—"/>
              <a:defRPr/>
            </a:pPr>
            <a:r>
              <a:rPr kumimoji="0" lang="en-US" sz="1300" b="1" i="0" u="none" strike="noStrike" kern="1200" cap="none" spc="0" normalizeH="0" baseline="0" noProof="0" dirty="0">
                <a:ln>
                  <a:noFill/>
                </a:ln>
                <a:solidFill>
                  <a:srgbClr val="646569"/>
                </a:solidFill>
                <a:effectLst/>
                <a:uLnTx/>
                <a:uFillTx/>
                <a:latin typeface="Calibri"/>
                <a:ea typeface="+mn-ea"/>
                <a:cs typeface="+mn-cs"/>
              </a:rPr>
              <a:t>Note: </a:t>
            </a:r>
            <a:r>
              <a:rPr kumimoji="0" lang="en-US" sz="1300" i="0" u="none" strike="noStrike" kern="1200" cap="none" spc="0" normalizeH="0" baseline="0" noProof="0" dirty="0">
                <a:ln>
                  <a:noFill/>
                </a:ln>
                <a:solidFill>
                  <a:srgbClr val="646569"/>
                </a:solidFill>
                <a:effectLst/>
                <a:uLnTx/>
                <a:uFillTx/>
                <a:latin typeface="Calibri"/>
                <a:ea typeface="+mn-ea"/>
                <a:cs typeface="+mn-cs"/>
              </a:rPr>
              <a:t>Additionally, if the Principal Investigator field is updated and a corresponding Study Person does not exist, Vault creates a Study Person record with the role of Principal Investigator.</a:t>
            </a:r>
          </a:p>
          <a:p>
            <a:pPr marL="1074420" lvl="2" indent="-342900">
              <a:lnSpc>
                <a:spcPct val="80000"/>
              </a:lnSpc>
              <a:spcBef>
                <a:spcPts val="1200"/>
              </a:spcBef>
              <a:buFont typeface="Calibri" panose="020F0502020204030204" pitchFamily="34" charset="0"/>
              <a:buChar char="—"/>
              <a:defRPr/>
            </a:pPr>
            <a:r>
              <a:rPr lang="en-US" sz="1300" b="1" dirty="0">
                <a:solidFill>
                  <a:srgbClr val="646569"/>
                </a:solidFill>
                <a:latin typeface="Calibri"/>
              </a:rPr>
              <a:t>Note</a:t>
            </a:r>
            <a:r>
              <a:rPr lang="en-US" sz="1300" dirty="0">
                <a:solidFill>
                  <a:srgbClr val="646569"/>
                </a:solidFill>
                <a:latin typeface="Calibri"/>
              </a:rPr>
              <a:t>: it is possible to have more than one PI in a Site</a:t>
            </a:r>
            <a:endParaRPr kumimoji="0" lang="en-US" sz="1300" i="0" u="none" strike="noStrike" kern="1200" cap="none" spc="0" normalizeH="0" baseline="0" noProof="0" dirty="0">
              <a:ln>
                <a:noFill/>
              </a:ln>
              <a:solidFill>
                <a:srgbClr val="646569"/>
              </a:solidFill>
              <a:effectLst/>
              <a:uLnTx/>
              <a:uFillTx/>
              <a:latin typeface="Calibri"/>
              <a:ea typeface="+mn-ea"/>
              <a:cs typeface="+mn-cs"/>
            </a:endParaRPr>
          </a:p>
          <a:p>
            <a:pPr marL="274320" marR="0" lvl="1" algn="l" defTabSz="914400" rtl="0" eaLnBrk="1" fontAlgn="auto" latinLnBrk="0" hangingPunct="1">
              <a:lnSpc>
                <a:spcPct val="80000"/>
              </a:lnSpc>
              <a:spcBef>
                <a:spcPts val="1200"/>
              </a:spcBef>
              <a:spcAft>
                <a:spcPts val="0"/>
              </a:spcAft>
              <a:buClr>
                <a:srgbClr val="FF9E16"/>
              </a:buClr>
              <a:buSzTx/>
              <a:tabLst/>
              <a:defRPr/>
            </a:pPr>
            <a:endParaRPr lang="en-US" dirty="0">
              <a:solidFill>
                <a:srgbClr val="646569"/>
              </a:solidFill>
              <a:latin typeface="Calibri"/>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s-ES" dirty="0"/>
              <a:t>Tracking Study Participation</a:t>
            </a:r>
            <a:endParaRPr lang="en-US" dirty="0"/>
          </a:p>
        </p:txBody>
      </p:sp>
      <p:sp>
        <p:nvSpPr>
          <p:cNvPr id="2" name="Text Placeholder 1">
            <a:extLst>
              <a:ext uri="{FF2B5EF4-FFF2-40B4-BE49-F238E27FC236}">
                <a16:creationId xmlns:a16="http://schemas.microsoft.com/office/drawing/2014/main" id="{96045906-B8F2-48B0-8925-5FB8F5907D6D}"/>
              </a:ext>
            </a:extLst>
          </p:cNvPr>
          <p:cNvSpPr>
            <a:spLocks noGrp="1"/>
          </p:cNvSpPr>
          <p:nvPr>
            <p:ph type="body" sz="quarter" idx="14"/>
          </p:nvPr>
        </p:nvSpPr>
        <p:spPr/>
        <p:txBody>
          <a:bodyPr/>
          <a:lstStyle/>
          <a:p>
            <a:r>
              <a:rPr lang="en-US" dirty="0"/>
              <a:t>Create Study Personnel</a:t>
            </a:r>
            <a:endParaRPr lang="en-GB" dirty="0"/>
          </a:p>
        </p:txBody>
      </p:sp>
      <p:sp>
        <p:nvSpPr>
          <p:cNvPr id="11" name="Rectangle: Rounded Corners 10">
            <a:extLst>
              <a:ext uri="{FF2B5EF4-FFF2-40B4-BE49-F238E27FC236}">
                <a16:creationId xmlns:a16="http://schemas.microsoft.com/office/drawing/2014/main" id="{13B1F2D6-D080-4212-8D46-E73C87A8990C}"/>
              </a:ext>
              <a:ext uri="{C183D7F6-B498-43B3-948B-1728B52AA6E4}">
                <adec:decorative xmlns:adec="http://schemas.microsoft.com/office/drawing/2017/decorative" val="1"/>
              </a:ext>
            </a:extLst>
          </p:cNvPr>
          <p:cNvSpPr/>
          <p:nvPr/>
        </p:nvSpPr>
        <p:spPr>
          <a:xfrm>
            <a:off x="5290662" y="5570634"/>
            <a:ext cx="1977057" cy="39806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nvGrpSpPr>
          <p:cNvPr id="3" name="Group 2" descr="Screenshot showing examples of error messages you can receive if you attempt to grant access where the study team role and supplied metadata do not match or if the person selected is not a vault user">
            <a:extLst>
              <a:ext uri="{FF2B5EF4-FFF2-40B4-BE49-F238E27FC236}">
                <a16:creationId xmlns:a16="http://schemas.microsoft.com/office/drawing/2014/main" id="{50D9A12F-08C3-E587-B498-B4D71A034D60}"/>
              </a:ext>
            </a:extLst>
          </p:cNvPr>
          <p:cNvGrpSpPr/>
          <p:nvPr/>
        </p:nvGrpSpPr>
        <p:grpSpPr>
          <a:xfrm>
            <a:off x="5344955" y="1654871"/>
            <a:ext cx="6704550" cy="863242"/>
            <a:chOff x="5344955" y="1654871"/>
            <a:chExt cx="6704550" cy="863242"/>
          </a:xfrm>
        </p:grpSpPr>
        <p:pic>
          <p:nvPicPr>
            <p:cNvPr id="5" name="Picture 4">
              <a:extLst>
                <a:ext uri="{FF2B5EF4-FFF2-40B4-BE49-F238E27FC236}">
                  <a16:creationId xmlns:a16="http://schemas.microsoft.com/office/drawing/2014/main" id="{62F82353-87C0-42BB-BF91-2C7629EF1A93}"/>
                </a:ext>
              </a:extLst>
            </p:cNvPr>
            <p:cNvPicPr>
              <a:picLocks noChangeAspect="1"/>
            </p:cNvPicPr>
            <p:nvPr/>
          </p:nvPicPr>
          <p:blipFill>
            <a:blip r:embed="rId4"/>
            <a:stretch>
              <a:fillRect/>
            </a:stretch>
          </p:blipFill>
          <p:spPr>
            <a:xfrm>
              <a:off x="5347030" y="1654871"/>
              <a:ext cx="6702475" cy="246285"/>
            </a:xfrm>
            <a:prstGeom prst="rect">
              <a:avLst/>
            </a:prstGeom>
            <a:ln>
              <a:solidFill>
                <a:srgbClr val="002060"/>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812F0DC-2CE0-4AA9-9ACA-0267ED8384CA}"/>
                </a:ext>
              </a:extLst>
            </p:cNvPr>
            <p:cNvPicPr>
              <a:picLocks noChangeAspect="1"/>
            </p:cNvPicPr>
            <p:nvPr/>
          </p:nvPicPr>
          <p:blipFill>
            <a:blip r:embed="rId5"/>
            <a:stretch>
              <a:fillRect/>
            </a:stretch>
          </p:blipFill>
          <p:spPr>
            <a:xfrm>
              <a:off x="5347030" y="1966361"/>
              <a:ext cx="2051543" cy="237140"/>
            </a:xfrm>
            <a:prstGeom prst="rect">
              <a:avLst/>
            </a:prstGeom>
            <a:ln>
              <a:solidFill>
                <a:srgbClr val="00206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56BA311-FC7E-412D-951C-DF17012D5C10}"/>
                </a:ext>
              </a:extLst>
            </p:cNvPr>
            <p:cNvPicPr>
              <a:picLocks noChangeAspect="1"/>
            </p:cNvPicPr>
            <p:nvPr/>
          </p:nvPicPr>
          <p:blipFill>
            <a:blip r:embed="rId6"/>
            <a:stretch>
              <a:fillRect/>
            </a:stretch>
          </p:blipFill>
          <p:spPr>
            <a:xfrm>
              <a:off x="5344955" y="2270743"/>
              <a:ext cx="2666775" cy="247370"/>
            </a:xfrm>
            <a:prstGeom prst="rect">
              <a:avLst/>
            </a:prstGeom>
            <a:ln>
              <a:solidFill>
                <a:srgbClr val="002060"/>
              </a:solid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C11F6471-42F1-4A20-AB03-409702DFC8A5}"/>
                </a:ext>
              </a:extLst>
            </p:cNvPr>
            <p:cNvSpPr/>
            <p:nvPr/>
          </p:nvSpPr>
          <p:spPr>
            <a:xfrm>
              <a:off x="8237259" y="200446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8</a:t>
              </a:r>
            </a:p>
          </p:txBody>
        </p:sp>
      </p:grpSp>
      <p:pic>
        <p:nvPicPr>
          <p:cNvPr id="17" name="Picture 16" descr="Screenshot showing step 9">
            <a:extLst>
              <a:ext uri="{FF2B5EF4-FFF2-40B4-BE49-F238E27FC236}">
                <a16:creationId xmlns:a16="http://schemas.microsoft.com/office/drawing/2014/main" id="{E67C6F4B-5B4E-4AAF-AABC-71C299D3D21F}"/>
              </a:ext>
            </a:extLst>
          </p:cNvPr>
          <p:cNvPicPr>
            <a:picLocks noChangeAspect="1"/>
          </p:cNvPicPr>
          <p:nvPr/>
        </p:nvPicPr>
        <p:blipFill rotWithShape="1">
          <a:blip r:embed="rId7"/>
          <a:srcRect l="18624" t="33637" r="9656" b="23554"/>
          <a:stretch/>
        </p:blipFill>
        <p:spPr>
          <a:xfrm>
            <a:off x="5298285" y="2615630"/>
            <a:ext cx="6538145" cy="2195163"/>
          </a:xfrm>
          <a:prstGeom prst="rect">
            <a:avLst/>
          </a:prstGeom>
        </p:spPr>
      </p:pic>
      <p:sp>
        <p:nvSpPr>
          <p:cNvPr id="19" name="Rectangle: Rounded Corners 18">
            <a:extLst>
              <a:ext uri="{FF2B5EF4-FFF2-40B4-BE49-F238E27FC236}">
                <a16:creationId xmlns:a16="http://schemas.microsoft.com/office/drawing/2014/main" id="{3ECC0C86-234F-435E-BC4C-E7B317FCDDF7}"/>
              </a:ext>
              <a:ext uri="{C183D7F6-B498-43B3-948B-1728B52AA6E4}">
                <adec:decorative xmlns:adec="http://schemas.microsoft.com/office/drawing/2017/decorative" val="1"/>
              </a:ext>
            </a:extLst>
          </p:cNvPr>
          <p:cNvSpPr/>
          <p:nvPr/>
        </p:nvSpPr>
        <p:spPr>
          <a:xfrm>
            <a:off x="6096000" y="3885674"/>
            <a:ext cx="1722634" cy="24201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0" name="Oval 19">
            <a:extLst>
              <a:ext uri="{FF2B5EF4-FFF2-40B4-BE49-F238E27FC236}">
                <a16:creationId xmlns:a16="http://schemas.microsoft.com/office/drawing/2014/main" id="{8082C5E4-B757-49A1-8B8F-FC597E86F68A}"/>
              </a:ext>
            </a:extLst>
          </p:cNvPr>
          <p:cNvSpPr/>
          <p:nvPr/>
        </p:nvSpPr>
        <p:spPr>
          <a:xfrm>
            <a:off x="5543906" y="38363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9</a:t>
            </a:r>
          </a:p>
        </p:txBody>
      </p:sp>
      <p:cxnSp>
        <p:nvCxnSpPr>
          <p:cNvPr id="21" name="Straight Arrow Connector 20">
            <a:extLst>
              <a:ext uri="{FF2B5EF4-FFF2-40B4-BE49-F238E27FC236}">
                <a16:creationId xmlns:a16="http://schemas.microsoft.com/office/drawing/2014/main" id="{FBC330D8-D526-4FC8-89C2-D64535D96141}"/>
              </a:ext>
              <a:ext uri="{C183D7F6-B498-43B3-948B-1728B52AA6E4}">
                <adec:decorative xmlns:adec="http://schemas.microsoft.com/office/drawing/2017/decorative" val="1"/>
              </a:ext>
            </a:extLst>
          </p:cNvPr>
          <p:cNvCxnSpPr>
            <a:cxnSpLocks/>
          </p:cNvCxnSpPr>
          <p:nvPr/>
        </p:nvCxnSpPr>
        <p:spPr>
          <a:xfrm flipV="1">
            <a:off x="6187088" y="4093132"/>
            <a:ext cx="1080631" cy="1405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949632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Plan Initial Trial Requirements</a:t>
            </a:r>
          </a:p>
        </p:txBody>
      </p:sp>
      <p:sp>
        <p:nvSpPr>
          <p:cNvPr id="5" name="Subtitle 4">
            <a:extLst>
              <a:ext uri="{FF2B5EF4-FFF2-40B4-BE49-F238E27FC236}">
                <a16:creationId xmlns:a16="http://schemas.microsoft.com/office/drawing/2014/main" id="{C403D1A0-9F88-4FA5-86AE-084BE35CB29C}"/>
              </a:ext>
            </a:extLst>
          </p:cNvPr>
          <p:cNvSpPr>
            <a:spLocks noGrp="1"/>
          </p:cNvSpPr>
          <p:nvPr>
            <p:ph type="subTitle" idx="1"/>
          </p:nvPr>
        </p:nvSpPr>
        <p:spPr/>
        <p:txBody>
          <a:bodyPr/>
          <a:lstStyle/>
          <a:p>
            <a:r>
              <a:rPr lang="en-US" dirty="0"/>
              <a:t>Good Vault Practice</a:t>
            </a:r>
          </a:p>
        </p:txBody>
      </p:sp>
    </p:spTree>
    <p:extLst>
      <p:ext uri="{BB962C8B-B14F-4D97-AF65-F5344CB8AC3E}">
        <p14:creationId xmlns:p14="http://schemas.microsoft.com/office/powerpoint/2010/main" val="116349669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p:txBody>
          <a:bodyPr/>
          <a:lstStyle/>
          <a:p>
            <a:r>
              <a:rPr lang="en-GB"/>
              <a:t>Content Outline</a:t>
            </a:r>
          </a:p>
        </p:txBody>
      </p:sp>
      <p:grpSp>
        <p:nvGrpSpPr>
          <p:cNvPr id="4" name="Group 3" descr="2. How to plan subject recruitment including how to review reimbursement details, how to enter planned recruitment numbers and how to plan subject recruitment over time">
            <a:extLst>
              <a:ext uri="{FF2B5EF4-FFF2-40B4-BE49-F238E27FC236}">
                <a16:creationId xmlns:a16="http://schemas.microsoft.com/office/drawing/2014/main" id="{E236313C-D6E8-4A16-BAE0-DC945308FFAD}"/>
              </a:ext>
            </a:extLst>
          </p:cNvPr>
          <p:cNvGrpSpPr/>
          <p:nvPr/>
        </p:nvGrpSpPr>
        <p:grpSpPr>
          <a:xfrm>
            <a:off x="2257995" y="3688263"/>
            <a:ext cx="7821507" cy="1242000"/>
            <a:chOff x="2257994" y="2677499"/>
            <a:chExt cx="7676012" cy="1242000"/>
          </a:xfrm>
        </p:grpSpPr>
        <p:sp>
          <p:nvSpPr>
            <p:cNvPr id="36" name="Rectangle 35">
              <a:extLst>
                <a:ext uri="{FF2B5EF4-FFF2-40B4-BE49-F238E27FC236}">
                  <a16:creationId xmlns:a16="http://schemas.microsoft.com/office/drawing/2014/main" id="{CB541FA0-B51D-4B55-9307-08918A75F6EA}"/>
                </a:ext>
              </a:extLst>
            </p:cNvPr>
            <p:cNvSpPr/>
            <p:nvPr/>
          </p:nvSpPr>
          <p:spPr>
            <a:xfrm>
              <a:off x="2257994" y="2677499"/>
              <a:ext cx="7676012" cy="124200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 action="ppaction://noaction"/>
                </a:rPr>
                <a:t>How to Plan Subject Recruitment</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GB" dirty="0">
                  <a:solidFill>
                    <a:schemeClr val="bg1">
                      <a:lumMod val="50000"/>
                    </a:schemeClr>
                  </a:solidFill>
                  <a:hlinkClick r:id="" action="ppaction://noaction"/>
                </a:rPr>
                <a:t>How to review recruitment details</a:t>
              </a:r>
            </a:p>
            <a:p>
              <a:pPr marL="630238" indent="-285750">
                <a:buClr>
                  <a:schemeClr val="tx2"/>
                </a:buClr>
                <a:buFont typeface="Arial" panose="020B0604020202020204" pitchFamily="34" charset="0"/>
                <a:buChar char="•"/>
              </a:pPr>
              <a:r>
                <a:rPr lang="en-GB" dirty="0">
                  <a:solidFill>
                    <a:schemeClr val="bg1">
                      <a:lumMod val="50000"/>
                    </a:schemeClr>
                  </a:solidFill>
                  <a:hlinkClick r:id="" action="ppaction://noaction"/>
                </a:rPr>
                <a:t>How to enter planned recruitment numbers</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 action="ppaction://noaction"/>
                </a:rPr>
                <a:t>How to plan subject recruitment over time</a:t>
              </a:r>
              <a:endParaRPr lang="en-US" dirty="0">
                <a:solidFill>
                  <a:schemeClr val="bg1">
                    <a:lumMod val="50000"/>
                  </a:schemeClr>
                </a:solidFill>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715479" y="2860971"/>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grpSp>
      <p:grpSp>
        <p:nvGrpSpPr>
          <p:cNvPr id="12" name="Group 11" descr="1. How to initiate a study including how to move a study to planning, create study arms/cohorts and visit definitions; how to plan milestones, how to move a study country and site to initiating and how to indicate a site is qualifying, on hold or not selected">
            <a:extLst>
              <a:ext uri="{FF2B5EF4-FFF2-40B4-BE49-F238E27FC236}">
                <a16:creationId xmlns:a16="http://schemas.microsoft.com/office/drawing/2014/main" id="{DED16BE7-DD09-40AD-AC9D-D7CFCCDD3BB7}"/>
              </a:ext>
            </a:extLst>
          </p:cNvPr>
          <p:cNvGrpSpPr/>
          <p:nvPr/>
        </p:nvGrpSpPr>
        <p:grpSpPr>
          <a:xfrm>
            <a:off x="2257994" y="1529841"/>
            <a:ext cx="7821508" cy="1894351"/>
            <a:chOff x="2257994" y="4513828"/>
            <a:chExt cx="7676012" cy="1492701"/>
          </a:xfrm>
        </p:grpSpPr>
        <p:sp>
          <p:nvSpPr>
            <p:cNvPr id="13" name="Rectangle 12">
              <a:extLst>
                <a:ext uri="{FF2B5EF4-FFF2-40B4-BE49-F238E27FC236}">
                  <a16:creationId xmlns:a16="http://schemas.microsoft.com/office/drawing/2014/main" id="{C652AC9E-BDB5-4F50-9BA6-4E99E2AF16BC}"/>
                </a:ext>
              </a:extLst>
            </p:cNvPr>
            <p:cNvSpPr/>
            <p:nvPr/>
          </p:nvSpPr>
          <p:spPr>
            <a:xfrm>
              <a:off x="2257994" y="4513828"/>
              <a:ext cx="7676012" cy="1492701"/>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3" action="ppaction://hlinksldjump"/>
                </a:rPr>
                <a:t>How to Initiate a Study</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GB" dirty="0">
                  <a:solidFill>
                    <a:schemeClr val="bg1">
                      <a:lumMod val="50000"/>
                    </a:schemeClr>
                  </a:solidFill>
                  <a:hlinkClick r:id="rId4" action="ppaction://hlinksldjump"/>
                </a:rPr>
                <a:t>How to move a Study to Planning</a:t>
              </a:r>
            </a:p>
            <a:p>
              <a:pPr marL="630238" indent="-285750">
                <a:buClr>
                  <a:schemeClr val="tx2"/>
                </a:buClr>
                <a:buFont typeface="Arial" panose="020B0604020202020204" pitchFamily="34" charset="0"/>
                <a:buChar char="•"/>
              </a:pPr>
              <a:r>
                <a:rPr lang="en-GB" dirty="0">
                  <a:solidFill>
                    <a:schemeClr val="bg1">
                      <a:lumMod val="50000"/>
                    </a:schemeClr>
                  </a:solidFill>
                  <a:hlinkClick r:id="rId4" action="ppaction://hlinksldjump"/>
                </a:rPr>
                <a:t>Create Study Arms, Study Cohorts, and Visit Definitions</a:t>
              </a:r>
            </a:p>
            <a:p>
              <a:pPr marL="630238" indent="-285750">
                <a:buClr>
                  <a:schemeClr val="tx2"/>
                </a:buClr>
                <a:buFont typeface="Arial" panose="020B0604020202020204" pitchFamily="34" charset="0"/>
                <a:buChar char="•"/>
              </a:pPr>
              <a:r>
                <a:rPr lang="en-GB" dirty="0">
                  <a:solidFill>
                    <a:schemeClr val="bg1">
                      <a:lumMod val="50000"/>
                    </a:schemeClr>
                  </a:solidFill>
                  <a:hlinkClick r:id="rId5" action="ppaction://hlinksldjump"/>
                </a:rPr>
                <a:t>How to plan Milestones</a:t>
              </a:r>
              <a:endParaRPr lang="en-GB" dirty="0">
                <a:solidFill>
                  <a:schemeClr val="bg1">
                    <a:lumMod val="50000"/>
                  </a:schemeClr>
                </a:solidFill>
                <a:hlinkClick r:id="rId4" action="ppaction://hlinksldjump"/>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6" action="ppaction://hlinksldjump"/>
                </a:rPr>
                <a:t>How to move a Study Country and Study Site to Initiating</a:t>
              </a:r>
              <a:endParaRPr lang="en-US" dirty="0">
                <a:solidFill>
                  <a:schemeClr val="bg1">
                    <a:lumMod val="50000"/>
                  </a:schemeClr>
                </a:solidFill>
              </a:endParaRPr>
            </a:p>
            <a:p>
              <a:pPr marL="630238" indent="-285750">
                <a:buClr>
                  <a:schemeClr val="tx2"/>
                </a:buClr>
                <a:buFont typeface="Arial" panose="020B0604020202020204" pitchFamily="34" charset="0"/>
                <a:buChar char="•"/>
              </a:pPr>
              <a:r>
                <a:rPr lang="en-US" dirty="0">
                  <a:solidFill>
                    <a:schemeClr val="bg1">
                      <a:lumMod val="50000"/>
                    </a:schemeClr>
                  </a:solidFill>
                  <a:hlinkClick r:id="rId7" action="ppaction://hlinksldjump"/>
                </a:rPr>
                <a:t>How to indicate a Site is Qualifying, On Hold, or Not Selected</a:t>
              </a:r>
              <a:endParaRPr lang="en-US" dirty="0">
                <a:solidFill>
                  <a:schemeClr val="bg1">
                    <a:lumMod val="50000"/>
                  </a:schemeClr>
                </a:solidFill>
              </a:endParaRPr>
            </a:p>
          </p:txBody>
        </p:sp>
        <p:sp>
          <p:nvSpPr>
            <p:cNvPr id="14" name="Rectangle 13">
              <a:extLst>
                <a:ext uri="{FF2B5EF4-FFF2-40B4-BE49-F238E27FC236}">
                  <a16:creationId xmlns:a16="http://schemas.microsoft.com/office/drawing/2014/main" id="{D458DF35-68D7-4E96-8416-D8CB57C9CC11}"/>
                </a:ext>
              </a:extLst>
            </p:cNvPr>
            <p:cNvSpPr/>
            <p:nvPr/>
          </p:nvSpPr>
          <p:spPr>
            <a:xfrm>
              <a:off x="2715481" y="4822650"/>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spTree>
    <p:extLst>
      <p:ext uri="{BB962C8B-B14F-4D97-AF65-F5344CB8AC3E}">
        <p14:creationId xmlns:p14="http://schemas.microsoft.com/office/powerpoint/2010/main" val="360221020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Touchpoints to Initiating your Trial in Vault</a:t>
            </a:r>
          </a:p>
        </p:txBody>
      </p:sp>
      <p:grpSp>
        <p:nvGrpSpPr>
          <p:cNvPr id="10" name="Group 9" descr="Study, study country and study sites:&#10;&#10;Moving your Study, Study Countries, and Study Sites to the Planning and Initiating states allows you to track the status of your Study at each level.&#13;&#10;&#13;&#10;Initiating your Study, Study Countries, and Study Sites will generate the first set of milestones for tracking key dates. It will also generate the initial set of expected documents.&#13;&#10;">
            <a:extLst>
              <a:ext uri="{FF2B5EF4-FFF2-40B4-BE49-F238E27FC236}">
                <a16:creationId xmlns:a16="http://schemas.microsoft.com/office/drawing/2014/main" id="{9F09236F-6F43-41CE-9DAA-2FBA2E6F93BC}"/>
              </a:ext>
            </a:extLst>
          </p:cNvPr>
          <p:cNvGrpSpPr/>
          <p:nvPr/>
        </p:nvGrpSpPr>
        <p:grpSpPr>
          <a:xfrm>
            <a:off x="2695162" y="1201869"/>
            <a:ext cx="2308706" cy="5042274"/>
            <a:chOff x="429204" y="1012504"/>
            <a:chExt cx="2308706" cy="5377662"/>
          </a:xfrm>
        </p:grpSpPr>
        <p:sp>
          <p:nvSpPr>
            <p:cNvPr id="11" name="Round Single Corner Rectangle 35">
              <a:extLst>
                <a:ext uri="{FF2B5EF4-FFF2-40B4-BE49-F238E27FC236}">
                  <a16:creationId xmlns:a16="http://schemas.microsoft.com/office/drawing/2014/main" id="{5D451D03-6FA6-4A23-AC45-521E3811FBD4}"/>
                </a:ext>
              </a:extLst>
            </p:cNvPr>
            <p:cNvSpPr/>
            <p:nvPr/>
          </p:nvSpPr>
          <p:spPr>
            <a:xfrm rot="10800000">
              <a:off x="429204" y="1338519"/>
              <a:ext cx="2212848" cy="5051647"/>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13" name="TextBox 12">
              <a:extLst>
                <a:ext uri="{FF2B5EF4-FFF2-40B4-BE49-F238E27FC236}">
                  <a16:creationId xmlns:a16="http://schemas.microsoft.com/office/drawing/2014/main" id="{7AD39B68-B3CE-4D49-A89D-E965C9047796}"/>
                </a:ext>
              </a:extLst>
            </p:cNvPr>
            <p:cNvSpPr txBox="1"/>
            <p:nvPr/>
          </p:nvSpPr>
          <p:spPr>
            <a:xfrm>
              <a:off x="467924" y="1592170"/>
              <a:ext cx="2269986" cy="1083220"/>
            </a:xfrm>
            <a:prstGeom prst="rect">
              <a:avLst/>
            </a:prstGeom>
            <a:noFill/>
          </p:spPr>
          <p:txBody>
            <a:bodyPr wrap="square" rtlCol="0">
              <a:spAutoFit/>
            </a:bodyPr>
            <a:lstStyle/>
            <a:p>
              <a:pPr algn="ctr"/>
              <a:r>
                <a:rPr lang="en-US" sz="2000" b="1" dirty="0">
                  <a:solidFill>
                    <a:schemeClr val="bg2">
                      <a:lumMod val="50000"/>
                    </a:schemeClr>
                  </a:solidFill>
                </a:rPr>
                <a:t>Study, Study Country, and Study Site States</a:t>
              </a:r>
            </a:p>
          </p:txBody>
        </p:sp>
        <p:sp>
          <p:nvSpPr>
            <p:cNvPr id="14" name="Oval 13">
              <a:extLst>
                <a:ext uri="{FF2B5EF4-FFF2-40B4-BE49-F238E27FC236}">
                  <a16:creationId xmlns:a16="http://schemas.microsoft.com/office/drawing/2014/main" id="{5B0F146B-72D8-4A55-8D57-E52EA91D86C3}"/>
                </a:ext>
              </a:extLst>
            </p:cNvPr>
            <p:cNvSpPr>
              <a:spLocks noChangeAspect="1"/>
            </p:cNvSpPr>
            <p:nvPr/>
          </p:nvSpPr>
          <p:spPr>
            <a:xfrm>
              <a:off x="1242057" y="1012504"/>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Black" panose="020B0A04020102020204" pitchFamily="34" charset="0"/>
              </a:endParaRPr>
            </a:p>
          </p:txBody>
        </p:sp>
        <p:sp>
          <p:nvSpPr>
            <p:cNvPr id="15" name="TextBox 14">
              <a:extLst>
                <a:ext uri="{FF2B5EF4-FFF2-40B4-BE49-F238E27FC236}">
                  <a16:creationId xmlns:a16="http://schemas.microsoft.com/office/drawing/2014/main" id="{4CB78685-9EC9-4B8C-967D-7069F6D9D2A1}"/>
                </a:ext>
              </a:extLst>
            </p:cNvPr>
            <p:cNvSpPr txBox="1"/>
            <p:nvPr/>
          </p:nvSpPr>
          <p:spPr>
            <a:xfrm>
              <a:off x="493530" y="2541329"/>
              <a:ext cx="2220431" cy="295424"/>
            </a:xfrm>
            <a:prstGeom prst="rect">
              <a:avLst/>
            </a:prstGeom>
            <a:noFill/>
          </p:spPr>
          <p:txBody>
            <a:bodyPr wrap="square" rtlCol="0">
              <a:spAutoFit/>
            </a:bodyPr>
            <a:lstStyle/>
            <a:p>
              <a:pPr marL="231775" indent="-231775">
                <a:buFont typeface="Arial" panose="020B0604020202020204" pitchFamily="34" charset="0"/>
                <a:buChar char="•"/>
              </a:pPr>
              <a:endParaRPr lang="en-US" sz="1200">
                <a:solidFill>
                  <a:schemeClr val="bg2">
                    <a:lumMod val="50000"/>
                  </a:schemeClr>
                </a:solidFill>
              </a:endParaRPr>
            </a:p>
          </p:txBody>
        </p:sp>
      </p:grpSp>
      <p:sp>
        <p:nvSpPr>
          <p:cNvPr id="82" name="TextBox 81">
            <a:extLst>
              <a:ext uri="{FF2B5EF4-FFF2-40B4-BE49-F238E27FC236}">
                <a16:creationId xmlns:a16="http://schemas.microsoft.com/office/drawing/2014/main" id="{991DCAE9-AF73-4595-95AE-CA8A07F5258F}"/>
              </a:ext>
            </a:extLst>
          </p:cNvPr>
          <p:cNvSpPr txBox="1"/>
          <p:nvPr/>
        </p:nvSpPr>
        <p:spPr>
          <a:xfrm>
            <a:off x="2729150" y="2761046"/>
            <a:ext cx="2176459" cy="3108543"/>
          </a:xfrm>
          <a:prstGeom prst="rect">
            <a:avLst/>
          </a:prstGeom>
          <a:noFill/>
        </p:spPr>
        <p:txBody>
          <a:bodyPr wrap="square" rtlCol="0">
            <a:spAutoFit/>
          </a:bodyPr>
          <a:lstStyle/>
          <a:p>
            <a:r>
              <a:rPr lang="en-US" sz="1400" dirty="0"/>
              <a:t>Moving your Study, Study Countries, and Study Sites to the Planning and Initiating states allows you to track the status of your Study at each level.</a:t>
            </a:r>
          </a:p>
          <a:p>
            <a:endParaRPr lang="en-US" sz="1400" dirty="0"/>
          </a:p>
          <a:p>
            <a:r>
              <a:rPr lang="en-US" sz="1400" dirty="0"/>
              <a:t>Initiating your Study, Study Countries, and Study Sites will generate the first set of milestones for tracking key dates. It will also generate the initial set of expected documents.</a:t>
            </a:r>
            <a:endParaRPr lang="en-US" sz="1200" dirty="0">
              <a:solidFill>
                <a:schemeClr val="bg2">
                  <a:lumMod val="50000"/>
                </a:schemeClr>
              </a:solidFill>
            </a:endParaRPr>
          </a:p>
        </p:txBody>
      </p:sp>
      <p:pic>
        <p:nvPicPr>
          <p:cNvPr id="36" name="Graphic 35" descr="Workflow">
            <a:extLst>
              <a:ext uri="{FF2B5EF4-FFF2-40B4-BE49-F238E27FC236}">
                <a16:creationId xmlns:a16="http://schemas.microsoft.com/office/drawing/2014/main" id="{FA72FB14-B10C-4F30-84A7-DB522527A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4623" y="1185019"/>
            <a:ext cx="619065" cy="619065"/>
          </a:xfrm>
          <a:prstGeom prst="rect">
            <a:avLst/>
          </a:prstGeom>
        </p:spPr>
      </p:pic>
      <p:grpSp>
        <p:nvGrpSpPr>
          <p:cNvPr id="2" name="Group 1" descr="Milestones &amp; Expected Documents:&#10;&#10;Milestones are used for planning, tracking, and completing the activities required to appropriately manage a clinical trial. &#13;&#10;&#13;&#10;Expected Documents can be used to measure TMF Completeness by planning for documents you expect to collect during a clinical trial.&#13;&#10;&#13;&#10;Milestones are also used to drive Metric calculations over time">
            <a:extLst>
              <a:ext uri="{FF2B5EF4-FFF2-40B4-BE49-F238E27FC236}">
                <a16:creationId xmlns:a16="http://schemas.microsoft.com/office/drawing/2014/main" id="{D98BB721-F1BD-4502-9FDD-A417E98A3A6B}"/>
              </a:ext>
            </a:extLst>
          </p:cNvPr>
          <p:cNvGrpSpPr/>
          <p:nvPr/>
        </p:nvGrpSpPr>
        <p:grpSpPr>
          <a:xfrm>
            <a:off x="4918331" y="1213506"/>
            <a:ext cx="2454478" cy="5081669"/>
            <a:chOff x="4806546" y="1391647"/>
            <a:chExt cx="2454478" cy="5081669"/>
          </a:xfrm>
        </p:grpSpPr>
        <p:grpSp>
          <p:nvGrpSpPr>
            <p:cNvPr id="25" name="Group 24">
              <a:extLst>
                <a:ext uri="{FF2B5EF4-FFF2-40B4-BE49-F238E27FC236}">
                  <a16:creationId xmlns:a16="http://schemas.microsoft.com/office/drawing/2014/main" id="{160822F8-D950-45E7-BCB0-29E04793B24E}"/>
                </a:ext>
              </a:extLst>
            </p:cNvPr>
            <p:cNvGrpSpPr/>
            <p:nvPr/>
          </p:nvGrpSpPr>
          <p:grpSpPr>
            <a:xfrm>
              <a:off x="4806546" y="1391647"/>
              <a:ext cx="2454478" cy="5038837"/>
              <a:chOff x="4762868" y="1018258"/>
              <a:chExt cx="2454478" cy="5369150"/>
            </a:xfrm>
          </p:grpSpPr>
          <p:sp>
            <p:nvSpPr>
              <p:cNvPr id="26" name="Round Single Corner Rectangle 35">
                <a:extLst>
                  <a:ext uri="{FF2B5EF4-FFF2-40B4-BE49-F238E27FC236}">
                    <a16:creationId xmlns:a16="http://schemas.microsoft.com/office/drawing/2014/main" id="{FAEBEC64-BE56-40DC-B325-33AE45FEF384}"/>
                  </a:ext>
                </a:extLst>
              </p:cNvPr>
              <p:cNvSpPr/>
              <p:nvPr/>
            </p:nvSpPr>
            <p:spPr>
              <a:xfrm rot="10800000">
                <a:off x="4877708" y="1340969"/>
                <a:ext cx="2209571" cy="504643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28" name="TextBox 27">
                <a:extLst>
                  <a:ext uri="{FF2B5EF4-FFF2-40B4-BE49-F238E27FC236}">
                    <a16:creationId xmlns:a16="http://schemas.microsoft.com/office/drawing/2014/main" id="{C6338576-8C4A-4A23-B411-C5FD14A68747}"/>
                  </a:ext>
                </a:extLst>
              </p:cNvPr>
              <p:cNvSpPr txBox="1"/>
              <p:nvPr/>
            </p:nvSpPr>
            <p:spPr>
              <a:xfrm>
                <a:off x="4762868" y="1656721"/>
                <a:ext cx="2454478" cy="426339"/>
              </a:xfrm>
              <a:prstGeom prst="rect">
                <a:avLst/>
              </a:prstGeom>
              <a:noFill/>
            </p:spPr>
            <p:txBody>
              <a:bodyPr wrap="square" rtlCol="0">
                <a:spAutoFit/>
              </a:bodyPr>
              <a:lstStyle/>
              <a:p>
                <a:pPr algn="ctr"/>
                <a:endParaRPr lang="en-US" sz="2000" b="1">
                  <a:solidFill>
                    <a:schemeClr val="bg2">
                      <a:lumMod val="50000"/>
                    </a:schemeClr>
                  </a:solidFill>
                </a:endParaRPr>
              </a:p>
            </p:txBody>
          </p:sp>
          <p:sp>
            <p:nvSpPr>
              <p:cNvPr id="29" name="Oval 28">
                <a:extLst>
                  <a:ext uri="{FF2B5EF4-FFF2-40B4-BE49-F238E27FC236}">
                    <a16:creationId xmlns:a16="http://schemas.microsoft.com/office/drawing/2014/main" id="{4B579402-70DB-4F31-95E0-2B503AA96632}"/>
                  </a:ext>
                </a:extLst>
              </p:cNvPr>
              <p:cNvSpPr>
                <a:spLocks noChangeAspect="1"/>
              </p:cNvSpPr>
              <p:nvPr/>
            </p:nvSpPr>
            <p:spPr>
              <a:xfrm>
                <a:off x="5686388" y="1018258"/>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Black" panose="020B0A04020102020204" pitchFamily="34" charset="0"/>
                </a:endParaRPr>
              </a:p>
            </p:txBody>
          </p:sp>
          <p:sp>
            <p:nvSpPr>
              <p:cNvPr id="30" name="TextBox 29">
                <a:extLst>
                  <a:ext uri="{FF2B5EF4-FFF2-40B4-BE49-F238E27FC236}">
                    <a16:creationId xmlns:a16="http://schemas.microsoft.com/office/drawing/2014/main" id="{54B08CA9-399F-4C94-98B0-F8BBD3FF68B2}"/>
                  </a:ext>
                </a:extLst>
              </p:cNvPr>
              <p:cNvSpPr txBox="1"/>
              <p:nvPr/>
            </p:nvSpPr>
            <p:spPr>
              <a:xfrm>
                <a:off x="4914082" y="2544426"/>
                <a:ext cx="2203137" cy="295157"/>
              </a:xfrm>
              <a:prstGeom prst="rect">
                <a:avLst/>
              </a:prstGeom>
              <a:noFill/>
            </p:spPr>
            <p:txBody>
              <a:bodyPr wrap="square" rtlCol="0">
                <a:spAutoFit/>
              </a:bodyPr>
              <a:lstStyle/>
              <a:p>
                <a:pPr marL="742950" lvl="1" indent="-285750">
                  <a:buFont typeface="Arial" panose="020B0604020202020204" pitchFamily="34" charset="0"/>
                  <a:buChar char="•"/>
                </a:pPr>
                <a:endParaRPr lang="en-US" sz="1200">
                  <a:solidFill>
                    <a:schemeClr val="bg2">
                      <a:lumMod val="50000"/>
                    </a:schemeClr>
                  </a:solidFill>
                </a:endParaRPr>
              </a:p>
            </p:txBody>
          </p:sp>
        </p:grpSp>
        <p:sp>
          <p:nvSpPr>
            <p:cNvPr id="84" name="TextBox 83">
              <a:extLst>
                <a:ext uri="{FF2B5EF4-FFF2-40B4-BE49-F238E27FC236}">
                  <a16:creationId xmlns:a16="http://schemas.microsoft.com/office/drawing/2014/main" id="{3C6E598F-9897-49E4-ADF6-1C8D020DD9A0}"/>
                </a:ext>
              </a:extLst>
            </p:cNvPr>
            <p:cNvSpPr txBox="1"/>
            <p:nvPr/>
          </p:nvSpPr>
          <p:spPr>
            <a:xfrm>
              <a:off x="4843065" y="1955805"/>
              <a:ext cx="2391165" cy="1015663"/>
            </a:xfrm>
            <a:prstGeom prst="rect">
              <a:avLst/>
            </a:prstGeom>
            <a:noFill/>
          </p:spPr>
          <p:txBody>
            <a:bodyPr wrap="square" rtlCol="0">
              <a:spAutoFit/>
            </a:bodyPr>
            <a:lstStyle/>
            <a:p>
              <a:pPr algn="ctr"/>
              <a:r>
                <a:rPr lang="en-US" sz="2000" b="1" dirty="0">
                  <a:solidFill>
                    <a:schemeClr val="bg2">
                      <a:lumMod val="50000"/>
                    </a:schemeClr>
                  </a:solidFill>
                </a:rPr>
                <a:t>Milestones &amp; Expected Documents</a:t>
              </a:r>
            </a:p>
          </p:txBody>
        </p:sp>
        <p:sp>
          <p:nvSpPr>
            <p:cNvPr id="88" name="TextBox 87">
              <a:extLst>
                <a:ext uri="{FF2B5EF4-FFF2-40B4-BE49-F238E27FC236}">
                  <a16:creationId xmlns:a16="http://schemas.microsoft.com/office/drawing/2014/main" id="{E15446A0-DFD0-4F15-A986-084EFDD52576}"/>
                </a:ext>
              </a:extLst>
            </p:cNvPr>
            <p:cNvSpPr txBox="1"/>
            <p:nvPr/>
          </p:nvSpPr>
          <p:spPr>
            <a:xfrm>
              <a:off x="4989905" y="2933886"/>
              <a:ext cx="2209572" cy="3539430"/>
            </a:xfrm>
            <a:prstGeom prst="rect">
              <a:avLst/>
            </a:prstGeom>
            <a:noFill/>
          </p:spPr>
          <p:txBody>
            <a:bodyPr wrap="square" rtlCol="0">
              <a:spAutoFit/>
            </a:bodyPr>
            <a:lstStyle/>
            <a:p>
              <a:r>
                <a:rPr lang="en-US" sz="1400" dirty="0"/>
                <a:t>Milestones are used for planning, tracking, and completing the activities required to appropriately manage a clinical trial. </a:t>
              </a:r>
            </a:p>
            <a:p>
              <a:endParaRPr lang="en-US" sz="1400" dirty="0"/>
            </a:p>
            <a:p>
              <a:r>
                <a:rPr lang="en-US" sz="1400" dirty="0"/>
                <a:t>Expected Documents can be used to measure TMF Completeness by planning for documents you expect to collect during a clinical trial.</a:t>
              </a:r>
            </a:p>
            <a:p>
              <a:endParaRPr lang="en-US" sz="1400" dirty="0"/>
            </a:p>
            <a:p>
              <a:r>
                <a:rPr lang="en-US" sz="1400" dirty="0"/>
                <a:t>Milestones are also used to drive Metric calculations over time.</a:t>
              </a:r>
            </a:p>
          </p:txBody>
        </p:sp>
        <p:grpSp>
          <p:nvGrpSpPr>
            <p:cNvPr id="89" name="Group 332">
              <a:extLst>
                <a:ext uri="{FF2B5EF4-FFF2-40B4-BE49-F238E27FC236}">
                  <a16:creationId xmlns:a16="http://schemas.microsoft.com/office/drawing/2014/main" id="{5AFA87A4-93E9-4C43-8B10-E3E466F2957B}"/>
                </a:ext>
              </a:extLst>
            </p:cNvPr>
            <p:cNvGrpSpPr>
              <a:grpSpLocks noChangeAspect="1"/>
            </p:cNvGrpSpPr>
            <p:nvPr/>
          </p:nvGrpSpPr>
          <p:grpSpPr bwMode="auto">
            <a:xfrm>
              <a:off x="5809973" y="1454208"/>
              <a:ext cx="475437" cy="475437"/>
              <a:chOff x="4930" y="2689"/>
              <a:chExt cx="350" cy="350"/>
            </a:xfrm>
            <a:solidFill>
              <a:schemeClr val="bg1"/>
            </a:solidFill>
          </p:grpSpPr>
          <p:sp>
            <p:nvSpPr>
              <p:cNvPr id="92" name="Freeform 333">
                <a:extLst>
                  <a:ext uri="{FF2B5EF4-FFF2-40B4-BE49-F238E27FC236}">
                    <a16:creationId xmlns:a16="http://schemas.microsoft.com/office/drawing/2014/main" id="{25A92516-EC71-4C2D-810E-2E3AD7327BB2}"/>
                  </a:ext>
                </a:extLst>
              </p:cNvPr>
              <p:cNvSpPr>
                <a:spLocks/>
              </p:cNvSpPr>
              <p:nvPr/>
            </p:nvSpPr>
            <p:spPr bwMode="auto">
              <a:xfrm>
                <a:off x="4930" y="2689"/>
                <a:ext cx="350" cy="350"/>
              </a:xfrm>
              <a:custGeom>
                <a:avLst/>
                <a:gdLst>
                  <a:gd name="T0" fmla="*/ 213 w 246"/>
                  <a:gd name="T1" fmla="*/ 75 h 246"/>
                  <a:gd name="T2" fmla="*/ 227 w 246"/>
                  <a:gd name="T3" fmla="*/ 61 h 246"/>
                  <a:gd name="T4" fmla="*/ 245 w 246"/>
                  <a:gd name="T5" fmla="*/ 109 h 246"/>
                  <a:gd name="T6" fmla="*/ 246 w 246"/>
                  <a:gd name="T7" fmla="*/ 134 h 246"/>
                  <a:gd name="T8" fmla="*/ 230 w 246"/>
                  <a:gd name="T9" fmla="*/ 185 h 246"/>
                  <a:gd name="T10" fmla="*/ 153 w 246"/>
                  <a:gd name="T11" fmla="*/ 242 h 246"/>
                  <a:gd name="T12" fmla="*/ 119 w 246"/>
                  <a:gd name="T13" fmla="*/ 246 h 246"/>
                  <a:gd name="T14" fmla="*/ 48 w 246"/>
                  <a:gd name="T15" fmla="*/ 219 h 246"/>
                  <a:gd name="T16" fmla="*/ 7 w 246"/>
                  <a:gd name="T17" fmla="*/ 161 h 246"/>
                  <a:gd name="T18" fmla="*/ 2 w 246"/>
                  <a:gd name="T19" fmla="*/ 134 h 246"/>
                  <a:gd name="T20" fmla="*/ 28 w 246"/>
                  <a:gd name="T21" fmla="*/ 50 h 246"/>
                  <a:gd name="T22" fmla="*/ 94 w 246"/>
                  <a:gd name="T23" fmla="*/ 8 h 246"/>
                  <a:gd name="T24" fmla="*/ 188 w 246"/>
                  <a:gd name="T25" fmla="*/ 22 h 246"/>
                  <a:gd name="T26" fmla="*/ 189 w 246"/>
                  <a:gd name="T27" fmla="*/ 23 h 246"/>
                  <a:gd name="T28" fmla="*/ 189 w 246"/>
                  <a:gd name="T29" fmla="*/ 23 h 246"/>
                  <a:gd name="T30" fmla="*/ 175 w 246"/>
                  <a:gd name="T31" fmla="*/ 37 h 246"/>
                  <a:gd name="T32" fmla="*/ 172 w 246"/>
                  <a:gd name="T33" fmla="*/ 36 h 246"/>
                  <a:gd name="T34" fmla="*/ 139 w 246"/>
                  <a:gd name="T35" fmla="*/ 25 h 246"/>
                  <a:gd name="T36" fmla="*/ 58 w 246"/>
                  <a:gd name="T37" fmla="*/ 47 h 246"/>
                  <a:gd name="T38" fmla="*/ 24 w 246"/>
                  <a:gd name="T39" fmla="*/ 104 h 246"/>
                  <a:gd name="T40" fmla="*/ 22 w 246"/>
                  <a:gd name="T41" fmla="*/ 132 h 246"/>
                  <a:gd name="T42" fmla="*/ 46 w 246"/>
                  <a:gd name="T43" fmla="*/ 191 h 246"/>
                  <a:gd name="T44" fmla="*/ 131 w 246"/>
                  <a:gd name="T45" fmla="*/ 226 h 246"/>
                  <a:gd name="T46" fmla="*/ 189 w 246"/>
                  <a:gd name="T47" fmla="*/ 204 h 246"/>
                  <a:gd name="T48" fmla="*/ 223 w 246"/>
                  <a:gd name="T49" fmla="*/ 151 h 246"/>
                  <a:gd name="T50" fmla="*/ 226 w 246"/>
                  <a:gd name="T51" fmla="*/ 120 h 246"/>
                  <a:gd name="T52" fmla="*/ 214 w 246"/>
                  <a:gd name="T53" fmla="*/ 76 h 246"/>
                  <a:gd name="T54" fmla="*/ 213 w 246"/>
                  <a:gd name="T55" fmla="*/ 7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46">
                    <a:moveTo>
                      <a:pt x="213" y="75"/>
                    </a:moveTo>
                    <a:cubicBezTo>
                      <a:pt x="227" y="61"/>
                      <a:pt x="227" y="61"/>
                      <a:pt x="227" y="61"/>
                    </a:cubicBezTo>
                    <a:cubicBezTo>
                      <a:pt x="237" y="75"/>
                      <a:pt x="243" y="92"/>
                      <a:pt x="245" y="109"/>
                    </a:cubicBezTo>
                    <a:cubicBezTo>
                      <a:pt x="246" y="118"/>
                      <a:pt x="246" y="126"/>
                      <a:pt x="246" y="134"/>
                    </a:cubicBezTo>
                    <a:cubicBezTo>
                      <a:pt x="244" y="152"/>
                      <a:pt x="239" y="169"/>
                      <a:pt x="230" y="185"/>
                    </a:cubicBezTo>
                    <a:cubicBezTo>
                      <a:pt x="212" y="215"/>
                      <a:pt x="187" y="234"/>
                      <a:pt x="153" y="242"/>
                    </a:cubicBezTo>
                    <a:cubicBezTo>
                      <a:pt x="142" y="245"/>
                      <a:pt x="131" y="246"/>
                      <a:pt x="119" y="246"/>
                    </a:cubicBezTo>
                    <a:cubicBezTo>
                      <a:pt x="93" y="245"/>
                      <a:pt x="68" y="236"/>
                      <a:pt x="48" y="219"/>
                    </a:cubicBezTo>
                    <a:cubicBezTo>
                      <a:pt x="29" y="204"/>
                      <a:pt x="15" y="184"/>
                      <a:pt x="7" y="161"/>
                    </a:cubicBezTo>
                    <a:cubicBezTo>
                      <a:pt x="5" y="152"/>
                      <a:pt x="3" y="143"/>
                      <a:pt x="2" y="134"/>
                    </a:cubicBezTo>
                    <a:cubicBezTo>
                      <a:pt x="0" y="103"/>
                      <a:pt x="9" y="75"/>
                      <a:pt x="28" y="50"/>
                    </a:cubicBezTo>
                    <a:cubicBezTo>
                      <a:pt x="45" y="29"/>
                      <a:pt x="68" y="15"/>
                      <a:pt x="94" y="8"/>
                    </a:cubicBezTo>
                    <a:cubicBezTo>
                      <a:pt x="126" y="0"/>
                      <a:pt x="160" y="5"/>
                      <a:pt x="188" y="22"/>
                    </a:cubicBezTo>
                    <a:cubicBezTo>
                      <a:pt x="188" y="23"/>
                      <a:pt x="188" y="23"/>
                      <a:pt x="189" y="23"/>
                    </a:cubicBezTo>
                    <a:cubicBezTo>
                      <a:pt x="189" y="23"/>
                      <a:pt x="189" y="23"/>
                      <a:pt x="189" y="23"/>
                    </a:cubicBezTo>
                    <a:cubicBezTo>
                      <a:pt x="175" y="37"/>
                      <a:pt x="175" y="37"/>
                      <a:pt x="175" y="37"/>
                    </a:cubicBezTo>
                    <a:cubicBezTo>
                      <a:pt x="172" y="36"/>
                      <a:pt x="172" y="36"/>
                      <a:pt x="172" y="36"/>
                    </a:cubicBezTo>
                    <a:cubicBezTo>
                      <a:pt x="161" y="30"/>
                      <a:pt x="150" y="26"/>
                      <a:pt x="139" y="25"/>
                    </a:cubicBezTo>
                    <a:cubicBezTo>
                      <a:pt x="109" y="21"/>
                      <a:pt x="82" y="28"/>
                      <a:pt x="58" y="47"/>
                    </a:cubicBezTo>
                    <a:cubicBezTo>
                      <a:pt x="41" y="62"/>
                      <a:pt x="28" y="82"/>
                      <a:pt x="24" y="104"/>
                    </a:cubicBezTo>
                    <a:cubicBezTo>
                      <a:pt x="22" y="113"/>
                      <a:pt x="21" y="123"/>
                      <a:pt x="22" y="132"/>
                    </a:cubicBezTo>
                    <a:cubicBezTo>
                      <a:pt x="23" y="154"/>
                      <a:pt x="31" y="174"/>
                      <a:pt x="46" y="191"/>
                    </a:cubicBezTo>
                    <a:cubicBezTo>
                      <a:pt x="67" y="215"/>
                      <a:pt x="99" y="229"/>
                      <a:pt x="131" y="226"/>
                    </a:cubicBezTo>
                    <a:cubicBezTo>
                      <a:pt x="152" y="225"/>
                      <a:pt x="172" y="217"/>
                      <a:pt x="189" y="204"/>
                    </a:cubicBezTo>
                    <a:cubicBezTo>
                      <a:pt x="206" y="190"/>
                      <a:pt x="218" y="172"/>
                      <a:pt x="223" y="151"/>
                    </a:cubicBezTo>
                    <a:cubicBezTo>
                      <a:pt x="226" y="141"/>
                      <a:pt x="227" y="130"/>
                      <a:pt x="226" y="120"/>
                    </a:cubicBezTo>
                    <a:cubicBezTo>
                      <a:pt x="226" y="105"/>
                      <a:pt x="221" y="90"/>
                      <a:pt x="214" y="76"/>
                    </a:cubicBezTo>
                    <a:cubicBezTo>
                      <a:pt x="214" y="76"/>
                      <a:pt x="213" y="75"/>
                      <a:pt x="213" y="7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34">
                <a:extLst>
                  <a:ext uri="{FF2B5EF4-FFF2-40B4-BE49-F238E27FC236}">
                    <a16:creationId xmlns:a16="http://schemas.microsoft.com/office/drawing/2014/main" id="{B381E305-7161-4926-9C94-EF2708291170}"/>
                  </a:ext>
                </a:extLst>
              </p:cNvPr>
              <p:cNvSpPr>
                <a:spLocks/>
              </p:cNvSpPr>
              <p:nvPr/>
            </p:nvSpPr>
            <p:spPr bwMode="auto">
              <a:xfrm>
                <a:off x="5000" y="2762"/>
                <a:ext cx="209" cy="214"/>
              </a:xfrm>
              <a:custGeom>
                <a:avLst/>
                <a:gdLst>
                  <a:gd name="T0" fmla="*/ 110 w 147"/>
                  <a:gd name="T1" fmla="*/ 13 h 151"/>
                  <a:gd name="T2" fmla="*/ 97 w 147"/>
                  <a:gd name="T3" fmla="*/ 27 h 151"/>
                  <a:gd name="T4" fmla="*/ 95 w 147"/>
                  <a:gd name="T5" fmla="*/ 26 h 151"/>
                  <a:gd name="T6" fmla="*/ 68 w 147"/>
                  <a:gd name="T7" fmla="*/ 22 h 151"/>
                  <a:gd name="T8" fmla="*/ 21 w 147"/>
                  <a:gd name="T9" fmla="*/ 64 h 151"/>
                  <a:gd name="T10" fmla="*/ 36 w 147"/>
                  <a:gd name="T11" fmla="*/ 111 h 151"/>
                  <a:gd name="T12" fmla="*/ 65 w 147"/>
                  <a:gd name="T13" fmla="*/ 126 h 151"/>
                  <a:gd name="T14" fmla="*/ 108 w 147"/>
                  <a:gd name="T15" fmla="*/ 114 h 151"/>
                  <a:gd name="T16" fmla="*/ 122 w 147"/>
                  <a:gd name="T17" fmla="*/ 54 h 151"/>
                  <a:gd name="T18" fmla="*/ 121 w 147"/>
                  <a:gd name="T19" fmla="*/ 51 h 151"/>
                  <a:gd name="T20" fmla="*/ 121 w 147"/>
                  <a:gd name="T21" fmla="*/ 51 h 151"/>
                  <a:gd name="T22" fmla="*/ 135 w 147"/>
                  <a:gd name="T23" fmla="*/ 37 h 151"/>
                  <a:gd name="T24" fmla="*/ 136 w 147"/>
                  <a:gd name="T25" fmla="*/ 39 h 151"/>
                  <a:gd name="T26" fmla="*/ 145 w 147"/>
                  <a:gd name="T27" fmla="*/ 67 h 151"/>
                  <a:gd name="T28" fmla="*/ 124 w 147"/>
                  <a:gd name="T29" fmla="*/ 125 h 151"/>
                  <a:gd name="T30" fmla="*/ 85 w 147"/>
                  <a:gd name="T31" fmla="*/ 145 h 151"/>
                  <a:gd name="T32" fmla="*/ 3 w 147"/>
                  <a:gd name="T33" fmla="*/ 94 h 151"/>
                  <a:gd name="T34" fmla="*/ 1 w 147"/>
                  <a:gd name="T35" fmla="*/ 67 h 151"/>
                  <a:gd name="T36" fmla="*/ 56 w 147"/>
                  <a:gd name="T37" fmla="*/ 5 h 151"/>
                  <a:gd name="T38" fmla="*/ 110 w 147"/>
                  <a:gd name="T39" fmla="*/ 12 h 151"/>
                  <a:gd name="T40" fmla="*/ 110 w 147"/>
                  <a:gd name="T41"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51">
                    <a:moveTo>
                      <a:pt x="110" y="13"/>
                    </a:moveTo>
                    <a:cubicBezTo>
                      <a:pt x="97" y="27"/>
                      <a:pt x="97" y="27"/>
                      <a:pt x="97" y="27"/>
                    </a:cubicBezTo>
                    <a:cubicBezTo>
                      <a:pt x="96" y="27"/>
                      <a:pt x="95" y="27"/>
                      <a:pt x="95" y="26"/>
                    </a:cubicBezTo>
                    <a:cubicBezTo>
                      <a:pt x="87" y="23"/>
                      <a:pt x="77" y="21"/>
                      <a:pt x="68" y="22"/>
                    </a:cubicBezTo>
                    <a:cubicBezTo>
                      <a:pt x="45" y="24"/>
                      <a:pt x="25" y="41"/>
                      <a:pt x="21" y="64"/>
                    </a:cubicBezTo>
                    <a:cubicBezTo>
                      <a:pt x="17" y="82"/>
                      <a:pt x="22" y="98"/>
                      <a:pt x="36" y="111"/>
                    </a:cubicBezTo>
                    <a:cubicBezTo>
                      <a:pt x="44" y="119"/>
                      <a:pt x="54" y="125"/>
                      <a:pt x="65" y="126"/>
                    </a:cubicBezTo>
                    <a:cubicBezTo>
                      <a:pt x="80" y="128"/>
                      <a:pt x="96" y="124"/>
                      <a:pt x="108" y="114"/>
                    </a:cubicBezTo>
                    <a:cubicBezTo>
                      <a:pt x="125" y="99"/>
                      <a:pt x="131" y="75"/>
                      <a:pt x="122" y="54"/>
                    </a:cubicBezTo>
                    <a:cubicBezTo>
                      <a:pt x="121" y="53"/>
                      <a:pt x="121" y="52"/>
                      <a:pt x="121" y="51"/>
                    </a:cubicBezTo>
                    <a:cubicBezTo>
                      <a:pt x="121" y="51"/>
                      <a:pt x="121" y="51"/>
                      <a:pt x="121" y="51"/>
                    </a:cubicBezTo>
                    <a:cubicBezTo>
                      <a:pt x="135" y="37"/>
                      <a:pt x="135" y="37"/>
                      <a:pt x="135" y="37"/>
                    </a:cubicBezTo>
                    <a:cubicBezTo>
                      <a:pt x="135" y="38"/>
                      <a:pt x="136" y="38"/>
                      <a:pt x="136" y="39"/>
                    </a:cubicBezTo>
                    <a:cubicBezTo>
                      <a:pt x="141" y="47"/>
                      <a:pt x="144" y="57"/>
                      <a:pt x="145" y="67"/>
                    </a:cubicBezTo>
                    <a:cubicBezTo>
                      <a:pt x="147" y="89"/>
                      <a:pt x="140" y="109"/>
                      <a:pt x="124" y="125"/>
                    </a:cubicBezTo>
                    <a:cubicBezTo>
                      <a:pt x="114" y="135"/>
                      <a:pt x="100" y="143"/>
                      <a:pt x="85" y="145"/>
                    </a:cubicBezTo>
                    <a:cubicBezTo>
                      <a:pt x="49" y="151"/>
                      <a:pt x="14" y="129"/>
                      <a:pt x="3" y="94"/>
                    </a:cubicBezTo>
                    <a:cubicBezTo>
                      <a:pt x="1" y="85"/>
                      <a:pt x="0" y="76"/>
                      <a:pt x="1" y="67"/>
                    </a:cubicBezTo>
                    <a:cubicBezTo>
                      <a:pt x="4" y="37"/>
                      <a:pt x="26" y="12"/>
                      <a:pt x="56" y="5"/>
                    </a:cubicBezTo>
                    <a:cubicBezTo>
                      <a:pt x="74" y="0"/>
                      <a:pt x="93" y="3"/>
                      <a:pt x="110" y="12"/>
                    </a:cubicBezTo>
                    <a:cubicBezTo>
                      <a:pt x="110" y="13"/>
                      <a:pt x="110" y="13"/>
                      <a:pt x="110"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35">
                <a:extLst>
                  <a:ext uri="{FF2B5EF4-FFF2-40B4-BE49-F238E27FC236}">
                    <a16:creationId xmlns:a16="http://schemas.microsoft.com/office/drawing/2014/main" id="{7659F334-0CAC-4D47-9341-89C9076CE521}"/>
                  </a:ext>
                </a:extLst>
              </p:cNvPr>
              <p:cNvSpPr>
                <a:spLocks/>
              </p:cNvSpPr>
              <p:nvPr/>
            </p:nvSpPr>
            <p:spPr bwMode="auto">
              <a:xfrm>
                <a:off x="5068" y="2700"/>
                <a:ext cx="203" cy="202"/>
              </a:xfrm>
              <a:custGeom>
                <a:avLst/>
                <a:gdLst>
                  <a:gd name="T0" fmla="*/ 143 w 143"/>
                  <a:gd name="T1" fmla="*/ 23 h 142"/>
                  <a:gd name="T2" fmla="*/ 100 w 143"/>
                  <a:gd name="T3" fmla="*/ 64 h 142"/>
                  <a:gd name="T4" fmla="*/ 86 w 143"/>
                  <a:gd name="T5" fmla="*/ 64 h 142"/>
                  <a:gd name="T6" fmla="*/ 45 w 143"/>
                  <a:gd name="T7" fmla="*/ 106 h 142"/>
                  <a:gd name="T8" fmla="*/ 46 w 143"/>
                  <a:gd name="T9" fmla="*/ 125 h 142"/>
                  <a:gd name="T10" fmla="*/ 37 w 143"/>
                  <a:gd name="T11" fmla="*/ 136 h 142"/>
                  <a:gd name="T12" fmla="*/ 9 w 143"/>
                  <a:gd name="T13" fmla="*/ 133 h 142"/>
                  <a:gd name="T14" fmla="*/ 8 w 143"/>
                  <a:gd name="T15" fmla="*/ 102 h 142"/>
                  <a:gd name="T16" fmla="*/ 19 w 143"/>
                  <a:gd name="T17" fmla="*/ 95 h 142"/>
                  <a:gd name="T18" fmla="*/ 37 w 143"/>
                  <a:gd name="T19" fmla="*/ 98 h 142"/>
                  <a:gd name="T20" fmla="*/ 78 w 143"/>
                  <a:gd name="T21" fmla="*/ 56 h 142"/>
                  <a:gd name="T22" fmla="*/ 78 w 143"/>
                  <a:gd name="T23" fmla="*/ 43 h 142"/>
                  <a:gd name="T24" fmla="*/ 121 w 143"/>
                  <a:gd name="T25" fmla="*/ 0 h 142"/>
                  <a:gd name="T26" fmla="*/ 121 w 143"/>
                  <a:gd name="T27" fmla="*/ 22 h 142"/>
                  <a:gd name="T28" fmla="*/ 142 w 143"/>
                  <a:gd name="T29" fmla="*/ 22 h 142"/>
                  <a:gd name="T30" fmla="*/ 143 w 143"/>
                  <a:gd name="T31" fmla="*/ 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42">
                    <a:moveTo>
                      <a:pt x="143" y="23"/>
                    </a:moveTo>
                    <a:cubicBezTo>
                      <a:pt x="100" y="64"/>
                      <a:pt x="100" y="64"/>
                      <a:pt x="100" y="64"/>
                    </a:cubicBezTo>
                    <a:cubicBezTo>
                      <a:pt x="86" y="64"/>
                      <a:pt x="86" y="64"/>
                      <a:pt x="86" y="64"/>
                    </a:cubicBezTo>
                    <a:cubicBezTo>
                      <a:pt x="45" y="106"/>
                      <a:pt x="45" y="106"/>
                      <a:pt x="45" y="106"/>
                    </a:cubicBezTo>
                    <a:cubicBezTo>
                      <a:pt x="48" y="111"/>
                      <a:pt x="49" y="118"/>
                      <a:pt x="46" y="125"/>
                    </a:cubicBezTo>
                    <a:cubicBezTo>
                      <a:pt x="45" y="129"/>
                      <a:pt x="41" y="133"/>
                      <a:pt x="37" y="136"/>
                    </a:cubicBezTo>
                    <a:cubicBezTo>
                      <a:pt x="28" y="142"/>
                      <a:pt x="17" y="140"/>
                      <a:pt x="9" y="133"/>
                    </a:cubicBezTo>
                    <a:cubicBezTo>
                      <a:pt x="0" y="125"/>
                      <a:pt x="0" y="110"/>
                      <a:pt x="8" y="102"/>
                    </a:cubicBezTo>
                    <a:cubicBezTo>
                      <a:pt x="11" y="99"/>
                      <a:pt x="15" y="96"/>
                      <a:pt x="19" y="95"/>
                    </a:cubicBezTo>
                    <a:cubicBezTo>
                      <a:pt x="25" y="94"/>
                      <a:pt x="31" y="95"/>
                      <a:pt x="37" y="98"/>
                    </a:cubicBezTo>
                    <a:cubicBezTo>
                      <a:pt x="78" y="56"/>
                      <a:pt x="78" y="56"/>
                      <a:pt x="78" y="56"/>
                    </a:cubicBezTo>
                    <a:cubicBezTo>
                      <a:pt x="78" y="43"/>
                      <a:pt x="78" y="43"/>
                      <a:pt x="78" y="43"/>
                    </a:cubicBezTo>
                    <a:cubicBezTo>
                      <a:pt x="121" y="0"/>
                      <a:pt x="121" y="0"/>
                      <a:pt x="121" y="0"/>
                    </a:cubicBezTo>
                    <a:cubicBezTo>
                      <a:pt x="121" y="22"/>
                      <a:pt x="121" y="22"/>
                      <a:pt x="121" y="22"/>
                    </a:cubicBezTo>
                    <a:cubicBezTo>
                      <a:pt x="142" y="22"/>
                      <a:pt x="142" y="22"/>
                      <a:pt x="142" y="22"/>
                    </a:cubicBezTo>
                    <a:lnTo>
                      <a:pt x="143"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descr="Visit Definitions:&#10;&#10;Required to be defined at Study level before subject visits can be tracked in Vault.&#13;&#10;&#13;&#10;Later, these visits can be tied to expected visits that a subject will attend and monitoring visits.&#13;&#10;Example Definition:&#13;&#10;- Screening&#13;&#10;- Randomization&#13;&#10;- Follow Up #1&#13;&#10;">
            <a:extLst>
              <a:ext uri="{FF2B5EF4-FFF2-40B4-BE49-F238E27FC236}">
                <a16:creationId xmlns:a16="http://schemas.microsoft.com/office/drawing/2014/main" id="{E2F051A4-54F5-0B7A-393D-34337DC542E7}"/>
              </a:ext>
            </a:extLst>
          </p:cNvPr>
          <p:cNvGrpSpPr/>
          <p:nvPr/>
        </p:nvGrpSpPr>
        <p:grpSpPr>
          <a:xfrm>
            <a:off x="7295959" y="1276067"/>
            <a:ext cx="2297220" cy="4976276"/>
            <a:chOff x="9890583" y="1055964"/>
            <a:chExt cx="2521395" cy="5483015"/>
          </a:xfrm>
        </p:grpSpPr>
        <p:grpSp>
          <p:nvGrpSpPr>
            <p:cNvPr id="5" name="Group 4">
              <a:extLst>
                <a:ext uri="{FF2B5EF4-FFF2-40B4-BE49-F238E27FC236}">
                  <a16:creationId xmlns:a16="http://schemas.microsoft.com/office/drawing/2014/main" id="{E9B448E2-A068-E152-FED9-63E345AD536B}"/>
                </a:ext>
              </a:extLst>
            </p:cNvPr>
            <p:cNvGrpSpPr/>
            <p:nvPr/>
          </p:nvGrpSpPr>
          <p:grpSpPr>
            <a:xfrm>
              <a:off x="9890583" y="1317026"/>
              <a:ext cx="2521395" cy="5221953"/>
              <a:chOff x="534308" y="1123168"/>
              <a:chExt cx="2521395" cy="6053295"/>
            </a:xfrm>
          </p:grpSpPr>
          <p:sp>
            <p:nvSpPr>
              <p:cNvPr id="8" name="Round Single Corner Rectangle 35">
                <a:extLst>
                  <a:ext uri="{FF2B5EF4-FFF2-40B4-BE49-F238E27FC236}">
                    <a16:creationId xmlns:a16="http://schemas.microsoft.com/office/drawing/2014/main" id="{6CF97F14-5692-F65C-8F17-D2D67291CE7E}"/>
                  </a:ext>
                </a:extLst>
              </p:cNvPr>
              <p:cNvSpPr/>
              <p:nvPr/>
            </p:nvSpPr>
            <p:spPr>
              <a:xfrm rot="10800000">
                <a:off x="581346" y="1123168"/>
                <a:ext cx="2427319" cy="6053295"/>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9" name="TextBox 8">
                <a:extLst>
                  <a:ext uri="{FF2B5EF4-FFF2-40B4-BE49-F238E27FC236}">
                    <a16:creationId xmlns:a16="http://schemas.microsoft.com/office/drawing/2014/main" id="{3788F5B7-2A4D-8849-F03A-B1C1652F7331}"/>
                  </a:ext>
                </a:extLst>
              </p:cNvPr>
              <p:cNvSpPr txBox="1"/>
              <p:nvPr/>
            </p:nvSpPr>
            <p:spPr>
              <a:xfrm>
                <a:off x="534308" y="1586155"/>
                <a:ext cx="2269986" cy="463808"/>
              </a:xfrm>
              <a:prstGeom prst="rect">
                <a:avLst/>
              </a:prstGeom>
              <a:noFill/>
            </p:spPr>
            <p:txBody>
              <a:bodyPr wrap="square" rtlCol="0">
                <a:spAutoFit/>
              </a:bodyPr>
              <a:lstStyle/>
              <a:p>
                <a:pPr algn="ctr"/>
                <a:r>
                  <a:rPr lang="en-US" sz="2000" b="1" dirty="0">
                    <a:solidFill>
                      <a:schemeClr val="bg2">
                        <a:lumMod val="50000"/>
                      </a:schemeClr>
                    </a:solidFill>
                  </a:rPr>
                  <a:t>Visit Definitions</a:t>
                </a:r>
              </a:p>
            </p:txBody>
          </p:sp>
          <p:sp>
            <p:nvSpPr>
              <p:cNvPr id="12" name="TextBox 11">
                <a:extLst>
                  <a:ext uri="{FF2B5EF4-FFF2-40B4-BE49-F238E27FC236}">
                    <a16:creationId xmlns:a16="http://schemas.microsoft.com/office/drawing/2014/main" id="{C6E5879F-BCFE-4724-0B97-509BE9A84655}"/>
                  </a:ext>
                </a:extLst>
              </p:cNvPr>
              <p:cNvSpPr txBox="1"/>
              <p:nvPr/>
            </p:nvSpPr>
            <p:spPr>
              <a:xfrm>
                <a:off x="660678" y="2414150"/>
                <a:ext cx="2395025" cy="4245543"/>
              </a:xfrm>
              <a:prstGeom prst="rect">
                <a:avLst/>
              </a:prstGeom>
              <a:noFill/>
            </p:spPr>
            <p:txBody>
              <a:bodyPr wrap="square" rtlCol="0">
                <a:spAutoFit/>
              </a:bodyPr>
              <a:lstStyle/>
              <a:p>
                <a:r>
                  <a:rPr lang="en-US" sz="1400" dirty="0"/>
                  <a:t>Required to be defined at Study level before subject visits can be tracked in Vault.</a:t>
                </a:r>
              </a:p>
              <a:p>
                <a:endParaRPr lang="en-US" sz="1400" dirty="0"/>
              </a:p>
              <a:p>
                <a:r>
                  <a:rPr lang="en-US" sz="1400" dirty="0"/>
                  <a:t>Later, these visits can be tied to expected visits that a subject will attend and monitoring visits.</a:t>
                </a:r>
              </a:p>
              <a:p>
                <a:pPr marL="173038" indent="-173038">
                  <a:buFont typeface="Arial" panose="020B0604020202020204" pitchFamily="34" charset="0"/>
                  <a:buChar char="•"/>
                </a:pPr>
                <a:r>
                  <a:rPr lang="en-US" sz="1400" dirty="0"/>
                  <a:t>Example Definition:</a:t>
                </a:r>
              </a:p>
              <a:p>
                <a:pPr marL="688975" lvl="1" indent="-231775">
                  <a:buFont typeface="Arial" panose="020B0604020202020204" pitchFamily="34" charset="0"/>
                  <a:buChar char="•"/>
                </a:pPr>
                <a:r>
                  <a:rPr lang="en-US" sz="1400" dirty="0"/>
                  <a:t>Screening</a:t>
                </a:r>
              </a:p>
              <a:p>
                <a:pPr marL="688975" lvl="1" indent="-231775">
                  <a:buFont typeface="Arial" panose="020B0604020202020204" pitchFamily="34" charset="0"/>
                  <a:buChar char="•"/>
                </a:pPr>
                <a:r>
                  <a:rPr lang="en-US" sz="1400" dirty="0"/>
                  <a:t>Randomization</a:t>
                </a:r>
              </a:p>
              <a:p>
                <a:pPr marL="688975" lvl="1" indent="-231775">
                  <a:buFont typeface="Arial" panose="020B0604020202020204" pitchFamily="34" charset="0"/>
                  <a:buChar char="•"/>
                </a:pPr>
                <a:r>
                  <a:rPr lang="en-US" sz="1400" dirty="0"/>
                  <a:t>Follow Up #1</a:t>
                </a:r>
              </a:p>
              <a:p>
                <a:pPr marL="231775" indent="-231775">
                  <a:buFont typeface="Arial" panose="020B0604020202020204" pitchFamily="34" charset="0"/>
                  <a:buChar char="•"/>
                </a:pPr>
                <a:endParaRPr lang="en-US" sz="1400" dirty="0">
                  <a:solidFill>
                    <a:schemeClr val="bg2">
                      <a:lumMod val="50000"/>
                    </a:schemeClr>
                  </a:solidFill>
                </a:endParaRPr>
              </a:p>
              <a:p>
                <a:pPr marL="231775" indent="-231775">
                  <a:buFont typeface="Arial" panose="020B0604020202020204" pitchFamily="34" charset="0"/>
                  <a:buChar char="•"/>
                </a:pPr>
                <a:endParaRPr lang="en-US" sz="1400" dirty="0">
                  <a:solidFill>
                    <a:schemeClr val="bg2">
                      <a:lumMod val="50000"/>
                    </a:schemeClr>
                  </a:solidFill>
                </a:endParaRPr>
              </a:p>
            </p:txBody>
          </p:sp>
        </p:grpSp>
        <p:sp>
          <p:nvSpPr>
            <p:cNvPr id="6" name="Oval 5">
              <a:extLst>
                <a:ext uri="{FF2B5EF4-FFF2-40B4-BE49-F238E27FC236}">
                  <a16:creationId xmlns:a16="http://schemas.microsoft.com/office/drawing/2014/main" id="{C5F1F88A-B25A-87FE-FBFB-CA0294AC01E1}"/>
                </a:ext>
              </a:extLst>
            </p:cNvPr>
            <p:cNvSpPr/>
            <p:nvPr/>
          </p:nvSpPr>
          <p:spPr>
            <a:xfrm>
              <a:off x="10826928" y="1055964"/>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agnifying glass">
              <a:extLst>
                <a:ext uri="{FF2B5EF4-FFF2-40B4-BE49-F238E27FC236}">
                  <a16:creationId xmlns:a16="http://schemas.microsoft.com/office/drawing/2014/main" id="{AFFF6168-325C-899A-07E8-F0B89D1EBD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15206" y="1125486"/>
              <a:ext cx="463523" cy="463523"/>
            </a:xfrm>
            <a:prstGeom prst="rect">
              <a:avLst/>
            </a:prstGeom>
          </p:spPr>
        </p:pic>
      </p:grpSp>
    </p:spTree>
    <p:extLst>
      <p:ext uri="{BB962C8B-B14F-4D97-AF65-F5344CB8AC3E}">
        <p14:creationId xmlns:p14="http://schemas.microsoft.com/office/powerpoint/2010/main" val="242306109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nvPr>
        </p:nvGraphicFramePr>
        <p:xfrm>
          <a:off x="556496" y="1462216"/>
          <a:ext cx="11098211" cy="4596971"/>
        </p:xfrm>
        <a:graphic>
          <a:graphicData uri="http://schemas.openxmlformats.org/drawingml/2006/table">
            <a:tbl>
              <a:tblPr firstRow="1">
                <a:tableStyleId>{F5AB1C69-6EDB-4FF4-983F-18BD219EF322}</a:tableStyleId>
              </a:tblPr>
              <a:tblGrid>
                <a:gridCol w="3345241">
                  <a:extLst>
                    <a:ext uri="{9D8B030D-6E8A-4147-A177-3AD203B41FA5}">
                      <a16:colId xmlns:a16="http://schemas.microsoft.com/office/drawing/2014/main" val="1857809840"/>
                    </a:ext>
                  </a:extLst>
                </a:gridCol>
                <a:gridCol w="4030822">
                  <a:extLst>
                    <a:ext uri="{9D8B030D-6E8A-4147-A177-3AD203B41FA5}">
                      <a16:colId xmlns:a16="http://schemas.microsoft.com/office/drawing/2014/main" val="4064718049"/>
                    </a:ext>
                  </a:extLst>
                </a:gridCol>
                <a:gridCol w="3722148">
                  <a:extLst>
                    <a:ext uri="{9D8B030D-6E8A-4147-A177-3AD203B41FA5}">
                      <a16:colId xmlns:a16="http://schemas.microsoft.com/office/drawing/2014/main" val="4170649937"/>
                    </a:ext>
                  </a:extLst>
                </a:gridCol>
              </a:tblGrid>
              <a:tr h="0">
                <a:tc>
                  <a:txBody>
                    <a:bodyPr/>
                    <a:lstStyle/>
                    <a:p>
                      <a:pPr algn="ctr"/>
                      <a:r>
                        <a:rPr lang="en-US" sz="1400" b="1" kern="1200" dirty="0">
                          <a:solidFill>
                            <a:schemeClr val="lt1"/>
                          </a:solidFill>
                          <a:latin typeface="+mn-lt"/>
                          <a:ea typeface="+mn-ea"/>
                          <a:cs typeface="+mn-cs"/>
                        </a:rPr>
                        <a:t>Study, Study Country, Study Site Lifecycle States</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Milestones</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Expected Documents</a:t>
                      </a:r>
                    </a:p>
                  </a:txBody>
                  <a:tcPr marL="92875" marR="92875" anchor="ctr">
                    <a:solidFill>
                      <a:srgbClr val="4F86A0"/>
                    </a:solidFill>
                  </a:tcPr>
                </a:tc>
                <a:extLst>
                  <a:ext uri="{0D108BD9-81ED-4DB2-BD59-A6C34878D82A}">
                    <a16:rowId xmlns:a16="http://schemas.microsoft.com/office/drawing/2014/main" val="1369341206"/>
                  </a:ext>
                </a:extLst>
              </a:tr>
              <a:tr h="407881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46569"/>
                          </a:solidFill>
                          <a:effectLst/>
                          <a:uLnTx/>
                          <a:uFillTx/>
                          <a:latin typeface="+mn-lt"/>
                          <a:ea typeface="+mn-ea"/>
                          <a:cs typeface="+mn-cs"/>
                        </a:rPr>
                        <a:t>Study, Study Country, and Study Site are manually moved into the Planning and Initiating states respectively (Standard). Milestones are automatically created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46569"/>
                          </a:solidFill>
                          <a:effectLst/>
                          <a:uLnTx/>
                          <a:uFillTx/>
                          <a:latin typeface="+mn-lt"/>
                          <a:ea typeface="+mn-ea"/>
                          <a:cs typeface="+mn-cs"/>
                        </a:rPr>
                        <a:t>Move your Study to the Planning state before moving Study Countries to the  Initiating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46569"/>
                          </a:solidFill>
                          <a:effectLst/>
                          <a:uLnTx/>
                          <a:uFillTx/>
                          <a:latin typeface="+mn-lt"/>
                          <a:ea typeface="+mn-ea"/>
                          <a:cs typeface="+mn-cs"/>
                        </a:rPr>
                        <a:t>Move your Study Country to the Initiating state before moving Study Sites to the Initiating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46569"/>
                          </a:solidFill>
                          <a:effectLst/>
                          <a:uLnTx/>
                          <a:uFillTx/>
                          <a:latin typeface="+mn-lt"/>
                          <a:ea typeface="+mn-ea"/>
                          <a:cs typeface="+mn-cs"/>
                        </a:rPr>
                        <a:t>All </a:t>
                      </a:r>
                      <a:r>
                        <a:rPr kumimoji="0" lang="en-US" sz="1200" b="0" i="0" u="none" strike="noStrike" kern="1200" cap="none" spc="0" normalizeH="0" baseline="0" noProof="0" dirty="0">
                          <a:ln>
                            <a:noFill/>
                          </a:ln>
                          <a:solidFill>
                            <a:srgbClr val="646569"/>
                          </a:solidFill>
                          <a:effectLst/>
                          <a:uLnTx/>
                          <a:uFillTx/>
                          <a:latin typeface="Calibri"/>
                          <a:ea typeface="+mn-ea"/>
                          <a:cs typeface="+mn-cs"/>
                        </a:rPr>
                        <a:t>relevant Milestones should be complete before moving the Study, Study Country, or Study Site to the next state</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Add Planned Finish Dates when a Milestone is first created.</a:t>
                      </a:r>
                    </a:p>
                    <a:p>
                      <a:pPr marL="4016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dk1"/>
                          </a:solidFill>
                          <a:effectLst/>
                          <a:latin typeface="+mn-lt"/>
                          <a:ea typeface="+mn-ea"/>
                          <a:cs typeface="+mn-cs"/>
                        </a:rPr>
                        <a:t>Baseline</a:t>
                      </a:r>
                      <a:r>
                        <a:rPr lang="en-US" sz="1200" b="0" i="0" kern="1200" dirty="0">
                          <a:solidFill>
                            <a:schemeClr val="dk1"/>
                          </a:solidFill>
                          <a:effectLst/>
                          <a:latin typeface="+mn-lt"/>
                          <a:ea typeface="+mn-ea"/>
                          <a:cs typeface="+mn-cs"/>
                        </a:rPr>
                        <a:t>: original thinking. Does not change throughout a study</a:t>
                      </a:r>
                    </a:p>
                    <a:p>
                      <a:pPr marL="4016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dk1"/>
                          </a:solidFill>
                          <a:effectLst/>
                          <a:latin typeface="+mn-lt"/>
                          <a:ea typeface="+mn-ea"/>
                          <a:cs typeface="+mn-cs"/>
                        </a:rPr>
                        <a:t>Planned</a:t>
                      </a:r>
                      <a:r>
                        <a:rPr lang="en-US" sz="1200" b="0" i="0" kern="1200" dirty="0">
                          <a:solidFill>
                            <a:schemeClr val="dk1"/>
                          </a:solidFill>
                          <a:effectLst/>
                          <a:latin typeface="+mn-lt"/>
                          <a:ea typeface="+mn-ea"/>
                          <a:cs typeface="+mn-cs"/>
                        </a:rPr>
                        <a:t>: current thinking. Updated as needed throughout a study </a:t>
                      </a:r>
                    </a:p>
                    <a:p>
                      <a:pPr marL="4016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dk1"/>
                          </a:solidFill>
                          <a:effectLst/>
                          <a:latin typeface="+mn-lt"/>
                          <a:ea typeface="+mn-ea"/>
                          <a:cs typeface="+mn-cs"/>
                        </a:rPr>
                        <a:t>Actual</a:t>
                      </a:r>
                      <a:r>
                        <a:rPr lang="en-US" sz="1200" b="0" i="0" kern="1200" dirty="0">
                          <a:solidFill>
                            <a:schemeClr val="dk1"/>
                          </a:solidFill>
                          <a:effectLst/>
                          <a:latin typeface="+mn-lt"/>
                          <a:ea typeface="+mn-ea"/>
                          <a:cs typeface="+mn-cs"/>
                        </a:rPr>
                        <a:t>: the date the event took place/ was completed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Entering a Planned Finish Date for one Milestone, will populate downstream milestone’s planned finish dates automatically and automatically change the state of the milestone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Planned and Actual dates should be reviewed and updated as study events take place</a:t>
                      </a: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initially created, Expected Documents will have a Requiredness, # Expected, and Department value set from a Template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a:t>
                      </a:r>
                      <a:r>
                        <a:rPr lang="en-US" sz="1200" b="1" dirty="0"/>
                        <a:t>Reference Site</a:t>
                      </a:r>
                      <a:r>
                        <a:rPr lang="en-US" sz="1200" dirty="0"/>
                        <a:t> within a Study Country can be used to tailor expected documents for that Site, push that Expected Document plan out to existing Sites, and use the Reference Site as the basis for Expected Documents subsequently created at Sites within that Country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initially created, review and update the Requiredness value and # Expected value based on the needs of your study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Requiredness and # Expected should be evaluated and updated throughout the lifetime of your study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dk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important to remember that an Expected Document at one level maintains the same # Expected and Requiredness across </a:t>
                      </a:r>
                      <a:r>
                        <a:rPr lang="en-US" sz="1200" b="1" u="sng" dirty="0"/>
                        <a:t>all</a:t>
                      </a:r>
                      <a:r>
                        <a:rPr lang="en-US" sz="1200" dirty="0"/>
                        <a:t> Milestones</a:t>
                      </a:r>
                      <a:endParaRPr lang="en-US" sz="1200" u="none" dirty="0"/>
                    </a:p>
                  </a:txBody>
                  <a:tcPr marL="92875" marR="92875"/>
                </a:tc>
                <a:extLst>
                  <a:ext uri="{0D108BD9-81ED-4DB2-BD59-A6C34878D82A}">
                    <a16:rowId xmlns:a16="http://schemas.microsoft.com/office/drawing/2014/main" val="1503635792"/>
                  </a:ext>
                </a:extLst>
              </a:tr>
            </a:tbl>
          </a:graphicData>
        </a:graphic>
      </p:graphicFrame>
      <p:sp>
        <p:nvSpPr>
          <p:cNvPr id="3" name="Text Placeholder 2">
            <a:extLst>
              <a:ext uri="{FF2B5EF4-FFF2-40B4-BE49-F238E27FC236}">
                <a16:creationId xmlns:a16="http://schemas.microsoft.com/office/drawing/2014/main" id="{01785CF6-E046-4FF1-91F3-ED2264228F37}"/>
              </a:ext>
            </a:extLst>
          </p:cNvPr>
          <p:cNvSpPr>
            <a:spLocks noGrp="1"/>
          </p:cNvSpPr>
          <p:nvPr>
            <p:ph type="body" sz="quarter" idx="13"/>
          </p:nvPr>
        </p:nvSpPr>
        <p:spPr>
          <a:xfrm>
            <a:off x="285904" y="882552"/>
            <a:ext cx="11639394" cy="579664"/>
          </a:xfrm>
        </p:spPr>
        <p:txBody>
          <a:bodyPr/>
          <a:lstStyle/>
          <a:p>
            <a:r>
              <a:rPr lang="en-US" dirty="0"/>
              <a:t>Study, Country, &amp; Site Selection and Planning</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354050"/>
            <a:ext cx="11639394" cy="982980"/>
          </a:xfrm>
        </p:spPr>
        <p:txBody>
          <a:bodyPr>
            <a:normAutofit fontScale="90000"/>
          </a:bodyPr>
          <a:lstStyle/>
          <a:p>
            <a:r>
              <a:rPr lang="en-US" dirty="0"/>
              <a:t>Best Practices </a:t>
            </a:r>
            <a:br>
              <a:rPr lang="en-US" dirty="0"/>
            </a:br>
            <a:endParaRPr lang="en-US" dirty="0"/>
          </a:p>
        </p:txBody>
      </p:sp>
    </p:spTree>
    <p:extLst>
      <p:ext uri="{BB962C8B-B14F-4D97-AF65-F5344CB8AC3E}">
        <p14:creationId xmlns:p14="http://schemas.microsoft.com/office/powerpoint/2010/main" val="146266765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How to Initiate a Study</a:t>
            </a:r>
          </a:p>
        </p:txBody>
      </p:sp>
    </p:spTree>
    <p:extLst>
      <p:ext uri="{BB962C8B-B14F-4D97-AF65-F5344CB8AC3E}">
        <p14:creationId xmlns:p14="http://schemas.microsoft.com/office/powerpoint/2010/main" val="30653904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96275"/>
            <a:ext cx="11639394" cy="1101213"/>
          </a:xfrm>
        </p:spPr>
        <p:txBody>
          <a:bodyPr/>
          <a:lstStyle/>
          <a:p>
            <a:r>
              <a:rPr lang="en-GB" dirty="0"/>
              <a:t>Content Outline</a:t>
            </a:r>
          </a:p>
        </p:txBody>
      </p:sp>
      <p:grpSp>
        <p:nvGrpSpPr>
          <p:cNvPr id="2" name="Group 1" descr="2. How to create reference data including create an organization, location, person, contact information, product">
            <a:extLst>
              <a:ext uri="{FF2B5EF4-FFF2-40B4-BE49-F238E27FC236}">
                <a16:creationId xmlns:a16="http://schemas.microsoft.com/office/drawing/2014/main" id="{1A4F36CA-F2ED-448C-BF7D-0D71C8C132DD}"/>
              </a:ext>
            </a:extLst>
          </p:cNvPr>
          <p:cNvGrpSpPr/>
          <p:nvPr/>
        </p:nvGrpSpPr>
        <p:grpSpPr>
          <a:xfrm>
            <a:off x="2257995" y="1965059"/>
            <a:ext cx="7676012" cy="1705793"/>
            <a:chOff x="2257995" y="1143424"/>
            <a:chExt cx="7676012" cy="1705793"/>
          </a:xfrm>
        </p:grpSpPr>
        <p:sp>
          <p:nvSpPr>
            <p:cNvPr id="27" name="Rectangle 26">
              <a:extLst>
                <a:ext uri="{FF2B5EF4-FFF2-40B4-BE49-F238E27FC236}">
                  <a16:creationId xmlns:a16="http://schemas.microsoft.com/office/drawing/2014/main" id="{38BB847C-FAE9-473C-AB5F-03D30AFF70E4}"/>
                </a:ext>
              </a:extLst>
            </p:cNvPr>
            <p:cNvSpPr/>
            <p:nvPr/>
          </p:nvSpPr>
          <p:spPr>
            <a:xfrm>
              <a:off x="2257995" y="1143424"/>
              <a:ext cx="7676012" cy="1705793"/>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3" action="ppaction://hlinksldjump"/>
                </a:rPr>
                <a:t>How to Create Reference Data</a:t>
              </a:r>
              <a:endParaRPr lang="en-US" dirty="0">
                <a:solidFill>
                  <a:schemeClr val="bg1">
                    <a:lumMod val="50000"/>
                  </a:schemeClr>
                </a:solidFill>
              </a:endParaRPr>
            </a:p>
            <a:p>
              <a:pPr marL="688975" indent="-285750">
                <a:buClr>
                  <a:schemeClr val="tx2"/>
                </a:buClr>
                <a:buFont typeface="Arial" panose="020B0604020202020204" pitchFamily="34" charset="0"/>
                <a:buChar char="•"/>
              </a:pPr>
              <a:r>
                <a:rPr lang="en-US" u="sng" dirty="0">
                  <a:solidFill>
                    <a:schemeClr val="tx2"/>
                  </a:solidFill>
                  <a:hlinkClick r:id="rId4" action="ppaction://hlinksldjump"/>
                </a:rPr>
                <a:t>Create an Organization</a:t>
              </a:r>
              <a:endParaRPr lang="en-US" u="sng" dirty="0">
                <a:solidFill>
                  <a:schemeClr val="tx2"/>
                </a:solidFill>
              </a:endParaRPr>
            </a:p>
            <a:p>
              <a:pPr marL="688975" indent="-285750">
                <a:buClr>
                  <a:schemeClr val="tx2"/>
                </a:buClr>
                <a:buFont typeface="Arial" panose="020B0604020202020204" pitchFamily="34" charset="0"/>
                <a:buChar char="•"/>
              </a:pPr>
              <a:r>
                <a:rPr lang="en-US" u="sng" dirty="0">
                  <a:solidFill>
                    <a:schemeClr val="tx2"/>
                  </a:solidFill>
                  <a:hlinkClick r:id="rId5" action="ppaction://hlinksldjump"/>
                </a:rPr>
                <a:t>Create a Location</a:t>
              </a:r>
              <a:endParaRPr lang="en-US" u="sng" dirty="0">
                <a:solidFill>
                  <a:schemeClr val="tx2"/>
                </a:solidFill>
              </a:endParaRPr>
            </a:p>
            <a:p>
              <a:pPr marL="688975" indent="-285750">
                <a:buClr>
                  <a:schemeClr val="tx2"/>
                </a:buClr>
                <a:buFont typeface="Arial" panose="020B0604020202020204" pitchFamily="34" charset="0"/>
                <a:buChar char="•"/>
              </a:pPr>
              <a:r>
                <a:rPr lang="en-US" u="sng" dirty="0">
                  <a:solidFill>
                    <a:schemeClr val="tx2"/>
                  </a:solidFill>
                  <a:hlinkClick r:id="rId6" action="ppaction://hlinksldjump"/>
                </a:rPr>
                <a:t>Create a Person</a:t>
              </a:r>
              <a:endParaRPr lang="en-US" u="sng" dirty="0">
                <a:solidFill>
                  <a:schemeClr val="tx2"/>
                </a:solidFill>
              </a:endParaRPr>
            </a:p>
            <a:p>
              <a:pPr marL="688975" indent="-285750">
                <a:buClr>
                  <a:schemeClr val="tx2"/>
                </a:buClr>
                <a:buFont typeface="Arial" panose="020B0604020202020204" pitchFamily="34" charset="0"/>
                <a:buChar char="•"/>
              </a:pPr>
              <a:r>
                <a:rPr lang="en-US" u="sng" dirty="0">
                  <a:solidFill>
                    <a:schemeClr val="tx2"/>
                  </a:solidFill>
                  <a:hlinkClick r:id="rId7" action="ppaction://hlinksldjump"/>
                </a:rPr>
                <a:t>Create Contact Information</a:t>
              </a:r>
              <a:endParaRPr lang="en-US" u="sng" dirty="0">
                <a:solidFill>
                  <a:schemeClr val="tx2"/>
                </a:solidFill>
              </a:endParaRPr>
            </a:p>
            <a:p>
              <a:pPr marL="688975" indent="-285750">
                <a:buClr>
                  <a:schemeClr val="tx2"/>
                </a:buClr>
                <a:buFont typeface="Arial" panose="020B0604020202020204" pitchFamily="34" charset="0"/>
                <a:buChar char="•"/>
              </a:pPr>
              <a:r>
                <a:rPr lang="en-US" u="sng" dirty="0">
                  <a:solidFill>
                    <a:schemeClr val="tx2"/>
                  </a:solidFill>
                  <a:hlinkClick r:id="rId8" action="ppaction://hlinksldjump"/>
                </a:rPr>
                <a:t>Create a Product</a:t>
              </a:r>
              <a:endParaRPr lang="en-US" u="sng" dirty="0">
                <a:solidFill>
                  <a:schemeClr val="tx2"/>
                </a:solidFill>
              </a:endParaRPr>
            </a:p>
          </p:txBody>
        </p:sp>
        <p:sp>
          <p:nvSpPr>
            <p:cNvPr id="42" name="Rectangle 41">
              <a:extLst>
                <a:ext uri="{FF2B5EF4-FFF2-40B4-BE49-F238E27FC236}">
                  <a16:creationId xmlns:a16="http://schemas.microsoft.com/office/drawing/2014/main" id="{A125ECAD-C253-4682-8BFC-07EE3505AAFA}"/>
                </a:ext>
              </a:extLst>
            </p:cNvPr>
            <p:cNvSpPr/>
            <p:nvPr/>
          </p:nvSpPr>
          <p:spPr>
            <a:xfrm>
              <a:off x="2695606" y="1480753"/>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grpSp>
      <p:grpSp>
        <p:nvGrpSpPr>
          <p:cNvPr id="4" name="Group 3" descr="3. How to update reference data including updating a person or contact information">
            <a:extLst>
              <a:ext uri="{FF2B5EF4-FFF2-40B4-BE49-F238E27FC236}">
                <a16:creationId xmlns:a16="http://schemas.microsoft.com/office/drawing/2014/main" id="{BFF318AC-7CC9-4C27-89E7-00F470692C23}"/>
              </a:ext>
            </a:extLst>
          </p:cNvPr>
          <p:cNvGrpSpPr/>
          <p:nvPr/>
        </p:nvGrpSpPr>
        <p:grpSpPr>
          <a:xfrm>
            <a:off x="2257995" y="3817353"/>
            <a:ext cx="7676012" cy="1236000"/>
            <a:chOff x="2257995" y="2995718"/>
            <a:chExt cx="7676012" cy="1236000"/>
          </a:xfrm>
        </p:grpSpPr>
        <p:sp>
          <p:nvSpPr>
            <p:cNvPr id="31" name="Rectangle 30">
              <a:extLst>
                <a:ext uri="{FF2B5EF4-FFF2-40B4-BE49-F238E27FC236}">
                  <a16:creationId xmlns:a16="http://schemas.microsoft.com/office/drawing/2014/main" id="{9189A9CC-000B-4BAE-817F-82EA3C650672}"/>
                </a:ext>
              </a:extLst>
            </p:cNvPr>
            <p:cNvSpPr/>
            <p:nvPr/>
          </p:nvSpPr>
          <p:spPr>
            <a:xfrm>
              <a:off x="2257995" y="2995718"/>
              <a:ext cx="7676012" cy="123600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US" dirty="0">
                  <a:solidFill>
                    <a:schemeClr val="bg1">
                      <a:lumMod val="50000"/>
                    </a:schemeClr>
                  </a:solidFill>
                  <a:hlinkClick r:id="rId8" action="ppaction://hlinksldjump"/>
                </a:rPr>
                <a:t>How to Update Reference Data</a:t>
              </a:r>
              <a:endParaRPr lang="en-US" dirty="0">
                <a:solidFill>
                  <a:schemeClr val="bg1">
                    <a:lumMod val="50000"/>
                  </a:schemeClr>
                </a:solidFill>
              </a:endParaRPr>
            </a:p>
            <a:p>
              <a:pPr marL="688975" indent="-285750">
                <a:buClr>
                  <a:schemeClr val="tx2"/>
                </a:buClr>
                <a:buFont typeface="Arial" panose="020B0604020202020204" pitchFamily="34" charset="0"/>
                <a:buChar char="•"/>
              </a:pPr>
              <a:r>
                <a:rPr lang="en-US" u="sng" dirty="0">
                  <a:solidFill>
                    <a:schemeClr val="tx2"/>
                  </a:solidFill>
                  <a:hlinkClick r:id="rId9" action="ppaction://hlinksldjump"/>
                </a:rPr>
                <a:t>Update a Person</a:t>
              </a:r>
              <a:endParaRPr lang="en-US" u="sng" dirty="0">
                <a:solidFill>
                  <a:schemeClr val="tx2"/>
                </a:solidFill>
              </a:endParaRPr>
            </a:p>
            <a:p>
              <a:pPr marL="688975" indent="-285750">
                <a:buClr>
                  <a:schemeClr val="tx2"/>
                </a:buClr>
                <a:buFont typeface="Arial" panose="020B0604020202020204" pitchFamily="34" charset="0"/>
                <a:buChar char="•"/>
              </a:pPr>
              <a:r>
                <a:rPr lang="en-US" u="sng" dirty="0">
                  <a:solidFill>
                    <a:schemeClr val="tx2"/>
                  </a:solidFill>
                  <a:hlinkClick r:id="rId10" action="ppaction://hlinksldjump"/>
                </a:rPr>
                <a:t>Update Contact Information</a:t>
              </a:r>
              <a:endParaRPr lang="en-US" u="sng" dirty="0">
                <a:solidFill>
                  <a:schemeClr val="tx2"/>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695606" y="3176190"/>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3</a:t>
              </a:r>
            </a:p>
          </p:txBody>
        </p:sp>
      </p:grpSp>
      <p:grpSp>
        <p:nvGrpSpPr>
          <p:cNvPr id="5" name="Group 4" descr="4. How to inactivate reference data including inactivate a person or organization">
            <a:extLst>
              <a:ext uri="{FF2B5EF4-FFF2-40B4-BE49-F238E27FC236}">
                <a16:creationId xmlns:a16="http://schemas.microsoft.com/office/drawing/2014/main" id="{2BC230FB-801F-4182-83C7-14FC384F898F}"/>
              </a:ext>
            </a:extLst>
          </p:cNvPr>
          <p:cNvGrpSpPr/>
          <p:nvPr/>
        </p:nvGrpSpPr>
        <p:grpSpPr>
          <a:xfrm>
            <a:off x="2257994" y="5199854"/>
            <a:ext cx="7676012" cy="1236000"/>
            <a:chOff x="2257994" y="4412190"/>
            <a:chExt cx="7676012" cy="1236000"/>
          </a:xfrm>
        </p:grpSpPr>
        <p:sp>
          <p:nvSpPr>
            <p:cNvPr id="36" name="Rectangle 35">
              <a:extLst>
                <a:ext uri="{FF2B5EF4-FFF2-40B4-BE49-F238E27FC236}">
                  <a16:creationId xmlns:a16="http://schemas.microsoft.com/office/drawing/2014/main" id="{CB541FA0-B51D-4B55-9307-08918A75F6EA}"/>
                </a:ext>
              </a:extLst>
            </p:cNvPr>
            <p:cNvSpPr/>
            <p:nvPr/>
          </p:nvSpPr>
          <p:spPr>
            <a:xfrm>
              <a:off x="2257994" y="4412190"/>
              <a:ext cx="7676012" cy="123600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US" dirty="0">
                  <a:solidFill>
                    <a:schemeClr val="bg1">
                      <a:lumMod val="50000"/>
                    </a:schemeClr>
                  </a:solidFill>
                  <a:hlinkClick r:id="rId11" action="ppaction://hlinksldjump"/>
                </a:rPr>
                <a:t>How to Inactivate Reference Data</a:t>
              </a:r>
              <a:endParaRPr lang="en-US" dirty="0">
                <a:solidFill>
                  <a:schemeClr val="bg1">
                    <a:lumMod val="50000"/>
                  </a:schemeClr>
                </a:solidFill>
              </a:endParaRPr>
            </a:p>
            <a:p>
              <a:pPr marL="688975" indent="-285750">
                <a:buClr>
                  <a:schemeClr val="tx2"/>
                </a:buClr>
                <a:buFont typeface="Arial" panose="020B0604020202020204" pitchFamily="34" charset="0"/>
                <a:buChar char="•"/>
              </a:pPr>
              <a:r>
                <a:rPr lang="en-US" u="sng" dirty="0">
                  <a:solidFill>
                    <a:schemeClr val="tx2"/>
                  </a:solidFill>
                  <a:hlinkClick r:id="rId12" action="ppaction://hlinksldjump"/>
                </a:rPr>
                <a:t>Inactivate a Person</a:t>
              </a:r>
              <a:endParaRPr lang="en-US" u="sng" dirty="0">
                <a:solidFill>
                  <a:schemeClr val="tx2"/>
                </a:solidFill>
              </a:endParaRPr>
            </a:p>
            <a:p>
              <a:pPr marL="688975" indent="-285750">
                <a:buClr>
                  <a:schemeClr val="tx2"/>
                </a:buClr>
                <a:buFont typeface="Arial" panose="020B0604020202020204" pitchFamily="34" charset="0"/>
                <a:buChar char="•"/>
              </a:pPr>
              <a:r>
                <a:rPr lang="en-US" u="sng" dirty="0">
                  <a:solidFill>
                    <a:schemeClr val="tx2"/>
                  </a:solidFill>
                  <a:hlinkClick r:id="rId10" action="ppaction://hlinksldjump"/>
                </a:rPr>
                <a:t>Inactivate an Organization</a:t>
              </a:r>
              <a:endParaRPr lang="en-US" u="sng" dirty="0">
                <a:solidFill>
                  <a:schemeClr val="tx2"/>
                </a:solidFill>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695606" y="4592662"/>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4</a:t>
              </a:r>
            </a:p>
          </p:txBody>
        </p:sp>
      </p:grpSp>
      <p:grpSp>
        <p:nvGrpSpPr>
          <p:cNvPr id="12" name="Group 11" descr="1. Introduction to reference data">
            <a:extLst>
              <a:ext uri="{FF2B5EF4-FFF2-40B4-BE49-F238E27FC236}">
                <a16:creationId xmlns:a16="http://schemas.microsoft.com/office/drawing/2014/main" id="{96BF2A91-E55D-4BDE-923E-B923F48422CF}"/>
              </a:ext>
            </a:extLst>
          </p:cNvPr>
          <p:cNvGrpSpPr/>
          <p:nvPr/>
        </p:nvGrpSpPr>
        <p:grpSpPr>
          <a:xfrm>
            <a:off x="2257994" y="1097165"/>
            <a:ext cx="7676012" cy="699230"/>
            <a:chOff x="2257994" y="4412190"/>
            <a:chExt cx="7676012" cy="1236000"/>
          </a:xfrm>
        </p:grpSpPr>
        <p:sp>
          <p:nvSpPr>
            <p:cNvPr id="13" name="Rectangle 12">
              <a:extLst>
                <a:ext uri="{FF2B5EF4-FFF2-40B4-BE49-F238E27FC236}">
                  <a16:creationId xmlns:a16="http://schemas.microsoft.com/office/drawing/2014/main" id="{9BB17606-A414-4ADF-B987-9DBE56E3E029}"/>
                </a:ext>
              </a:extLst>
            </p:cNvPr>
            <p:cNvSpPr/>
            <p:nvPr/>
          </p:nvSpPr>
          <p:spPr>
            <a:xfrm>
              <a:off x="2257994" y="4412190"/>
              <a:ext cx="7676012" cy="123600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US" dirty="0">
                  <a:solidFill>
                    <a:schemeClr val="bg1">
                      <a:lumMod val="50000"/>
                    </a:schemeClr>
                  </a:solidFill>
                  <a:hlinkClick r:id="rId13" action="ppaction://hlinksldjump"/>
                </a:rPr>
                <a:t>Introduction to Reference Data</a:t>
              </a:r>
              <a:endParaRPr lang="en-US" u="sng" dirty="0">
                <a:solidFill>
                  <a:schemeClr val="tx2"/>
                </a:solidFill>
              </a:endParaRPr>
            </a:p>
          </p:txBody>
        </p:sp>
        <p:sp>
          <p:nvSpPr>
            <p:cNvPr id="14" name="Rectangle 13">
              <a:extLst>
                <a:ext uri="{FF2B5EF4-FFF2-40B4-BE49-F238E27FC236}">
                  <a16:creationId xmlns:a16="http://schemas.microsoft.com/office/drawing/2014/main" id="{AD3FF1C2-0871-485D-A551-203C3ACB804D}"/>
                </a:ext>
              </a:extLst>
            </p:cNvPr>
            <p:cNvSpPr/>
            <p:nvPr/>
          </p:nvSpPr>
          <p:spPr>
            <a:xfrm>
              <a:off x="2695606" y="4592662"/>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spTree>
    <p:extLst>
      <p:ext uri="{BB962C8B-B14F-4D97-AF65-F5344CB8AC3E}">
        <p14:creationId xmlns:p14="http://schemas.microsoft.com/office/powerpoint/2010/main" val="155947265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5F14-A9FB-4A21-83B4-B1B694D5C16D}"/>
              </a:ext>
            </a:extLst>
          </p:cNvPr>
          <p:cNvSpPr>
            <a:spLocks noGrp="1"/>
          </p:cNvSpPr>
          <p:nvPr>
            <p:ph type="title"/>
          </p:nvPr>
        </p:nvSpPr>
        <p:spPr/>
        <p:txBody>
          <a:bodyPr/>
          <a:lstStyle/>
          <a:p>
            <a:r>
              <a:rPr lang="es-ES" dirty="0"/>
              <a:t>Plan </a:t>
            </a:r>
            <a:r>
              <a:rPr lang="es-ES" dirty="0" err="1"/>
              <a:t>the</a:t>
            </a:r>
            <a:r>
              <a:rPr lang="es-ES" dirty="0"/>
              <a:t> </a:t>
            </a:r>
            <a:r>
              <a:rPr lang="es-ES" dirty="0" err="1"/>
              <a:t>Study</a:t>
            </a:r>
            <a:endParaRPr lang="en-GB" dirty="0"/>
          </a:p>
        </p:txBody>
      </p:sp>
      <p:sp>
        <p:nvSpPr>
          <p:cNvPr id="11" name="TextBox 10">
            <a:extLst>
              <a:ext uri="{FF2B5EF4-FFF2-40B4-BE49-F238E27FC236}">
                <a16:creationId xmlns:a16="http://schemas.microsoft.com/office/drawing/2014/main" id="{5807DD13-4BF2-43AE-A23B-92B313A21800}"/>
              </a:ext>
            </a:extLst>
          </p:cNvPr>
          <p:cNvSpPr txBox="1"/>
          <p:nvPr/>
        </p:nvSpPr>
        <p:spPr>
          <a:xfrm>
            <a:off x="368895" y="1350844"/>
            <a:ext cx="4310071" cy="2424638"/>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a:t>
            </a:r>
            <a:r>
              <a:rPr lang="en-US" b="1" dirty="0">
                <a:solidFill>
                  <a:schemeClr val="tx1">
                    <a:lumMod val="75000"/>
                  </a:schemeClr>
                </a:solidFill>
              </a:rPr>
              <a:t>Study Info </a:t>
            </a:r>
            <a:r>
              <a:rPr lang="en-US" dirty="0">
                <a:solidFill>
                  <a:schemeClr val="tx1">
                    <a:lumMod val="75000"/>
                  </a:schemeClr>
                </a:solidFill>
              </a:rPr>
              <a:t>tab, Select </a:t>
            </a:r>
            <a:r>
              <a:rPr lang="en-US" b="1" dirty="0">
                <a:solidFill>
                  <a:schemeClr val="tx1">
                    <a:lumMod val="75000"/>
                  </a:schemeClr>
                </a:solidFill>
              </a:rPr>
              <a:t>Studies</a:t>
            </a:r>
            <a:r>
              <a:rPr lang="en-US" dirty="0">
                <a:solidFill>
                  <a:schemeClr val="tx1">
                    <a:lumMod val="75000"/>
                  </a:schemeClr>
                </a:solidFill>
              </a:rPr>
              <a:t> from the drop down</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on the blue hyperlink for </a:t>
            </a:r>
            <a:r>
              <a:rPr lang="en-US" b="1" dirty="0">
                <a:solidFill>
                  <a:schemeClr val="tx1">
                    <a:lumMod val="75000"/>
                  </a:schemeClr>
                </a:solidFill>
              </a:rPr>
              <a:t>Study Number</a:t>
            </a:r>
          </a:p>
          <a:p>
            <a:pPr marL="1074420" lvl="2" indent="-342900">
              <a:lnSpc>
                <a:spcPct val="80000"/>
              </a:lnSpc>
              <a:spcBef>
                <a:spcPts val="1200"/>
              </a:spcBef>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Ensure the </a:t>
            </a:r>
            <a:r>
              <a:rPr lang="en-US" sz="1300" b="1" dirty="0">
                <a:solidFill>
                  <a:schemeClr val="tx1">
                    <a:lumMod val="75000"/>
                  </a:schemeClr>
                </a:solidFill>
              </a:rPr>
              <a:t>All Studies </a:t>
            </a:r>
            <a:r>
              <a:rPr lang="en-US" sz="1300" dirty="0">
                <a:solidFill>
                  <a:schemeClr val="tx1">
                    <a:lumMod val="75000"/>
                  </a:schemeClr>
                </a:solidFill>
              </a:rPr>
              <a:t>view is selected</a:t>
            </a:r>
            <a:endParaRPr lang="en-US" dirty="0">
              <a:solidFill>
                <a:schemeClr val="tx1">
                  <a:lumMod val="75000"/>
                </a:schemeClr>
              </a:solidFill>
            </a:endParaRP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On the Study page, click on the </a:t>
            </a:r>
            <a:r>
              <a:rPr lang="en-US" b="1" dirty="0">
                <a:solidFill>
                  <a:schemeClr val="tx1">
                    <a:lumMod val="75000"/>
                  </a:schemeClr>
                </a:solidFill>
              </a:rPr>
              <a:t>Workflow Action Menu </a:t>
            </a:r>
            <a:r>
              <a:rPr lang="en-US" dirty="0">
                <a:solidFill>
                  <a:schemeClr val="tx1">
                    <a:lumMod val="75000"/>
                  </a:schemeClr>
                </a:solidFill>
              </a:rPr>
              <a:t>icon</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t>
            </a:r>
            <a:r>
              <a:rPr lang="en-US" b="1" dirty="0">
                <a:solidFill>
                  <a:schemeClr val="tx1">
                    <a:lumMod val="75000"/>
                  </a:schemeClr>
                </a:solidFill>
              </a:rPr>
              <a:t>Plan Study</a:t>
            </a:r>
          </a:p>
        </p:txBody>
      </p:sp>
      <p:grpSp>
        <p:nvGrpSpPr>
          <p:cNvPr id="34" name="Group 33" descr="Screenshot showing step 1">
            <a:extLst>
              <a:ext uri="{FF2B5EF4-FFF2-40B4-BE49-F238E27FC236}">
                <a16:creationId xmlns:a16="http://schemas.microsoft.com/office/drawing/2014/main" id="{CB418A17-E296-473C-B8CE-2493911C755C}"/>
              </a:ext>
            </a:extLst>
          </p:cNvPr>
          <p:cNvGrpSpPr/>
          <p:nvPr/>
        </p:nvGrpSpPr>
        <p:grpSpPr>
          <a:xfrm>
            <a:off x="4834492" y="1524544"/>
            <a:ext cx="2452394" cy="1388768"/>
            <a:chOff x="5029046" y="1082844"/>
            <a:chExt cx="2452394" cy="1388768"/>
          </a:xfrm>
        </p:grpSpPr>
        <p:pic>
          <p:nvPicPr>
            <p:cNvPr id="32" name="Picture 31">
              <a:extLst>
                <a:ext uri="{FF2B5EF4-FFF2-40B4-BE49-F238E27FC236}">
                  <a16:creationId xmlns:a16="http://schemas.microsoft.com/office/drawing/2014/main" id="{8B5607E4-A3A0-4DE5-AB41-10E2C0DDC35F}"/>
                </a:ext>
              </a:extLst>
            </p:cNvPr>
            <p:cNvPicPr>
              <a:picLocks noChangeAspect="1"/>
            </p:cNvPicPr>
            <p:nvPr/>
          </p:nvPicPr>
          <p:blipFill>
            <a:blip r:embed="rId2"/>
            <a:stretch>
              <a:fillRect/>
            </a:stretch>
          </p:blipFill>
          <p:spPr>
            <a:xfrm>
              <a:off x="5537166" y="1082844"/>
              <a:ext cx="1944274" cy="1388768"/>
            </a:xfrm>
            <a:prstGeom prst="rect">
              <a:avLst/>
            </a:prstGeom>
            <a:ln>
              <a:noFill/>
            </a:ln>
            <a:effectLst>
              <a:outerShdw blurRad="292100" dist="139700" dir="2700000" algn="tl" rotWithShape="0">
                <a:srgbClr val="333333">
                  <a:alpha val="65000"/>
                </a:srgbClr>
              </a:outerShdw>
            </a:effectLst>
          </p:spPr>
        </p:pic>
        <p:sp>
          <p:nvSpPr>
            <p:cNvPr id="54" name="Oval 53">
              <a:extLst>
                <a:ext uri="{FF2B5EF4-FFF2-40B4-BE49-F238E27FC236}">
                  <a16:creationId xmlns:a16="http://schemas.microsoft.com/office/drawing/2014/main" id="{6B51E8EB-9849-4997-8EEE-5BD3C03577DD}"/>
                </a:ext>
              </a:extLst>
            </p:cNvPr>
            <p:cNvSpPr/>
            <p:nvPr/>
          </p:nvSpPr>
          <p:spPr>
            <a:xfrm>
              <a:off x="5029046" y="114100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sp>
        <p:nvSpPr>
          <p:cNvPr id="55" name="Rectangle: Rounded Corners 54">
            <a:extLst>
              <a:ext uri="{FF2B5EF4-FFF2-40B4-BE49-F238E27FC236}">
                <a16:creationId xmlns:a16="http://schemas.microsoft.com/office/drawing/2014/main" id="{58CA11DF-E90F-49EF-B9EE-D9B6459AAF58}"/>
              </a:ext>
              <a:ext uri="{C183D7F6-B498-43B3-948B-1728B52AA6E4}">
                <adec:decorative xmlns:adec="http://schemas.microsoft.com/office/drawing/2017/decorative" val="1"/>
              </a:ext>
            </a:extLst>
          </p:cNvPr>
          <p:cNvSpPr/>
          <p:nvPr/>
        </p:nvSpPr>
        <p:spPr>
          <a:xfrm>
            <a:off x="6136823" y="1527652"/>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3" name="Group 2" descr="Screenshot showing step 2">
            <a:extLst>
              <a:ext uri="{FF2B5EF4-FFF2-40B4-BE49-F238E27FC236}">
                <a16:creationId xmlns:a16="http://schemas.microsoft.com/office/drawing/2014/main" id="{8CDFF218-D368-B5AE-8E9D-4ECEE9B6FA2D}"/>
              </a:ext>
            </a:extLst>
          </p:cNvPr>
          <p:cNvGrpSpPr/>
          <p:nvPr/>
        </p:nvGrpSpPr>
        <p:grpSpPr>
          <a:xfrm>
            <a:off x="7606333" y="1677863"/>
            <a:ext cx="4192013" cy="1567206"/>
            <a:chOff x="7606333" y="1677863"/>
            <a:chExt cx="4192013" cy="1567206"/>
          </a:xfrm>
        </p:grpSpPr>
        <p:pic>
          <p:nvPicPr>
            <p:cNvPr id="6" name="Picture 5">
              <a:extLst>
                <a:ext uri="{FF2B5EF4-FFF2-40B4-BE49-F238E27FC236}">
                  <a16:creationId xmlns:a16="http://schemas.microsoft.com/office/drawing/2014/main" id="{73889DA1-8520-45D8-9E92-148887AA96F0}"/>
                </a:ext>
              </a:extLst>
            </p:cNvPr>
            <p:cNvPicPr>
              <a:picLocks noChangeAspect="1"/>
            </p:cNvPicPr>
            <p:nvPr/>
          </p:nvPicPr>
          <p:blipFill>
            <a:blip r:embed="rId3"/>
            <a:stretch>
              <a:fillRect/>
            </a:stretch>
          </p:blipFill>
          <p:spPr>
            <a:xfrm>
              <a:off x="7606333" y="1677863"/>
              <a:ext cx="4192013" cy="1495197"/>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B491B156-8015-4B87-BB32-69B1D5B7448D}"/>
                </a:ext>
              </a:extLst>
            </p:cNvPr>
            <p:cNvGrpSpPr/>
            <p:nvPr/>
          </p:nvGrpSpPr>
          <p:grpSpPr>
            <a:xfrm>
              <a:off x="7616061" y="2307684"/>
              <a:ext cx="3181641" cy="937385"/>
              <a:chOff x="7507533" y="1984141"/>
              <a:chExt cx="3181641" cy="937385"/>
            </a:xfrm>
          </p:grpSpPr>
          <p:sp>
            <p:nvSpPr>
              <p:cNvPr id="22" name="Oval 21">
                <a:extLst>
                  <a:ext uri="{FF2B5EF4-FFF2-40B4-BE49-F238E27FC236}">
                    <a16:creationId xmlns:a16="http://schemas.microsoft.com/office/drawing/2014/main" id="{B41573AA-68AE-43A4-B899-B3CA03A0C1C2}"/>
                  </a:ext>
                </a:extLst>
              </p:cNvPr>
              <p:cNvSpPr/>
              <p:nvPr/>
            </p:nvSpPr>
            <p:spPr>
              <a:xfrm>
                <a:off x="9226568" y="2522164"/>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23" name="Rectangle: Rounded Corners 22">
                <a:extLst>
                  <a:ext uri="{FF2B5EF4-FFF2-40B4-BE49-F238E27FC236}">
                    <a16:creationId xmlns:a16="http://schemas.microsoft.com/office/drawing/2014/main" id="{1CAAD597-44DA-4D8D-936A-DEC67EBA1CC8}"/>
                  </a:ext>
                </a:extLst>
              </p:cNvPr>
              <p:cNvSpPr/>
              <p:nvPr/>
            </p:nvSpPr>
            <p:spPr>
              <a:xfrm>
                <a:off x="7507533" y="1984141"/>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2E8B4F9-1A90-48EE-96AD-214EB100C633}"/>
                  </a:ext>
                </a:extLst>
              </p:cNvPr>
              <p:cNvSpPr/>
              <p:nvPr/>
            </p:nvSpPr>
            <p:spPr>
              <a:xfrm>
                <a:off x="9776519" y="2607126"/>
                <a:ext cx="912655" cy="27019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grpSp>
        <p:nvGrpSpPr>
          <p:cNvPr id="5" name="Group 4" descr="Screenshot showing steps 3 and 4">
            <a:extLst>
              <a:ext uri="{FF2B5EF4-FFF2-40B4-BE49-F238E27FC236}">
                <a16:creationId xmlns:a16="http://schemas.microsoft.com/office/drawing/2014/main" id="{1CB6A590-2CC1-46A2-9B33-E8FCAD09E72C}"/>
              </a:ext>
            </a:extLst>
          </p:cNvPr>
          <p:cNvGrpSpPr/>
          <p:nvPr/>
        </p:nvGrpSpPr>
        <p:grpSpPr>
          <a:xfrm>
            <a:off x="5378370" y="3696280"/>
            <a:ext cx="6342897" cy="1167226"/>
            <a:chOff x="5144904" y="3443199"/>
            <a:chExt cx="6342897" cy="1167226"/>
          </a:xfrm>
        </p:grpSpPr>
        <p:pic>
          <p:nvPicPr>
            <p:cNvPr id="4" name="Picture 3">
              <a:extLst>
                <a:ext uri="{FF2B5EF4-FFF2-40B4-BE49-F238E27FC236}">
                  <a16:creationId xmlns:a16="http://schemas.microsoft.com/office/drawing/2014/main" id="{8B7A980D-639A-4B0F-ACB1-6D349CD67151}"/>
                </a:ext>
              </a:extLst>
            </p:cNvPr>
            <p:cNvPicPr>
              <a:picLocks noChangeAspect="1"/>
            </p:cNvPicPr>
            <p:nvPr/>
          </p:nvPicPr>
          <p:blipFill>
            <a:blip r:embed="rId4"/>
            <a:stretch>
              <a:fillRect/>
            </a:stretch>
          </p:blipFill>
          <p:spPr>
            <a:xfrm>
              <a:off x="5144904" y="3500184"/>
              <a:ext cx="6342897" cy="1110241"/>
            </a:xfrm>
            <a:prstGeom prst="rect">
              <a:avLst/>
            </a:prstGeom>
            <a:ln>
              <a:noFill/>
            </a:ln>
            <a:effectLst>
              <a:outerShdw blurRad="292100" dist="139700" dir="2700000" algn="tl" rotWithShape="0">
                <a:srgbClr val="333333">
                  <a:alpha val="65000"/>
                </a:srgbClr>
              </a:outerShdw>
            </a:effectLst>
          </p:spPr>
        </p:pic>
        <p:sp>
          <p:nvSpPr>
            <p:cNvPr id="27" name="Oval 26">
              <a:extLst>
                <a:ext uri="{FF2B5EF4-FFF2-40B4-BE49-F238E27FC236}">
                  <a16:creationId xmlns:a16="http://schemas.microsoft.com/office/drawing/2014/main" id="{4EB066AF-76DB-4B77-B82C-30447763FE02}"/>
                </a:ext>
              </a:extLst>
            </p:cNvPr>
            <p:cNvSpPr/>
            <p:nvPr/>
          </p:nvSpPr>
          <p:spPr>
            <a:xfrm>
              <a:off x="8499224" y="388242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36" name="Rectangle: Rounded Corners 35">
              <a:extLst>
                <a:ext uri="{FF2B5EF4-FFF2-40B4-BE49-F238E27FC236}">
                  <a16:creationId xmlns:a16="http://schemas.microsoft.com/office/drawing/2014/main" id="{902D3C17-3DED-4276-A9D5-FE36F56139BD}"/>
                </a:ext>
              </a:extLst>
            </p:cNvPr>
            <p:cNvSpPr/>
            <p:nvPr/>
          </p:nvSpPr>
          <p:spPr>
            <a:xfrm>
              <a:off x="9125722" y="3997906"/>
              <a:ext cx="1162139" cy="17786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3C6463A0-1079-4F1C-8CA8-77C1C47FB6A0}"/>
                </a:ext>
              </a:extLst>
            </p:cNvPr>
            <p:cNvSpPr/>
            <p:nvPr/>
          </p:nvSpPr>
          <p:spPr>
            <a:xfrm>
              <a:off x="10388095" y="3563036"/>
              <a:ext cx="407788" cy="24344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8" name="Oval 37">
              <a:extLst>
                <a:ext uri="{FF2B5EF4-FFF2-40B4-BE49-F238E27FC236}">
                  <a16:creationId xmlns:a16="http://schemas.microsoft.com/office/drawing/2014/main" id="{BBFC8F81-5EC2-42D5-98BE-9E7A7E6E3D6B}"/>
                </a:ext>
              </a:extLst>
            </p:cNvPr>
            <p:cNvSpPr/>
            <p:nvPr/>
          </p:nvSpPr>
          <p:spPr>
            <a:xfrm>
              <a:off x="9805817" y="344319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grpSp>
      <p:sp>
        <p:nvSpPr>
          <p:cNvPr id="28" name="Rectangle: Rounded Corners 27">
            <a:extLst>
              <a:ext uri="{FF2B5EF4-FFF2-40B4-BE49-F238E27FC236}">
                <a16:creationId xmlns:a16="http://schemas.microsoft.com/office/drawing/2014/main" id="{9D81799F-FD86-4C82-ABB4-665F6964ABAA}"/>
              </a:ext>
              <a:ext uri="{C183D7F6-B498-43B3-948B-1728B52AA6E4}">
                <adec:decorative xmlns:adec="http://schemas.microsoft.com/office/drawing/2017/decorative" val="1"/>
              </a:ext>
            </a:extLst>
          </p:cNvPr>
          <p:cNvSpPr/>
          <p:nvPr/>
        </p:nvSpPr>
        <p:spPr>
          <a:xfrm>
            <a:off x="6134350" y="1922797"/>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341553637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195417" y="1142365"/>
            <a:ext cx="4092804" cy="5619359"/>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Select the </a:t>
            </a:r>
            <a:r>
              <a:rPr lang="en-US" b="1" dirty="0">
                <a:solidFill>
                  <a:schemeClr val="tx1">
                    <a:lumMod val="75000"/>
                  </a:schemeClr>
                </a:solidFill>
              </a:rPr>
              <a:t>Standard Study Level </a:t>
            </a:r>
            <a:r>
              <a:rPr lang="en-US" dirty="0">
                <a:solidFill>
                  <a:schemeClr val="tx1">
                    <a:lumMod val="75000"/>
                  </a:schemeClr>
                </a:solidFill>
              </a:rPr>
              <a:t>in </a:t>
            </a:r>
            <a:r>
              <a:rPr lang="en-US" b="1" dirty="0">
                <a:solidFill>
                  <a:schemeClr val="tx1">
                    <a:lumMod val="75000"/>
                  </a:schemeClr>
                </a:solidFill>
              </a:rPr>
              <a:t>Milestone Master Set</a:t>
            </a:r>
            <a:r>
              <a:rPr lang="en-US" dirty="0">
                <a:solidFill>
                  <a:schemeClr val="tx1">
                    <a:lumMod val="75000"/>
                  </a:schemeClr>
                </a:solidFill>
              </a:rPr>
              <a:t> </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Select the </a:t>
            </a:r>
            <a:r>
              <a:rPr lang="en-US" b="1" dirty="0" err="1">
                <a:solidFill>
                  <a:schemeClr val="tx1">
                    <a:lumMod val="75000"/>
                  </a:schemeClr>
                </a:solidFill>
              </a:rPr>
              <a:t>Standard|Study</a:t>
            </a:r>
            <a:r>
              <a:rPr lang="en-US" b="1" dirty="0">
                <a:solidFill>
                  <a:schemeClr val="tx1">
                    <a:lumMod val="75000"/>
                  </a:schemeClr>
                </a:solidFill>
              </a:rPr>
              <a:t> Level </a:t>
            </a:r>
            <a:r>
              <a:rPr lang="en-US" dirty="0">
                <a:solidFill>
                  <a:schemeClr val="tx1">
                    <a:lumMod val="75000"/>
                  </a:schemeClr>
                </a:solidFill>
              </a:rPr>
              <a:t>in </a:t>
            </a:r>
            <a:r>
              <a:rPr lang="en-US" b="1" dirty="0">
                <a:solidFill>
                  <a:schemeClr val="tx1">
                    <a:lumMod val="75000"/>
                  </a:schemeClr>
                </a:solidFill>
              </a:rPr>
              <a:t>Template</a:t>
            </a:r>
            <a:r>
              <a:rPr lang="en-US" dirty="0">
                <a:solidFill>
                  <a:schemeClr val="tx1">
                    <a:lumMod val="75000"/>
                  </a:schemeClr>
                </a:solidFill>
              </a:rPr>
              <a:t> </a:t>
            </a:r>
            <a:r>
              <a:rPr lang="en-US" b="1" dirty="0">
                <a:solidFill>
                  <a:schemeClr val="tx1">
                    <a:lumMod val="75000"/>
                  </a:schemeClr>
                </a:solidFill>
              </a:rPr>
              <a:t>EDL</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Choose the </a:t>
            </a:r>
            <a:r>
              <a:rPr lang="en-US" b="1" dirty="0">
                <a:solidFill>
                  <a:schemeClr val="tx1">
                    <a:lumMod val="75000"/>
                  </a:schemeClr>
                </a:solidFill>
              </a:rPr>
              <a:t>Study Start Date</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Click </a:t>
            </a:r>
            <a:r>
              <a:rPr lang="en-US" b="1" dirty="0">
                <a:solidFill>
                  <a:schemeClr val="tx1">
                    <a:lumMod val="75000"/>
                  </a:schemeClr>
                </a:solidFill>
              </a:rPr>
              <a:t>Start</a:t>
            </a: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The Study will move from the </a:t>
            </a:r>
            <a:r>
              <a:rPr lang="en-US" sz="1300" b="1" dirty="0">
                <a:solidFill>
                  <a:schemeClr val="tx1">
                    <a:lumMod val="75000"/>
                  </a:schemeClr>
                </a:solidFill>
              </a:rPr>
              <a:t>Candidate</a:t>
            </a:r>
            <a:r>
              <a:rPr lang="en-US" sz="1300" dirty="0">
                <a:solidFill>
                  <a:schemeClr val="tx1">
                    <a:lumMod val="75000"/>
                  </a:schemeClr>
                </a:solidFill>
              </a:rPr>
              <a:t> to </a:t>
            </a:r>
            <a:r>
              <a:rPr lang="en-US" sz="1300" b="1" dirty="0">
                <a:solidFill>
                  <a:schemeClr val="tx1">
                    <a:lumMod val="75000"/>
                  </a:schemeClr>
                </a:solidFill>
              </a:rPr>
              <a:t>Planning</a:t>
            </a:r>
            <a:r>
              <a:rPr lang="en-US" sz="1300" dirty="0">
                <a:solidFill>
                  <a:schemeClr val="tx1">
                    <a:lumMod val="75000"/>
                  </a:schemeClr>
                </a:solidFill>
              </a:rPr>
              <a:t> state</a:t>
            </a: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Milestones have been automatically generated in the </a:t>
            </a:r>
            <a:r>
              <a:rPr lang="en-US" sz="1300" b="1" dirty="0">
                <a:solidFill>
                  <a:schemeClr val="tx1">
                    <a:lumMod val="75000"/>
                  </a:schemeClr>
                </a:solidFill>
              </a:rPr>
              <a:t>Unplanned</a:t>
            </a:r>
            <a:r>
              <a:rPr lang="en-US" sz="1300" dirty="0">
                <a:solidFill>
                  <a:schemeClr val="tx1">
                    <a:lumMod val="75000"/>
                  </a:schemeClr>
                </a:solidFill>
              </a:rPr>
              <a:t> state  </a:t>
            </a:r>
          </a:p>
          <a:p>
            <a:pPr marL="617220" lvl="1" indent="-342900">
              <a:lnSpc>
                <a:spcPct val="80000"/>
              </a:lnSpc>
              <a:spcBef>
                <a:spcPts val="1200"/>
              </a:spcBef>
              <a:buClr>
                <a:schemeClr val="tx2"/>
              </a:buClr>
              <a:buFont typeface="+mj-lt"/>
              <a:buAutoNum type="arabicPeriod" startAt="9"/>
            </a:pPr>
            <a:r>
              <a:rPr lang="en-US" dirty="0">
                <a:solidFill>
                  <a:schemeClr val="tx1">
                    <a:lumMod val="75000"/>
                  </a:schemeClr>
                </a:solidFill>
              </a:rPr>
              <a:t>Click on </a:t>
            </a:r>
            <a:r>
              <a:rPr lang="en-US" b="1" dirty="0">
                <a:solidFill>
                  <a:schemeClr val="tx1">
                    <a:lumMod val="75000"/>
                  </a:schemeClr>
                </a:solidFill>
              </a:rPr>
              <a:t>Milestones </a:t>
            </a:r>
            <a:r>
              <a:rPr lang="en-US" dirty="0">
                <a:solidFill>
                  <a:schemeClr val="tx1">
                    <a:lumMod val="75000"/>
                  </a:schemeClr>
                </a:solidFill>
              </a:rPr>
              <a:t>in the Navigation Pane</a:t>
            </a:r>
          </a:p>
          <a:p>
            <a:pPr marL="1074420" lvl="2" indent="-342900">
              <a:lnSpc>
                <a:spcPct val="80000"/>
              </a:lnSpc>
              <a:spcBef>
                <a:spcPts val="1200"/>
              </a:spcBef>
              <a:buClr>
                <a:schemeClr val="tx1">
                  <a:lumMod val="75000"/>
                </a:schemeClr>
              </a:buClr>
              <a:buFont typeface="Calibri" panose="020F0502020204030204" pitchFamily="34" charset="0"/>
              <a:buChar char="―"/>
            </a:pPr>
            <a:r>
              <a:rPr lang="en-US" sz="1300" b="1" dirty="0">
                <a:solidFill>
                  <a:schemeClr val="tx1">
                    <a:lumMod val="75000"/>
                  </a:schemeClr>
                </a:solidFill>
              </a:rPr>
              <a:t>Note: </a:t>
            </a:r>
            <a:r>
              <a:rPr lang="en-US" sz="1300" dirty="0">
                <a:solidFill>
                  <a:schemeClr val="tx1">
                    <a:lumMod val="75000"/>
                  </a:schemeClr>
                </a:solidFill>
              </a:rPr>
              <a:t>The </a:t>
            </a:r>
            <a:r>
              <a:rPr lang="en-US" sz="1300" b="1" dirty="0">
                <a:solidFill>
                  <a:schemeClr val="tx1">
                    <a:lumMod val="75000"/>
                  </a:schemeClr>
                </a:solidFill>
              </a:rPr>
              <a:t>Study Start </a:t>
            </a:r>
            <a:r>
              <a:rPr lang="en-US" sz="1300" dirty="0">
                <a:solidFill>
                  <a:schemeClr val="tx1">
                    <a:lumMod val="75000"/>
                  </a:schemeClr>
                </a:solidFill>
              </a:rPr>
              <a:t>milestone is automatically completed with dates entered in previous step</a:t>
            </a:r>
          </a:p>
          <a:p>
            <a:pPr marL="1074420" lvl="2" indent="-342900">
              <a:lnSpc>
                <a:spcPct val="80000"/>
              </a:lnSpc>
              <a:spcBef>
                <a:spcPts val="1200"/>
              </a:spcBef>
              <a:buClr>
                <a:schemeClr val="tx1">
                  <a:lumMod val="75000"/>
                </a:schemeClr>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Click on the </a:t>
            </a:r>
            <a:r>
              <a:rPr lang="en-US" sz="1300" b="1" dirty="0">
                <a:solidFill>
                  <a:schemeClr val="tx1">
                    <a:lumMod val="75000"/>
                  </a:schemeClr>
                </a:solidFill>
              </a:rPr>
              <a:t>Sequence</a:t>
            </a:r>
            <a:r>
              <a:rPr lang="en-US" sz="1300" dirty="0">
                <a:solidFill>
                  <a:schemeClr val="tx1">
                    <a:lumMod val="75000"/>
                  </a:schemeClr>
                </a:solidFill>
              </a:rPr>
              <a:t> column to place the milestones in a more timeline driven order (if the Sequence field is not available it can be added by clicking on Edit Columns)	</a:t>
            </a:r>
          </a:p>
          <a:p>
            <a:pPr marL="731520" lvl="2">
              <a:lnSpc>
                <a:spcPct val="80000"/>
              </a:lnSpc>
              <a:spcBef>
                <a:spcPts val="1200"/>
              </a:spcBef>
              <a:buClr>
                <a:schemeClr val="tx1">
                  <a:lumMod val="75000"/>
                </a:schemeClr>
              </a:buClr>
            </a:pPr>
            <a:endParaRPr lang="en-US"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GB" dirty="0"/>
              <a:t>Plan the Study</a:t>
            </a:r>
          </a:p>
        </p:txBody>
      </p:sp>
      <p:grpSp>
        <p:nvGrpSpPr>
          <p:cNvPr id="5" name="Group 4" descr="Screenshot showing steps 5-8">
            <a:extLst>
              <a:ext uri="{FF2B5EF4-FFF2-40B4-BE49-F238E27FC236}">
                <a16:creationId xmlns:a16="http://schemas.microsoft.com/office/drawing/2014/main" id="{B006945F-58F9-79AC-066F-1D5EE3C43588}"/>
              </a:ext>
            </a:extLst>
          </p:cNvPr>
          <p:cNvGrpSpPr/>
          <p:nvPr/>
        </p:nvGrpSpPr>
        <p:grpSpPr>
          <a:xfrm>
            <a:off x="5257269" y="1206466"/>
            <a:ext cx="5398252" cy="2920364"/>
            <a:chOff x="5171882" y="1112895"/>
            <a:chExt cx="5398252" cy="2920364"/>
          </a:xfrm>
        </p:grpSpPr>
        <p:pic>
          <p:nvPicPr>
            <p:cNvPr id="3" name="Picture 2">
              <a:extLst>
                <a:ext uri="{FF2B5EF4-FFF2-40B4-BE49-F238E27FC236}">
                  <a16:creationId xmlns:a16="http://schemas.microsoft.com/office/drawing/2014/main" id="{88973D78-80FD-46F2-B52F-B310B163B7DC}"/>
                </a:ext>
              </a:extLst>
            </p:cNvPr>
            <p:cNvPicPr>
              <a:picLocks noChangeAspect="1"/>
            </p:cNvPicPr>
            <p:nvPr/>
          </p:nvPicPr>
          <p:blipFill>
            <a:blip r:embed="rId3"/>
            <a:stretch>
              <a:fillRect/>
            </a:stretch>
          </p:blipFill>
          <p:spPr>
            <a:xfrm>
              <a:off x="5632890" y="1112895"/>
              <a:ext cx="4382779" cy="2911473"/>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F2567E3C-F502-4D66-8110-82DE55FB5A42}"/>
                </a:ext>
              </a:extLst>
            </p:cNvPr>
            <p:cNvSpPr/>
            <p:nvPr/>
          </p:nvSpPr>
          <p:spPr>
            <a:xfrm>
              <a:off x="10109126" y="363519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sp>
          <p:nvSpPr>
            <p:cNvPr id="25" name="Oval 24">
              <a:extLst>
                <a:ext uri="{FF2B5EF4-FFF2-40B4-BE49-F238E27FC236}">
                  <a16:creationId xmlns:a16="http://schemas.microsoft.com/office/drawing/2014/main" id="{E6CDAC44-4AA0-4CE0-9415-EEA75E6E02AB}"/>
                </a:ext>
              </a:extLst>
            </p:cNvPr>
            <p:cNvSpPr/>
            <p:nvPr/>
          </p:nvSpPr>
          <p:spPr>
            <a:xfrm>
              <a:off x="5171882" y="239270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26" name="Oval 25">
              <a:extLst>
                <a:ext uri="{FF2B5EF4-FFF2-40B4-BE49-F238E27FC236}">
                  <a16:creationId xmlns:a16="http://schemas.microsoft.com/office/drawing/2014/main" id="{7F36F033-939E-4E4F-B274-3321154F6CB8}"/>
                </a:ext>
              </a:extLst>
            </p:cNvPr>
            <p:cNvSpPr/>
            <p:nvPr/>
          </p:nvSpPr>
          <p:spPr>
            <a:xfrm>
              <a:off x="5171882" y="297119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37" name="Oval 36">
              <a:extLst>
                <a:ext uri="{FF2B5EF4-FFF2-40B4-BE49-F238E27FC236}">
                  <a16:creationId xmlns:a16="http://schemas.microsoft.com/office/drawing/2014/main" id="{EA379F49-5E7C-4AAE-97B6-46D471BB6A4F}"/>
                </a:ext>
              </a:extLst>
            </p:cNvPr>
            <p:cNvSpPr/>
            <p:nvPr/>
          </p:nvSpPr>
          <p:spPr>
            <a:xfrm>
              <a:off x="5171882" y="175966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42" name="Rectangle: Rounded Corners 41">
              <a:extLst>
                <a:ext uri="{FF2B5EF4-FFF2-40B4-BE49-F238E27FC236}">
                  <a16:creationId xmlns:a16="http://schemas.microsoft.com/office/drawing/2014/main" id="{065530AA-246E-47C8-B46B-B8B0759D76C1}"/>
                </a:ext>
              </a:extLst>
            </p:cNvPr>
            <p:cNvSpPr/>
            <p:nvPr/>
          </p:nvSpPr>
          <p:spPr>
            <a:xfrm>
              <a:off x="9440758" y="3664140"/>
              <a:ext cx="578320" cy="34263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7" name="Group 6" descr="Screenshot showing step 9">
            <a:extLst>
              <a:ext uri="{FF2B5EF4-FFF2-40B4-BE49-F238E27FC236}">
                <a16:creationId xmlns:a16="http://schemas.microsoft.com/office/drawing/2014/main" id="{05139113-573B-24E1-4AE8-9A3D0A9DE9AB}"/>
              </a:ext>
            </a:extLst>
          </p:cNvPr>
          <p:cNvGrpSpPr/>
          <p:nvPr/>
        </p:nvGrpSpPr>
        <p:grpSpPr>
          <a:xfrm>
            <a:off x="5026765" y="4702603"/>
            <a:ext cx="6888932" cy="1245863"/>
            <a:chOff x="5026765" y="4702603"/>
            <a:chExt cx="6888932" cy="1245863"/>
          </a:xfrm>
        </p:grpSpPr>
        <p:pic>
          <p:nvPicPr>
            <p:cNvPr id="1026" name="Picture 2" descr="Screenshot showing step 9">
              <a:extLst>
                <a:ext uri="{FF2B5EF4-FFF2-40B4-BE49-F238E27FC236}">
                  <a16:creationId xmlns:a16="http://schemas.microsoft.com/office/drawing/2014/main" id="{EBD273F7-084A-E8F7-F147-29FF63C95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773" y="4702603"/>
              <a:ext cx="6427924" cy="12458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2622BE-3285-46C3-32B6-7F61DB8F9D5C}"/>
                </a:ext>
              </a:extLst>
            </p:cNvPr>
            <p:cNvGrpSpPr/>
            <p:nvPr/>
          </p:nvGrpSpPr>
          <p:grpSpPr>
            <a:xfrm>
              <a:off x="5026765" y="5347039"/>
              <a:ext cx="6811911" cy="398066"/>
              <a:chOff x="5103786" y="5293497"/>
              <a:chExt cx="6811911" cy="398066"/>
            </a:xfrm>
          </p:grpSpPr>
          <p:sp>
            <p:nvSpPr>
              <p:cNvPr id="20" name="Rectangle: Rounded Corners 19">
                <a:extLst>
                  <a:ext uri="{FF2B5EF4-FFF2-40B4-BE49-F238E27FC236}">
                    <a16:creationId xmlns:a16="http://schemas.microsoft.com/office/drawing/2014/main" id="{E49389CC-499A-46BB-804D-45633EA71ABC}"/>
                  </a:ext>
                </a:extLst>
              </p:cNvPr>
              <p:cNvSpPr/>
              <p:nvPr/>
            </p:nvSpPr>
            <p:spPr>
              <a:xfrm>
                <a:off x="5632890" y="5387132"/>
                <a:ext cx="6282807" cy="22572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6" name="Oval 15">
                <a:extLst>
                  <a:ext uri="{FF2B5EF4-FFF2-40B4-BE49-F238E27FC236}">
                    <a16:creationId xmlns:a16="http://schemas.microsoft.com/office/drawing/2014/main" id="{15171D0C-5627-4FB4-9AF1-83DDEF7BEFF2}"/>
                  </a:ext>
                </a:extLst>
              </p:cNvPr>
              <p:cNvSpPr/>
              <p:nvPr/>
            </p:nvSpPr>
            <p:spPr>
              <a:xfrm>
                <a:off x="5103786" y="529349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endParaRPr lang="en-US" sz="1200" dirty="0"/>
              </a:p>
            </p:txBody>
          </p:sp>
        </p:grpSp>
      </p:grpSp>
    </p:spTree>
    <p:extLst>
      <p:ext uri="{BB962C8B-B14F-4D97-AF65-F5344CB8AC3E}">
        <p14:creationId xmlns:p14="http://schemas.microsoft.com/office/powerpoint/2010/main" val="100717664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06549" y="934885"/>
            <a:ext cx="5296445" cy="4991495"/>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Study, expand the </a:t>
            </a:r>
            <a:r>
              <a:rPr lang="en-US" b="1" dirty="0">
                <a:solidFill>
                  <a:schemeClr val="tx1">
                    <a:lumMod val="75000"/>
                  </a:schemeClr>
                </a:solidFill>
              </a:rPr>
              <a:t>Milestones </a:t>
            </a:r>
            <a:r>
              <a:rPr lang="en-US" dirty="0">
                <a:solidFill>
                  <a:schemeClr val="tx1">
                    <a:lumMod val="75000"/>
                  </a:schemeClr>
                </a:solidFill>
              </a:rPr>
              <a:t>section</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Double click on the </a:t>
            </a:r>
            <a:r>
              <a:rPr lang="en-US" b="1" dirty="0">
                <a:solidFill>
                  <a:schemeClr val="tx1">
                    <a:lumMod val="75000"/>
                  </a:schemeClr>
                </a:solidFill>
              </a:rPr>
              <a:t>Planned Finish Date </a:t>
            </a:r>
            <a:r>
              <a:rPr lang="en-US" dirty="0">
                <a:solidFill>
                  <a:schemeClr val="tx1">
                    <a:lumMod val="75000"/>
                  </a:schemeClr>
                </a:solidFill>
              </a:rPr>
              <a:t>field of the </a:t>
            </a:r>
            <a:r>
              <a:rPr lang="en-US" b="1" dirty="0">
                <a:solidFill>
                  <a:schemeClr val="tx1">
                    <a:lumMod val="75000"/>
                  </a:schemeClr>
                </a:solidFill>
              </a:rPr>
              <a:t>First Study Site Initiated </a:t>
            </a:r>
            <a:r>
              <a:rPr lang="en-US" dirty="0">
                <a:solidFill>
                  <a:schemeClr val="tx1">
                    <a:lumMod val="75000"/>
                  </a:schemeClr>
                </a:solidFill>
              </a:rPr>
              <a:t>milestone</a:t>
            </a: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 </a:t>
            </a:r>
            <a:r>
              <a:rPr lang="en-US" sz="1300" dirty="0">
                <a:solidFill>
                  <a:schemeClr val="tx1">
                    <a:lumMod val="75000"/>
                  </a:schemeClr>
                </a:solidFill>
              </a:rPr>
              <a:t>When the planned date is updated, the baseline date will remain as the first value entered</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Select a </a:t>
            </a:r>
            <a:r>
              <a:rPr lang="en-US" b="1" dirty="0">
                <a:solidFill>
                  <a:schemeClr val="tx1">
                    <a:lumMod val="75000"/>
                  </a:schemeClr>
                </a:solidFill>
              </a:rPr>
              <a:t>Date</a:t>
            </a:r>
            <a:r>
              <a:rPr lang="en-US" dirty="0">
                <a:solidFill>
                  <a:schemeClr val="tx1">
                    <a:lumMod val="75000"/>
                  </a:schemeClr>
                </a:solidFill>
              </a:rPr>
              <a:t> in the calendar and hit </a:t>
            </a:r>
            <a:r>
              <a:rPr lang="en-US" b="1" dirty="0">
                <a:solidFill>
                  <a:schemeClr val="tx1">
                    <a:lumMod val="75000"/>
                  </a:schemeClr>
                </a:solidFill>
              </a:rPr>
              <a:t>Enter</a:t>
            </a: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 </a:t>
            </a:r>
            <a:r>
              <a:rPr lang="en-US" sz="1300" dirty="0">
                <a:solidFill>
                  <a:schemeClr val="tx1">
                    <a:lumMod val="75000"/>
                  </a:schemeClr>
                </a:solidFill>
              </a:rPr>
              <a:t>When you hit Enter while </a:t>
            </a:r>
            <a:r>
              <a:rPr lang="en-US" sz="1300" b="1" dirty="0">
                <a:solidFill>
                  <a:schemeClr val="tx1">
                    <a:lumMod val="75000"/>
                  </a:schemeClr>
                </a:solidFill>
              </a:rPr>
              <a:t>inline editing</a:t>
            </a:r>
            <a:r>
              <a:rPr lang="en-US" sz="1300" dirty="0">
                <a:solidFill>
                  <a:schemeClr val="tx1">
                    <a:lumMod val="75000"/>
                  </a:schemeClr>
                </a:solidFill>
              </a:rPr>
              <a:t>, you will be taken to the row below and the Baseline Finish Date will auto-populate. If you hit Tab, you will be taken to the next column</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The </a:t>
            </a:r>
            <a:r>
              <a:rPr lang="en-US" b="1" dirty="0">
                <a:solidFill>
                  <a:schemeClr val="tx1">
                    <a:lumMod val="75000"/>
                  </a:schemeClr>
                </a:solidFill>
              </a:rPr>
              <a:t>Baseline Finish Date </a:t>
            </a:r>
            <a:r>
              <a:rPr lang="en-US" dirty="0">
                <a:solidFill>
                  <a:schemeClr val="tx1">
                    <a:lumMod val="75000"/>
                  </a:schemeClr>
                </a:solidFill>
              </a:rPr>
              <a:t>and </a:t>
            </a:r>
            <a:r>
              <a:rPr lang="en-US" b="1" dirty="0">
                <a:solidFill>
                  <a:schemeClr val="tx1">
                    <a:lumMod val="75000"/>
                  </a:schemeClr>
                </a:solidFill>
              </a:rPr>
              <a:t>Planned Finish Date</a:t>
            </a:r>
            <a:r>
              <a:rPr lang="en-US" dirty="0">
                <a:solidFill>
                  <a:schemeClr val="tx1">
                    <a:lumMod val="75000"/>
                  </a:schemeClr>
                </a:solidFill>
              </a:rPr>
              <a:t> for the related IR milestone will be populated. The page might need to be </a:t>
            </a:r>
            <a:r>
              <a:rPr lang="en-US" b="1" dirty="0">
                <a:solidFill>
                  <a:schemeClr val="tx1">
                    <a:lumMod val="75000"/>
                  </a:schemeClr>
                </a:solidFill>
              </a:rPr>
              <a:t>refreshed.</a:t>
            </a:r>
          </a:p>
          <a:p>
            <a:pPr marL="1074420" lvl="2" indent="-342900">
              <a:lnSpc>
                <a:spcPct val="80000"/>
              </a:lnSpc>
              <a:spcBef>
                <a:spcPts val="1200"/>
              </a:spcBef>
              <a:buClr>
                <a:schemeClr val="tx1">
                  <a:lumMod val="75000"/>
                </a:schemeClr>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The Inspection Readiness Milestone is automatically planned to be 30 calendar days after the Clinical timepoint milestone. This represents a 30-day window to collect all documents required in eTMF after that Clinical Milestone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Repeat steps 2-3 for additional </a:t>
            </a:r>
            <a:r>
              <a:rPr lang="en-US" b="1" dirty="0">
                <a:solidFill>
                  <a:schemeClr val="tx1">
                    <a:lumMod val="75000"/>
                  </a:schemeClr>
                </a:solidFill>
              </a:rPr>
              <a:t>Planned Finish Dates</a:t>
            </a: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Plan Milestones</a:t>
            </a:r>
          </a:p>
        </p:txBody>
      </p:sp>
      <p:grpSp>
        <p:nvGrpSpPr>
          <p:cNvPr id="8" name="Group 7" descr="Screenshot showing steps 1-3">
            <a:extLst>
              <a:ext uri="{FF2B5EF4-FFF2-40B4-BE49-F238E27FC236}">
                <a16:creationId xmlns:a16="http://schemas.microsoft.com/office/drawing/2014/main" id="{1A0C501C-500D-AFD5-1FF2-7967F9A449AA}"/>
              </a:ext>
            </a:extLst>
          </p:cNvPr>
          <p:cNvGrpSpPr/>
          <p:nvPr/>
        </p:nvGrpSpPr>
        <p:grpSpPr>
          <a:xfrm>
            <a:off x="5372826" y="1285330"/>
            <a:ext cx="6411485" cy="1260113"/>
            <a:chOff x="5372826" y="1285330"/>
            <a:chExt cx="6411485" cy="1260113"/>
          </a:xfrm>
        </p:grpSpPr>
        <p:pic>
          <p:nvPicPr>
            <p:cNvPr id="20" name="Picture 19">
              <a:extLst>
                <a:ext uri="{FF2B5EF4-FFF2-40B4-BE49-F238E27FC236}">
                  <a16:creationId xmlns:a16="http://schemas.microsoft.com/office/drawing/2014/main" id="{3671D43D-B887-992A-EE44-247B60283E35}"/>
                </a:ext>
              </a:extLst>
            </p:cNvPr>
            <p:cNvPicPr>
              <a:picLocks noChangeAspect="1"/>
            </p:cNvPicPr>
            <p:nvPr/>
          </p:nvPicPr>
          <p:blipFill>
            <a:blip r:embed="rId3"/>
            <a:stretch>
              <a:fillRect/>
            </a:stretch>
          </p:blipFill>
          <p:spPr>
            <a:xfrm>
              <a:off x="5840712" y="1340136"/>
              <a:ext cx="5943599" cy="1205307"/>
            </a:xfrm>
            <a:prstGeom prst="rect">
              <a:avLst/>
            </a:prstGeom>
          </p:spPr>
        </p:pic>
        <p:grpSp>
          <p:nvGrpSpPr>
            <p:cNvPr id="3" name="Group 2">
              <a:extLst>
                <a:ext uri="{FF2B5EF4-FFF2-40B4-BE49-F238E27FC236}">
                  <a16:creationId xmlns:a16="http://schemas.microsoft.com/office/drawing/2014/main" id="{B37E6B73-220A-B86B-8A7A-E40D462A2B0C}"/>
                </a:ext>
              </a:extLst>
            </p:cNvPr>
            <p:cNvGrpSpPr/>
            <p:nvPr/>
          </p:nvGrpSpPr>
          <p:grpSpPr>
            <a:xfrm>
              <a:off x="5372826" y="1285330"/>
              <a:ext cx="6017088" cy="1167115"/>
              <a:chOff x="5372826" y="1285330"/>
              <a:chExt cx="6017088" cy="1167115"/>
            </a:xfrm>
          </p:grpSpPr>
          <p:sp>
            <p:nvSpPr>
              <p:cNvPr id="16" name="Rectangle: Rounded Corners 15">
                <a:extLst>
                  <a:ext uri="{FF2B5EF4-FFF2-40B4-BE49-F238E27FC236}">
                    <a16:creationId xmlns:a16="http://schemas.microsoft.com/office/drawing/2014/main" id="{770BFDDD-DE00-42E3-B996-36F13FC3CD1C}"/>
                  </a:ext>
                </a:extLst>
              </p:cNvPr>
              <p:cNvSpPr/>
              <p:nvPr/>
            </p:nvSpPr>
            <p:spPr>
              <a:xfrm>
                <a:off x="5878546" y="2151258"/>
                <a:ext cx="5252069" cy="2043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Oval 27">
                <a:extLst>
                  <a:ext uri="{FF2B5EF4-FFF2-40B4-BE49-F238E27FC236}">
                    <a16:creationId xmlns:a16="http://schemas.microsoft.com/office/drawing/2014/main" id="{DFEF44BF-2C8E-4759-8809-E8712E47BFDB}"/>
                  </a:ext>
                </a:extLst>
              </p:cNvPr>
              <p:cNvSpPr/>
              <p:nvPr/>
            </p:nvSpPr>
            <p:spPr>
              <a:xfrm>
                <a:off x="6888438" y="1285330"/>
                <a:ext cx="461008" cy="407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a:t>
                </a:r>
              </a:p>
            </p:txBody>
          </p:sp>
          <p:sp>
            <p:nvSpPr>
              <p:cNvPr id="5" name="Oval 4">
                <a:extLst>
                  <a:ext uri="{FF2B5EF4-FFF2-40B4-BE49-F238E27FC236}">
                    <a16:creationId xmlns:a16="http://schemas.microsoft.com/office/drawing/2014/main" id="{6E62B92E-C333-4AD2-B512-6F1304F6A96A}"/>
                  </a:ext>
                </a:extLst>
              </p:cNvPr>
              <p:cNvSpPr/>
              <p:nvPr/>
            </p:nvSpPr>
            <p:spPr>
              <a:xfrm>
                <a:off x="5372826" y="203090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a:t>
                </a:r>
              </a:p>
            </p:txBody>
          </p:sp>
          <p:sp>
            <p:nvSpPr>
              <p:cNvPr id="2" name="Oval 1">
                <a:extLst>
                  <a:ext uri="{FF2B5EF4-FFF2-40B4-BE49-F238E27FC236}">
                    <a16:creationId xmlns:a16="http://schemas.microsoft.com/office/drawing/2014/main" id="{32942797-F8D5-43D1-B2E8-19A2234706D5}"/>
                  </a:ext>
                </a:extLst>
              </p:cNvPr>
              <p:cNvSpPr/>
              <p:nvPr/>
            </p:nvSpPr>
            <p:spPr>
              <a:xfrm>
                <a:off x="10928906" y="205437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3</a:t>
                </a:r>
              </a:p>
            </p:txBody>
          </p:sp>
          <p:sp>
            <p:nvSpPr>
              <p:cNvPr id="17" name="Rectangle: Rounded Corners 16">
                <a:extLst>
                  <a:ext uri="{FF2B5EF4-FFF2-40B4-BE49-F238E27FC236}">
                    <a16:creationId xmlns:a16="http://schemas.microsoft.com/office/drawing/2014/main" id="{CA393D1C-DB26-47C2-9384-5144617D94B7}"/>
                  </a:ext>
                </a:extLst>
              </p:cNvPr>
              <p:cNvSpPr/>
              <p:nvPr/>
            </p:nvSpPr>
            <p:spPr>
              <a:xfrm>
                <a:off x="5840712" y="1339070"/>
                <a:ext cx="955696" cy="30014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grpSp>
        <p:nvGrpSpPr>
          <p:cNvPr id="9" name="Group 8" descr="Screenshot showing step 4">
            <a:extLst>
              <a:ext uri="{FF2B5EF4-FFF2-40B4-BE49-F238E27FC236}">
                <a16:creationId xmlns:a16="http://schemas.microsoft.com/office/drawing/2014/main" id="{09402A38-29BC-34E0-6D46-5D293E0D468B}"/>
              </a:ext>
            </a:extLst>
          </p:cNvPr>
          <p:cNvGrpSpPr/>
          <p:nvPr/>
        </p:nvGrpSpPr>
        <p:grpSpPr>
          <a:xfrm>
            <a:off x="5805797" y="3378345"/>
            <a:ext cx="5978515" cy="1262602"/>
            <a:chOff x="5805797" y="3378345"/>
            <a:chExt cx="5978515" cy="1262602"/>
          </a:xfrm>
        </p:grpSpPr>
        <p:pic>
          <p:nvPicPr>
            <p:cNvPr id="15" name="Picture 14">
              <a:extLst>
                <a:ext uri="{FF2B5EF4-FFF2-40B4-BE49-F238E27FC236}">
                  <a16:creationId xmlns:a16="http://schemas.microsoft.com/office/drawing/2014/main" id="{F9EDB68A-2A7A-53F3-8505-9BE1DA062B99}"/>
                </a:ext>
              </a:extLst>
            </p:cNvPr>
            <p:cNvPicPr>
              <a:picLocks noChangeAspect="1"/>
            </p:cNvPicPr>
            <p:nvPr/>
          </p:nvPicPr>
          <p:blipFill>
            <a:blip r:embed="rId4"/>
            <a:stretch>
              <a:fillRect/>
            </a:stretch>
          </p:blipFill>
          <p:spPr>
            <a:xfrm>
              <a:off x="5840712" y="3378345"/>
              <a:ext cx="5943600" cy="1262602"/>
            </a:xfrm>
            <a:prstGeom prst="rect">
              <a:avLst/>
            </a:prstGeo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C5CB8F01-B2EC-EB3C-0743-A4B5B8C02EB5}"/>
                </a:ext>
              </a:extLst>
            </p:cNvPr>
            <p:cNvGrpSpPr/>
            <p:nvPr/>
          </p:nvGrpSpPr>
          <p:grpSpPr>
            <a:xfrm>
              <a:off x="5805797" y="4094783"/>
              <a:ext cx="5646218" cy="398066"/>
              <a:chOff x="5805797" y="4094783"/>
              <a:chExt cx="5646218" cy="398066"/>
            </a:xfrm>
          </p:grpSpPr>
          <p:sp>
            <p:nvSpPr>
              <p:cNvPr id="10" name="Oval 9">
                <a:extLst>
                  <a:ext uri="{FF2B5EF4-FFF2-40B4-BE49-F238E27FC236}">
                    <a16:creationId xmlns:a16="http://schemas.microsoft.com/office/drawing/2014/main" id="{1C7224CB-4285-46D3-98E8-70A0D65E168C}"/>
                  </a:ext>
                </a:extLst>
              </p:cNvPr>
              <p:cNvSpPr/>
              <p:nvPr/>
            </p:nvSpPr>
            <p:spPr>
              <a:xfrm>
                <a:off x="10991007" y="4094783"/>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4</a:t>
                </a:r>
              </a:p>
            </p:txBody>
          </p:sp>
          <p:sp>
            <p:nvSpPr>
              <p:cNvPr id="23" name="Rectangle: Rounded Corners 22">
                <a:extLst>
                  <a:ext uri="{FF2B5EF4-FFF2-40B4-BE49-F238E27FC236}">
                    <a16:creationId xmlns:a16="http://schemas.microsoft.com/office/drawing/2014/main" id="{EAF07CFA-7950-40BE-8701-27E8DB88CFAD}"/>
                  </a:ext>
                </a:extLst>
              </p:cNvPr>
              <p:cNvSpPr/>
              <p:nvPr/>
            </p:nvSpPr>
            <p:spPr>
              <a:xfrm>
                <a:off x="5805797" y="4158602"/>
                <a:ext cx="5123109" cy="27042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spTree>
    <p:extLst>
      <p:ext uri="{BB962C8B-B14F-4D97-AF65-F5344CB8AC3E}">
        <p14:creationId xmlns:p14="http://schemas.microsoft.com/office/powerpoint/2010/main" val="161602966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606420" y="1495344"/>
            <a:ext cx="4621000" cy="2490810"/>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6"/>
            </a:pPr>
            <a:r>
              <a:rPr lang="en-US" dirty="0">
                <a:solidFill>
                  <a:schemeClr val="tx1">
                    <a:lumMod val="75000"/>
                  </a:schemeClr>
                </a:solidFill>
              </a:rPr>
              <a:t>Click on the </a:t>
            </a:r>
            <a:r>
              <a:rPr lang="en-US" b="1" dirty="0">
                <a:solidFill>
                  <a:schemeClr val="tx1">
                    <a:lumMod val="75000"/>
                  </a:schemeClr>
                </a:solidFill>
              </a:rPr>
              <a:t>IR – First Study Site Initiated </a:t>
            </a:r>
            <a:r>
              <a:rPr lang="en-US" dirty="0">
                <a:solidFill>
                  <a:schemeClr val="tx1">
                    <a:lumMod val="75000"/>
                  </a:schemeClr>
                </a:solidFill>
              </a:rPr>
              <a:t>Milestone and open it</a:t>
            </a:r>
          </a:p>
          <a:p>
            <a:pPr marL="617220" lvl="1" indent="-342900">
              <a:lnSpc>
                <a:spcPct val="80000"/>
              </a:lnSpc>
              <a:spcBef>
                <a:spcPts val="1200"/>
              </a:spcBef>
              <a:buClr>
                <a:schemeClr val="tx2"/>
              </a:buClr>
              <a:buFont typeface="+mj-lt"/>
              <a:buAutoNum type="arabicPeriod" startAt="6"/>
            </a:pPr>
            <a:r>
              <a:rPr lang="en-US" dirty="0">
                <a:solidFill>
                  <a:schemeClr val="tx1">
                    <a:lumMod val="75000"/>
                  </a:schemeClr>
                </a:solidFill>
              </a:rPr>
              <a:t>Navigate to the </a:t>
            </a:r>
            <a:r>
              <a:rPr lang="en-US" b="1" dirty="0">
                <a:solidFill>
                  <a:schemeClr val="tx1">
                    <a:lumMod val="75000"/>
                  </a:schemeClr>
                </a:solidFill>
              </a:rPr>
              <a:t>Clinical User Task</a:t>
            </a:r>
            <a:r>
              <a:rPr lang="en-US" dirty="0">
                <a:solidFill>
                  <a:schemeClr val="tx1">
                    <a:lumMod val="75000"/>
                  </a:schemeClr>
                </a:solidFill>
              </a:rPr>
              <a:t>s section</a:t>
            </a:r>
          </a:p>
          <a:p>
            <a:pPr marL="617220" lvl="1" indent="-342900">
              <a:lnSpc>
                <a:spcPct val="80000"/>
              </a:lnSpc>
              <a:spcBef>
                <a:spcPts val="1200"/>
              </a:spcBef>
              <a:buClr>
                <a:schemeClr val="tx2"/>
              </a:buClr>
              <a:buFont typeface="+mj-lt"/>
              <a:buAutoNum type="arabicPeriod" startAt="6"/>
            </a:pPr>
            <a:r>
              <a:rPr lang="en-US" dirty="0">
                <a:solidFill>
                  <a:schemeClr val="tx1">
                    <a:lumMod val="75000"/>
                  </a:schemeClr>
                </a:solidFill>
              </a:rPr>
              <a:t>Review the Clinical User Tasks and update the </a:t>
            </a:r>
            <a:r>
              <a:rPr lang="en-US" b="1" dirty="0">
                <a:solidFill>
                  <a:schemeClr val="tx1">
                    <a:lumMod val="75000"/>
                  </a:schemeClr>
                </a:solidFill>
              </a:rPr>
              <a:t>Assigned To </a:t>
            </a:r>
            <a:r>
              <a:rPr lang="en-US" dirty="0">
                <a:solidFill>
                  <a:schemeClr val="tx1">
                    <a:lumMod val="75000"/>
                  </a:schemeClr>
                </a:solidFill>
              </a:rPr>
              <a:t>and </a:t>
            </a:r>
            <a:r>
              <a:rPr lang="en-US" b="1" dirty="0" err="1">
                <a:solidFill>
                  <a:schemeClr val="tx1">
                    <a:lumMod val="75000"/>
                  </a:schemeClr>
                </a:solidFill>
              </a:rPr>
              <a:t>Requiredness</a:t>
            </a:r>
            <a:r>
              <a:rPr lang="en-US" dirty="0">
                <a:solidFill>
                  <a:schemeClr val="tx1">
                    <a:lumMod val="75000"/>
                  </a:schemeClr>
                </a:solidFill>
              </a:rPr>
              <a:t> Fields by double clicking in the column</a:t>
            </a:r>
          </a:p>
          <a:p>
            <a:pPr marL="617220" lvl="1" indent="-342900">
              <a:lnSpc>
                <a:spcPct val="80000"/>
              </a:lnSpc>
              <a:spcBef>
                <a:spcPts val="1200"/>
              </a:spcBef>
              <a:buClr>
                <a:schemeClr val="tx2"/>
              </a:buClr>
              <a:buFont typeface="+mj-lt"/>
              <a:buAutoNum type="arabicPeriod" startAt="6"/>
            </a:pPr>
            <a:endParaRPr lang="en-US" sz="1300"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dirty="0"/>
              <a:t>Plan Milestones</a:t>
            </a:r>
          </a:p>
        </p:txBody>
      </p:sp>
      <p:grpSp>
        <p:nvGrpSpPr>
          <p:cNvPr id="2" name="Group 1" descr="Screenshot showing step 6">
            <a:extLst>
              <a:ext uri="{FF2B5EF4-FFF2-40B4-BE49-F238E27FC236}">
                <a16:creationId xmlns:a16="http://schemas.microsoft.com/office/drawing/2014/main" id="{C8270850-3506-7B2D-EE29-174D23ED944A}"/>
              </a:ext>
            </a:extLst>
          </p:cNvPr>
          <p:cNvGrpSpPr/>
          <p:nvPr/>
        </p:nvGrpSpPr>
        <p:grpSpPr>
          <a:xfrm>
            <a:off x="5467283" y="1754808"/>
            <a:ext cx="6177185" cy="1023313"/>
            <a:chOff x="5467283" y="1754808"/>
            <a:chExt cx="6177185" cy="1023313"/>
          </a:xfrm>
        </p:grpSpPr>
        <p:pic>
          <p:nvPicPr>
            <p:cNvPr id="3" name="Picture 2">
              <a:extLst>
                <a:ext uri="{FF2B5EF4-FFF2-40B4-BE49-F238E27FC236}">
                  <a16:creationId xmlns:a16="http://schemas.microsoft.com/office/drawing/2014/main" id="{3604BCF0-62CC-4619-2DEE-1C3B82E72993}"/>
                </a:ext>
              </a:extLst>
            </p:cNvPr>
            <p:cNvPicPr>
              <a:picLocks noChangeAspect="1"/>
            </p:cNvPicPr>
            <p:nvPr/>
          </p:nvPicPr>
          <p:blipFill>
            <a:blip r:embed="rId3"/>
            <a:stretch>
              <a:fillRect/>
            </a:stretch>
          </p:blipFill>
          <p:spPr>
            <a:xfrm>
              <a:off x="5467283" y="1754808"/>
              <a:ext cx="6177185" cy="988775"/>
            </a:xfrm>
            <a:prstGeom prst="rect">
              <a:avLst/>
            </a:prstGeom>
          </p:spPr>
        </p:pic>
        <p:grpSp>
          <p:nvGrpSpPr>
            <p:cNvPr id="20" name="Group 19">
              <a:extLst>
                <a:ext uri="{FF2B5EF4-FFF2-40B4-BE49-F238E27FC236}">
                  <a16:creationId xmlns:a16="http://schemas.microsoft.com/office/drawing/2014/main" id="{7F7E10F1-06F4-FF4F-9605-C247CDE5CAD1}"/>
                </a:ext>
              </a:extLst>
            </p:cNvPr>
            <p:cNvGrpSpPr/>
            <p:nvPr/>
          </p:nvGrpSpPr>
          <p:grpSpPr>
            <a:xfrm>
              <a:off x="5467283" y="2380055"/>
              <a:ext cx="5688462" cy="398066"/>
              <a:chOff x="5739319" y="5069678"/>
              <a:chExt cx="5688462" cy="398066"/>
            </a:xfrm>
          </p:grpSpPr>
          <p:sp>
            <p:nvSpPr>
              <p:cNvPr id="25" name="Oval 24">
                <a:extLst>
                  <a:ext uri="{FF2B5EF4-FFF2-40B4-BE49-F238E27FC236}">
                    <a16:creationId xmlns:a16="http://schemas.microsoft.com/office/drawing/2014/main" id="{F7E955F8-2CF6-2931-B38C-87011BB60F0F}"/>
                  </a:ext>
                </a:extLst>
              </p:cNvPr>
              <p:cNvSpPr/>
              <p:nvPr/>
            </p:nvSpPr>
            <p:spPr>
              <a:xfrm>
                <a:off x="10966773" y="506967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6</a:t>
                </a:r>
              </a:p>
            </p:txBody>
          </p:sp>
          <p:sp>
            <p:nvSpPr>
              <p:cNvPr id="26" name="Rectangle: Rounded Corners 22">
                <a:extLst>
                  <a:ext uri="{FF2B5EF4-FFF2-40B4-BE49-F238E27FC236}">
                    <a16:creationId xmlns:a16="http://schemas.microsoft.com/office/drawing/2014/main" id="{E3395245-3621-9457-385A-D8472478B8CE}"/>
                  </a:ext>
                </a:extLst>
              </p:cNvPr>
              <p:cNvSpPr/>
              <p:nvPr/>
            </p:nvSpPr>
            <p:spPr>
              <a:xfrm>
                <a:off x="5739319" y="5197316"/>
                <a:ext cx="5123109" cy="22456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grpSp>
        <p:nvGrpSpPr>
          <p:cNvPr id="14" name="Group 13" descr="Screenshot showing steps 7 and 8">
            <a:extLst>
              <a:ext uri="{FF2B5EF4-FFF2-40B4-BE49-F238E27FC236}">
                <a16:creationId xmlns:a16="http://schemas.microsoft.com/office/drawing/2014/main" id="{0D14761D-90A8-BE36-63D6-A2EDCC1D9622}"/>
              </a:ext>
            </a:extLst>
          </p:cNvPr>
          <p:cNvGrpSpPr/>
          <p:nvPr/>
        </p:nvGrpSpPr>
        <p:grpSpPr>
          <a:xfrm>
            <a:off x="955335" y="3728311"/>
            <a:ext cx="10762593" cy="2517282"/>
            <a:chOff x="714703" y="3445382"/>
            <a:chExt cx="10762593" cy="2517282"/>
          </a:xfrm>
        </p:grpSpPr>
        <p:pic>
          <p:nvPicPr>
            <p:cNvPr id="11" name="Picture 10" descr="Graphical user interface, application&#10;&#10;Description automatically generated">
              <a:extLst>
                <a:ext uri="{FF2B5EF4-FFF2-40B4-BE49-F238E27FC236}">
                  <a16:creationId xmlns:a16="http://schemas.microsoft.com/office/drawing/2014/main" id="{5124E134-E530-E331-E7F9-59AA003811AF}"/>
                </a:ext>
              </a:extLst>
            </p:cNvPr>
            <p:cNvPicPr>
              <a:picLocks noChangeAspect="1"/>
            </p:cNvPicPr>
            <p:nvPr/>
          </p:nvPicPr>
          <p:blipFill>
            <a:blip r:embed="rId4"/>
            <a:stretch>
              <a:fillRect/>
            </a:stretch>
          </p:blipFill>
          <p:spPr>
            <a:xfrm>
              <a:off x="714703" y="3445382"/>
              <a:ext cx="10762593" cy="2517282"/>
            </a:xfrm>
            <a:prstGeom prst="rect">
              <a:avLst/>
            </a:prstGeom>
            <a:ln>
              <a:noFill/>
            </a:ln>
            <a:effectLst>
              <a:outerShdw blurRad="292100" dist="139700" dir="2700000" algn="tl" rotWithShape="0">
                <a:srgbClr val="333333">
                  <a:alpha val="65000"/>
                </a:srgbClr>
              </a:outerShdw>
            </a:effectLst>
          </p:spPr>
        </p:pic>
        <p:sp>
          <p:nvSpPr>
            <p:cNvPr id="29" name="Rectangle: Rounded Corners 22">
              <a:extLst>
                <a:ext uri="{FF2B5EF4-FFF2-40B4-BE49-F238E27FC236}">
                  <a16:creationId xmlns:a16="http://schemas.microsoft.com/office/drawing/2014/main" id="{7C8D7DDA-C5B0-24B9-10E9-D8F8011CB2B8}"/>
                </a:ext>
              </a:extLst>
            </p:cNvPr>
            <p:cNvSpPr/>
            <p:nvPr/>
          </p:nvSpPr>
          <p:spPr>
            <a:xfrm>
              <a:off x="2501593" y="3826019"/>
              <a:ext cx="1613208" cy="2286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0" name="Rectangle: Rounded Corners 22">
              <a:extLst>
                <a:ext uri="{FF2B5EF4-FFF2-40B4-BE49-F238E27FC236}">
                  <a16:creationId xmlns:a16="http://schemas.microsoft.com/office/drawing/2014/main" id="{FEBECBF2-26F2-9E3A-E5B2-E670CB052876}"/>
                </a:ext>
              </a:extLst>
            </p:cNvPr>
            <p:cNvSpPr/>
            <p:nvPr/>
          </p:nvSpPr>
          <p:spPr>
            <a:xfrm>
              <a:off x="9067586" y="4391526"/>
              <a:ext cx="2409710" cy="157113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1" name="Oval 30">
              <a:extLst>
                <a:ext uri="{FF2B5EF4-FFF2-40B4-BE49-F238E27FC236}">
                  <a16:creationId xmlns:a16="http://schemas.microsoft.com/office/drawing/2014/main" id="{96615E63-3F0D-AFFF-8F51-152EE727A126}"/>
                </a:ext>
              </a:extLst>
            </p:cNvPr>
            <p:cNvSpPr/>
            <p:nvPr/>
          </p:nvSpPr>
          <p:spPr>
            <a:xfrm>
              <a:off x="4288015" y="374129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7</a:t>
              </a:r>
            </a:p>
          </p:txBody>
        </p:sp>
        <p:sp>
          <p:nvSpPr>
            <p:cNvPr id="32" name="Oval 31">
              <a:extLst>
                <a:ext uri="{FF2B5EF4-FFF2-40B4-BE49-F238E27FC236}">
                  <a16:creationId xmlns:a16="http://schemas.microsoft.com/office/drawing/2014/main" id="{267C5005-84A4-BCD8-7288-7E3A07FA5344}"/>
                </a:ext>
              </a:extLst>
            </p:cNvPr>
            <p:cNvSpPr/>
            <p:nvPr/>
          </p:nvSpPr>
          <p:spPr>
            <a:xfrm>
              <a:off x="8388058" y="543373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8</a:t>
              </a:r>
            </a:p>
          </p:txBody>
        </p:sp>
      </p:grpSp>
    </p:spTree>
    <p:extLst>
      <p:ext uri="{BB962C8B-B14F-4D97-AF65-F5344CB8AC3E}">
        <p14:creationId xmlns:p14="http://schemas.microsoft.com/office/powerpoint/2010/main" val="349243112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5F14-A9FB-4A21-83B4-B1B694D5C16D}"/>
              </a:ext>
            </a:extLst>
          </p:cNvPr>
          <p:cNvSpPr>
            <a:spLocks noGrp="1"/>
          </p:cNvSpPr>
          <p:nvPr>
            <p:ph type="title"/>
          </p:nvPr>
        </p:nvSpPr>
        <p:spPr/>
        <p:txBody>
          <a:bodyPr/>
          <a:lstStyle/>
          <a:p>
            <a:r>
              <a:rPr lang="es-ES" dirty="0"/>
              <a:t>Plan </a:t>
            </a:r>
            <a:r>
              <a:rPr lang="es-ES" dirty="0" err="1"/>
              <a:t>the</a:t>
            </a:r>
            <a:r>
              <a:rPr lang="es-ES" dirty="0"/>
              <a:t> </a:t>
            </a:r>
            <a:r>
              <a:rPr lang="es-ES" dirty="0" err="1"/>
              <a:t>Study</a:t>
            </a:r>
            <a:r>
              <a:rPr lang="es-ES" dirty="0"/>
              <a:t> Country</a:t>
            </a:r>
            <a:endParaRPr lang="en-GB" dirty="0"/>
          </a:p>
        </p:txBody>
      </p:sp>
      <p:sp>
        <p:nvSpPr>
          <p:cNvPr id="38" name="Content Placeholder 37">
            <a:extLst>
              <a:ext uri="{FF2B5EF4-FFF2-40B4-BE49-F238E27FC236}">
                <a16:creationId xmlns:a16="http://schemas.microsoft.com/office/drawing/2014/main" id="{1CCD25A4-439B-485F-B96C-310F6F3B8095}"/>
              </a:ext>
            </a:extLst>
          </p:cNvPr>
          <p:cNvSpPr>
            <a:spLocks noGrp="1"/>
          </p:cNvSpPr>
          <p:nvPr>
            <p:ph idx="1"/>
          </p:nvPr>
        </p:nvSpPr>
        <p:spPr>
          <a:xfrm>
            <a:off x="554193" y="1066800"/>
            <a:ext cx="3497131" cy="5410200"/>
          </a:xfrm>
        </p:spPr>
        <p:txBody>
          <a:bodyPr/>
          <a:lstStyle/>
          <a:p>
            <a:pPr marL="347472" indent="-342900">
              <a:spcBef>
                <a:spcPts val="1200"/>
              </a:spcBef>
              <a:buFont typeface="+mj-lt"/>
              <a:buAutoNum type="arabicPeriod"/>
            </a:pPr>
            <a:r>
              <a:rPr lang="en-US" sz="1800" dirty="0"/>
              <a:t>On the Study page, navigate to the </a:t>
            </a:r>
            <a:r>
              <a:rPr lang="en-US" sz="1800" b="1" dirty="0"/>
              <a:t>Study Countries </a:t>
            </a:r>
            <a:r>
              <a:rPr lang="en-US" sz="1800" dirty="0"/>
              <a:t>Section</a:t>
            </a:r>
            <a:endParaRPr lang="en-US" sz="1800" b="1" dirty="0"/>
          </a:p>
          <a:p>
            <a:pPr marL="160020" indent="-342900">
              <a:spcBef>
                <a:spcPts val="1200"/>
              </a:spcBef>
              <a:buFont typeface="+mj-lt"/>
              <a:buAutoNum type="arabicPeriod"/>
            </a:pPr>
            <a:r>
              <a:rPr lang="en-US" sz="1800" dirty="0"/>
              <a:t>Select the </a:t>
            </a:r>
            <a:r>
              <a:rPr lang="en-US" sz="1800" b="1" dirty="0"/>
              <a:t>Study Country </a:t>
            </a:r>
            <a:r>
              <a:rPr lang="en-US" sz="1800" dirty="0"/>
              <a:t>name</a:t>
            </a:r>
            <a:r>
              <a:rPr lang="en-US" sz="1800" b="1" dirty="0"/>
              <a:t> </a:t>
            </a:r>
          </a:p>
          <a:p>
            <a:pPr marL="347472" indent="-342900">
              <a:spcBef>
                <a:spcPts val="1200"/>
              </a:spcBef>
              <a:buFont typeface="+mj-lt"/>
              <a:buAutoNum type="arabicPeriod"/>
            </a:pPr>
            <a:r>
              <a:rPr lang="en-US" sz="1800" dirty="0"/>
              <a:t>On the Study Country page, click on the </a:t>
            </a:r>
            <a:r>
              <a:rPr lang="en-US" sz="1800" b="1" dirty="0"/>
              <a:t>Workflow Action Menu </a:t>
            </a:r>
            <a:r>
              <a:rPr lang="en-US" sz="1800" dirty="0"/>
              <a:t>and</a:t>
            </a:r>
            <a:r>
              <a:rPr lang="en-US" sz="1800" b="1" dirty="0"/>
              <a:t> </a:t>
            </a:r>
            <a:r>
              <a:rPr lang="en-US" sz="1800" dirty="0"/>
              <a:t>click </a:t>
            </a:r>
            <a:r>
              <a:rPr lang="en-US" sz="1800" b="1" dirty="0"/>
              <a:t>Country Selected</a:t>
            </a:r>
          </a:p>
          <a:p>
            <a:pPr marL="347472" indent="-342900">
              <a:spcBef>
                <a:spcPts val="1200"/>
              </a:spcBef>
              <a:buFont typeface="+mj-lt"/>
              <a:buAutoNum type="arabicPeriod"/>
            </a:pPr>
            <a:r>
              <a:rPr lang="en-US" sz="1800" dirty="0"/>
              <a:t>Verify the change in Object Status and click </a:t>
            </a:r>
            <a:r>
              <a:rPr lang="en-US" sz="1800" b="1" dirty="0"/>
              <a:t>Yes</a:t>
            </a:r>
          </a:p>
          <a:p>
            <a:pPr marL="617220" lvl="1" indent="-342900">
              <a:spcBef>
                <a:spcPts val="1200"/>
              </a:spcBef>
              <a:buClr>
                <a:schemeClr val="tx1">
                  <a:lumMod val="75000"/>
                </a:schemeClr>
              </a:buClr>
              <a:buFont typeface="Calibri" panose="020F0502020204030204" pitchFamily="34" charset="0"/>
              <a:buChar char="—"/>
            </a:pPr>
            <a:r>
              <a:rPr lang="en-US" sz="1300" b="1" dirty="0"/>
              <a:t>Note:</a:t>
            </a:r>
            <a:r>
              <a:rPr lang="en-US" sz="1300" dirty="0"/>
              <a:t> The Study Country will move from the </a:t>
            </a:r>
            <a:r>
              <a:rPr lang="en-US" sz="1300" b="1" dirty="0"/>
              <a:t>Candidate</a:t>
            </a:r>
            <a:r>
              <a:rPr lang="en-US" sz="1300" dirty="0"/>
              <a:t> to </a:t>
            </a:r>
            <a:r>
              <a:rPr lang="en-US" sz="1300" b="1" dirty="0"/>
              <a:t>Initiating</a:t>
            </a:r>
            <a:r>
              <a:rPr lang="en-US" sz="1300" dirty="0"/>
              <a:t> state</a:t>
            </a:r>
          </a:p>
          <a:p>
            <a:endParaRPr lang="en-US" dirty="0"/>
          </a:p>
        </p:txBody>
      </p:sp>
      <p:grpSp>
        <p:nvGrpSpPr>
          <p:cNvPr id="4" name="Group 3" descr="Screenshot showing step 3">
            <a:extLst>
              <a:ext uri="{FF2B5EF4-FFF2-40B4-BE49-F238E27FC236}">
                <a16:creationId xmlns:a16="http://schemas.microsoft.com/office/drawing/2014/main" id="{030FC87C-68E8-56B7-508A-2A6FBEB39BD4}"/>
              </a:ext>
            </a:extLst>
          </p:cNvPr>
          <p:cNvGrpSpPr/>
          <p:nvPr/>
        </p:nvGrpSpPr>
        <p:grpSpPr>
          <a:xfrm>
            <a:off x="4493063" y="2921696"/>
            <a:ext cx="7698937" cy="855712"/>
            <a:chOff x="4493063" y="2921696"/>
            <a:chExt cx="7796487" cy="855712"/>
          </a:xfrm>
        </p:grpSpPr>
        <p:pic>
          <p:nvPicPr>
            <p:cNvPr id="2050" name="Picture 2">
              <a:extLst>
                <a:ext uri="{FF2B5EF4-FFF2-40B4-BE49-F238E27FC236}">
                  <a16:creationId xmlns:a16="http://schemas.microsoft.com/office/drawing/2014/main" id="{C84A5393-F2B7-AA26-B48B-3852FA58F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063" y="2921696"/>
              <a:ext cx="7796487" cy="85571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1C44A90-5F2A-49B3-968B-999891DA463F}"/>
                </a:ext>
              </a:extLst>
            </p:cNvPr>
            <p:cNvGrpSpPr/>
            <p:nvPr/>
          </p:nvGrpSpPr>
          <p:grpSpPr>
            <a:xfrm>
              <a:off x="9693571" y="2943206"/>
              <a:ext cx="1944236" cy="574442"/>
              <a:chOff x="9999851" y="2744361"/>
              <a:chExt cx="1944236" cy="574442"/>
            </a:xfrm>
          </p:grpSpPr>
          <p:sp>
            <p:nvSpPr>
              <p:cNvPr id="47" name="Rectangle: Rounded Corners 46">
                <a:extLst>
                  <a:ext uri="{FF2B5EF4-FFF2-40B4-BE49-F238E27FC236}">
                    <a16:creationId xmlns:a16="http://schemas.microsoft.com/office/drawing/2014/main" id="{84BE0CDC-8D6C-4820-A0F9-B7E727CC4CCB}"/>
                  </a:ext>
                </a:extLst>
              </p:cNvPr>
              <p:cNvSpPr/>
              <p:nvPr/>
            </p:nvSpPr>
            <p:spPr>
              <a:xfrm>
                <a:off x="10554148" y="3072625"/>
                <a:ext cx="716431" cy="24617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8" name="Oval 47">
                <a:extLst>
                  <a:ext uri="{FF2B5EF4-FFF2-40B4-BE49-F238E27FC236}">
                    <a16:creationId xmlns:a16="http://schemas.microsoft.com/office/drawing/2014/main" id="{A9A9BF19-FEBF-4D54-A951-50D3B8AA8B73}"/>
                  </a:ext>
                </a:extLst>
              </p:cNvPr>
              <p:cNvSpPr/>
              <p:nvPr/>
            </p:nvSpPr>
            <p:spPr>
              <a:xfrm>
                <a:off x="9999851" y="2744361"/>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3</a:t>
                </a:r>
                <a:endParaRPr lang="en-US" sz="1200" dirty="0"/>
              </a:p>
            </p:txBody>
          </p:sp>
          <p:sp>
            <p:nvSpPr>
              <p:cNvPr id="49" name="Rectangle: Rounded Corners 48">
                <a:extLst>
                  <a:ext uri="{FF2B5EF4-FFF2-40B4-BE49-F238E27FC236}">
                    <a16:creationId xmlns:a16="http://schemas.microsoft.com/office/drawing/2014/main" id="{8D9F5687-2257-4C6B-B5A8-90176B0EE16C}"/>
                  </a:ext>
                </a:extLst>
              </p:cNvPr>
              <p:cNvSpPr/>
              <p:nvPr/>
            </p:nvSpPr>
            <p:spPr>
              <a:xfrm>
                <a:off x="11538183" y="2767279"/>
                <a:ext cx="405904" cy="24682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3" name="Group 2" descr="Screenshot showing steps 1 and 2">
            <a:extLst>
              <a:ext uri="{FF2B5EF4-FFF2-40B4-BE49-F238E27FC236}">
                <a16:creationId xmlns:a16="http://schemas.microsoft.com/office/drawing/2014/main" id="{61415D65-919E-56FF-CA4D-1EA0D0161581}"/>
              </a:ext>
            </a:extLst>
          </p:cNvPr>
          <p:cNvGrpSpPr/>
          <p:nvPr/>
        </p:nvGrpSpPr>
        <p:grpSpPr>
          <a:xfrm>
            <a:off x="4428046" y="1096825"/>
            <a:ext cx="6978719" cy="1664288"/>
            <a:chOff x="4428046" y="1096825"/>
            <a:chExt cx="6978719" cy="1664288"/>
          </a:xfrm>
        </p:grpSpPr>
        <p:pic>
          <p:nvPicPr>
            <p:cNvPr id="7" name="Picture 6">
              <a:extLst>
                <a:ext uri="{FF2B5EF4-FFF2-40B4-BE49-F238E27FC236}">
                  <a16:creationId xmlns:a16="http://schemas.microsoft.com/office/drawing/2014/main" id="{F2848D5E-C1F1-42B9-A215-67CD685506C1}"/>
                </a:ext>
              </a:extLst>
            </p:cNvPr>
            <p:cNvPicPr>
              <a:picLocks noChangeAspect="1"/>
            </p:cNvPicPr>
            <p:nvPr/>
          </p:nvPicPr>
          <p:blipFill>
            <a:blip r:embed="rId4"/>
            <a:stretch>
              <a:fillRect/>
            </a:stretch>
          </p:blipFill>
          <p:spPr>
            <a:xfrm>
              <a:off x="4493064" y="1096825"/>
              <a:ext cx="6913701" cy="1664288"/>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7E65C915-B300-41AA-8843-F05AFD7C49F6}"/>
                </a:ext>
              </a:extLst>
            </p:cNvPr>
            <p:cNvGrpSpPr/>
            <p:nvPr/>
          </p:nvGrpSpPr>
          <p:grpSpPr>
            <a:xfrm>
              <a:off x="4428046" y="1644920"/>
              <a:ext cx="3188710" cy="1081286"/>
              <a:chOff x="9594630" y="2926398"/>
              <a:chExt cx="3188710" cy="1081286"/>
            </a:xfrm>
          </p:grpSpPr>
          <p:sp>
            <p:nvSpPr>
              <p:cNvPr id="25" name="Rectangle: Rounded Corners 24">
                <a:extLst>
                  <a:ext uri="{FF2B5EF4-FFF2-40B4-BE49-F238E27FC236}">
                    <a16:creationId xmlns:a16="http://schemas.microsoft.com/office/drawing/2014/main" id="{AC09B4D9-DD93-4050-8469-1AB33E906445}"/>
                  </a:ext>
                </a:extLst>
              </p:cNvPr>
              <p:cNvSpPr/>
              <p:nvPr/>
            </p:nvSpPr>
            <p:spPr>
              <a:xfrm>
                <a:off x="9594630" y="3022020"/>
                <a:ext cx="1252907" cy="21761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Oval 25">
                <a:extLst>
                  <a:ext uri="{FF2B5EF4-FFF2-40B4-BE49-F238E27FC236}">
                    <a16:creationId xmlns:a16="http://schemas.microsoft.com/office/drawing/2014/main" id="{23E92E8B-6B96-4D5C-A475-E6706A53CB61}"/>
                  </a:ext>
                </a:extLst>
              </p:cNvPr>
              <p:cNvSpPr/>
              <p:nvPr/>
            </p:nvSpPr>
            <p:spPr>
              <a:xfrm>
                <a:off x="10961599" y="2926398"/>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a:t>
                </a:r>
                <a:endParaRPr lang="en-US" sz="1200" dirty="0"/>
              </a:p>
            </p:txBody>
          </p:sp>
          <p:sp>
            <p:nvSpPr>
              <p:cNvPr id="27" name="Rectangle: Rounded Corners 26">
                <a:extLst>
                  <a:ext uri="{FF2B5EF4-FFF2-40B4-BE49-F238E27FC236}">
                    <a16:creationId xmlns:a16="http://schemas.microsoft.com/office/drawing/2014/main" id="{F185A3DF-69E5-4E13-9643-B7E0F3E7C1F3}"/>
                  </a:ext>
                </a:extLst>
              </p:cNvPr>
              <p:cNvSpPr/>
              <p:nvPr/>
            </p:nvSpPr>
            <p:spPr>
              <a:xfrm>
                <a:off x="11904201" y="3771955"/>
                <a:ext cx="879139" cy="23572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34" name="Oval 33">
              <a:extLst>
                <a:ext uri="{FF2B5EF4-FFF2-40B4-BE49-F238E27FC236}">
                  <a16:creationId xmlns:a16="http://schemas.microsoft.com/office/drawing/2014/main" id="{0B127C8C-95D9-47AE-81F9-FE39775EAA00}"/>
                </a:ext>
              </a:extLst>
            </p:cNvPr>
            <p:cNvSpPr/>
            <p:nvPr/>
          </p:nvSpPr>
          <p:spPr>
            <a:xfrm>
              <a:off x="6206997" y="2338883"/>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a:t>
              </a:r>
              <a:endParaRPr lang="en-US" sz="1200" dirty="0"/>
            </a:p>
          </p:txBody>
        </p:sp>
      </p:grpSp>
      <p:grpSp>
        <p:nvGrpSpPr>
          <p:cNvPr id="11" name="Group 10" descr="Screenshot showing step 4">
            <a:extLst>
              <a:ext uri="{FF2B5EF4-FFF2-40B4-BE49-F238E27FC236}">
                <a16:creationId xmlns:a16="http://schemas.microsoft.com/office/drawing/2014/main" id="{90DA9188-9250-9A5E-224E-8C5D19CBC171}"/>
              </a:ext>
            </a:extLst>
          </p:cNvPr>
          <p:cNvGrpSpPr/>
          <p:nvPr/>
        </p:nvGrpSpPr>
        <p:grpSpPr>
          <a:xfrm>
            <a:off x="4199446" y="3813049"/>
            <a:ext cx="7760987" cy="2148683"/>
            <a:chOff x="4199446" y="3813049"/>
            <a:chExt cx="7760987" cy="2148683"/>
          </a:xfrm>
        </p:grpSpPr>
        <p:grpSp>
          <p:nvGrpSpPr>
            <p:cNvPr id="9" name="Group 8">
              <a:extLst>
                <a:ext uri="{FF2B5EF4-FFF2-40B4-BE49-F238E27FC236}">
                  <a16:creationId xmlns:a16="http://schemas.microsoft.com/office/drawing/2014/main" id="{6C0973F5-90EA-2441-9195-6B77E69AB975}"/>
                </a:ext>
              </a:extLst>
            </p:cNvPr>
            <p:cNvGrpSpPr/>
            <p:nvPr/>
          </p:nvGrpSpPr>
          <p:grpSpPr>
            <a:xfrm>
              <a:off x="4199446" y="3813049"/>
              <a:ext cx="4065258" cy="2148683"/>
              <a:chOff x="4199446" y="3813049"/>
              <a:chExt cx="4065258" cy="2148683"/>
            </a:xfrm>
          </p:grpSpPr>
          <p:pic>
            <p:nvPicPr>
              <p:cNvPr id="10" name="Picture 9" descr="Screenshot showing step 4">
                <a:extLst>
                  <a:ext uri="{FF2B5EF4-FFF2-40B4-BE49-F238E27FC236}">
                    <a16:creationId xmlns:a16="http://schemas.microsoft.com/office/drawing/2014/main" id="{DB0A1C03-851C-C2D5-1721-DBA22D9A448B}"/>
                  </a:ext>
                </a:extLst>
              </p:cNvPr>
              <p:cNvPicPr>
                <a:picLocks noChangeAspect="1"/>
              </p:cNvPicPr>
              <p:nvPr/>
            </p:nvPicPr>
            <p:blipFill>
              <a:blip r:embed="rId5"/>
              <a:stretch>
                <a:fillRect/>
              </a:stretch>
            </p:blipFill>
            <p:spPr>
              <a:xfrm>
                <a:off x="4329214" y="4106741"/>
                <a:ext cx="3935490" cy="1854991"/>
              </a:xfrm>
              <a:prstGeom prst="rect">
                <a:avLst/>
              </a:prstGeom>
            </p:spPr>
          </p:pic>
          <p:grpSp>
            <p:nvGrpSpPr>
              <p:cNvPr id="5" name="Group 4">
                <a:extLst>
                  <a:ext uri="{FF2B5EF4-FFF2-40B4-BE49-F238E27FC236}">
                    <a16:creationId xmlns:a16="http://schemas.microsoft.com/office/drawing/2014/main" id="{EF7359D1-47E6-47AA-BE03-20C09AA52F6C}"/>
                  </a:ext>
                </a:extLst>
              </p:cNvPr>
              <p:cNvGrpSpPr/>
              <p:nvPr/>
            </p:nvGrpSpPr>
            <p:grpSpPr>
              <a:xfrm>
                <a:off x="4199446" y="3813049"/>
                <a:ext cx="3998070" cy="2024038"/>
                <a:chOff x="6078813" y="4613805"/>
                <a:chExt cx="3998070" cy="2024038"/>
              </a:xfrm>
            </p:grpSpPr>
            <p:sp>
              <p:nvSpPr>
                <p:cNvPr id="31" name="Oval 30">
                  <a:extLst>
                    <a:ext uri="{FF2B5EF4-FFF2-40B4-BE49-F238E27FC236}">
                      <a16:creationId xmlns:a16="http://schemas.microsoft.com/office/drawing/2014/main" id="{CA644093-9108-4D2E-88E6-F6AFAD910D51}"/>
                    </a:ext>
                  </a:extLst>
                </p:cNvPr>
                <p:cNvSpPr/>
                <p:nvPr/>
              </p:nvSpPr>
              <p:spPr>
                <a:xfrm>
                  <a:off x="6078813" y="461380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4</a:t>
                  </a:r>
                  <a:endParaRPr lang="en-US" sz="1200" dirty="0"/>
                </a:p>
              </p:txBody>
            </p:sp>
            <p:sp>
              <p:nvSpPr>
                <p:cNvPr id="43" name="Rectangle: Rounded Corners 42">
                  <a:extLst>
                    <a:ext uri="{FF2B5EF4-FFF2-40B4-BE49-F238E27FC236}">
                      <a16:creationId xmlns:a16="http://schemas.microsoft.com/office/drawing/2014/main" id="{85E5ED1B-EF22-4319-B9D2-742FE410BE8F}"/>
                    </a:ext>
                  </a:extLst>
                </p:cNvPr>
                <p:cNvSpPr/>
                <p:nvPr/>
              </p:nvSpPr>
              <p:spPr>
                <a:xfrm>
                  <a:off x="9516119" y="6274518"/>
                  <a:ext cx="560764" cy="36332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6" name="Group 5">
              <a:extLst>
                <a:ext uri="{FF2B5EF4-FFF2-40B4-BE49-F238E27FC236}">
                  <a16:creationId xmlns:a16="http://schemas.microsoft.com/office/drawing/2014/main" id="{156C7F76-6B2A-537A-E61F-FA90BF406187}"/>
                </a:ext>
              </a:extLst>
            </p:cNvPr>
            <p:cNvGrpSpPr/>
            <p:nvPr/>
          </p:nvGrpSpPr>
          <p:grpSpPr>
            <a:xfrm>
              <a:off x="7949914" y="4836901"/>
              <a:ext cx="4010519" cy="615056"/>
              <a:chOff x="7905178" y="4795345"/>
              <a:chExt cx="4010519" cy="615056"/>
            </a:xfrm>
          </p:grpSpPr>
          <p:pic>
            <p:nvPicPr>
              <p:cNvPr id="15" name="Picture 14">
                <a:extLst>
                  <a:ext uri="{FF2B5EF4-FFF2-40B4-BE49-F238E27FC236}">
                    <a16:creationId xmlns:a16="http://schemas.microsoft.com/office/drawing/2014/main" id="{A83D6446-65CD-4612-8FF9-7EBF242E67AF}"/>
                  </a:ext>
                </a:extLst>
              </p:cNvPr>
              <p:cNvPicPr>
                <a:picLocks noChangeAspect="1"/>
              </p:cNvPicPr>
              <p:nvPr/>
            </p:nvPicPr>
            <p:blipFill>
              <a:blip r:embed="rId6"/>
              <a:stretch>
                <a:fillRect/>
              </a:stretch>
            </p:blipFill>
            <p:spPr>
              <a:xfrm>
                <a:off x="7905178" y="4806559"/>
                <a:ext cx="4010519" cy="603842"/>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id="{B0F0B468-BF0A-BB91-AF57-AEF7652E1C68}"/>
                  </a:ext>
                  <a:ext uri="{C183D7F6-B498-43B3-948B-1728B52AA6E4}">
                    <adec:decorative xmlns:adec="http://schemas.microsoft.com/office/drawing/2017/decorative" val="1"/>
                  </a:ext>
                </a:extLst>
              </p:cNvPr>
              <p:cNvSpPr/>
              <p:nvPr/>
            </p:nvSpPr>
            <p:spPr>
              <a:xfrm>
                <a:off x="9823977" y="4795345"/>
                <a:ext cx="653587" cy="23889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spTree>
    <p:extLst>
      <p:ext uri="{BB962C8B-B14F-4D97-AF65-F5344CB8AC3E}">
        <p14:creationId xmlns:p14="http://schemas.microsoft.com/office/powerpoint/2010/main" val="236275716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33CE-A52F-41A5-B353-3FB96FF58EB6}"/>
              </a:ext>
            </a:extLst>
          </p:cNvPr>
          <p:cNvSpPr>
            <a:spLocks noGrp="1"/>
          </p:cNvSpPr>
          <p:nvPr>
            <p:ph type="title"/>
          </p:nvPr>
        </p:nvSpPr>
        <p:spPr/>
        <p:txBody>
          <a:bodyPr/>
          <a:lstStyle/>
          <a:p>
            <a:r>
              <a:rPr lang="en-US" dirty="0"/>
              <a:t>Plan the Study Country</a:t>
            </a:r>
          </a:p>
        </p:txBody>
      </p:sp>
      <p:sp>
        <p:nvSpPr>
          <p:cNvPr id="3" name="Content Placeholder 2">
            <a:extLst>
              <a:ext uri="{FF2B5EF4-FFF2-40B4-BE49-F238E27FC236}">
                <a16:creationId xmlns:a16="http://schemas.microsoft.com/office/drawing/2014/main" id="{ACD8CD5C-E6D3-4EB7-B752-64C6F4CDB5A2}"/>
              </a:ext>
            </a:extLst>
          </p:cNvPr>
          <p:cNvSpPr>
            <a:spLocks noGrp="1"/>
          </p:cNvSpPr>
          <p:nvPr>
            <p:ph idx="1"/>
          </p:nvPr>
        </p:nvSpPr>
        <p:spPr>
          <a:xfrm>
            <a:off x="525542" y="1221787"/>
            <a:ext cx="4083260" cy="3741785"/>
          </a:xfrm>
        </p:spPr>
        <p:txBody>
          <a:bodyPr/>
          <a:lstStyle/>
          <a:p>
            <a:pPr marL="344488" indent="-344488">
              <a:buFont typeface="+mj-lt"/>
              <a:buAutoNum type="arabicPeriod" startAt="5"/>
            </a:pPr>
            <a:r>
              <a:rPr lang="en-US" sz="1800" dirty="0"/>
              <a:t>Click on </a:t>
            </a:r>
            <a:r>
              <a:rPr lang="en-US" sz="1800" b="1" dirty="0"/>
              <a:t>Milestones</a:t>
            </a:r>
            <a:r>
              <a:rPr lang="en-US" sz="1800" dirty="0"/>
              <a:t> in the Navigation Pane</a:t>
            </a:r>
          </a:p>
          <a:p>
            <a:pPr lvl="1"/>
            <a:r>
              <a:rPr lang="en-US" sz="1300" b="1" dirty="0"/>
              <a:t>Note</a:t>
            </a:r>
            <a:r>
              <a:rPr lang="en-US" sz="1300" dirty="0"/>
              <a:t>: The IR – First Country Site Initiated milestone is present</a:t>
            </a:r>
          </a:p>
          <a:p>
            <a:pPr marL="342900" indent="-342900">
              <a:buFont typeface="+mj-lt"/>
              <a:buAutoNum type="arabicPeriod" startAt="6"/>
            </a:pPr>
            <a:r>
              <a:rPr lang="en-US" sz="1800" dirty="0"/>
              <a:t>As done in the previous exercise, enter </a:t>
            </a:r>
            <a:r>
              <a:rPr lang="en-US" sz="1800" b="1" dirty="0"/>
              <a:t>Planned Finish Dates </a:t>
            </a:r>
            <a:r>
              <a:rPr lang="en-US" sz="1800" dirty="0"/>
              <a:t>into each Milestone</a:t>
            </a:r>
          </a:p>
          <a:p>
            <a:pPr marL="342900" indent="-342900">
              <a:buFont typeface="+mj-lt"/>
              <a:buAutoNum type="arabicPeriod" startAt="6"/>
            </a:pPr>
            <a:r>
              <a:rPr lang="en-US" sz="1800" dirty="0"/>
              <a:t>Navigate to the </a:t>
            </a:r>
            <a:r>
              <a:rPr lang="en-US" sz="1800" b="1" dirty="0"/>
              <a:t>Study Sites </a:t>
            </a:r>
            <a:r>
              <a:rPr lang="en-US" sz="1800" dirty="0"/>
              <a:t>Section</a:t>
            </a:r>
          </a:p>
          <a:p>
            <a:pPr marL="342900" indent="-342900">
              <a:buFont typeface="+mj-lt"/>
              <a:buAutoNum type="arabicPeriod" startAt="6"/>
            </a:pPr>
            <a:r>
              <a:rPr lang="en-US" sz="1800" dirty="0"/>
              <a:t>Select </a:t>
            </a:r>
            <a:r>
              <a:rPr lang="en-US" sz="1800" b="1" dirty="0"/>
              <a:t>Study Site Number</a:t>
            </a:r>
          </a:p>
          <a:p>
            <a:pPr marL="457200" lvl="1" indent="0">
              <a:buNone/>
            </a:pPr>
            <a:endParaRPr lang="en-US" sz="1300" b="1" dirty="0"/>
          </a:p>
          <a:p>
            <a:pPr marL="0" indent="0">
              <a:buNone/>
            </a:pPr>
            <a:endParaRPr lang="en-US" sz="1800" b="1" dirty="0"/>
          </a:p>
          <a:p>
            <a:pPr marL="342900" indent="-342900">
              <a:buFont typeface="+mj-lt"/>
              <a:buAutoNum type="arabicPeriod" startAt="6"/>
            </a:pPr>
            <a:endParaRPr lang="en-US" sz="1800" b="1" dirty="0"/>
          </a:p>
          <a:p>
            <a:pPr marL="342900" indent="-342900">
              <a:buFont typeface="+mj-lt"/>
              <a:buAutoNum type="arabicPeriod" startAt="6"/>
            </a:pPr>
            <a:endParaRPr lang="en-US" sz="1800" dirty="0"/>
          </a:p>
          <a:p>
            <a:pPr lvl="1"/>
            <a:endParaRPr lang="en-US" sz="1300" dirty="0"/>
          </a:p>
          <a:p>
            <a:pPr marL="0" indent="0">
              <a:buNone/>
            </a:pPr>
            <a:endParaRPr lang="en-US" sz="1800" dirty="0"/>
          </a:p>
        </p:txBody>
      </p:sp>
      <p:grpSp>
        <p:nvGrpSpPr>
          <p:cNvPr id="4" name="Group 3" descr="Screenshot showing step 5">
            <a:extLst>
              <a:ext uri="{FF2B5EF4-FFF2-40B4-BE49-F238E27FC236}">
                <a16:creationId xmlns:a16="http://schemas.microsoft.com/office/drawing/2014/main" id="{5613105B-B61C-AC39-537E-33CA2D2FFAA2}"/>
              </a:ext>
            </a:extLst>
          </p:cNvPr>
          <p:cNvGrpSpPr/>
          <p:nvPr/>
        </p:nvGrpSpPr>
        <p:grpSpPr>
          <a:xfrm>
            <a:off x="5065085" y="1196401"/>
            <a:ext cx="6303327" cy="1239160"/>
            <a:chOff x="5065085" y="1196401"/>
            <a:chExt cx="6303327" cy="1239160"/>
          </a:xfrm>
        </p:grpSpPr>
        <p:pic>
          <p:nvPicPr>
            <p:cNvPr id="13" name="Picture 12">
              <a:extLst>
                <a:ext uri="{FF2B5EF4-FFF2-40B4-BE49-F238E27FC236}">
                  <a16:creationId xmlns:a16="http://schemas.microsoft.com/office/drawing/2014/main" id="{36CD4CD5-551A-119B-D4EB-648C75DDCE1F}"/>
                </a:ext>
              </a:extLst>
            </p:cNvPr>
            <p:cNvPicPr>
              <a:picLocks noChangeAspect="1"/>
            </p:cNvPicPr>
            <p:nvPr/>
          </p:nvPicPr>
          <p:blipFill>
            <a:blip r:embed="rId3"/>
            <a:stretch>
              <a:fillRect/>
            </a:stretch>
          </p:blipFill>
          <p:spPr>
            <a:xfrm>
              <a:off x="5065085" y="1196401"/>
              <a:ext cx="6303327" cy="1239160"/>
            </a:xfrm>
            <a:prstGeom prst="rect">
              <a:avLst/>
            </a:prstGeom>
          </p:spPr>
        </p:pic>
        <p:grpSp>
          <p:nvGrpSpPr>
            <p:cNvPr id="69" name="Group 68">
              <a:extLst>
                <a:ext uri="{FF2B5EF4-FFF2-40B4-BE49-F238E27FC236}">
                  <a16:creationId xmlns:a16="http://schemas.microsoft.com/office/drawing/2014/main" id="{DB544158-A016-4724-9929-CAA804DE2CFD}"/>
                </a:ext>
              </a:extLst>
            </p:cNvPr>
            <p:cNvGrpSpPr/>
            <p:nvPr/>
          </p:nvGrpSpPr>
          <p:grpSpPr>
            <a:xfrm>
              <a:off x="5065085" y="1412849"/>
              <a:ext cx="6303327" cy="1022712"/>
              <a:chOff x="5985970" y="1222583"/>
              <a:chExt cx="6303327" cy="1022712"/>
            </a:xfrm>
          </p:grpSpPr>
          <p:sp>
            <p:nvSpPr>
              <p:cNvPr id="64" name="Rectangle: Rounded Corners 63">
                <a:extLst>
                  <a:ext uri="{FF2B5EF4-FFF2-40B4-BE49-F238E27FC236}">
                    <a16:creationId xmlns:a16="http://schemas.microsoft.com/office/drawing/2014/main" id="{281CBB59-62A3-446F-99E4-91D802081341}"/>
                  </a:ext>
                </a:extLst>
              </p:cNvPr>
              <p:cNvSpPr/>
              <p:nvPr/>
            </p:nvSpPr>
            <p:spPr>
              <a:xfrm>
                <a:off x="5985970" y="1283837"/>
                <a:ext cx="753733" cy="2365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65" name="Oval 64">
                <a:extLst>
                  <a:ext uri="{FF2B5EF4-FFF2-40B4-BE49-F238E27FC236}">
                    <a16:creationId xmlns:a16="http://schemas.microsoft.com/office/drawing/2014/main" id="{63A64CD3-AB06-4E62-ACE1-6088B8A0B81A}"/>
                  </a:ext>
                </a:extLst>
              </p:cNvPr>
              <p:cNvSpPr/>
              <p:nvPr/>
            </p:nvSpPr>
            <p:spPr>
              <a:xfrm>
                <a:off x="6820036" y="1222583"/>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5</a:t>
                </a:r>
              </a:p>
            </p:txBody>
          </p:sp>
          <p:sp>
            <p:nvSpPr>
              <p:cNvPr id="66" name="Rectangle: Rounded Corners 65">
                <a:extLst>
                  <a:ext uri="{FF2B5EF4-FFF2-40B4-BE49-F238E27FC236}">
                    <a16:creationId xmlns:a16="http://schemas.microsoft.com/office/drawing/2014/main" id="{8C96B517-C522-4DBE-938F-985B042D3F6A}"/>
                  </a:ext>
                </a:extLst>
              </p:cNvPr>
              <p:cNvSpPr/>
              <p:nvPr/>
            </p:nvSpPr>
            <p:spPr>
              <a:xfrm>
                <a:off x="6057089" y="2029749"/>
                <a:ext cx="6232208" cy="21554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5" name="Group 4" descr="Screenshot showing step 6">
            <a:extLst>
              <a:ext uri="{FF2B5EF4-FFF2-40B4-BE49-F238E27FC236}">
                <a16:creationId xmlns:a16="http://schemas.microsoft.com/office/drawing/2014/main" id="{122E316F-022B-3229-3B0E-972055703E30}"/>
              </a:ext>
            </a:extLst>
          </p:cNvPr>
          <p:cNvGrpSpPr/>
          <p:nvPr/>
        </p:nvGrpSpPr>
        <p:grpSpPr>
          <a:xfrm>
            <a:off x="4737190" y="2839866"/>
            <a:ext cx="7178507" cy="1015394"/>
            <a:chOff x="4737190" y="2839866"/>
            <a:chExt cx="7178507" cy="1015394"/>
          </a:xfrm>
        </p:grpSpPr>
        <p:pic>
          <p:nvPicPr>
            <p:cNvPr id="15" name="Picture 14">
              <a:extLst>
                <a:ext uri="{FF2B5EF4-FFF2-40B4-BE49-F238E27FC236}">
                  <a16:creationId xmlns:a16="http://schemas.microsoft.com/office/drawing/2014/main" id="{93BE20F1-1FDE-452D-C991-11F1F0749E36}"/>
                </a:ext>
              </a:extLst>
            </p:cNvPr>
            <p:cNvPicPr>
              <a:picLocks noChangeAspect="1"/>
            </p:cNvPicPr>
            <p:nvPr/>
          </p:nvPicPr>
          <p:blipFill>
            <a:blip r:embed="rId4"/>
            <a:stretch>
              <a:fillRect/>
            </a:stretch>
          </p:blipFill>
          <p:spPr>
            <a:xfrm>
              <a:off x="4737190" y="2839866"/>
              <a:ext cx="7178507" cy="1015394"/>
            </a:xfrm>
            <a:prstGeom prst="rect">
              <a:avLst/>
            </a:prstGeom>
          </p:spPr>
        </p:pic>
        <p:grpSp>
          <p:nvGrpSpPr>
            <p:cNvPr id="6" name="Group 5">
              <a:extLst>
                <a:ext uri="{FF2B5EF4-FFF2-40B4-BE49-F238E27FC236}">
                  <a16:creationId xmlns:a16="http://schemas.microsoft.com/office/drawing/2014/main" id="{E6401E49-220D-BEC3-72D5-4F138FBBE4FA}"/>
                </a:ext>
              </a:extLst>
            </p:cNvPr>
            <p:cNvGrpSpPr/>
            <p:nvPr/>
          </p:nvGrpSpPr>
          <p:grpSpPr>
            <a:xfrm>
              <a:off x="9364487" y="2948584"/>
              <a:ext cx="932149" cy="906676"/>
              <a:chOff x="10890004" y="2690344"/>
              <a:chExt cx="932149" cy="906676"/>
            </a:xfrm>
          </p:grpSpPr>
          <p:sp>
            <p:nvSpPr>
              <p:cNvPr id="28" name="Oval 27">
                <a:extLst>
                  <a:ext uri="{FF2B5EF4-FFF2-40B4-BE49-F238E27FC236}">
                    <a16:creationId xmlns:a16="http://schemas.microsoft.com/office/drawing/2014/main" id="{8739E790-3CFA-4D36-B49D-FAB1AC19D4FD}"/>
                  </a:ext>
                </a:extLst>
              </p:cNvPr>
              <p:cNvSpPr/>
              <p:nvPr/>
            </p:nvSpPr>
            <p:spPr>
              <a:xfrm>
                <a:off x="11275744" y="2690344"/>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6</a:t>
                </a:r>
              </a:p>
            </p:txBody>
          </p:sp>
          <p:sp>
            <p:nvSpPr>
              <p:cNvPr id="42" name="Rectangle: Rounded Corners 41">
                <a:extLst>
                  <a:ext uri="{FF2B5EF4-FFF2-40B4-BE49-F238E27FC236}">
                    <a16:creationId xmlns:a16="http://schemas.microsoft.com/office/drawing/2014/main" id="{9DBAB4AC-3524-43D6-940A-8183EE0E2A79}"/>
                  </a:ext>
                </a:extLst>
              </p:cNvPr>
              <p:cNvSpPr/>
              <p:nvPr/>
            </p:nvSpPr>
            <p:spPr>
              <a:xfrm>
                <a:off x="10890004" y="3390236"/>
                <a:ext cx="932149" cy="2067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7" name="Group 6" descr="Screenshot showing steps 7 and 8">
            <a:extLst>
              <a:ext uri="{FF2B5EF4-FFF2-40B4-BE49-F238E27FC236}">
                <a16:creationId xmlns:a16="http://schemas.microsoft.com/office/drawing/2014/main" id="{AB292CD9-940A-0895-1293-B450E22D4706}"/>
              </a:ext>
            </a:extLst>
          </p:cNvPr>
          <p:cNvGrpSpPr/>
          <p:nvPr/>
        </p:nvGrpSpPr>
        <p:grpSpPr>
          <a:xfrm>
            <a:off x="6190440" y="4529890"/>
            <a:ext cx="2785519" cy="1197202"/>
            <a:chOff x="6314700" y="4946683"/>
            <a:chExt cx="2785519" cy="1197202"/>
          </a:xfrm>
        </p:grpSpPr>
        <p:pic>
          <p:nvPicPr>
            <p:cNvPr id="10" name="Picture 9">
              <a:extLst>
                <a:ext uri="{FF2B5EF4-FFF2-40B4-BE49-F238E27FC236}">
                  <a16:creationId xmlns:a16="http://schemas.microsoft.com/office/drawing/2014/main" id="{2DD2BB64-3B7B-46E3-B57E-28BDB0F43286}"/>
                </a:ext>
              </a:extLst>
            </p:cNvPr>
            <p:cNvPicPr>
              <a:picLocks noChangeAspect="1"/>
            </p:cNvPicPr>
            <p:nvPr/>
          </p:nvPicPr>
          <p:blipFill>
            <a:blip r:embed="rId5"/>
            <a:stretch>
              <a:fillRect/>
            </a:stretch>
          </p:blipFill>
          <p:spPr>
            <a:xfrm>
              <a:off x="6893169" y="4995915"/>
              <a:ext cx="2207050" cy="1087136"/>
            </a:xfrm>
            <a:prstGeom prst="rect">
              <a:avLst/>
            </a:prstGeom>
            <a:ln>
              <a:noFill/>
            </a:ln>
            <a:effectLst>
              <a:outerShdw blurRad="292100" dist="139700" dir="2700000" algn="tl" rotWithShape="0">
                <a:srgbClr val="333333">
                  <a:alpha val="65000"/>
                </a:srgbClr>
              </a:outerShdw>
            </a:effectLst>
          </p:spPr>
        </p:pic>
        <p:sp>
          <p:nvSpPr>
            <p:cNvPr id="50" name="Oval 49">
              <a:extLst>
                <a:ext uri="{FF2B5EF4-FFF2-40B4-BE49-F238E27FC236}">
                  <a16:creationId xmlns:a16="http://schemas.microsoft.com/office/drawing/2014/main" id="{9C330D1C-7DB6-4CA8-8A91-FC79A4566074}"/>
                </a:ext>
              </a:extLst>
            </p:cNvPr>
            <p:cNvSpPr/>
            <p:nvPr/>
          </p:nvSpPr>
          <p:spPr>
            <a:xfrm>
              <a:off x="6314700" y="4946683"/>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7</a:t>
              </a:r>
            </a:p>
          </p:txBody>
        </p:sp>
        <p:sp>
          <p:nvSpPr>
            <p:cNvPr id="51" name="Oval 50">
              <a:extLst>
                <a:ext uri="{FF2B5EF4-FFF2-40B4-BE49-F238E27FC236}">
                  <a16:creationId xmlns:a16="http://schemas.microsoft.com/office/drawing/2014/main" id="{F766526F-9247-4312-9B3A-6ADA89ED3C4A}"/>
                </a:ext>
              </a:extLst>
            </p:cNvPr>
            <p:cNvSpPr/>
            <p:nvPr/>
          </p:nvSpPr>
          <p:spPr>
            <a:xfrm>
              <a:off x="6362836" y="5741549"/>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8</a:t>
              </a:r>
            </a:p>
          </p:txBody>
        </p:sp>
        <p:sp>
          <p:nvSpPr>
            <p:cNvPr id="52" name="Rectangle: Rounded Corners 51">
              <a:extLst>
                <a:ext uri="{FF2B5EF4-FFF2-40B4-BE49-F238E27FC236}">
                  <a16:creationId xmlns:a16="http://schemas.microsoft.com/office/drawing/2014/main" id="{70D0717C-D0AD-44E2-B344-44AAF227EA50}"/>
                </a:ext>
              </a:extLst>
            </p:cNvPr>
            <p:cNvSpPr/>
            <p:nvPr/>
          </p:nvSpPr>
          <p:spPr>
            <a:xfrm>
              <a:off x="6889295" y="4946683"/>
              <a:ext cx="922147" cy="2898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D7CE3DA5-1189-4E75-AB9A-D6D411FF118D}"/>
                </a:ext>
              </a:extLst>
            </p:cNvPr>
            <p:cNvSpPr/>
            <p:nvPr/>
          </p:nvSpPr>
          <p:spPr>
            <a:xfrm>
              <a:off x="6889295" y="5793229"/>
              <a:ext cx="756645" cy="24587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Tree>
    <p:extLst>
      <p:ext uri="{BB962C8B-B14F-4D97-AF65-F5344CB8AC3E}">
        <p14:creationId xmlns:p14="http://schemas.microsoft.com/office/powerpoint/2010/main" val="95876052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0D9E-0359-4D3F-ADF4-64EBACFFD5D2}"/>
              </a:ext>
            </a:extLst>
          </p:cNvPr>
          <p:cNvSpPr>
            <a:spLocks noGrp="1"/>
          </p:cNvSpPr>
          <p:nvPr>
            <p:ph type="title"/>
          </p:nvPr>
        </p:nvSpPr>
        <p:spPr/>
        <p:txBody>
          <a:bodyPr/>
          <a:lstStyle/>
          <a:p>
            <a:r>
              <a:rPr lang="en-US" dirty="0"/>
              <a:t>Plan the Study Site</a:t>
            </a:r>
          </a:p>
        </p:txBody>
      </p:sp>
      <p:sp>
        <p:nvSpPr>
          <p:cNvPr id="3" name="Content Placeholder 2">
            <a:extLst>
              <a:ext uri="{FF2B5EF4-FFF2-40B4-BE49-F238E27FC236}">
                <a16:creationId xmlns:a16="http://schemas.microsoft.com/office/drawing/2014/main" id="{1B66B5EB-4329-4E85-98B9-ACC9AAA76CB6}"/>
              </a:ext>
            </a:extLst>
          </p:cNvPr>
          <p:cNvSpPr>
            <a:spLocks noGrp="1"/>
          </p:cNvSpPr>
          <p:nvPr>
            <p:ph idx="1"/>
          </p:nvPr>
        </p:nvSpPr>
        <p:spPr>
          <a:xfrm>
            <a:off x="418967" y="1151198"/>
            <a:ext cx="3634418" cy="5410200"/>
          </a:xfrm>
        </p:spPr>
        <p:txBody>
          <a:bodyPr/>
          <a:lstStyle/>
          <a:p>
            <a:pPr marL="342900" indent="-342900">
              <a:buFont typeface="+mj-lt"/>
              <a:buAutoNum type="arabicPeriod" startAt="9"/>
            </a:pPr>
            <a:r>
              <a:rPr lang="en-US" sz="1800" dirty="0"/>
              <a:t>From the </a:t>
            </a:r>
            <a:r>
              <a:rPr lang="en-US" sz="1800" b="1" dirty="0"/>
              <a:t>Workflow Action Menu</a:t>
            </a:r>
            <a:r>
              <a:rPr lang="en-US" sz="1800" dirty="0"/>
              <a:t>, click </a:t>
            </a:r>
            <a:r>
              <a:rPr lang="en-US" sz="1800" b="1" dirty="0"/>
              <a:t>Select Site</a:t>
            </a:r>
          </a:p>
          <a:p>
            <a:pPr marL="347472" indent="-342900">
              <a:spcBef>
                <a:spcPts val="1200"/>
              </a:spcBef>
              <a:buFont typeface="+mj-lt"/>
              <a:buAutoNum type="arabicPeriod" startAt="10"/>
            </a:pPr>
            <a:r>
              <a:rPr lang="en-US" sz="1800" dirty="0"/>
              <a:t>Verify the change in Object Status action and click </a:t>
            </a:r>
            <a:r>
              <a:rPr lang="en-US" sz="1800" b="1" dirty="0"/>
              <a:t>Yes</a:t>
            </a:r>
          </a:p>
          <a:p>
            <a:pPr lvl="1"/>
            <a:r>
              <a:rPr lang="en-US" sz="1300" b="1" dirty="0"/>
              <a:t>Note:</a:t>
            </a:r>
            <a:r>
              <a:rPr lang="en-US" sz="1300" dirty="0"/>
              <a:t> The Study Site will move from the </a:t>
            </a:r>
            <a:r>
              <a:rPr lang="en-US" sz="1300" b="1" dirty="0"/>
              <a:t>Candidate</a:t>
            </a:r>
            <a:r>
              <a:rPr lang="en-US" sz="1300" dirty="0"/>
              <a:t> to </a:t>
            </a:r>
            <a:r>
              <a:rPr lang="en-US" sz="1300" b="1" dirty="0"/>
              <a:t>Initiating</a:t>
            </a:r>
            <a:r>
              <a:rPr lang="en-US" sz="1300" dirty="0"/>
              <a:t> state</a:t>
            </a:r>
            <a:endParaRPr lang="en-US" sz="1800" dirty="0"/>
          </a:p>
          <a:p>
            <a:pPr marL="457200" indent="-457200">
              <a:buFont typeface="+mj-lt"/>
              <a:buAutoNum type="arabicPeriod" startAt="11"/>
            </a:pPr>
            <a:r>
              <a:rPr lang="en-US" sz="1800" dirty="0"/>
              <a:t>Click on </a:t>
            </a:r>
            <a:r>
              <a:rPr lang="en-US" sz="1800" b="1" dirty="0"/>
              <a:t>Milestones</a:t>
            </a:r>
            <a:r>
              <a:rPr lang="en-US" sz="1800" dirty="0"/>
              <a:t> in the Navigation Pane</a:t>
            </a:r>
          </a:p>
          <a:p>
            <a:pPr lvl="1"/>
            <a:r>
              <a:rPr lang="en-US" sz="1300" b="1" dirty="0"/>
              <a:t>Note</a:t>
            </a:r>
            <a:r>
              <a:rPr lang="en-US" sz="1300" dirty="0"/>
              <a:t>: The </a:t>
            </a:r>
            <a:r>
              <a:rPr lang="en-US" sz="1300" b="1" dirty="0"/>
              <a:t>IR - Site Initiated </a:t>
            </a:r>
            <a:r>
              <a:rPr lang="en-US" sz="1300" dirty="0"/>
              <a:t>milestone is automatically populated</a:t>
            </a:r>
          </a:p>
          <a:p>
            <a:pPr lvl="1"/>
            <a:r>
              <a:rPr lang="en-US" sz="1300" b="1" dirty="0"/>
              <a:t>Note</a:t>
            </a:r>
            <a:r>
              <a:rPr lang="en-US" sz="1300" dirty="0"/>
              <a:t>: Click on the Sequence column to place the milestones in a more timeline driven order (the Sequence field can be added by clicking on Edit Columns if not available)</a:t>
            </a:r>
          </a:p>
          <a:p>
            <a:pPr marL="342900" indent="-342900">
              <a:buFont typeface="+mj-lt"/>
              <a:buAutoNum type="arabicPeriod" startAt="12"/>
            </a:pPr>
            <a:r>
              <a:rPr lang="en-US" sz="1800" dirty="0"/>
              <a:t>As done in the previous exercise, enter </a:t>
            </a:r>
            <a:r>
              <a:rPr lang="en-US" sz="1800" b="1" dirty="0"/>
              <a:t>Planned Finish Dates </a:t>
            </a:r>
            <a:r>
              <a:rPr lang="en-US" sz="1800" dirty="0"/>
              <a:t>into each Milestone</a:t>
            </a:r>
          </a:p>
          <a:p>
            <a:pPr marL="0" indent="0">
              <a:buNone/>
            </a:pPr>
            <a:endParaRPr lang="en-US" sz="1800" dirty="0"/>
          </a:p>
          <a:p>
            <a:pPr marL="457200" indent="-457200">
              <a:buFont typeface="+mj-lt"/>
              <a:buAutoNum type="arabicPeriod" startAt="11"/>
            </a:pPr>
            <a:endParaRPr lang="en-US" dirty="0"/>
          </a:p>
        </p:txBody>
      </p:sp>
      <p:grpSp>
        <p:nvGrpSpPr>
          <p:cNvPr id="4" name="Group 3" descr="Screenshot showing step 9">
            <a:extLst>
              <a:ext uri="{FF2B5EF4-FFF2-40B4-BE49-F238E27FC236}">
                <a16:creationId xmlns:a16="http://schemas.microsoft.com/office/drawing/2014/main" id="{52B5214C-59B9-4D7A-34B2-2CAEA937460B}"/>
              </a:ext>
            </a:extLst>
          </p:cNvPr>
          <p:cNvGrpSpPr/>
          <p:nvPr/>
        </p:nvGrpSpPr>
        <p:grpSpPr>
          <a:xfrm>
            <a:off x="4476886" y="1278277"/>
            <a:ext cx="7367362" cy="774846"/>
            <a:chOff x="4476886" y="1278277"/>
            <a:chExt cx="7367362" cy="774846"/>
          </a:xfrm>
        </p:grpSpPr>
        <p:pic>
          <p:nvPicPr>
            <p:cNvPr id="11" name="Picture 10">
              <a:extLst>
                <a:ext uri="{FF2B5EF4-FFF2-40B4-BE49-F238E27FC236}">
                  <a16:creationId xmlns:a16="http://schemas.microsoft.com/office/drawing/2014/main" id="{EBD55EE5-0346-4E23-ACA4-69140DF2E42E}"/>
                </a:ext>
              </a:extLst>
            </p:cNvPr>
            <p:cNvPicPr>
              <a:picLocks noChangeAspect="1"/>
            </p:cNvPicPr>
            <p:nvPr/>
          </p:nvPicPr>
          <p:blipFill rotWithShape="1">
            <a:blip r:embed="rId2"/>
            <a:srcRect b="17114"/>
            <a:stretch/>
          </p:blipFill>
          <p:spPr>
            <a:xfrm>
              <a:off x="4476886" y="1328941"/>
              <a:ext cx="7296147" cy="724182"/>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24F8907E-0AB0-471D-A60F-823A5DE14DE3}"/>
                </a:ext>
              </a:extLst>
            </p:cNvPr>
            <p:cNvSpPr/>
            <p:nvPr/>
          </p:nvSpPr>
          <p:spPr>
            <a:xfrm>
              <a:off x="11326606" y="1459829"/>
              <a:ext cx="517642" cy="30071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F2F0F94F-EEC2-48C4-B0A6-E6279A518AE2}"/>
                </a:ext>
              </a:extLst>
            </p:cNvPr>
            <p:cNvSpPr/>
            <p:nvPr/>
          </p:nvSpPr>
          <p:spPr>
            <a:xfrm>
              <a:off x="10544899" y="1760540"/>
              <a:ext cx="532934" cy="22620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9" name="Oval 18">
              <a:extLst>
                <a:ext uri="{FF2B5EF4-FFF2-40B4-BE49-F238E27FC236}">
                  <a16:creationId xmlns:a16="http://schemas.microsoft.com/office/drawing/2014/main" id="{79F11FE5-3305-406E-BD35-EAB6DBA0F53C}"/>
                </a:ext>
              </a:extLst>
            </p:cNvPr>
            <p:cNvSpPr/>
            <p:nvPr/>
          </p:nvSpPr>
          <p:spPr>
            <a:xfrm>
              <a:off x="10674505" y="1278277"/>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9</a:t>
              </a:r>
            </a:p>
          </p:txBody>
        </p:sp>
      </p:grpSp>
      <p:grpSp>
        <p:nvGrpSpPr>
          <p:cNvPr id="8" name="Group 7" descr="Screenshot showing step 10">
            <a:extLst>
              <a:ext uri="{FF2B5EF4-FFF2-40B4-BE49-F238E27FC236}">
                <a16:creationId xmlns:a16="http://schemas.microsoft.com/office/drawing/2014/main" id="{A40129CE-6017-163A-F686-37C5C0AF63CA}"/>
              </a:ext>
            </a:extLst>
          </p:cNvPr>
          <p:cNvGrpSpPr/>
          <p:nvPr/>
        </p:nvGrpSpPr>
        <p:grpSpPr>
          <a:xfrm>
            <a:off x="6930281" y="2244035"/>
            <a:ext cx="3149527" cy="1464026"/>
            <a:chOff x="6930281" y="2244035"/>
            <a:chExt cx="3149527" cy="1464026"/>
          </a:xfrm>
        </p:grpSpPr>
        <p:pic>
          <p:nvPicPr>
            <p:cNvPr id="12" name="Picture 11" descr="Screenshot showing step 10">
              <a:extLst>
                <a:ext uri="{FF2B5EF4-FFF2-40B4-BE49-F238E27FC236}">
                  <a16:creationId xmlns:a16="http://schemas.microsoft.com/office/drawing/2014/main" id="{1F203139-1472-FCBE-8B31-CD0B8AD68269}"/>
                </a:ext>
              </a:extLst>
            </p:cNvPr>
            <p:cNvPicPr>
              <a:picLocks noChangeAspect="1"/>
            </p:cNvPicPr>
            <p:nvPr/>
          </p:nvPicPr>
          <p:blipFill>
            <a:blip r:embed="rId3"/>
            <a:stretch>
              <a:fillRect/>
            </a:stretch>
          </p:blipFill>
          <p:spPr>
            <a:xfrm>
              <a:off x="6930281" y="2277096"/>
              <a:ext cx="3149527" cy="1430965"/>
            </a:xfrm>
            <a:prstGeom prst="rect">
              <a:avLst/>
            </a:prstGeom>
          </p:spPr>
        </p:pic>
        <p:grpSp>
          <p:nvGrpSpPr>
            <p:cNvPr id="6" name="Group 5">
              <a:extLst>
                <a:ext uri="{FF2B5EF4-FFF2-40B4-BE49-F238E27FC236}">
                  <a16:creationId xmlns:a16="http://schemas.microsoft.com/office/drawing/2014/main" id="{8ECAD126-DF3A-B3F1-5E2E-AB50FEB456E8}"/>
                </a:ext>
              </a:extLst>
            </p:cNvPr>
            <p:cNvGrpSpPr/>
            <p:nvPr/>
          </p:nvGrpSpPr>
          <p:grpSpPr>
            <a:xfrm>
              <a:off x="6930281" y="2244035"/>
              <a:ext cx="3149527" cy="1409676"/>
              <a:chOff x="6906791" y="2299015"/>
              <a:chExt cx="3149527" cy="1409676"/>
            </a:xfrm>
          </p:grpSpPr>
          <p:sp>
            <p:nvSpPr>
              <p:cNvPr id="16" name="Rectangle: Rounded Corners 15">
                <a:extLst>
                  <a:ext uri="{FF2B5EF4-FFF2-40B4-BE49-F238E27FC236}">
                    <a16:creationId xmlns:a16="http://schemas.microsoft.com/office/drawing/2014/main" id="{89E55F7C-EC77-45B9-B232-2C8621ECC15A}"/>
                  </a:ext>
                </a:extLst>
              </p:cNvPr>
              <p:cNvSpPr/>
              <p:nvPr/>
            </p:nvSpPr>
            <p:spPr>
              <a:xfrm>
                <a:off x="9523384" y="3418868"/>
                <a:ext cx="532934" cy="28982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370DC65A-B271-4A9D-98B3-F393E79E8BED}"/>
                  </a:ext>
                </a:extLst>
              </p:cNvPr>
              <p:cNvSpPr/>
              <p:nvPr/>
            </p:nvSpPr>
            <p:spPr>
              <a:xfrm>
                <a:off x="6906791" y="2352821"/>
                <a:ext cx="1800062" cy="27139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2" name="Oval 21">
                <a:extLst>
                  <a:ext uri="{FF2B5EF4-FFF2-40B4-BE49-F238E27FC236}">
                    <a16:creationId xmlns:a16="http://schemas.microsoft.com/office/drawing/2014/main" id="{6E52DEF4-714E-416C-B00B-A122D94971A2}"/>
                  </a:ext>
                </a:extLst>
              </p:cNvPr>
              <p:cNvSpPr/>
              <p:nvPr/>
            </p:nvSpPr>
            <p:spPr>
              <a:xfrm>
                <a:off x="8815392" y="229901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10</a:t>
                </a:r>
              </a:p>
            </p:txBody>
          </p:sp>
        </p:grpSp>
      </p:grpSp>
      <p:grpSp>
        <p:nvGrpSpPr>
          <p:cNvPr id="5" name="Group 4" descr="Screenshot showing steps 11 and 12">
            <a:extLst>
              <a:ext uri="{FF2B5EF4-FFF2-40B4-BE49-F238E27FC236}">
                <a16:creationId xmlns:a16="http://schemas.microsoft.com/office/drawing/2014/main" id="{60334DFF-9577-3275-3CEC-6F50DAC754B0}"/>
              </a:ext>
            </a:extLst>
          </p:cNvPr>
          <p:cNvGrpSpPr/>
          <p:nvPr/>
        </p:nvGrpSpPr>
        <p:grpSpPr>
          <a:xfrm>
            <a:off x="4421136" y="4127494"/>
            <a:ext cx="7434962" cy="1401565"/>
            <a:chOff x="4421136" y="4127494"/>
            <a:chExt cx="7434962" cy="1401565"/>
          </a:xfrm>
        </p:grpSpPr>
        <p:pic>
          <p:nvPicPr>
            <p:cNvPr id="25" name="Picture 24" descr="Screenshot showing steps 11 and 12">
              <a:extLst>
                <a:ext uri="{FF2B5EF4-FFF2-40B4-BE49-F238E27FC236}">
                  <a16:creationId xmlns:a16="http://schemas.microsoft.com/office/drawing/2014/main" id="{FFB0A0B7-A655-32A6-4DC2-A8BE3D9C7F2E}"/>
                </a:ext>
              </a:extLst>
            </p:cNvPr>
            <p:cNvPicPr>
              <a:picLocks noChangeAspect="1"/>
            </p:cNvPicPr>
            <p:nvPr/>
          </p:nvPicPr>
          <p:blipFill rotWithShape="1">
            <a:blip r:embed="rId4"/>
            <a:srcRect r="18470"/>
            <a:stretch/>
          </p:blipFill>
          <p:spPr>
            <a:xfrm>
              <a:off x="4421136" y="4127494"/>
              <a:ext cx="7434962" cy="942358"/>
            </a:xfrm>
            <a:prstGeom prst="rect">
              <a:avLst/>
            </a:prstGeom>
          </p:spPr>
        </p:pic>
        <p:grpSp>
          <p:nvGrpSpPr>
            <p:cNvPr id="7" name="Group 6">
              <a:extLst>
                <a:ext uri="{FF2B5EF4-FFF2-40B4-BE49-F238E27FC236}">
                  <a16:creationId xmlns:a16="http://schemas.microsoft.com/office/drawing/2014/main" id="{B0BF51C0-14D3-CFDF-6C2A-38FEFFE61479}"/>
                </a:ext>
              </a:extLst>
            </p:cNvPr>
            <p:cNvGrpSpPr/>
            <p:nvPr/>
          </p:nvGrpSpPr>
          <p:grpSpPr>
            <a:xfrm>
              <a:off x="4476886" y="4136320"/>
              <a:ext cx="7021791" cy="1392739"/>
              <a:chOff x="4751242" y="3677113"/>
              <a:chExt cx="7021791" cy="1392739"/>
            </a:xfrm>
          </p:grpSpPr>
          <p:sp>
            <p:nvSpPr>
              <p:cNvPr id="13" name="Rectangle: Rounded Corners 12">
                <a:extLst>
                  <a:ext uri="{FF2B5EF4-FFF2-40B4-BE49-F238E27FC236}">
                    <a16:creationId xmlns:a16="http://schemas.microsoft.com/office/drawing/2014/main" id="{7D757440-56EE-4CD8-BE3F-172A7265C7F2}"/>
                  </a:ext>
                </a:extLst>
              </p:cNvPr>
              <p:cNvSpPr/>
              <p:nvPr/>
            </p:nvSpPr>
            <p:spPr>
              <a:xfrm>
                <a:off x="4751242" y="4350291"/>
                <a:ext cx="7021791" cy="22871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Oval 14">
                <a:extLst>
                  <a:ext uri="{FF2B5EF4-FFF2-40B4-BE49-F238E27FC236}">
                    <a16:creationId xmlns:a16="http://schemas.microsoft.com/office/drawing/2014/main" id="{E9BD70F3-63B7-4D22-8B0E-8BE8BE6FA151}"/>
                  </a:ext>
                </a:extLst>
              </p:cNvPr>
              <p:cNvSpPr/>
              <p:nvPr/>
            </p:nvSpPr>
            <p:spPr>
              <a:xfrm>
                <a:off x="5504691" y="3834178"/>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11</a:t>
                </a:r>
              </a:p>
            </p:txBody>
          </p:sp>
          <p:sp>
            <p:nvSpPr>
              <p:cNvPr id="10" name="Oval 9">
                <a:extLst>
                  <a:ext uri="{FF2B5EF4-FFF2-40B4-BE49-F238E27FC236}">
                    <a16:creationId xmlns:a16="http://schemas.microsoft.com/office/drawing/2014/main" id="{18A85F72-A399-4BFF-A217-33D29DAC866C}"/>
                  </a:ext>
                </a:extLst>
              </p:cNvPr>
              <p:cNvSpPr/>
              <p:nvPr/>
            </p:nvSpPr>
            <p:spPr>
              <a:xfrm>
                <a:off x="10234005" y="466751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12</a:t>
                </a:r>
              </a:p>
            </p:txBody>
          </p:sp>
          <p:sp>
            <p:nvSpPr>
              <p:cNvPr id="21" name="Rectangle: Rounded Corners 20">
                <a:extLst>
                  <a:ext uri="{FF2B5EF4-FFF2-40B4-BE49-F238E27FC236}">
                    <a16:creationId xmlns:a16="http://schemas.microsoft.com/office/drawing/2014/main" id="{9DA1BA32-02FD-418D-A8A7-CC1CA3D7577B}"/>
                  </a:ext>
                </a:extLst>
              </p:cNvPr>
              <p:cNvSpPr/>
              <p:nvPr/>
            </p:nvSpPr>
            <p:spPr>
              <a:xfrm>
                <a:off x="4751242" y="3677113"/>
                <a:ext cx="628153" cy="22871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0A198B8D-B208-42F6-A2F2-F0B88AC3C308}"/>
                  </a:ext>
                </a:extLst>
              </p:cNvPr>
              <p:cNvSpPr/>
              <p:nvPr/>
            </p:nvSpPr>
            <p:spPr>
              <a:xfrm>
                <a:off x="10113845" y="4367407"/>
                <a:ext cx="697521" cy="21160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spTree>
    <p:extLst>
      <p:ext uri="{BB962C8B-B14F-4D97-AF65-F5344CB8AC3E}">
        <p14:creationId xmlns:p14="http://schemas.microsoft.com/office/powerpoint/2010/main" val="348692589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 showing step 3">
            <a:extLst>
              <a:ext uri="{FF2B5EF4-FFF2-40B4-BE49-F238E27FC236}">
                <a16:creationId xmlns:a16="http://schemas.microsoft.com/office/drawing/2014/main" id="{406AA718-7184-F52D-7E49-65D30C2BBDD2}"/>
              </a:ext>
            </a:extLst>
          </p:cNvPr>
          <p:cNvPicPr>
            <a:picLocks noChangeAspect="1"/>
          </p:cNvPicPr>
          <p:nvPr/>
        </p:nvPicPr>
        <p:blipFill>
          <a:blip r:embed="rId2"/>
          <a:stretch>
            <a:fillRect/>
          </a:stretch>
        </p:blipFill>
        <p:spPr>
          <a:xfrm>
            <a:off x="4938509" y="5126550"/>
            <a:ext cx="2724401" cy="1238911"/>
          </a:xfrm>
          <a:prstGeom prst="rect">
            <a:avLst/>
          </a:prstGeom>
        </p:spPr>
      </p:pic>
      <p:pic>
        <p:nvPicPr>
          <p:cNvPr id="9" name="Picture 8" descr="Screenshot showing step 2">
            <a:extLst>
              <a:ext uri="{FF2B5EF4-FFF2-40B4-BE49-F238E27FC236}">
                <a16:creationId xmlns:a16="http://schemas.microsoft.com/office/drawing/2014/main" id="{32AF9CFA-F62D-961D-BB4A-E8D170F044AA}"/>
              </a:ext>
            </a:extLst>
          </p:cNvPr>
          <p:cNvPicPr>
            <a:picLocks noChangeAspect="1"/>
          </p:cNvPicPr>
          <p:nvPr/>
        </p:nvPicPr>
        <p:blipFill>
          <a:blip r:embed="rId3"/>
          <a:stretch>
            <a:fillRect/>
          </a:stretch>
        </p:blipFill>
        <p:spPr>
          <a:xfrm>
            <a:off x="4792274" y="3605785"/>
            <a:ext cx="7158208" cy="1090957"/>
          </a:xfrm>
          <a:prstGeom prst="rect">
            <a:avLst/>
          </a:prstGeom>
        </p:spPr>
      </p:pic>
      <p:pic>
        <p:nvPicPr>
          <p:cNvPr id="17" name="Picture 16" descr="Screenshot showing step 4">
            <a:extLst>
              <a:ext uri="{FF2B5EF4-FFF2-40B4-BE49-F238E27FC236}">
                <a16:creationId xmlns:a16="http://schemas.microsoft.com/office/drawing/2014/main" id="{4C25FB2C-06B6-4AA7-BA5C-5CA8DBBC8B04}"/>
              </a:ext>
            </a:extLst>
          </p:cNvPr>
          <p:cNvPicPr>
            <a:picLocks noChangeAspect="1"/>
          </p:cNvPicPr>
          <p:nvPr/>
        </p:nvPicPr>
        <p:blipFill>
          <a:blip r:embed="rId4"/>
          <a:stretch>
            <a:fillRect/>
          </a:stretch>
        </p:blipFill>
        <p:spPr>
          <a:xfrm>
            <a:off x="8159050" y="5303886"/>
            <a:ext cx="3312024" cy="44212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6345F14-A9FB-4A21-83B4-B1B694D5C16D}"/>
              </a:ext>
            </a:extLst>
          </p:cNvPr>
          <p:cNvSpPr>
            <a:spLocks noGrp="1"/>
          </p:cNvSpPr>
          <p:nvPr>
            <p:ph type="title"/>
          </p:nvPr>
        </p:nvSpPr>
        <p:spPr/>
        <p:txBody>
          <a:bodyPr/>
          <a:lstStyle/>
          <a:p>
            <a:r>
              <a:rPr lang="es-ES" dirty="0" err="1"/>
              <a:t>Move</a:t>
            </a:r>
            <a:r>
              <a:rPr lang="es-ES" dirty="0"/>
              <a:t> Candidate </a:t>
            </a:r>
            <a:r>
              <a:rPr lang="es-ES" dirty="0" err="1"/>
              <a:t>Site</a:t>
            </a:r>
            <a:r>
              <a:rPr lang="es-ES" dirty="0"/>
              <a:t> </a:t>
            </a:r>
            <a:r>
              <a:rPr lang="es-ES" dirty="0" err="1"/>
              <a:t>to</a:t>
            </a:r>
            <a:r>
              <a:rPr lang="es-ES" dirty="0"/>
              <a:t> </a:t>
            </a:r>
            <a:r>
              <a:rPr lang="es-ES" dirty="0" err="1"/>
              <a:t>Not</a:t>
            </a:r>
            <a:r>
              <a:rPr lang="es-ES" dirty="0"/>
              <a:t> </a:t>
            </a:r>
            <a:r>
              <a:rPr lang="es-ES" dirty="0" err="1"/>
              <a:t>Selected</a:t>
            </a:r>
            <a:endParaRPr lang="en-GB" dirty="0"/>
          </a:p>
        </p:txBody>
      </p:sp>
      <p:sp>
        <p:nvSpPr>
          <p:cNvPr id="7" name="Content Placeholder 6">
            <a:extLst>
              <a:ext uri="{FF2B5EF4-FFF2-40B4-BE49-F238E27FC236}">
                <a16:creationId xmlns:a16="http://schemas.microsoft.com/office/drawing/2014/main" id="{83AB2FE7-451C-4781-9879-7E4BAF1E5AD5}"/>
              </a:ext>
            </a:extLst>
          </p:cNvPr>
          <p:cNvSpPr>
            <a:spLocks noGrp="1"/>
          </p:cNvSpPr>
          <p:nvPr>
            <p:ph idx="1"/>
          </p:nvPr>
        </p:nvSpPr>
        <p:spPr>
          <a:xfrm>
            <a:off x="634558" y="1116573"/>
            <a:ext cx="3817566" cy="5410200"/>
          </a:xfrm>
        </p:spPr>
        <p:txBody>
          <a:bodyPr/>
          <a:lstStyle/>
          <a:p>
            <a:pPr marL="342900" indent="-342900">
              <a:buFont typeface="+mj-lt"/>
              <a:buAutoNum type="arabicPeriod"/>
            </a:pPr>
            <a:r>
              <a:rPr lang="en-US" sz="1800" dirty="0"/>
              <a:t>Return to the Study Country, and select a </a:t>
            </a:r>
            <a:r>
              <a:rPr lang="en-US" sz="1800" b="1" dirty="0"/>
              <a:t>Candidate Study Site Number </a:t>
            </a:r>
          </a:p>
          <a:p>
            <a:pPr marL="342900" indent="-342900">
              <a:buFont typeface="+mj-lt"/>
              <a:buAutoNum type="arabicPeriod"/>
            </a:pPr>
            <a:r>
              <a:rPr lang="en-US" sz="1800" dirty="0"/>
              <a:t>On the Study Site page, click on the </a:t>
            </a:r>
            <a:r>
              <a:rPr lang="en-US" sz="1800" b="1" dirty="0"/>
              <a:t>Workflow Action Menu </a:t>
            </a:r>
            <a:r>
              <a:rPr lang="en-US" sz="1800" dirty="0"/>
              <a:t>and select </a:t>
            </a:r>
            <a:r>
              <a:rPr lang="en-US" sz="1800" b="1" dirty="0"/>
              <a:t>Site Will Not Participate</a:t>
            </a:r>
          </a:p>
          <a:p>
            <a:pPr lvl="1">
              <a:buFont typeface="Arial" panose="020B0604020202020204" pitchFamily="34" charset="0"/>
              <a:buChar char="•"/>
            </a:pPr>
            <a:r>
              <a:rPr lang="en-US" sz="1300" b="1" dirty="0"/>
              <a:t>Note: </a:t>
            </a:r>
            <a:r>
              <a:rPr lang="en-US" sz="1300" dirty="0"/>
              <a:t>This action will set the milestones and dependencies to inactive. However, it is possible to re-evaluate a site from not selected. In this scenario the milestones / dependencies are not re-activated automatically, an admin would need to reactivate the milestones and dependencies</a:t>
            </a:r>
          </a:p>
          <a:p>
            <a:pPr marL="347472" indent="-342900">
              <a:spcBef>
                <a:spcPts val="1200"/>
              </a:spcBef>
              <a:buFont typeface="+mj-lt"/>
              <a:buAutoNum type="arabicPeriod"/>
            </a:pPr>
            <a:r>
              <a:rPr lang="en-US" sz="1800" dirty="0"/>
              <a:t>Verify the change in Object Status and click </a:t>
            </a:r>
            <a:r>
              <a:rPr lang="en-US" sz="1800" b="1" dirty="0"/>
              <a:t>Yes</a:t>
            </a:r>
          </a:p>
          <a:p>
            <a:pPr marL="342900" indent="-342900">
              <a:buFont typeface="+mj-lt"/>
              <a:buAutoNum type="arabicPeriod"/>
            </a:pPr>
            <a:r>
              <a:rPr lang="en-US" sz="1800" dirty="0"/>
              <a:t>The Study Site will move from the </a:t>
            </a:r>
            <a:r>
              <a:rPr lang="en-US" sz="1800" b="1" dirty="0"/>
              <a:t>Candidate</a:t>
            </a:r>
            <a:r>
              <a:rPr lang="en-US" sz="1800" dirty="0"/>
              <a:t> state to the </a:t>
            </a:r>
            <a:r>
              <a:rPr lang="en-US" sz="1800" b="1" dirty="0"/>
              <a:t>Not Selected </a:t>
            </a:r>
            <a:r>
              <a:rPr lang="en-US" sz="1800" dirty="0"/>
              <a:t>state</a:t>
            </a:r>
          </a:p>
          <a:p>
            <a:pPr marL="0" indent="0">
              <a:buNone/>
            </a:pPr>
            <a:endParaRPr lang="en-US" sz="1800" dirty="0"/>
          </a:p>
          <a:p>
            <a:endParaRPr lang="en-US" dirty="0"/>
          </a:p>
        </p:txBody>
      </p:sp>
      <p:grpSp>
        <p:nvGrpSpPr>
          <p:cNvPr id="3" name="Group 2" descr="Screenshot showing step 1">
            <a:extLst>
              <a:ext uri="{FF2B5EF4-FFF2-40B4-BE49-F238E27FC236}">
                <a16:creationId xmlns:a16="http://schemas.microsoft.com/office/drawing/2014/main" id="{C15BC237-7262-FD41-9A45-78B75F9FB643}"/>
              </a:ext>
            </a:extLst>
          </p:cNvPr>
          <p:cNvGrpSpPr/>
          <p:nvPr/>
        </p:nvGrpSpPr>
        <p:grpSpPr>
          <a:xfrm>
            <a:off x="4720572" y="1066800"/>
            <a:ext cx="4613123" cy="2360892"/>
            <a:chOff x="4720572" y="1066800"/>
            <a:chExt cx="4613123" cy="2360892"/>
          </a:xfrm>
        </p:grpSpPr>
        <p:pic>
          <p:nvPicPr>
            <p:cNvPr id="4" name="Picture 3">
              <a:extLst>
                <a:ext uri="{FF2B5EF4-FFF2-40B4-BE49-F238E27FC236}">
                  <a16:creationId xmlns:a16="http://schemas.microsoft.com/office/drawing/2014/main" id="{1EEDDDDE-8DFF-4CF8-AE1C-94684F4F1442}"/>
                </a:ext>
              </a:extLst>
            </p:cNvPr>
            <p:cNvPicPr>
              <a:picLocks noChangeAspect="1"/>
            </p:cNvPicPr>
            <p:nvPr/>
          </p:nvPicPr>
          <p:blipFill>
            <a:blip r:embed="rId5"/>
            <a:stretch>
              <a:fillRect/>
            </a:stretch>
          </p:blipFill>
          <p:spPr>
            <a:xfrm>
              <a:off x="4720572" y="1066800"/>
              <a:ext cx="4613123" cy="2335116"/>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AB994CFC-8218-4EFB-9777-C20BF8BAC681}"/>
                </a:ext>
              </a:extLst>
            </p:cNvPr>
            <p:cNvGrpSpPr/>
            <p:nvPr/>
          </p:nvGrpSpPr>
          <p:grpSpPr>
            <a:xfrm>
              <a:off x="6252347" y="3025356"/>
              <a:ext cx="1244016" cy="402336"/>
              <a:chOff x="9623842" y="2812635"/>
              <a:chExt cx="1383517" cy="461023"/>
            </a:xfrm>
          </p:grpSpPr>
          <p:sp>
            <p:nvSpPr>
              <p:cNvPr id="28" name="Oval 27">
                <a:extLst>
                  <a:ext uri="{FF2B5EF4-FFF2-40B4-BE49-F238E27FC236}">
                    <a16:creationId xmlns:a16="http://schemas.microsoft.com/office/drawing/2014/main" id="{CEFE58D7-E6B2-4399-9748-5BC68320C10F}"/>
                  </a:ext>
                </a:extLst>
              </p:cNvPr>
              <p:cNvSpPr/>
              <p:nvPr/>
            </p:nvSpPr>
            <p:spPr>
              <a:xfrm>
                <a:off x="9623842" y="2812635"/>
                <a:ext cx="508469" cy="461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a:t>
                </a:r>
              </a:p>
            </p:txBody>
          </p:sp>
          <p:sp>
            <p:nvSpPr>
              <p:cNvPr id="32" name="Rectangle: Rounded Corners 31">
                <a:extLst>
                  <a:ext uri="{FF2B5EF4-FFF2-40B4-BE49-F238E27FC236}">
                    <a16:creationId xmlns:a16="http://schemas.microsoft.com/office/drawing/2014/main" id="{A38AF48E-38EC-47F9-9782-7A649CF23ABE}"/>
                  </a:ext>
                </a:extLst>
              </p:cNvPr>
              <p:cNvSpPr/>
              <p:nvPr/>
            </p:nvSpPr>
            <p:spPr>
              <a:xfrm>
                <a:off x="10303029" y="2948849"/>
                <a:ext cx="704330" cy="23318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sp>
        <p:nvSpPr>
          <p:cNvPr id="38" name="Rectangle: Rounded Corners 37">
            <a:extLst>
              <a:ext uri="{FF2B5EF4-FFF2-40B4-BE49-F238E27FC236}">
                <a16:creationId xmlns:a16="http://schemas.microsoft.com/office/drawing/2014/main" id="{4A6D219B-672D-40AA-93FB-C788B9C9AB29}"/>
              </a:ext>
              <a:ext uri="{C183D7F6-B498-43B3-948B-1728B52AA6E4}">
                <adec:decorative xmlns:adec="http://schemas.microsoft.com/office/drawing/2017/decorative" val="1"/>
              </a:ext>
            </a:extLst>
          </p:cNvPr>
          <p:cNvSpPr/>
          <p:nvPr/>
        </p:nvSpPr>
        <p:spPr>
          <a:xfrm>
            <a:off x="10152928" y="4285350"/>
            <a:ext cx="1169122" cy="18937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9" name="Oval 38">
            <a:extLst>
              <a:ext uri="{FF2B5EF4-FFF2-40B4-BE49-F238E27FC236}">
                <a16:creationId xmlns:a16="http://schemas.microsoft.com/office/drawing/2014/main" id="{F7C4667A-396A-452A-8225-EDE9A9197CE9}"/>
              </a:ext>
            </a:extLst>
          </p:cNvPr>
          <p:cNvSpPr/>
          <p:nvPr/>
        </p:nvSpPr>
        <p:spPr>
          <a:xfrm>
            <a:off x="9586462" y="4178868"/>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2</a:t>
            </a:r>
          </a:p>
        </p:txBody>
      </p:sp>
      <p:sp>
        <p:nvSpPr>
          <p:cNvPr id="40" name="Rectangle: Rounded Corners 39">
            <a:extLst>
              <a:ext uri="{FF2B5EF4-FFF2-40B4-BE49-F238E27FC236}">
                <a16:creationId xmlns:a16="http://schemas.microsoft.com/office/drawing/2014/main" id="{D5675089-DF59-4F1E-AE05-FD49D9728197}"/>
              </a:ext>
              <a:ext uri="{C183D7F6-B498-43B3-948B-1728B52AA6E4}">
                <adec:decorative xmlns:adec="http://schemas.microsoft.com/office/drawing/2017/decorative" val="1"/>
              </a:ext>
            </a:extLst>
          </p:cNvPr>
          <p:cNvSpPr/>
          <p:nvPr/>
        </p:nvSpPr>
        <p:spPr>
          <a:xfrm>
            <a:off x="11436487" y="3605785"/>
            <a:ext cx="457200" cy="32387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9" name="Oval 28">
            <a:extLst>
              <a:ext uri="{FF2B5EF4-FFF2-40B4-BE49-F238E27FC236}">
                <a16:creationId xmlns:a16="http://schemas.microsoft.com/office/drawing/2014/main" id="{79B40A0F-DA22-40E5-A8E1-A75E588AE701}"/>
              </a:ext>
            </a:extLst>
          </p:cNvPr>
          <p:cNvSpPr/>
          <p:nvPr/>
        </p:nvSpPr>
        <p:spPr>
          <a:xfrm>
            <a:off x="7706454" y="5982240"/>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3</a:t>
            </a:r>
          </a:p>
        </p:txBody>
      </p:sp>
      <p:sp>
        <p:nvSpPr>
          <p:cNvPr id="35" name="Rectangle: Rounded Corners 34">
            <a:extLst>
              <a:ext uri="{FF2B5EF4-FFF2-40B4-BE49-F238E27FC236}">
                <a16:creationId xmlns:a16="http://schemas.microsoft.com/office/drawing/2014/main" id="{4DD08D5E-0A97-49CC-9FAE-5B6A9842FF1F}"/>
              </a:ext>
              <a:ext uri="{C183D7F6-B498-43B3-948B-1728B52AA6E4}">
                <adec:decorative xmlns:adec="http://schemas.microsoft.com/office/drawing/2017/decorative" val="1"/>
              </a:ext>
            </a:extLst>
          </p:cNvPr>
          <p:cNvSpPr/>
          <p:nvPr/>
        </p:nvSpPr>
        <p:spPr>
          <a:xfrm>
            <a:off x="7267763" y="6043934"/>
            <a:ext cx="316891" cy="27894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424F6E55-39D1-4B64-9E99-4F17E8793E59}"/>
              </a:ext>
              <a:ext uri="{C183D7F6-B498-43B3-948B-1728B52AA6E4}">
                <adec:decorative xmlns:adec="http://schemas.microsoft.com/office/drawing/2017/decorative" val="1"/>
              </a:ext>
            </a:extLst>
          </p:cNvPr>
          <p:cNvSpPr/>
          <p:nvPr/>
        </p:nvSpPr>
        <p:spPr>
          <a:xfrm>
            <a:off x="10334523" y="5284046"/>
            <a:ext cx="1136552" cy="44212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7" name="Oval 36">
            <a:extLst>
              <a:ext uri="{FF2B5EF4-FFF2-40B4-BE49-F238E27FC236}">
                <a16:creationId xmlns:a16="http://schemas.microsoft.com/office/drawing/2014/main" id="{858CD4AF-67D1-40BE-964B-4263E8677814}"/>
              </a:ext>
            </a:extLst>
          </p:cNvPr>
          <p:cNvSpPr/>
          <p:nvPr/>
        </p:nvSpPr>
        <p:spPr>
          <a:xfrm>
            <a:off x="11570087" y="5343670"/>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4</a:t>
            </a:r>
          </a:p>
        </p:txBody>
      </p:sp>
      <p:sp>
        <p:nvSpPr>
          <p:cNvPr id="45" name="Rectangle: Rounded Corners 44">
            <a:extLst>
              <a:ext uri="{FF2B5EF4-FFF2-40B4-BE49-F238E27FC236}">
                <a16:creationId xmlns:a16="http://schemas.microsoft.com/office/drawing/2014/main" id="{89A2B823-6353-4E59-849E-2F3C0972ED79}"/>
              </a:ext>
              <a:ext uri="{C183D7F6-B498-43B3-948B-1728B52AA6E4}">
                <adec:decorative xmlns:adec="http://schemas.microsoft.com/office/drawing/2017/decorative" val="1"/>
              </a:ext>
            </a:extLst>
          </p:cNvPr>
          <p:cNvSpPr/>
          <p:nvPr/>
        </p:nvSpPr>
        <p:spPr>
          <a:xfrm>
            <a:off x="4894965" y="5144068"/>
            <a:ext cx="1771037" cy="24515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165139224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805543" y="1631148"/>
            <a:ext cx="10580915" cy="2387600"/>
          </a:xfrm>
        </p:spPr>
        <p:txBody>
          <a:bodyPr/>
          <a:lstStyle/>
          <a:p>
            <a:r>
              <a:rPr lang="en-GB"/>
              <a:t>How to Review and Update Expected Documents</a:t>
            </a:r>
          </a:p>
        </p:txBody>
      </p:sp>
    </p:spTree>
    <p:extLst>
      <p:ext uri="{BB962C8B-B14F-4D97-AF65-F5344CB8AC3E}">
        <p14:creationId xmlns:p14="http://schemas.microsoft.com/office/powerpoint/2010/main" val="205761362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descr="- Using Expected Documents in Vault allows you to set pre-determined lists of documents that commonly need to be filed or updated throughout a Study&#13;&#10;- Defining a Reference Site for your Study Country and using that as a baseline to push the updates to the rest of the Sites &#13;&#10;- Periodically updating Expected Documents requiredness and # expected will help accurately track how complete your TMF is and help quickly identify where documents may be missing&#13;&#10;- Using Milestones in Vault  allows you to plan and track Study-related activities, measure cycle times, and quickly understand the impact of events (e.g., protocol amendments)&#13;&#10;">
            <a:extLst>
              <a:ext uri="{FF2B5EF4-FFF2-40B4-BE49-F238E27FC236}">
                <a16:creationId xmlns:a16="http://schemas.microsoft.com/office/drawing/2014/main" id="{846740FE-969A-43D0-9393-1C8F7A2334AA}"/>
              </a:ext>
            </a:extLst>
          </p:cNvPr>
          <p:cNvGraphicFramePr/>
          <p:nvPr>
            <p:extLst>
              <p:ext uri="{D42A27DB-BD31-4B8C-83A1-F6EECF244321}">
                <p14:modId xmlns:p14="http://schemas.microsoft.com/office/powerpoint/2010/main" val="2746902648"/>
              </p:ext>
            </p:extLst>
          </p:nvPr>
        </p:nvGraphicFramePr>
        <p:xfrm>
          <a:off x="1607804" y="1491518"/>
          <a:ext cx="8976391" cy="4550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8">
            <a:extLst>
              <a:ext uri="{FF2B5EF4-FFF2-40B4-BE49-F238E27FC236}">
                <a16:creationId xmlns:a16="http://schemas.microsoft.com/office/drawing/2014/main" id="{91D2AA89-2D94-4D13-9165-4151C1CA9AE6}"/>
              </a:ext>
            </a:extLst>
          </p:cNvPr>
          <p:cNvSpPr>
            <a:spLocks noGrp="1"/>
          </p:cNvSpPr>
          <p:nvPr>
            <p:ph type="title"/>
          </p:nvPr>
        </p:nvSpPr>
        <p:spPr/>
        <p:txBody>
          <a:bodyPr/>
          <a:lstStyle/>
          <a:p>
            <a:r>
              <a:rPr lang="en-US" dirty="0"/>
              <a:t>Benefits of Milestones and Expected Documents</a:t>
            </a:r>
          </a:p>
        </p:txBody>
      </p:sp>
      <p:pic>
        <p:nvPicPr>
          <p:cNvPr id="3" name="Graphic 2" descr="Clipboard Checked with solid fill">
            <a:extLst>
              <a:ext uri="{FF2B5EF4-FFF2-40B4-BE49-F238E27FC236}">
                <a16:creationId xmlns:a16="http://schemas.microsoft.com/office/drawing/2014/main" id="{DC770DF1-CF41-4CE4-92E8-BCD95EFBC2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3422" y="1815192"/>
            <a:ext cx="701662" cy="701662"/>
          </a:xfrm>
          <a:prstGeom prst="rect">
            <a:avLst/>
          </a:prstGeom>
        </p:spPr>
      </p:pic>
      <p:pic>
        <p:nvPicPr>
          <p:cNvPr id="5" name="Graphic 4" descr="Branching diagram with solid fill">
            <a:extLst>
              <a:ext uri="{FF2B5EF4-FFF2-40B4-BE49-F238E27FC236}">
                <a16:creationId xmlns:a16="http://schemas.microsoft.com/office/drawing/2014/main" id="{80734B1F-9663-495D-B3AC-3CF7461E1B9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5400000">
            <a:off x="2032409" y="3845835"/>
            <a:ext cx="832397" cy="832397"/>
          </a:xfrm>
          <a:prstGeom prst="rect">
            <a:avLst/>
          </a:prstGeom>
        </p:spPr>
      </p:pic>
      <p:pic>
        <p:nvPicPr>
          <p:cNvPr id="7" name="Graphic 6" descr="Future with solid fill">
            <a:extLst>
              <a:ext uri="{FF2B5EF4-FFF2-40B4-BE49-F238E27FC236}">
                <a16:creationId xmlns:a16="http://schemas.microsoft.com/office/drawing/2014/main" id="{FF6745E6-1152-4D5D-924E-E6FF5E9DBE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8681" y="4981209"/>
            <a:ext cx="701663" cy="701663"/>
          </a:xfrm>
          <a:prstGeom prst="rect">
            <a:avLst/>
          </a:prstGeom>
        </p:spPr>
      </p:pic>
      <p:pic>
        <p:nvPicPr>
          <p:cNvPr id="4" name="Graphic 3" descr="Chevron arrows with solid fill">
            <a:extLst>
              <a:ext uri="{FF2B5EF4-FFF2-40B4-BE49-F238E27FC236}">
                <a16:creationId xmlns:a16="http://schemas.microsoft.com/office/drawing/2014/main" id="{12C07E8A-74A1-4DC1-9482-A74C2818CF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5383" y="2885968"/>
            <a:ext cx="701662" cy="701662"/>
          </a:xfrm>
          <a:prstGeom prst="rect">
            <a:avLst/>
          </a:prstGeom>
        </p:spPr>
      </p:pic>
    </p:spTree>
    <p:extLst>
      <p:ext uri="{BB962C8B-B14F-4D97-AF65-F5344CB8AC3E}">
        <p14:creationId xmlns:p14="http://schemas.microsoft.com/office/powerpoint/2010/main" val="41725827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Types of Reference Data</a:t>
            </a:r>
          </a:p>
        </p:txBody>
      </p:sp>
      <p:grpSp>
        <p:nvGrpSpPr>
          <p:cNvPr id="10" name="Group 9" descr="Person:&#10;&#10;Name and title of people who may participate in a study&#13;&#10;Auto-created from User creation&#13;&#10;Allows linking of additional data like Contact Information and Related Documents&#13;&#10;Later used as:&#13;&#10;Study Person&#13;&#10;Study Site Principal Investigator&#13;&#10;">
            <a:extLst>
              <a:ext uri="{FF2B5EF4-FFF2-40B4-BE49-F238E27FC236}">
                <a16:creationId xmlns:a16="http://schemas.microsoft.com/office/drawing/2014/main" id="{9F09236F-6F43-41CE-9DAA-2FBA2E6F93BC}"/>
              </a:ext>
            </a:extLst>
          </p:cNvPr>
          <p:cNvGrpSpPr/>
          <p:nvPr/>
        </p:nvGrpSpPr>
        <p:grpSpPr>
          <a:xfrm>
            <a:off x="509664" y="1682950"/>
            <a:ext cx="2269986" cy="4347224"/>
            <a:chOff x="465986" y="1350858"/>
            <a:chExt cx="2269986" cy="5039308"/>
          </a:xfrm>
        </p:grpSpPr>
        <p:sp>
          <p:nvSpPr>
            <p:cNvPr id="11" name="Round Single Corner Rectangle 35">
              <a:extLst>
                <a:ext uri="{FF2B5EF4-FFF2-40B4-BE49-F238E27FC236}">
                  <a16:creationId xmlns:a16="http://schemas.microsoft.com/office/drawing/2014/main" id="{5D451D03-6FA6-4A23-AC45-521E3811FBD4}"/>
                </a:ext>
              </a:extLst>
            </p:cNvPr>
            <p:cNvSpPr/>
            <p:nvPr/>
          </p:nvSpPr>
          <p:spPr>
            <a:xfrm rot="10800000">
              <a:off x="503852" y="1350858"/>
              <a:ext cx="2138200" cy="5039308"/>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13" name="TextBox 12">
              <a:extLst>
                <a:ext uri="{FF2B5EF4-FFF2-40B4-BE49-F238E27FC236}">
                  <a16:creationId xmlns:a16="http://schemas.microsoft.com/office/drawing/2014/main" id="{7AD39B68-B3CE-4D49-A89D-E965C9047796}"/>
                </a:ext>
              </a:extLst>
            </p:cNvPr>
            <p:cNvSpPr txBox="1"/>
            <p:nvPr/>
          </p:nvSpPr>
          <p:spPr>
            <a:xfrm>
              <a:off x="465986" y="1683650"/>
              <a:ext cx="2269986" cy="430887"/>
            </a:xfrm>
            <a:prstGeom prst="rect">
              <a:avLst/>
            </a:prstGeom>
            <a:noFill/>
          </p:spPr>
          <p:txBody>
            <a:bodyPr wrap="square" rtlCol="0">
              <a:spAutoFit/>
            </a:bodyPr>
            <a:lstStyle/>
            <a:p>
              <a:pPr algn="ctr"/>
              <a:r>
                <a:rPr lang="en-US" sz="2200" b="1" dirty="0">
                  <a:solidFill>
                    <a:schemeClr val="bg2">
                      <a:lumMod val="50000"/>
                    </a:schemeClr>
                  </a:solidFill>
                </a:rPr>
                <a:t>Person</a:t>
              </a:r>
            </a:p>
          </p:txBody>
        </p:sp>
        <p:sp>
          <p:nvSpPr>
            <p:cNvPr id="15" name="TextBox 14">
              <a:extLst>
                <a:ext uri="{FF2B5EF4-FFF2-40B4-BE49-F238E27FC236}">
                  <a16:creationId xmlns:a16="http://schemas.microsoft.com/office/drawing/2014/main" id="{4CB78685-9EC9-4B8C-967D-7069F6D9D2A1}"/>
                </a:ext>
              </a:extLst>
            </p:cNvPr>
            <p:cNvSpPr txBox="1"/>
            <p:nvPr/>
          </p:nvSpPr>
          <p:spPr>
            <a:xfrm>
              <a:off x="540756" y="2274087"/>
              <a:ext cx="2097998" cy="3853170"/>
            </a:xfrm>
            <a:prstGeom prst="rect">
              <a:avLst/>
            </a:prstGeom>
            <a:noFill/>
          </p:spPr>
          <p:txBody>
            <a:bodyPr wrap="square" rtlCol="0">
              <a:spAutoFit/>
            </a:bodyPr>
            <a:lstStyle/>
            <a:p>
              <a:pPr marL="231775" indent="-231775">
                <a:buFont typeface="Arial" panose="020B0604020202020204" pitchFamily="34" charset="0"/>
                <a:buChar char="•"/>
              </a:pPr>
              <a:r>
                <a:rPr lang="en-US" sz="1400" dirty="0">
                  <a:solidFill>
                    <a:schemeClr val="bg2">
                      <a:lumMod val="50000"/>
                    </a:schemeClr>
                  </a:solidFill>
                </a:rPr>
                <a:t>Name and title of people who may participate in a study</a:t>
              </a:r>
            </a:p>
            <a:p>
              <a:pPr marL="231775" indent="-231775">
                <a:buFont typeface="Arial" panose="020B0604020202020204" pitchFamily="34" charset="0"/>
                <a:buChar char="•"/>
              </a:pPr>
              <a:r>
                <a:rPr lang="en-US" sz="1400" dirty="0">
                  <a:solidFill>
                    <a:schemeClr val="bg2">
                      <a:lumMod val="50000"/>
                    </a:schemeClr>
                  </a:solidFill>
                </a:rPr>
                <a:t>Auto-created from User creation</a:t>
              </a:r>
            </a:p>
            <a:p>
              <a:pPr marL="231775" indent="-231775">
                <a:buFont typeface="Arial" panose="020B0604020202020204" pitchFamily="34" charset="0"/>
                <a:buChar char="•"/>
              </a:pPr>
              <a:r>
                <a:rPr lang="en-US" sz="1400" dirty="0">
                  <a:solidFill>
                    <a:schemeClr val="bg2">
                      <a:lumMod val="50000"/>
                    </a:schemeClr>
                  </a:solidFill>
                </a:rPr>
                <a:t>Allows linking of additional data like Contact Information and Related Documents</a:t>
              </a:r>
            </a:p>
            <a:p>
              <a:pPr marL="231775" indent="-231775">
                <a:buFont typeface="Arial" panose="020B0604020202020204" pitchFamily="34" charset="0"/>
                <a:buChar char="•"/>
              </a:pPr>
              <a:r>
                <a:rPr lang="en-US" sz="1400" dirty="0">
                  <a:solidFill>
                    <a:schemeClr val="bg2">
                      <a:lumMod val="50000"/>
                    </a:schemeClr>
                  </a:solidFill>
                </a:rPr>
                <a:t>Later used as:</a:t>
              </a:r>
            </a:p>
            <a:p>
              <a:pPr marL="630238" lvl="1" indent="-173038">
                <a:buFont typeface="Arial" panose="020B0604020202020204" pitchFamily="34" charset="0"/>
                <a:buChar char="•"/>
              </a:pPr>
              <a:r>
                <a:rPr lang="en-US" sz="1400" dirty="0">
                  <a:solidFill>
                    <a:schemeClr val="bg2">
                      <a:lumMod val="50000"/>
                    </a:schemeClr>
                  </a:solidFill>
                </a:rPr>
                <a:t>Study Person</a:t>
              </a:r>
            </a:p>
            <a:p>
              <a:pPr marL="630238" lvl="1" indent="-173038">
                <a:buFont typeface="Arial" panose="020B0604020202020204" pitchFamily="34" charset="0"/>
                <a:buChar char="•"/>
              </a:pPr>
              <a:r>
                <a:rPr lang="en-US" sz="1400" dirty="0">
                  <a:solidFill>
                    <a:schemeClr val="bg2">
                      <a:lumMod val="50000"/>
                    </a:schemeClr>
                  </a:solidFill>
                </a:rPr>
                <a:t>Study Site Principal Investigator</a:t>
              </a:r>
            </a:p>
          </p:txBody>
        </p:sp>
      </p:grpSp>
      <p:grpSp>
        <p:nvGrpSpPr>
          <p:cNvPr id="49" name="Group 48">
            <a:extLst>
              <a:ext uri="{FF2B5EF4-FFF2-40B4-BE49-F238E27FC236}">
                <a16:creationId xmlns:a16="http://schemas.microsoft.com/office/drawing/2014/main" id="{EE3BB64E-B87C-4DEC-8B99-B6B5D1D6AC8A}"/>
              </a:ext>
              <a:ext uri="{C183D7F6-B498-43B3-948B-1728B52AA6E4}">
                <adec:decorative xmlns:adec="http://schemas.microsoft.com/office/drawing/2017/decorative" val="1"/>
              </a:ext>
            </a:extLst>
          </p:cNvPr>
          <p:cNvGrpSpPr/>
          <p:nvPr/>
        </p:nvGrpSpPr>
        <p:grpSpPr>
          <a:xfrm>
            <a:off x="1315469" y="1383233"/>
            <a:ext cx="640080" cy="640080"/>
            <a:chOff x="937708" y="912784"/>
            <a:chExt cx="640080" cy="640080"/>
          </a:xfrm>
        </p:grpSpPr>
        <p:sp>
          <p:nvSpPr>
            <p:cNvPr id="41" name="Oval 40">
              <a:extLst>
                <a:ext uri="{FF2B5EF4-FFF2-40B4-BE49-F238E27FC236}">
                  <a16:creationId xmlns:a16="http://schemas.microsoft.com/office/drawing/2014/main" id="{D574D3C0-DE79-4A8C-B96D-00A5F56658DF}"/>
                </a:ext>
              </a:extLst>
            </p:cNvPr>
            <p:cNvSpPr/>
            <p:nvPr/>
          </p:nvSpPr>
          <p:spPr>
            <a:xfrm>
              <a:off x="937708" y="912784"/>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65">
              <a:extLst>
                <a:ext uri="{FF2B5EF4-FFF2-40B4-BE49-F238E27FC236}">
                  <a16:creationId xmlns:a16="http://schemas.microsoft.com/office/drawing/2014/main" id="{AB930366-645B-465A-9F4D-63617BB87760}"/>
                </a:ext>
              </a:extLst>
            </p:cNvPr>
            <p:cNvSpPr>
              <a:spLocks noChangeAspect="1"/>
            </p:cNvSpPr>
            <p:nvPr/>
          </p:nvSpPr>
          <p:spPr bwMode="auto">
            <a:xfrm>
              <a:off x="1044755" y="996289"/>
              <a:ext cx="425987" cy="406878"/>
            </a:xfrm>
            <a:custGeom>
              <a:avLst/>
              <a:gdLst>
                <a:gd name="T0" fmla="*/ 364 w 368"/>
                <a:gd name="T1" fmla="*/ 406 h 429"/>
                <a:gd name="T2" fmla="*/ 325 w 368"/>
                <a:gd name="T3" fmla="*/ 324 h 429"/>
                <a:gd name="T4" fmla="*/ 279 w 368"/>
                <a:gd name="T5" fmla="*/ 300 h 429"/>
                <a:gd name="T6" fmla="*/ 256 w 368"/>
                <a:gd name="T7" fmla="*/ 297 h 429"/>
                <a:gd name="T8" fmla="*/ 289 w 368"/>
                <a:gd name="T9" fmla="*/ 317 h 429"/>
                <a:gd name="T10" fmla="*/ 285 w 368"/>
                <a:gd name="T11" fmla="*/ 388 h 429"/>
                <a:gd name="T12" fmla="*/ 273 w 368"/>
                <a:gd name="T13" fmla="*/ 404 h 429"/>
                <a:gd name="T14" fmla="*/ 259 w 368"/>
                <a:gd name="T15" fmla="*/ 399 h 429"/>
                <a:gd name="T16" fmla="*/ 272 w 368"/>
                <a:gd name="T17" fmla="*/ 392 h 429"/>
                <a:gd name="T18" fmla="*/ 278 w 368"/>
                <a:gd name="T19" fmla="*/ 319 h 429"/>
                <a:gd name="T20" fmla="*/ 251 w 368"/>
                <a:gd name="T21" fmla="*/ 308 h 429"/>
                <a:gd name="T22" fmla="*/ 228 w 368"/>
                <a:gd name="T23" fmla="*/ 387 h 429"/>
                <a:gd name="T24" fmla="*/ 237 w 368"/>
                <a:gd name="T25" fmla="*/ 389 h 429"/>
                <a:gd name="T26" fmla="*/ 237 w 368"/>
                <a:gd name="T27" fmla="*/ 409 h 429"/>
                <a:gd name="T28" fmla="*/ 218 w 368"/>
                <a:gd name="T29" fmla="*/ 388 h 429"/>
                <a:gd name="T30" fmla="*/ 214 w 368"/>
                <a:gd name="T31" fmla="*/ 316 h 429"/>
                <a:gd name="T32" fmla="*/ 245 w 368"/>
                <a:gd name="T33" fmla="*/ 283 h 429"/>
                <a:gd name="T34" fmla="*/ 234 w 368"/>
                <a:gd name="T35" fmla="*/ 274 h 429"/>
                <a:gd name="T36" fmla="*/ 237 w 368"/>
                <a:gd name="T37" fmla="*/ 254 h 429"/>
                <a:gd name="T38" fmla="*/ 285 w 368"/>
                <a:gd name="T39" fmla="*/ 175 h 429"/>
                <a:gd name="T40" fmla="*/ 284 w 368"/>
                <a:gd name="T41" fmla="*/ 171 h 429"/>
                <a:gd name="T42" fmla="*/ 233 w 368"/>
                <a:gd name="T43" fmla="*/ 18 h 429"/>
                <a:gd name="T44" fmla="*/ 184 w 368"/>
                <a:gd name="T45" fmla="*/ 0 h 429"/>
                <a:gd name="T46" fmla="*/ 145 w 368"/>
                <a:gd name="T47" fmla="*/ 6 h 429"/>
                <a:gd name="T48" fmla="*/ 83 w 368"/>
                <a:gd name="T49" fmla="*/ 171 h 429"/>
                <a:gd name="T50" fmla="*/ 82 w 368"/>
                <a:gd name="T51" fmla="*/ 175 h 429"/>
                <a:gd name="T52" fmla="*/ 127 w 368"/>
                <a:gd name="T53" fmla="*/ 255 h 429"/>
                <a:gd name="T54" fmla="*/ 133 w 368"/>
                <a:gd name="T55" fmla="*/ 273 h 429"/>
                <a:gd name="T56" fmla="*/ 123 w 368"/>
                <a:gd name="T57" fmla="*/ 282 h 429"/>
                <a:gd name="T58" fmla="*/ 123 w 368"/>
                <a:gd name="T59" fmla="*/ 351 h 429"/>
                <a:gd name="T60" fmla="*/ 118 w 368"/>
                <a:gd name="T61" fmla="*/ 385 h 429"/>
                <a:gd name="T62" fmla="*/ 112 w 368"/>
                <a:gd name="T63" fmla="*/ 351 h 429"/>
                <a:gd name="T64" fmla="*/ 103 w 368"/>
                <a:gd name="T65" fmla="*/ 294 h 429"/>
                <a:gd name="T66" fmla="*/ 11 w 368"/>
                <a:gd name="T67" fmla="*/ 365 h 429"/>
                <a:gd name="T68" fmla="*/ 1 w 368"/>
                <a:gd name="T69" fmla="*/ 421 h 429"/>
                <a:gd name="T70" fmla="*/ 2 w 368"/>
                <a:gd name="T71" fmla="*/ 427 h 429"/>
                <a:gd name="T72" fmla="*/ 7 w 368"/>
                <a:gd name="T73" fmla="*/ 429 h 429"/>
                <a:gd name="T74" fmla="*/ 367 w 368"/>
                <a:gd name="T75" fmla="*/ 421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8" h="429">
                  <a:moveTo>
                    <a:pt x="367" y="421"/>
                  </a:moveTo>
                  <a:cubicBezTo>
                    <a:pt x="364" y="406"/>
                    <a:pt x="364" y="406"/>
                    <a:pt x="364" y="406"/>
                  </a:cubicBezTo>
                  <a:cubicBezTo>
                    <a:pt x="357" y="366"/>
                    <a:pt x="357" y="366"/>
                    <a:pt x="357" y="366"/>
                  </a:cubicBezTo>
                  <a:cubicBezTo>
                    <a:pt x="353" y="348"/>
                    <a:pt x="342" y="332"/>
                    <a:pt x="325" y="324"/>
                  </a:cubicBezTo>
                  <a:cubicBezTo>
                    <a:pt x="325" y="324"/>
                    <a:pt x="325" y="324"/>
                    <a:pt x="325" y="324"/>
                  </a:cubicBezTo>
                  <a:cubicBezTo>
                    <a:pt x="324" y="324"/>
                    <a:pt x="306" y="313"/>
                    <a:pt x="279" y="300"/>
                  </a:cubicBezTo>
                  <a:cubicBezTo>
                    <a:pt x="269" y="295"/>
                    <a:pt x="256" y="289"/>
                    <a:pt x="256" y="289"/>
                  </a:cubicBezTo>
                  <a:cubicBezTo>
                    <a:pt x="256" y="297"/>
                    <a:pt x="256" y="297"/>
                    <a:pt x="256" y="297"/>
                  </a:cubicBezTo>
                  <a:cubicBezTo>
                    <a:pt x="256" y="297"/>
                    <a:pt x="256" y="297"/>
                    <a:pt x="256" y="297"/>
                  </a:cubicBezTo>
                  <a:cubicBezTo>
                    <a:pt x="278" y="298"/>
                    <a:pt x="289" y="311"/>
                    <a:pt x="289" y="317"/>
                  </a:cubicBezTo>
                  <a:cubicBezTo>
                    <a:pt x="289" y="318"/>
                    <a:pt x="289" y="318"/>
                    <a:pt x="289" y="318"/>
                  </a:cubicBezTo>
                  <a:cubicBezTo>
                    <a:pt x="289" y="323"/>
                    <a:pt x="287" y="375"/>
                    <a:pt x="285" y="388"/>
                  </a:cubicBezTo>
                  <a:cubicBezTo>
                    <a:pt x="284" y="397"/>
                    <a:pt x="279" y="401"/>
                    <a:pt x="275" y="403"/>
                  </a:cubicBezTo>
                  <a:cubicBezTo>
                    <a:pt x="274" y="403"/>
                    <a:pt x="273" y="404"/>
                    <a:pt x="273" y="404"/>
                  </a:cubicBezTo>
                  <a:cubicBezTo>
                    <a:pt x="271" y="407"/>
                    <a:pt x="269" y="409"/>
                    <a:pt x="266" y="409"/>
                  </a:cubicBezTo>
                  <a:cubicBezTo>
                    <a:pt x="263" y="409"/>
                    <a:pt x="259" y="405"/>
                    <a:pt x="259" y="399"/>
                  </a:cubicBezTo>
                  <a:cubicBezTo>
                    <a:pt x="259" y="393"/>
                    <a:pt x="263" y="389"/>
                    <a:pt x="266" y="389"/>
                  </a:cubicBezTo>
                  <a:cubicBezTo>
                    <a:pt x="269" y="389"/>
                    <a:pt x="270" y="390"/>
                    <a:pt x="272" y="392"/>
                  </a:cubicBezTo>
                  <a:cubicBezTo>
                    <a:pt x="273" y="391"/>
                    <a:pt x="274" y="390"/>
                    <a:pt x="275" y="387"/>
                  </a:cubicBezTo>
                  <a:cubicBezTo>
                    <a:pt x="276" y="375"/>
                    <a:pt x="278" y="327"/>
                    <a:pt x="278" y="319"/>
                  </a:cubicBezTo>
                  <a:cubicBezTo>
                    <a:pt x="277" y="316"/>
                    <a:pt x="270" y="308"/>
                    <a:pt x="252" y="308"/>
                  </a:cubicBezTo>
                  <a:cubicBezTo>
                    <a:pt x="251" y="308"/>
                    <a:pt x="251" y="308"/>
                    <a:pt x="251" y="308"/>
                  </a:cubicBezTo>
                  <a:cubicBezTo>
                    <a:pt x="232" y="307"/>
                    <a:pt x="226" y="316"/>
                    <a:pt x="225" y="319"/>
                  </a:cubicBezTo>
                  <a:cubicBezTo>
                    <a:pt x="225" y="327"/>
                    <a:pt x="227" y="375"/>
                    <a:pt x="228" y="387"/>
                  </a:cubicBezTo>
                  <a:cubicBezTo>
                    <a:pt x="229" y="390"/>
                    <a:pt x="230" y="392"/>
                    <a:pt x="231" y="393"/>
                  </a:cubicBezTo>
                  <a:cubicBezTo>
                    <a:pt x="232" y="390"/>
                    <a:pt x="234" y="389"/>
                    <a:pt x="237" y="389"/>
                  </a:cubicBezTo>
                  <a:cubicBezTo>
                    <a:pt x="241" y="389"/>
                    <a:pt x="244" y="393"/>
                    <a:pt x="244" y="399"/>
                  </a:cubicBezTo>
                  <a:cubicBezTo>
                    <a:pt x="244" y="405"/>
                    <a:pt x="241" y="409"/>
                    <a:pt x="237" y="409"/>
                  </a:cubicBezTo>
                  <a:cubicBezTo>
                    <a:pt x="234" y="409"/>
                    <a:pt x="232" y="407"/>
                    <a:pt x="231" y="404"/>
                  </a:cubicBezTo>
                  <a:cubicBezTo>
                    <a:pt x="226" y="403"/>
                    <a:pt x="219" y="399"/>
                    <a:pt x="218" y="388"/>
                  </a:cubicBezTo>
                  <a:cubicBezTo>
                    <a:pt x="216" y="375"/>
                    <a:pt x="214" y="320"/>
                    <a:pt x="214" y="318"/>
                  </a:cubicBezTo>
                  <a:cubicBezTo>
                    <a:pt x="214" y="317"/>
                    <a:pt x="214" y="316"/>
                    <a:pt x="214" y="316"/>
                  </a:cubicBezTo>
                  <a:cubicBezTo>
                    <a:pt x="215" y="315"/>
                    <a:pt x="221" y="299"/>
                    <a:pt x="245" y="297"/>
                  </a:cubicBezTo>
                  <a:cubicBezTo>
                    <a:pt x="245" y="283"/>
                    <a:pt x="245" y="283"/>
                    <a:pt x="245" y="283"/>
                  </a:cubicBezTo>
                  <a:cubicBezTo>
                    <a:pt x="243" y="281"/>
                    <a:pt x="240" y="279"/>
                    <a:pt x="237" y="276"/>
                  </a:cubicBezTo>
                  <a:cubicBezTo>
                    <a:pt x="235" y="275"/>
                    <a:pt x="235" y="275"/>
                    <a:pt x="234" y="274"/>
                  </a:cubicBezTo>
                  <a:cubicBezTo>
                    <a:pt x="233" y="272"/>
                    <a:pt x="233" y="254"/>
                    <a:pt x="233" y="254"/>
                  </a:cubicBezTo>
                  <a:cubicBezTo>
                    <a:pt x="233" y="254"/>
                    <a:pt x="235" y="254"/>
                    <a:pt x="237" y="254"/>
                  </a:cubicBezTo>
                  <a:cubicBezTo>
                    <a:pt x="251" y="254"/>
                    <a:pt x="294" y="252"/>
                    <a:pt x="317" y="228"/>
                  </a:cubicBezTo>
                  <a:cubicBezTo>
                    <a:pt x="317" y="228"/>
                    <a:pt x="289" y="221"/>
                    <a:pt x="285" y="175"/>
                  </a:cubicBezTo>
                  <a:cubicBezTo>
                    <a:pt x="285" y="175"/>
                    <a:pt x="285" y="174"/>
                    <a:pt x="285" y="173"/>
                  </a:cubicBezTo>
                  <a:cubicBezTo>
                    <a:pt x="284" y="172"/>
                    <a:pt x="284" y="172"/>
                    <a:pt x="284" y="171"/>
                  </a:cubicBezTo>
                  <a:cubicBezTo>
                    <a:pt x="284" y="164"/>
                    <a:pt x="284" y="156"/>
                    <a:pt x="285" y="146"/>
                  </a:cubicBezTo>
                  <a:cubicBezTo>
                    <a:pt x="291" y="81"/>
                    <a:pt x="279" y="23"/>
                    <a:pt x="233" y="18"/>
                  </a:cubicBezTo>
                  <a:cubicBezTo>
                    <a:pt x="230" y="15"/>
                    <a:pt x="227" y="13"/>
                    <a:pt x="222" y="10"/>
                  </a:cubicBezTo>
                  <a:cubicBezTo>
                    <a:pt x="213" y="5"/>
                    <a:pt x="200" y="0"/>
                    <a:pt x="184" y="0"/>
                  </a:cubicBezTo>
                  <a:cubicBezTo>
                    <a:pt x="182" y="0"/>
                    <a:pt x="181" y="0"/>
                    <a:pt x="180" y="0"/>
                  </a:cubicBezTo>
                  <a:cubicBezTo>
                    <a:pt x="170" y="0"/>
                    <a:pt x="158" y="1"/>
                    <a:pt x="145" y="6"/>
                  </a:cubicBezTo>
                  <a:cubicBezTo>
                    <a:pt x="128" y="13"/>
                    <a:pt x="82" y="29"/>
                    <a:pt x="85" y="128"/>
                  </a:cubicBezTo>
                  <a:cubicBezTo>
                    <a:pt x="85" y="145"/>
                    <a:pt x="84" y="160"/>
                    <a:pt x="83" y="171"/>
                  </a:cubicBezTo>
                  <a:cubicBezTo>
                    <a:pt x="82" y="172"/>
                    <a:pt x="82" y="172"/>
                    <a:pt x="82" y="173"/>
                  </a:cubicBezTo>
                  <a:cubicBezTo>
                    <a:pt x="82" y="174"/>
                    <a:pt x="82" y="175"/>
                    <a:pt x="82" y="175"/>
                  </a:cubicBezTo>
                  <a:cubicBezTo>
                    <a:pt x="74" y="227"/>
                    <a:pt x="50" y="227"/>
                    <a:pt x="50" y="227"/>
                  </a:cubicBezTo>
                  <a:cubicBezTo>
                    <a:pt x="50" y="227"/>
                    <a:pt x="67" y="253"/>
                    <a:pt x="127" y="255"/>
                  </a:cubicBezTo>
                  <a:cubicBezTo>
                    <a:pt x="129" y="255"/>
                    <a:pt x="132" y="255"/>
                    <a:pt x="134" y="255"/>
                  </a:cubicBezTo>
                  <a:cubicBezTo>
                    <a:pt x="134" y="255"/>
                    <a:pt x="134" y="272"/>
                    <a:pt x="133" y="273"/>
                  </a:cubicBezTo>
                  <a:cubicBezTo>
                    <a:pt x="133" y="274"/>
                    <a:pt x="132" y="275"/>
                    <a:pt x="131" y="276"/>
                  </a:cubicBezTo>
                  <a:cubicBezTo>
                    <a:pt x="128" y="278"/>
                    <a:pt x="125" y="280"/>
                    <a:pt x="123" y="282"/>
                  </a:cubicBezTo>
                  <a:cubicBezTo>
                    <a:pt x="123" y="291"/>
                    <a:pt x="123" y="291"/>
                    <a:pt x="123" y="291"/>
                  </a:cubicBezTo>
                  <a:cubicBezTo>
                    <a:pt x="123" y="351"/>
                    <a:pt x="123" y="351"/>
                    <a:pt x="123" y="351"/>
                  </a:cubicBezTo>
                  <a:cubicBezTo>
                    <a:pt x="130" y="353"/>
                    <a:pt x="135" y="360"/>
                    <a:pt x="135" y="368"/>
                  </a:cubicBezTo>
                  <a:cubicBezTo>
                    <a:pt x="134" y="377"/>
                    <a:pt x="127" y="385"/>
                    <a:pt x="118" y="385"/>
                  </a:cubicBezTo>
                  <a:cubicBezTo>
                    <a:pt x="108" y="385"/>
                    <a:pt x="100" y="377"/>
                    <a:pt x="100" y="368"/>
                  </a:cubicBezTo>
                  <a:cubicBezTo>
                    <a:pt x="100" y="360"/>
                    <a:pt x="105" y="353"/>
                    <a:pt x="112" y="351"/>
                  </a:cubicBezTo>
                  <a:cubicBezTo>
                    <a:pt x="112" y="289"/>
                    <a:pt x="112" y="289"/>
                    <a:pt x="112" y="289"/>
                  </a:cubicBezTo>
                  <a:cubicBezTo>
                    <a:pt x="109" y="291"/>
                    <a:pt x="106" y="292"/>
                    <a:pt x="103" y="294"/>
                  </a:cubicBezTo>
                  <a:cubicBezTo>
                    <a:pt x="42" y="324"/>
                    <a:pt x="42" y="324"/>
                    <a:pt x="42" y="324"/>
                  </a:cubicBezTo>
                  <a:cubicBezTo>
                    <a:pt x="26" y="332"/>
                    <a:pt x="14" y="348"/>
                    <a:pt x="11" y="365"/>
                  </a:cubicBezTo>
                  <a:cubicBezTo>
                    <a:pt x="2" y="415"/>
                    <a:pt x="2" y="415"/>
                    <a:pt x="2" y="415"/>
                  </a:cubicBezTo>
                  <a:cubicBezTo>
                    <a:pt x="1" y="421"/>
                    <a:pt x="1" y="421"/>
                    <a:pt x="1" y="421"/>
                  </a:cubicBezTo>
                  <a:cubicBezTo>
                    <a:pt x="0" y="423"/>
                    <a:pt x="1" y="425"/>
                    <a:pt x="2" y="426"/>
                  </a:cubicBezTo>
                  <a:cubicBezTo>
                    <a:pt x="2" y="426"/>
                    <a:pt x="2" y="427"/>
                    <a:pt x="2" y="427"/>
                  </a:cubicBezTo>
                  <a:cubicBezTo>
                    <a:pt x="3" y="427"/>
                    <a:pt x="3" y="427"/>
                    <a:pt x="3" y="427"/>
                  </a:cubicBezTo>
                  <a:cubicBezTo>
                    <a:pt x="4" y="428"/>
                    <a:pt x="5" y="429"/>
                    <a:pt x="7" y="429"/>
                  </a:cubicBezTo>
                  <a:cubicBezTo>
                    <a:pt x="360" y="429"/>
                    <a:pt x="360" y="429"/>
                    <a:pt x="360" y="429"/>
                  </a:cubicBezTo>
                  <a:cubicBezTo>
                    <a:pt x="364" y="429"/>
                    <a:pt x="368" y="425"/>
                    <a:pt x="367" y="4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descr="Contact information:&#10;&#10;Contact details for a person that may/may not be organization-specific&#13;&#10;Later used as:&#13;&#10;Primary Contact Information for Study Person&#13;&#10;Organization specific Contact details&#13;&#10;">
            <a:extLst>
              <a:ext uri="{FF2B5EF4-FFF2-40B4-BE49-F238E27FC236}">
                <a16:creationId xmlns:a16="http://schemas.microsoft.com/office/drawing/2014/main" id="{901B0743-0F5E-415D-AE45-046789AEBBC6}"/>
              </a:ext>
            </a:extLst>
          </p:cNvPr>
          <p:cNvGrpSpPr/>
          <p:nvPr/>
        </p:nvGrpSpPr>
        <p:grpSpPr>
          <a:xfrm>
            <a:off x="2708343" y="1670324"/>
            <a:ext cx="2226277" cy="4354542"/>
            <a:chOff x="2651430" y="1343726"/>
            <a:chExt cx="2226277" cy="5046439"/>
          </a:xfrm>
        </p:grpSpPr>
        <p:sp>
          <p:nvSpPr>
            <p:cNvPr id="19" name="Round Single Corner Rectangle 35">
              <a:extLst>
                <a:ext uri="{FF2B5EF4-FFF2-40B4-BE49-F238E27FC236}">
                  <a16:creationId xmlns:a16="http://schemas.microsoft.com/office/drawing/2014/main" id="{80858D9A-1399-45A3-BB34-3CFE7F2547C7}"/>
                </a:ext>
              </a:extLst>
            </p:cNvPr>
            <p:cNvSpPr/>
            <p:nvPr/>
          </p:nvSpPr>
          <p:spPr>
            <a:xfrm rot="10800000">
              <a:off x="2701162" y="1343726"/>
              <a:ext cx="2118634" cy="504643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21" name="TextBox 20">
              <a:extLst>
                <a:ext uri="{FF2B5EF4-FFF2-40B4-BE49-F238E27FC236}">
                  <a16:creationId xmlns:a16="http://schemas.microsoft.com/office/drawing/2014/main" id="{168FF750-5403-45A2-BA78-915FE2D3BB4F}"/>
                </a:ext>
              </a:extLst>
            </p:cNvPr>
            <p:cNvSpPr txBox="1"/>
            <p:nvPr/>
          </p:nvSpPr>
          <p:spPr>
            <a:xfrm>
              <a:off x="2657276" y="1674920"/>
              <a:ext cx="2220431" cy="769441"/>
            </a:xfrm>
            <a:prstGeom prst="rect">
              <a:avLst/>
            </a:prstGeom>
            <a:noFill/>
          </p:spPr>
          <p:txBody>
            <a:bodyPr wrap="square" rtlCol="0">
              <a:spAutoFit/>
            </a:bodyPr>
            <a:lstStyle/>
            <a:p>
              <a:pPr algn="ctr"/>
              <a:r>
                <a:rPr lang="en-US" sz="2200" b="1" dirty="0">
                  <a:solidFill>
                    <a:schemeClr val="bg2">
                      <a:lumMod val="50000"/>
                    </a:schemeClr>
                  </a:solidFill>
                </a:rPr>
                <a:t>Contact Information</a:t>
              </a:r>
            </a:p>
          </p:txBody>
        </p:sp>
        <p:sp>
          <p:nvSpPr>
            <p:cNvPr id="23" name="TextBox 22">
              <a:extLst>
                <a:ext uri="{FF2B5EF4-FFF2-40B4-BE49-F238E27FC236}">
                  <a16:creationId xmlns:a16="http://schemas.microsoft.com/office/drawing/2014/main" id="{8B83C159-821C-4320-9457-C32A0B9E884F}"/>
                </a:ext>
              </a:extLst>
            </p:cNvPr>
            <p:cNvSpPr txBox="1"/>
            <p:nvPr/>
          </p:nvSpPr>
          <p:spPr>
            <a:xfrm>
              <a:off x="2651430" y="2542352"/>
              <a:ext cx="2203137" cy="310311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2">
                      <a:lumMod val="50000"/>
                    </a:schemeClr>
                  </a:solidFill>
                </a:rPr>
                <a:t>Contact details for a person that may/may not be organization-specific</a:t>
              </a:r>
            </a:p>
            <a:p>
              <a:pPr marL="285750" indent="-285750">
                <a:buFont typeface="Arial" panose="020B0604020202020204" pitchFamily="34" charset="0"/>
                <a:buChar char="•"/>
              </a:pPr>
              <a:r>
                <a:rPr lang="en-US" sz="1400" dirty="0">
                  <a:solidFill>
                    <a:schemeClr val="bg2">
                      <a:lumMod val="50000"/>
                    </a:schemeClr>
                  </a:solidFill>
                </a:rPr>
                <a:t>Later used as:</a:t>
              </a:r>
            </a:p>
            <a:p>
              <a:pPr marL="742950" lvl="1" indent="-285750">
                <a:buFont typeface="Arial" panose="020B0604020202020204" pitchFamily="34" charset="0"/>
                <a:buChar char="•"/>
              </a:pPr>
              <a:r>
                <a:rPr lang="en-US" sz="1400" dirty="0">
                  <a:solidFill>
                    <a:schemeClr val="bg2">
                      <a:lumMod val="50000"/>
                    </a:schemeClr>
                  </a:solidFill>
                </a:rPr>
                <a:t>Primary Contact Information for Study Person</a:t>
              </a:r>
            </a:p>
            <a:p>
              <a:pPr marL="742950" lvl="1" indent="-285750">
                <a:buFont typeface="Arial" panose="020B0604020202020204" pitchFamily="34" charset="0"/>
                <a:buChar char="•"/>
              </a:pPr>
              <a:r>
                <a:rPr lang="en-US" sz="1400" dirty="0">
                  <a:solidFill>
                    <a:schemeClr val="bg2">
                      <a:lumMod val="50000"/>
                    </a:schemeClr>
                  </a:solidFill>
                </a:rPr>
                <a:t>Organization specific Contact details</a:t>
              </a:r>
            </a:p>
            <a:p>
              <a:pPr marL="742950" lvl="1" indent="-285750">
                <a:buFont typeface="Arial" panose="020B0604020202020204" pitchFamily="34" charset="0"/>
                <a:buChar char="•"/>
              </a:pPr>
              <a:endParaRPr lang="en-US" sz="1400" dirty="0">
                <a:solidFill>
                  <a:schemeClr val="bg2">
                    <a:lumMod val="50000"/>
                  </a:schemeClr>
                </a:solidFill>
              </a:endParaRPr>
            </a:p>
          </p:txBody>
        </p:sp>
      </p:grpSp>
      <p:sp>
        <p:nvSpPr>
          <p:cNvPr id="26" name="Round Single Corner Rectangle 35">
            <a:extLst>
              <a:ext uri="{FF2B5EF4-FFF2-40B4-BE49-F238E27FC236}">
                <a16:creationId xmlns:a16="http://schemas.microsoft.com/office/drawing/2014/main" id="{FAEBEC64-BE56-40DC-B325-33AE45FEF384}"/>
              </a:ext>
              <a:ext uri="{C183D7F6-B498-43B3-948B-1728B52AA6E4}">
                <adec:decorative xmlns:adec="http://schemas.microsoft.com/office/drawing/2017/decorative" val="1"/>
              </a:ext>
            </a:extLst>
          </p:cNvPr>
          <p:cNvSpPr/>
          <p:nvPr/>
        </p:nvSpPr>
        <p:spPr>
          <a:xfrm rot="10800000">
            <a:off x="4954000" y="1679291"/>
            <a:ext cx="2209571" cy="4354542"/>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28" name="TextBox 27">
            <a:extLst>
              <a:ext uri="{FF2B5EF4-FFF2-40B4-BE49-F238E27FC236}">
                <a16:creationId xmlns:a16="http://schemas.microsoft.com/office/drawing/2014/main" id="{C6338576-8C4A-4A23-B411-C5FD14A68747}"/>
              </a:ext>
            </a:extLst>
          </p:cNvPr>
          <p:cNvSpPr txBox="1"/>
          <p:nvPr/>
        </p:nvSpPr>
        <p:spPr>
          <a:xfrm>
            <a:off x="4775166" y="1963162"/>
            <a:ext cx="2454478" cy="371810"/>
          </a:xfrm>
          <a:prstGeom prst="rect">
            <a:avLst/>
          </a:prstGeom>
          <a:noFill/>
        </p:spPr>
        <p:txBody>
          <a:bodyPr wrap="square" rtlCol="0">
            <a:spAutoFit/>
          </a:bodyPr>
          <a:lstStyle/>
          <a:p>
            <a:pPr algn="ctr"/>
            <a:r>
              <a:rPr lang="en-US" sz="2200" b="1" dirty="0">
                <a:solidFill>
                  <a:schemeClr val="bg2">
                    <a:lumMod val="50000"/>
                  </a:schemeClr>
                </a:solidFill>
              </a:rPr>
              <a:t>Organization</a:t>
            </a:r>
          </a:p>
        </p:txBody>
      </p:sp>
      <p:sp>
        <p:nvSpPr>
          <p:cNvPr id="30" name="TextBox 29">
            <a:extLst>
              <a:ext uri="{FF2B5EF4-FFF2-40B4-BE49-F238E27FC236}">
                <a16:creationId xmlns:a16="http://schemas.microsoft.com/office/drawing/2014/main" id="{54B08CA9-399F-4C94-98B0-F8BBD3FF68B2}"/>
              </a:ext>
            </a:extLst>
          </p:cNvPr>
          <p:cNvSpPr txBox="1"/>
          <p:nvPr/>
        </p:nvSpPr>
        <p:spPr>
          <a:xfrm>
            <a:off x="4957760" y="2708568"/>
            <a:ext cx="2203137"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2">
                    <a:lumMod val="50000"/>
                  </a:schemeClr>
                </a:solidFill>
              </a:rPr>
              <a:t>Institution, IRB, Sponsor or Vendor that may participate in a study</a:t>
            </a:r>
          </a:p>
          <a:p>
            <a:pPr marL="285750" indent="-285750">
              <a:buFont typeface="Arial" panose="020B0604020202020204" pitchFamily="34" charset="0"/>
              <a:buChar char="•"/>
            </a:pPr>
            <a:r>
              <a:rPr lang="en-US" sz="1400" dirty="0">
                <a:solidFill>
                  <a:schemeClr val="bg2">
                    <a:lumMod val="50000"/>
                  </a:schemeClr>
                </a:solidFill>
              </a:rPr>
              <a:t>Allows linking of additional data like Location</a:t>
            </a:r>
          </a:p>
          <a:p>
            <a:pPr marL="285750" indent="-285750">
              <a:buFont typeface="Arial" panose="020B0604020202020204" pitchFamily="34" charset="0"/>
              <a:buChar char="•"/>
            </a:pPr>
            <a:r>
              <a:rPr lang="en-US" sz="1400" dirty="0">
                <a:solidFill>
                  <a:schemeClr val="bg2">
                    <a:lumMod val="50000"/>
                  </a:schemeClr>
                </a:solidFill>
              </a:rPr>
              <a:t>Later used as:</a:t>
            </a:r>
          </a:p>
          <a:p>
            <a:pPr marL="742950" lvl="1" indent="-285750">
              <a:buFont typeface="Arial" panose="020B0604020202020204" pitchFamily="34" charset="0"/>
              <a:buChar char="•"/>
            </a:pPr>
            <a:r>
              <a:rPr lang="en-US" sz="1400" dirty="0">
                <a:solidFill>
                  <a:schemeClr val="bg2">
                    <a:lumMod val="50000"/>
                  </a:schemeClr>
                </a:solidFill>
              </a:rPr>
              <a:t>Study, Study Country, or Study Site Organization</a:t>
            </a:r>
          </a:p>
          <a:p>
            <a:pPr marL="742950" lvl="1" indent="-285750">
              <a:buFont typeface="Arial" panose="020B0604020202020204" pitchFamily="34" charset="0"/>
              <a:buChar char="•"/>
            </a:pPr>
            <a:endParaRPr lang="en-US" sz="1400" dirty="0">
              <a:solidFill>
                <a:schemeClr val="bg2">
                  <a:lumMod val="50000"/>
                </a:schemeClr>
              </a:solidFill>
            </a:endParaRPr>
          </a:p>
        </p:txBody>
      </p:sp>
      <p:grpSp>
        <p:nvGrpSpPr>
          <p:cNvPr id="3" name="Group 2" descr="Location:&#10;Physical address(es) of an organization’s facilities &#13;&#10;Allows linking of additional data like Available Staff, Equipment and Facilities&#13;&#10;Later used as:&#13;&#10;Site Organization’s Primary Location&#13;&#10;Additional Study Site Location&#13;&#10;">
            <a:extLst>
              <a:ext uri="{FF2B5EF4-FFF2-40B4-BE49-F238E27FC236}">
                <a16:creationId xmlns:a16="http://schemas.microsoft.com/office/drawing/2014/main" id="{7CDE89D4-4E4B-4538-AC9F-3E9DFA9FAADB}"/>
              </a:ext>
            </a:extLst>
          </p:cNvPr>
          <p:cNvGrpSpPr/>
          <p:nvPr/>
        </p:nvGrpSpPr>
        <p:grpSpPr>
          <a:xfrm>
            <a:off x="7070189" y="1670454"/>
            <a:ext cx="2454478" cy="4352163"/>
            <a:chOff x="7026511" y="1343726"/>
            <a:chExt cx="2454478" cy="5043681"/>
          </a:xfrm>
        </p:grpSpPr>
        <p:sp>
          <p:nvSpPr>
            <p:cNvPr id="4" name="Round Single Corner Rectangle 35">
              <a:extLst>
                <a:ext uri="{FF2B5EF4-FFF2-40B4-BE49-F238E27FC236}">
                  <a16:creationId xmlns:a16="http://schemas.microsoft.com/office/drawing/2014/main" id="{7E8C668D-3EFA-4CC6-BDEF-1EA2CDC5548E}"/>
                </a:ext>
              </a:extLst>
            </p:cNvPr>
            <p:cNvSpPr/>
            <p:nvPr/>
          </p:nvSpPr>
          <p:spPr>
            <a:xfrm rot="10800000">
              <a:off x="7160416" y="1343726"/>
              <a:ext cx="2221263" cy="5043681"/>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6" name="TextBox 5">
              <a:extLst>
                <a:ext uri="{FF2B5EF4-FFF2-40B4-BE49-F238E27FC236}">
                  <a16:creationId xmlns:a16="http://schemas.microsoft.com/office/drawing/2014/main" id="{BD48C97B-F0F0-4349-A07C-03E3154CC895}"/>
                </a:ext>
              </a:extLst>
            </p:cNvPr>
            <p:cNvSpPr txBox="1"/>
            <p:nvPr/>
          </p:nvSpPr>
          <p:spPr>
            <a:xfrm>
              <a:off x="7026511" y="1666920"/>
              <a:ext cx="2454478" cy="430887"/>
            </a:xfrm>
            <a:prstGeom prst="rect">
              <a:avLst/>
            </a:prstGeom>
            <a:noFill/>
          </p:spPr>
          <p:txBody>
            <a:bodyPr wrap="square" rtlCol="0">
              <a:spAutoFit/>
            </a:bodyPr>
            <a:lstStyle/>
            <a:p>
              <a:pPr algn="ctr"/>
              <a:r>
                <a:rPr lang="en-US" sz="2200" b="1" dirty="0">
                  <a:solidFill>
                    <a:schemeClr val="bg2">
                      <a:lumMod val="50000"/>
                    </a:schemeClr>
                  </a:solidFill>
                </a:rPr>
                <a:t>Location</a:t>
              </a:r>
            </a:p>
          </p:txBody>
        </p:sp>
        <p:sp>
          <p:nvSpPr>
            <p:cNvPr id="8" name="TextBox 7" descr="Location: &#10;Physical address(es) of an organization’s facilities &#13;&#10;Allows linking of additional data like Available Staff, Equipment and Facilities&#13;&#10;Later used as:&#13;&#10;Site Organization’s Primary Location&#13;&#10;Additional Study Site Location&#13;&#10;">
              <a:extLst>
                <a:ext uri="{FF2B5EF4-FFF2-40B4-BE49-F238E27FC236}">
                  <a16:creationId xmlns:a16="http://schemas.microsoft.com/office/drawing/2014/main" id="{47592108-03BC-43C2-A8B4-8BF136194EB5}"/>
                </a:ext>
              </a:extLst>
            </p:cNvPr>
            <p:cNvSpPr txBox="1"/>
            <p:nvPr/>
          </p:nvSpPr>
          <p:spPr>
            <a:xfrm>
              <a:off x="7169041" y="2555501"/>
              <a:ext cx="2163327" cy="360246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2">
                      <a:lumMod val="50000"/>
                    </a:schemeClr>
                  </a:solidFill>
                </a:rPr>
                <a:t>Physical address(es) of an organization’s facilities </a:t>
              </a:r>
            </a:p>
            <a:p>
              <a:pPr marL="285750" indent="-285750">
                <a:buFont typeface="Arial" panose="020B0604020202020204" pitchFamily="34" charset="0"/>
                <a:buChar char="•"/>
              </a:pPr>
              <a:r>
                <a:rPr lang="en-US" sz="1400" dirty="0">
                  <a:solidFill>
                    <a:schemeClr val="bg2">
                      <a:lumMod val="50000"/>
                    </a:schemeClr>
                  </a:solidFill>
                </a:rPr>
                <a:t>Allows linking of additional data like Available Staff, Equipment and Facilities</a:t>
              </a:r>
            </a:p>
            <a:p>
              <a:pPr marL="285750" indent="-285750">
                <a:buFont typeface="Arial" panose="020B0604020202020204" pitchFamily="34" charset="0"/>
                <a:buChar char="•"/>
              </a:pPr>
              <a:r>
                <a:rPr lang="en-US" sz="1400" dirty="0">
                  <a:solidFill>
                    <a:schemeClr val="bg2">
                      <a:lumMod val="50000"/>
                    </a:schemeClr>
                  </a:solidFill>
                </a:rPr>
                <a:t>Later used as:</a:t>
              </a:r>
            </a:p>
            <a:p>
              <a:pPr marL="742950" lvl="1" indent="-285750">
                <a:buFont typeface="Arial" panose="020B0604020202020204" pitchFamily="34" charset="0"/>
                <a:buChar char="•"/>
              </a:pPr>
              <a:r>
                <a:rPr lang="en-US" sz="1400" dirty="0">
                  <a:solidFill>
                    <a:schemeClr val="bg2">
                      <a:lumMod val="50000"/>
                    </a:schemeClr>
                  </a:solidFill>
                </a:rPr>
                <a:t>Site Organization’s Primary Location</a:t>
              </a:r>
            </a:p>
            <a:p>
              <a:pPr marL="742950" lvl="1" indent="-285750">
                <a:buFont typeface="Arial" panose="020B0604020202020204" pitchFamily="34" charset="0"/>
                <a:buChar char="•"/>
              </a:pPr>
              <a:r>
                <a:rPr lang="en-US" sz="1400" dirty="0">
                  <a:solidFill>
                    <a:schemeClr val="bg2">
                      <a:lumMod val="50000"/>
                    </a:schemeClr>
                  </a:solidFill>
                </a:rPr>
                <a:t>Additional Study Site Location</a:t>
              </a:r>
            </a:p>
          </p:txBody>
        </p:sp>
      </p:grpSp>
      <p:grpSp>
        <p:nvGrpSpPr>
          <p:cNvPr id="32" name="Group 31" descr="Product: &#10;Represents devices and comparators that may be utilized in a study&#13;&#10;Later used as:&#13;&#10;Study Product">
            <a:extLst>
              <a:ext uri="{FF2B5EF4-FFF2-40B4-BE49-F238E27FC236}">
                <a16:creationId xmlns:a16="http://schemas.microsoft.com/office/drawing/2014/main" id="{56894DD8-565F-49B2-9D35-EA8AED48E71B}"/>
              </a:ext>
            </a:extLst>
          </p:cNvPr>
          <p:cNvGrpSpPr/>
          <p:nvPr/>
        </p:nvGrpSpPr>
        <p:grpSpPr>
          <a:xfrm>
            <a:off x="9424970" y="1666654"/>
            <a:ext cx="2269986" cy="4352161"/>
            <a:chOff x="9381292" y="1336637"/>
            <a:chExt cx="2269986" cy="5043679"/>
          </a:xfrm>
        </p:grpSpPr>
        <p:grpSp>
          <p:nvGrpSpPr>
            <p:cNvPr id="38" name="Group 37">
              <a:extLst>
                <a:ext uri="{FF2B5EF4-FFF2-40B4-BE49-F238E27FC236}">
                  <a16:creationId xmlns:a16="http://schemas.microsoft.com/office/drawing/2014/main" id="{24A416DC-3731-4787-9158-70E0146DC9DC}"/>
                </a:ext>
              </a:extLst>
            </p:cNvPr>
            <p:cNvGrpSpPr/>
            <p:nvPr/>
          </p:nvGrpSpPr>
          <p:grpSpPr>
            <a:xfrm>
              <a:off x="9381292" y="1336637"/>
              <a:ext cx="2269986" cy="5043679"/>
              <a:chOff x="9399221" y="1336637"/>
              <a:chExt cx="2269986" cy="5043679"/>
            </a:xfrm>
          </p:grpSpPr>
          <p:sp>
            <p:nvSpPr>
              <p:cNvPr id="39" name="Round Single Corner Rectangle 35">
                <a:extLst>
                  <a:ext uri="{FF2B5EF4-FFF2-40B4-BE49-F238E27FC236}">
                    <a16:creationId xmlns:a16="http://schemas.microsoft.com/office/drawing/2014/main" id="{ED9FA387-FE80-4FAD-8A05-768E8912ED45}"/>
                  </a:ext>
                </a:extLst>
              </p:cNvPr>
              <p:cNvSpPr/>
              <p:nvPr/>
            </p:nvSpPr>
            <p:spPr>
              <a:xfrm rot="10800000">
                <a:off x="9451431" y="1336637"/>
                <a:ext cx="2116642" cy="504367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42" name="TextBox 41">
                <a:extLst>
                  <a:ext uri="{FF2B5EF4-FFF2-40B4-BE49-F238E27FC236}">
                    <a16:creationId xmlns:a16="http://schemas.microsoft.com/office/drawing/2014/main" id="{F399B4D6-FA4E-4E2B-9140-AF9526BF8F14}"/>
                  </a:ext>
                </a:extLst>
              </p:cNvPr>
              <p:cNvSpPr txBox="1"/>
              <p:nvPr/>
            </p:nvSpPr>
            <p:spPr>
              <a:xfrm>
                <a:off x="9399221" y="1680257"/>
                <a:ext cx="2269986" cy="430887"/>
              </a:xfrm>
              <a:prstGeom prst="rect">
                <a:avLst/>
              </a:prstGeom>
              <a:noFill/>
            </p:spPr>
            <p:txBody>
              <a:bodyPr wrap="square" rtlCol="0">
                <a:spAutoFit/>
              </a:bodyPr>
              <a:lstStyle/>
              <a:p>
                <a:pPr algn="ctr"/>
                <a:r>
                  <a:rPr lang="en-US" sz="2200" b="1" dirty="0">
                    <a:solidFill>
                      <a:schemeClr val="bg2">
                        <a:lumMod val="50000"/>
                      </a:schemeClr>
                    </a:solidFill>
                  </a:rPr>
                  <a:t>Product</a:t>
                </a:r>
              </a:p>
            </p:txBody>
          </p:sp>
        </p:grpSp>
        <p:sp>
          <p:nvSpPr>
            <p:cNvPr id="99" name="TextBox 98">
              <a:extLst>
                <a:ext uri="{FF2B5EF4-FFF2-40B4-BE49-F238E27FC236}">
                  <a16:creationId xmlns:a16="http://schemas.microsoft.com/office/drawing/2014/main" id="{18B9066A-393D-4ACA-9963-450ED2153E70}"/>
                </a:ext>
              </a:extLst>
            </p:cNvPr>
            <p:cNvSpPr txBox="1"/>
            <p:nvPr/>
          </p:nvSpPr>
          <p:spPr>
            <a:xfrm>
              <a:off x="9424876" y="2638539"/>
              <a:ext cx="2099653" cy="1605058"/>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2">
                      <a:lumMod val="50000"/>
                    </a:schemeClr>
                  </a:solidFill>
                </a:rPr>
                <a:t>Represents devices and comparators that may be utilized in a study</a:t>
              </a:r>
            </a:p>
            <a:p>
              <a:pPr marL="285750" indent="-285750">
                <a:buFont typeface="Arial" panose="020B0604020202020204" pitchFamily="34" charset="0"/>
                <a:buChar char="•"/>
              </a:pPr>
              <a:r>
                <a:rPr lang="en-US" sz="1400" dirty="0">
                  <a:solidFill>
                    <a:schemeClr val="bg2">
                      <a:lumMod val="50000"/>
                    </a:schemeClr>
                  </a:solidFill>
                </a:rPr>
                <a:t>Later used as:</a:t>
              </a:r>
            </a:p>
            <a:p>
              <a:pPr marL="742950" lvl="1" indent="-285750">
                <a:buFont typeface="Arial" panose="020B0604020202020204" pitchFamily="34" charset="0"/>
                <a:buChar char="•"/>
              </a:pPr>
              <a:r>
                <a:rPr lang="en-US" sz="1400" dirty="0">
                  <a:solidFill>
                    <a:schemeClr val="bg2">
                      <a:lumMod val="50000"/>
                    </a:schemeClr>
                  </a:solidFill>
                </a:rPr>
                <a:t>Study Product</a:t>
              </a:r>
            </a:p>
          </p:txBody>
        </p:sp>
      </p:grpSp>
      <p:grpSp>
        <p:nvGrpSpPr>
          <p:cNvPr id="47" name="Group 46">
            <a:extLst>
              <a:ext uri="{FF2B5EF4-FFF2-40B4-BE49-F238E27FC236}">
                <a16:creationId xmlns:a16="http://schemas.microsoft.com/office/drawing/2014/main" id="{512C7E0C-AA0C-4AEC-8357-77583EE4F255}"/>
              </a:ext>
              <a:ext uri="{C183D7F6-B498-43B3-948B-1728B52AA6E4}">
                <adec:decorative xmlns:adec="http://schemas.microsoft.com/office/drawing/2017/decorative" val="1"/>
              </a:ext>
            </a:extLst>
          </p:cNvPr>
          <p:cNvGrpSpPr/>
          <p:nvPr/>
        </p:nvGrpSpPr>
        <p:grpSpPr>
          <a:xfrm>
            <a:off x="3436639" y="1375733"/>
            <a:ext cx="640080" cy="640080"/>
            <a:chOff x="3112839" y="1118272"/>
            <a:chExt cx="640080" cy="640080"/>
          </a:xfrm>
        </p:grpSpPr>
        <p:sp>
          <p:nvSpPr>
            <p:cNvPr id="37" name="Oval 36">
              <a:extLst>
                <a:ext uri="{FF2B5EF4-FFF2-40B4-BE49-F238E27FC236}">
                  <a16:creationId xmlns:a16="http://schemas.microsoft.com/office/drawing/2014/main" id="{40AB654D-640D-49F3-996D-86AC1E1EB023}"/>
                </a:ext>
              </a:extLst>
            </p:cNvPr>
            <p:cNvSpPr/>
            <p:nvPr/>
          </p:nvSpPr>
          <p:spPr>
            <a:xfrm>
              <a:off x="3112839" y="1118272"/>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0CDC944-7825-4647-AF8F-43A1878BFD52}"/>
                </a:ext>
              </a:extLst>
            </p:cNvPr>
            <p:cNvGrpSpPr>
              <a:grpSpLocks noChangeAspect="1"/>
            </p:cNvGrpSpPr>
            <p:nvPr/>
          </p:nvGrpSpPr>
          <p:grpSpPr bwMode="auto">
            <a:xfrm>
              <a:off x="3168559" y="1185019"/>
              <a:ext cx="537838" cy="520682"/>
              <a:chOff x="5024" y="601"/>
              <a:chExt cx="1442" cy="1396"/>
            </a:xfrm>
            <a:solidFill>
              <a:schemeClr val="bg1"/>
            </a:solidFill>
          </p:grpSpPr>
          <p:sp>
            <p:nvSpPr>
              <p:cNvPr id="61" name="Freeform 5">
                <a:extLst>
                  <a:ext uri="{FF2B5EF4-FFF2-40B4-BE49-F238E27FC236}">
                    <a16:creationId xmlns:a16="http://schemas.microsoft.com/office/drawing/2014/main" id="{B29E169E-CCF2-4B5B-B61B-7644BFCD8D6D}"/>
                  </a:ext>
                </a:extLst>
              </p:cNvPr>
              <p:cNvSpPr>
                <a:spLocks noEditPoints="1"/>
              </p:cNvSpPr>
              <p:nvPr/>
            </p:nvSpPr>
            <p:spPr bwMode="auto">
              <a:xfrm>
                <a:off x="5467" y="601"/>
                <a:ext cx="531" cy="508"/>
              </a:xfrm>
              <a:custGeom>
                <a:avLst/>
                <a:gdLst>
                  <a:gd name="T0" fmla="*/ 73 w 145"/>
                  <a:gd name="T1" fmla="*/ 3 h 138"/>
                  <a:gd name="T2" fmla="*/ 136 w 145"/>
                  <a:gd name="T3" fmla="*/ 51 h 138"/>
                  <a:gd name="T4" fmla="*/ 94 w 145"/>
                  <a:gd name="T5" fmla="*/ 128 h 138"/>
                  <a:gd name="T6" fmla="*/ 12 w 145"/>
                  <a:gd name="T7" fmla="*/ 88 h 138"/>
                  <a:gd name="T8" fmla="*/ 57 w 145"/>
                  <a:gd name="T9" fmla="*/ 6 h 138"/>
                  <a:gd name="T10" fmla="*/ 73 w 145"/>
                  <a:gd name="T11" fmla="*/ 3 h 138"/>
                  <a:gd name="T12" fmla="*/ 73 w 145"/>
                  <a:gd name="T13" fmla="*/ 123 h 138"/>
                  <a:gd name="T14" fmla="*/ 90 w 145"/>
                  <a:gd name="T15" fmla="*/ 121 h 138"/>
                  <a:gd name="T16" fmla="*/ 129 w 145"/>
                  <a:gd name="T17" fmla="*/ 52 h 138"/>
                  <a:gd name="T18" fmla="*/ 46 w 145"/>
                  <a:gd name="T19" fmla="*/ 18 h 138"/>
                  <a:gd name="T20" fmla="*/ 18 w 145"/>
                  <a:gd name="T21" fmla="*/ 79 h 138"/>
                  <a:gd name="T22" fmla="*/ 73 w 145"/>
                  <a:gd name="T23" fmla="*/ 1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38">
                    <a:moveTo>
                      <a:pt x="73" y="3"/>
                    </a:moveTo>
                    <a:cubicBezTo>
                      <a:pt x="103" y="3"/>
                      <a:pt x="129" y="23"/>
                      <a:pt x="136" y="51"/>
                    </a:cubicBezTo>
                    <a:cubicBezTo>
                      <a:pt x="145" y="84"/>
                      <a:pt x="126" y="117"/>
                      <a:pt x="94" y="128"/>
                    </a:cubicBezTo>
                    <a:cubicBezTo>
                      <a:pt x="60" y="138"/>
                      <a:pt x="24" y="121"/>
                      <a:pt x="12" y="88"/>
                    </a:cubicBezTo>
                    <a:cubicBezTo>
                      <a:pt x="0" y="53"/>
                      <a:pt x="21" y="15"/>
                      <a:pt x="57" y="6"/>
                    </a:cubicBezTo>
                    <a:cubicBezTo>
                      <a:pt x="62" y="4"/>
                      <a:pt x="68" y="3"/>
                      <a:pt x="73" y="3"/>
                    </a:cubicBezTo>
                    <a:close/>
                    <a:moveTo>
                      <a:pt x="73" y="123"/>
                    </a:moveTo>
                    <a:cubicBezTo>
                      <a:pt x="79" y="123"/>
                      <a:pt x="84" y="122"/>
                      <a:pt x="90" y="121"/>
                    </a:cubicBezTo>
                    <a:cubicBezTo>
                      <a:pt x="119" y="113"/>
                      <a:pt x="137" y="82"/>
                      <a:pt x="129" y="52"/>
                    </a:cubicBezTo>
                    <a:cubicBezTo>
                      <a:pt x="119" y="17"/>
                      <a:pt x="79" y="0"/>
                      <a:pt x="46" y="18"/>
                    </a:cubicBezTo>
                    <a:cubicBezTo>
                      <a:pt x="24" y="30"/>
                      <a:pt x="12" y="55"/>
                      <a:pt x="18" y="79"/>
                    </a:cubicBezTo>
                    <a:cubicBezTo>
                      <a:pt x="24" y="105"/>
                      <a:pt x="47" y="123"/>
                      <a:pt x="73"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a:extLst>
                  <a:ext uri="{FF2B5EF4-FFF2-40B4-BE49-F238E27FC236}">
                    <a16:creationId xmlns:a16="http://schemas.microsoft.com/office/drawing/2014/main" id="{95DCF292-7F19-43A2-AA4C-6E66E732BA8E}"/>
                  </a:ext>
                </a:extLst>
              </p:cNvPr>
              <p:cNvSpPr>
                <a:spLocks noEditPoints="1"/>
              </p:cNvSpPr>
              <p:nvPr/>
            </p:nvSpPr>
            <p:spPr bwMode="auto">
              <a:xfrm>
                <a:off x="5478" y="1493"/>
                <a:ext cx="527" cy="504"/>
              </a:xfrm>
              <a:custGeom>
                <a:avLst/>
                <a:gdLst>
                  <a:gd name="T0" fmla="*/ 71 w 144"/>
                  <a:gd name="T1" fmla="*/ 135 h 137"/>
                  <a:gd name="T2" fmla="*/ 7 w 144"/>
                  <a:gd name="T3" fmla="*/ 86 h 137"/>
                  <a:gd name="T4" fmla="*/ 49 w 144"/>
                  <a:gd name="T5" fmla="*/ 12 h 137"/>
                  <a:gd name="T6" fmla="*/ 132 w 144"/>
                  <a:gd name="T7" fmla="*/ 51 h 137"/>
                  <a:gd name="T8" fmla="*/ 87 w 144"/>
                  <a:gd name="T9" fmla="*/ 133 h 137"/>
                  <a:gd name="T10" fmla="*/ 71 w 144"/>
                  <a:gd name="T11" fmla="*/ 135 h 137"/>
                  <a:gd name="T12" fmla="*/ 70 w 144"/>
                  <a:gd name="T13" fmla="*/ 16 h 137"/>
                  <a:gd name="T14" fmla="*/ 63 w 144"/>
                  <a:gd name="T15" fmla="*/ 16 h 137"/>
                  <a:gd name="T16" fmla="*/ 54 w 144"/>
                  <a:gd name="T17" fmla="*/ 18 h 137"/>
                  <a:gd name="T18" fmla="*/ 16 w 144"/>
                  <a:gd name="T19" fmla="*/ 86 h 137"/>
                  <a:gd name="T20" fmla="*/ 93 w 144"/>
                  <a:gd name="T21" fmla="*/ 123 h 137"/>
                  <a:gd name="T22" fmla="*/ 126 w 144"/>
                  <a:gd name="T23" fmla="*/ 60 h 137"/>
                  <a:gd name="T24" fmla="*/ 70 w 144"/>
                  <a:gd name="T25" fmla="*/ 1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37">
                    <a:moveTo>
                      <a:pt x="71" y="135"/>
                    </a:moveTo>
                    <a:cubicBezTo>
                      <a:pt x="41" y="136"/>
                      <a:pt x="14" y="115"/>
                      <a:pt x="7" y="86"/>
                    </a:cubicBezTo>
                    <a:cubicBezTo>
                      <a:pt x="0" y="54"/>
                      <a:pt x="18" y="23"/>
                      <a:pt x="49" y="12"/>
                    </a:cubicBezTo>
                    <a:cubicBezTo>
                      <a:pt x="83" y="0"/>
                      <a:pt x="120" y="18"/>
                      <a:pt x="132" y="51"/>
                    </a:cubicBezTo>
                    <a:cubicBezTo>
                      <a:pt x="144" y="86"/>
                      <a:pt x="123" y="124"/>
                      <a:pt x="87" y="133"/>
                    </a:cubicBezTo>
                    <a:cubicBezTo>
                      <a:pt x="82" y="135"/>
                      <a:pt x="76" y="136"/>
                      <a:pt x="71" y="135"/>
                    </a:cubicBezTo>
                    <a:close/>
                    <a:moveTo>
                      <a:pt x="70" y="16"/>
                    </a:moveTo>
                    <a:cubicBezTo>
                      <a:pt x="68" y="16"/>
                      <a:pt x="66" y="16"/>
                      <a:pt x="63" y="16"/>
                    </a:cubicBezTo>
                    <a:cubicBezTo>
                      <a:pt x="60" y="17"/>
                      <a:pt x="57" y="17"/>
                      <a:pt x="54" y="18"/>
                    </a:cubicBezTo>
                    <a:cubicBezTo>
                      <a:pt x="25" y="26"/>
                      <a:pt x="7" y="57"/>
                      <a:pt x="16" y="86"/>
                    </a:cubicBezTo>
                    <a:cubicBezTo>
                      <a:pt x="25" y="120"/>
                      <a:pt x="62" y="137"/>
                      <a:pt x="93" y="123"/>
                    </a:cubicBezTo>
                    <a:cubicBezTo>
                      <a:pt x="117" y="113"/>
                      <a:pt x="132" y="87"/>
                      <a:pt x="126" y="60"/>
                    </a:cubicBezTo>
                    <a:cubicBezTo>
                      <a:pt x="121" y="34"/>
                      <a:pt x="97" y="16"/>
                      <a:pt x="7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7C3BBD74-D75B-4C0B-94B7-BEEAD245F0D0}"/>
                  </a:ext>
                </a:extLst>
              </p:cNvPr>
              <p:cNvSpPr>
                <a:spLocks noEditPoints="1"/>
              </p:cNvSpPr>
              <p:nvPr/>
            </p:nvSpPr>
            <p:spPr bwMode="auto">
              <a:xfrm>
                <a:off x="5024" y="1032"/>
                <a:ext cx="523" cy="508"/>
              </a:xfrm>
              <a:custGeom>
                <a:avLst/>
                <a:gdLst>
                  <a:gd name="T0" fmla="*/ 72 w 143"/>
                  <a:gd name="T1" fmla="*/ 137 h 138"/>
                  <a:gd name="T2" fmla="*/ 8 w 143"/>
                  <a:gd name="T3" fmla="*/ 89 h 138"/>
                  <a:gd name="T4" fmla="*/ 48 w 143"/>
                  <a:gd name="T5" fmla="*/ 13 h 138"/>
                  <a:gd name="T6" fmla="*/ 133 w 143"/>
                  <a:gd name="T7" fmla="*/ 55 h 138"/>
                  <a:gd name="T8" fmla="*/ 88 w 143"/>
                  <a:gd name="T9" fmla="*/ 134 h 138"/>
                  <a:gd name="T10" fmla="*/ 72 w 143"/>
                  <a:gd name="T11" fmla="*/ 137 h 138"/>
                  <a:gd name="T12" fmla="*/ 70 w 143"/>
                  <a:gd name="T13" fmla="*/ 17 h 138"/>
                  <a:gd name="T14" fmla="*/ 53 w 143"/>
                  <a:gd name="T15" fmla="*/ 20 h 138"/>
                  <a:gd name="T16" fmla="*/ 16 w 143"/>
                  <a:gd name="T17" fmla="*/ 87 h 138"/>
                  <a:gd name="T18" fmla="*/ 92 w 143"/>
                  <a:gd name="T19" fmla="*/ 125 h 138"/>
                  <a:gd name="T20" fmla="*/ 126 w 143"/>
                  <a:gd name="T21" fmla="*/ 59 h 138"/>
                  <a:gd name="T22" fmla="*/ 70 w 143"/>
                  <a:gd name="T23" fmla="*/ 1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138">
                    <a:moveTo>
                      <a:pt x="72" y="137"/>
                    </a:moveTo>
                    <a:cubicBezTo>
                      <a:pt x="41" y="137"/>
                      <a:pt x="15" y="116"/>
                      <a:pt x="8" y="89"/>
                    </a:cubicBezTo>
                    <a:cubicBezTo>
                      <a:pt x="0" y="57"/>
                      <a:pt x="17" y="25"/>
                      <a:pt x="48" y="13"/>
                    </a:cubicBezTo>
                    <a:cubicBezTo>
                      <a:pt x="84" y="0"/>
                      <a:pt x="122" y="20"/>
                      <a:pt x="133" y="55"/>
                    </a:cubicBezTo>
                    <a:cubicBezTo>
                      <a:pt x="143" y="89"/>
                      <a:pt x="123" y="125"/>
                      <a:pt x="88" y="134"/>
                    </a:cubicBezTo>
                    <a:cubicBezTo>
                      <a:pt x="82" y="136"/>
                      <a:pt x="77" y="137"/>
                      <a:pt x="72" y="137"/>
                    </a:cubicBezTo>
                    <a:close/>
                    <a:moveTo>
                      <a:pt x="70" y="17"/>
                    </a:moveTo>
                    <a:cubicBezTo>
                      <a:pt x="65" y="17"/>
                      <a:pt x="59" y="18"/>
                      <a:pt x="53" y="20"/>
                    </a:cubicBezTo>
                    <a:cubicBezTo>
                      <a:pt x="24" y="29"/>
                      <a:pt x="8" y="59"/>
                      <a:pt x="16" y="87"/>
                    </a:cubicBezTo>
                    <a:cubicBezTo>
                      <a:pt x="25" y="120"/>
                      <a:pt x="60" y="138"/>
                      <a:pt x="92" y="125"/>
                    </a:cubicBezTo>
                    <a:cubicBezTo>
                      <a:pt x="118" y="114"/>
                      <a:pt x="133" y="87"/>
                      <a:pt x="126" y="59"/>
                    </a:cubicBezTo>
                    <a:cubicBezTo>
                      <a:pt x="120" y="34"/>
                      <a:pt x="96" y="17"/>
                      <a:pt x="7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8">
                <a:extLst>
                  <a:ext uri="{FF2B5EF4-FFF2-40B4-BE49-F238E27FC236}">
                    <a16:creationId xmlns:a16="http://schemas.microsoft.com/office/drawing/2014/main" id="{7DB546AB-0B40-4795-AFDB-AC4DEF45A34A}"/>
                  </a:ext>
                </a:extLst>
              </p:cNvPr>
              <p:cNvSpPr>
                <a:spLocks noEditPoints="1"/>
              </p:cNvSpPr>
              <p:nvPr/>
            </p:nvSpPr>
            <p:spPr bwMode="auto">
              <a:xfrm>
                <a:off x="5928" y="1043"/>
                <a:ext cx="538" cy="494"/>
              </a:xfrm>
              <a:custGeom>
                <a:avLst/>
                <a:gdLst>
                  <a:gd name="T0" fmla="*/ 73 w 147"/>
                  <a:gd name="T1" fmla="*/ 134 h 134"/>
                  <a:gd name="T2" fmla="*/ 9 w 147"/>
                  <a:gd name="T3" fmla="*/ 86 h 134"/>
                  <a:gd name="T4" fmla="*/ 53 w 147"/>
                  <a:gd name="T5" fmla="*/ 9 h 134"/>
                  <a:gd name="T6" fmla="*/ 131 w 147"/>
                  <a:gd name="T7" fmla="*/ 44 h 134"/>
                  <a:gd name="T8" fmla="*/ 89 w 147"/>
                  <a:gd name="T9" fmla="*/ 131 h 134"/>
                  <a:gd name="T10" fmla="*/ 73 w 147"/>
                  <a:gd name="T11" fmla="*/ 134 h 134"/>
                  <a:gd name="T12" fmla="*/ 14 w 147"/>
                  <a:gd name="T13" fmla="*/ 72 h 134"/>
                  <a:gd name="T14" fmla="*/ 17 w 147"/>
                  <a:gd name="T15" fmla="*/ 85 h 134"/>
                  <a:gd name="T16" fmla="*/ 88 w 147"/>
                  <a:gd name="T17" fmla="*/ 124 h 134"/>
                  <a:gd name="T18" fmla="*/ 126 w 147"/>
                  <a:gd name="T19" fmla="*/ 52 h 134"/>
                  <a:gd name="T20" fmla="*/ 57 w 147"/>
                  <a:gd name="T21" fmla="*/ 16 h 134"/>
                  <a:gd name="T22" fmla="*/ 14 w 147"/>
                  <a:gd name="T23" fmla="*/ 7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34">
                    <a:moveTo>
                      <a:pt x="73" y="134"/>
                    </a:moveTo>
                    <a:cubicBezTo>
                      <a:pt x="42" y="134"/>
                      <a:pt x="16" y="114"/>
                      <a:pt x="9" y="86"/>
                    </a:cubicBezTo>
                    <a:cubicBezTo>
                      <a:pt x="0" y="53"/>
                      <a:pt x="20" y="18"/>
                      <a:pt x="53" y="9"/>
                    </a:cubicBezTo>
                    <a:cubicBezTo>
                      <a:pt x="84" y="0"/>
                      <a:pt x="117" y="15"/>
                      <a:pt x="131" y="44"/>
                    </a:cubicBezTo>
                    <a:cubicBezTo>
                      <a:pt x="147" y="80"/>
                      <a:pt x="126" y="121"/>
                      <a:pt x="89" y="131"/>
                    </a:cubicBezTo>
                    <a:cubicBezTo>
                      <a:pt x="83" y="133"/>
                      <a:pt x="77" y="134"/>
                      <a:pt x="73" y="134"/>
                    </a:cubicBezTo>
                    <a:close/>
                    <a:moveTo>
                      <a:pt x="14" y="72"/>
                    </a:moveTo>
                    <a:cubicBezTo>
                      <a:pt x="15" y="75"/>
                      <a:pt x="15" y="80"/>
                      <a:pt x="17" y="85"/>
                    </a:cubicBezTo>
                    <a:cubicBezTo>
                      <a:pt x="25" y="115"/>
                      <a:pt x="57" y="133"/>
                      <a:pt x="88" y="124"/>
                    </a:cubicBezTo>
                    <a:cubicBezTo>
                      <a:pt x="118" y="115"/>
                      <a:pt x="136" y="82"/>
                      <a:pt x="126" y="52"/>
                    </a:cubicBezTo>
                    <a:cubicBezTo>
                      <a:pt x="116" y="25"/>
                      <a:pt x="87" y="8"/>
                      <a:pt x="57" y="16"/>
                    </a:cubicBezTo>
                    <a:cubicBezTo>
                      <a:pt x="33" y="22"/>
                      <a:pt x="15" y="43"/>
                      <a:pt x="14"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9">
                <a:extLst>
                  <a:ext uri="{FF2B5EF4-FFF2-40B4-BE49-F238E27FC236}">
                    <a16:creationId xmlns:a16="http://schemas.microsoft.com/office/drawing/2014/main" id="{10844833-A369-4D2E-A3B9-CED4D6609AC4}"/>
                  </a:ext>
                </a:extLst>
              </p:cNvPr>
              <p:cNvSpPr>
                <a:spLocks/>
              </p:cNvSpPr>
              <p:nvPr/>
            </p:nvSpPr>
            <p:spPr bwMode="auto">
              <a:xfrm>
                <a:off x="5976" y="1540"/>
                <a:ext cx="172" cy="170"/>
              </a:xfrm>
              <a:custGeom>
                <a:avLst/>
                <a:gdLst>
                  <a:gd name="T0" fmla="*/ 32 w 47"/>
                  <a:gd name="T1" fmla="*/ 0 h 46"/>
                  <a:gd name="T2" fmla="*/ 47 w 47"/>
                  <a:gd name="T3" fmla="*/ 4 h 46"/>
                  <a:gd name="T4" fmla="*/ 4 w 47"/>
                  <a:gd name="T5" fmla="*/ 46 h 46"/>
                  <a:gd name="T6" fmla="*/ 0 w 47"/>
                  <a:gd name="T7" fmla="*/ 31 h 46"/>
                  <a:gd name="T8" fmla="*/ 17 w 47"/>
                  <a:gd name="T9" fmla="*/ 17 h 46"/>
                  <a:gd name="T10" fmla="*/ 32 w 47"/>
                  <a:gd name="T11" fmla="*/ 0 h 46"/>
                </a:gdLst>
                <a:ahLst/>
                <a:cxnLst>
                  <a:cxn ang="0">
                    <a:pos x="T0" y="T1"/>
                  </a:cxn>
                  <a:cxn ang="0">
                    <a:pos x="T2" y="T3"/>
                  </a:cxn>
                  <a:cxn ang="0">
                    <a:pos x="T4" y="T5"/>
                  </a:cxn>
                  <a:cxn ang="0">
                    <a:pos x="T6" y="T7"/>
                  </a:cxn>
                  <a:cxn ang="0">
                    <a:pos x="T8" y="T9"/>
                  </a:cxn>
                  <a:cxn ang="0">
                    <a:pos x="T10" y="T11"/>
                  </a:cxn>
                </a:cxnLst>
                <a:rect l="0" t="0" r="r" b="b"/>
                <a:pathLst>
                  <a:path w="47" h="46">
                    <a:moveTo>
                      <a:pt x="32" y="0"/>
                    </a:moveTo>
                    <a:cubicBezTo>
                      <a:pt x="37" y="1"/>
                      <a:pt x="42" y="2"/>
                      <a:pt x="47" y="4"/>
                    </a:cubicBezTo>
                    <a:cubicBezTo>
                      <a:pt x="36" y="21"/>
                      <a:pt x="22" y="35"/>
                      <a:pt x="4" y="46"/>
                    </a:cubicBezTo>
                    <a:cubicBezTo>
                      <a:pt x="3" y="41"/>
                      <a:pt x="1" y="36"/>
                      <a:pt x="0" y="31"/>
                    </a:cubicBezTo>
                    <a:cubicBezTo>
                      <a:pt x="6" y="26"/>
                      <a:pt x="12" y="22"/>
                      <a:pt x="17" y="17"/>
                    </a:cubicBezTo>
                    <a:cubicBezTo>
                      <a:pt x="22" y="11"/>
                      <a:pt x="27" y="6"/>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
                <a:extLst>
                  <a:ext uri="{FF2B5EF4-FFF2-40B4-BE49-F238E27FC236}">
                    <a16:creationId xmlns:a16="http://schemas.microsoft.com/office/drawing/2014/main" id="{17A14064-9C89-4435-89BD-9BDFE1945044}"/>
                  </a:ext>
                </a:extLst>
              </p:cNvPr>
              <p:cNvSpPr>
                <a:spLocks/>
              </p:cNvSpPr>
              <p:nvPr/>
            </p:nvSpPr>
            <p:spPr bwMode="auto">
              <a:xfrm>
                <a:off x="5324" y="1537"/>
                <a:ext cx="176" cy="173"/>
              </a:xfrm>
              <a:custGeom>
                <a:avLst/>
                <a:gdLst>
                  <a:gd name="T0" fmla="*/ 0 w 48"/>
                  <a:gd name="T1" fmla="*/ 5 h 47"/>
                  <a:gd name="T2" fmla="*/ 16 w 48"/>
                  <a:gd name="T3" fmla="*/ 0 h 47"/>
                  <a:gd name="T4" fmla="*/ 48 w 48"/>
                  <a:gd name="T5" fmla="*/ 32 h 47"/>
                  <a:gd name="T6" fmla="*/ 43 w 48"/>
                  <a:gd name="T7" fmla="*/ 47 h 47"/>
                  <a:gd name="T8" fmla="*/ 0 w 48"/>
                  <a:gd name="T9" fmla="*/ 5 h 47"/>
                </a:gdLst>
                <a:ahLst/>
                <a:cxnLst>
                  <a:cxn ang="0">
                    <a:pos x="T0" y="T1"/>
                  </a:cxn>
                  <a:cxn ang="0">
                    <a:pos x="T2" y="T3"/>
                  </a:cxn>
                  <a:cxn ang="0">
                    <a:pos x="T4" y="T5"/>
                  </a:cxn>
                  <a:cxn ang="0">
                    <a:pos x="T6" y="T7"/>
                  </a:cxn>
                  <a:cxn ang="0">
                    <a:pos x="T8" y="T9"/>
                  </a:cxn>
                </a:cxnLst>
                <a:rect l="0" t="0" r="r" b="b"/>
                <a:pathLst>
                  <a:path w="48" h="47">
                    <a:moveTo>
                      <a:pt x="0" y="5"/>
                    </a:moveTo>
                    <a:cubicBezTo>
                      <a:pt x="6" y="3"/>
                      <a:pt x="11" y="2"/>
                      <a:pt x="16" y="0"/>
                    </a:cubicBezTo>
                    <a:cubicBezTo>
                      <a:pt x="24" y="13"/>
                      <a:pt x="35" y="23"/>
                      <a:pt x="48" y="32"/>
                    </a:cubicBezTo>
                    <a:cubicBezTo>
                      <a:pt x="46" y="37"/>
                      <a:pt x="44" y="42"/>
                      <a:pt x="43" y="47"/>
                    </a:cubicBezTo>
                    <a:cubicBezTo>
                      <a:pt x="25" y="36"/>
                      <a:pt x="11" y="2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
                <a:extLst>
                  <a:ext uri="{FF2B5EF4-FFF2-40B4-BE49-F238E27FC236}">
                    <a16:creationId xmlns:a16="http://schemas.microsoft.com/office/drawing/2014/main" id="{1E79B0F4-48DB-4F65-965D-4878540E99EC}"/>
                  </a:ext>
                </a:extLst>
              </p:cNvPr>
              <p:cNvSpPr>
                <a:spLocks/>
              </p:cNvSpPr>
              <p:nvPr/>
            </p:nvSpPr>
            <p:spPr bwMode="auto">
              <a:xfrm>
                <a:off x="5976" y="896"/>
                <a:ext cx="168" cy="169"/>
              </a:xfrm>
              <a:custGeom>
                <a:avLst/>
                <a:gdLst>
                  <a:gd name="T0" fmla="*/ 0 w 46"/>
                  <a:gd name="T1" fmla="*/ 15 h 46"/>
                  <a:gd name="T2" fmla="*/ 4 w 46"/>
                  <a:gd name="T3" fmla="*/ 0 h 46"/>
                  <a:gd name="T4" fmla="*/ 46 w 46"/>
                  <a:gd name="T5" fmla="*/ 41 h 46"/>
                  <a:gd name="T6" fmla="*/ 31 w 46"/>
                  <a:gd name="T7" fmla="*/ 46 h 46"/>
                  <a:gd name="T8" fmla="*/ 0 w 46"/>
                  <a:gd name="T9" fmla="*/ 15 h 46"/>
                </a:gdLst>
                <a:ahLst/>
                <a:cxnLst>
                  <a:cxn ang="0">
                    <a:pos x="T0" y="T1"/>
                  </a:cxn>
                  <a:cxn ang="0">
                    <a:pos x="T2" y="T3"/>
                  </a:cxn>
                  <a:cxn ang="0">
                    <a:pos x="T4" y="T5"/>
                  </a:cxn>
                  <a:cxn ang="0">
                    <a:pos x="T6" y="T7"/>
                  </a:cxn>
                  <a:cxn ang="0">
                    <a:pos x="T8" y="T9"/>
                  </a:cxn>
                </a:cxnLst>
                <a:rect l="0" t="0" r="r" b="b"/>
                <a:pathLst>
                  <a:path w="46" h="46">
                    <a:moveTo>
                      <a:pt x="0" y="15"/>
                    </a:moveTo>
                    <a:cubicBezTo>
                      <a:pt x="1" y="10"/>
                      <a:pt x="3" y="5"/>
                      <a:pt x="4" y="0"/>
                    </a:cubicBezTo>
                    <a:cubicBezTo>
                      <a:pt x="21" y="11"/>
                      <a:pt x="35" y="24"/>
                      <a:pt x="46" y="41"/>
                    </a:cubicBezTo>
                    <a:cubicBezTo>
                      <a:pt x="41" y="43"/>
                      <a:pt x="36" y="44"/>
                      <a:pt x="31" y="46"/>
                    </a:cubicBezTo>
                    <a:cubicBezTo>
                      <a:pt x="22" y="34"/>
                      <a:pt x="12"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
                <a:extLst>
                  <a:ext uri="{FF2B5EF4-FFF2-40B4-BE49-F238E27FC236}">
                    <a16:creationId xmlns:a16="http://schemas.microsoft.com/office/drawing/2014/main" id="{4A7F58DB-B84A-42C3-B321-5F565166906D}"/>
                  </a:ext>
                </a:extLst>
              </p:cNvPr>
              <p:cNvSpPr>
                <a:spLocks/>
              </p:cNvSpPr>
              <p:nvPr/>
            </p:nvSpPr>
            <p:spPr bwMode="auto">
              <a:xfrm>
                <a:off x="5328" y="896"/>
                <a:ext cx="172" cy="169"/>
              </a:xfrm>
              <a:custGeom>
                <a:avLst/>
                <a:gdLst>
                  <a:gd name="T0" fmla="*/ 0 w 47"/>
                  <a:gd name="T1" fmla="*/ 41 h 46"/>
                  <a:gd name="T2" fmla="*/ 42 w 47"/>
                  <a:gd name="T3" fmla="*/ 0 h 46"/>
                  <a:gd name="T4" fmla="*/ 47 w 47"/>
                  <a:gd name="T5" fmla="*/ 15 h 46"/>
                  <a:gd name="T6" fmla="*/ 16 w 47"/>
                  <a:gd name="T7" fmla="*/ 46 h 46"/>
                  <a:gd name="T8" fmla="*/ 0 w 47"/>
                  <a:gd name="T9" fmla="*/ 41 h 46"/>
                </a:gdLst>
                <a:ahLst/>
                <a:cxnLst>
                  <a:cxn ang="0">
                    <a:pos x="T0" y="T1"/>
                  </a:cxn>
                  <a:cxn ang="0">
                    <a:pos x="T2" y="T3"/>
                  </a:cxn>
                  <a:cxn ang="0">
                    <a:pos x="T4" y="T5"/>
                  </a:cxn>
                  <a:cxn ang="0">
                    <a:pos x="T6" y="T7"/>
                  </a:cxn>
                  <a:cxn ang="0">
                    <a:pos x="T8" y="T9"/>
                  </a:cxn>
                </a:cxnLst>
                <a:rect l="0" t="0" r="r" b="b"/>
                <a:pathLst>
                  <a:path w="47" h="46">
                    <a:moveTo>
                      <a:pt x="0" y="41"/>
                    </a:moveTo>
                    <a:cubicBezTo>
                      <a:pt x="11" y="24"/>
                      <a:pt x="25" y="11"/>
                      <a:pt x="42" y="0"/>
                    </a:cubicBezTo>
                    <a:cubicBezTo>
                      <a:pt x="43" y="5"/>
                      <a:pt x="45" y="10"/>
                      <a:pt x="47" y="15"/>
                    </a:cubicBezTo>
                    <a:cubicBezTo>
                      <a:pt x="35" y="23"/>
                      <a:pt x="24" y="34"/>
                      <a:pt x="16" y="46"/>
                    </a:cubicBezTo>
                    <a:cubicBezTo>
                      <a:pt x="10" y="44"/>
                      <a:pt x="5" y="43"/>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3">
                <a:extLst>
                  <a:ext uri="{FF2B5EF4-FFF2-40B4-BE49-F238E27FC236}">
                    <a16:creationId xmlns:a16="http://schemas.microsoft.com/office/drawing/2014/main" id="{F8CFAEBC-DE6F-4E1C-BB3C-EF9D23F11BB1}"/>
                  </a:ext>
                </a:extLst>
              </p:cNvPr>
              <p:cNvSpPr>
                <a:spLocks/>
              </p:cNvSpPr>
              <p:nvPr/>
            </p:nvSpPr>
            <p:spPr bwMode="auto">
              <a:xfrm>
                <a:off x="5602" y="1758"/>
                <a:ext cx="260" cy="92"/>
              </a:xfrm>
              <a:custGeom>
                <a:avLst/>
                <a:gdLst>
                  <a:gd name="T0" fmla="*/ 0 w 71"/>
                  <a:gd name="T1" fmla="*/ 24 h 25"/>
                  <a:gd name="T2" fmla="*/ 27 w 71"/>
                  <a:gd name="T3" fmla="*/ 1 h 25"/>
                  <a:gd name="T4" fmla="*/ 36 w 71"/>
                  <a:gd name="T5" fmla="*/ 7 h 25"/>
                  <a:gd name="T6" fmla="*/ 46 w 71"/>
                  <a:gd name="T7" fmla="*/ 0 h 25"/>
                  <a:gd name="T8" fmla="*/ 71 w 71"/>
                  <a:gd name="T9" fmla="*/ 23 h 25"/>
                  <a:gd name="T10" fmla="*/ 71 w 71"/>
                  <a:gd name="T11" fmla="*/ 24 h 25"/>
                  <a:gd name="T12" fmla="*/ 1 w 71"/>
                  <a:gd name="T13" fmla="*/ 25 h 25"/>
                  <a:gd name="T14" fmla="*/ 0 w 7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5">
                    <a:moveTo>
                      <a:pt x="0" y="24"/>
                    </a:moveTo>
                    <a:cubicBezTo>
                      <a:pt x="9" y="16"/>
                      <a:pt x="18" y="9"/>
                      <a:pt x="27" y="1"/>
                    </a:cubicBezTo>
                    <a:cubicBezTo>
                      <a:pt x="30" y="3"/>
                      <a:pt x="33" y="5"/>
                      <a:pt x="36" y="7"/>
                    </a:cubicBezTo>
                    <a:cubicBezTo>
                      <a:pt x="39" y="5"/>
                      <a:pt x="43" y="3"/>
                      <a:pt x="46" y="0"/>
                    </a:cubicBezTo>
                    <a:cubicBezTo>
                      <a:pt x="54" y="8"/>
                      <a:pt x="63" y="16"/>
                      <a:pt x="71" y="23"/>
                    </a:cubicBezTo>
                    <a:cubicBezTo>
                      <a:pt x="71" y="24"/>
                      <a:pt x="71" y="24"/>
                      <a:pt x="71" y="24"/>
                    </a:cubicBezTo>
                    <a:cubicBezTo>
                      <a:pt x="47" y="24"/>
                      <a:pt x="24" y="25"/>
                      <a:pt x="1" y="25"/>
                    </a:cubicBezTo>
                    <a:cubicBezTo>
                      <a:pt x="0" y="24"/>
                      <a:pt x="0" y="24"/>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4">
                <a:extLst>
                  <a:ext uri="{FF2B5EF4-FFF2-40B4-BE49-F238E27FC236}">
                    <a16:creationId xmlns:a16="http://schemas.microsoft.com/office/drawing/2014/main" id="{A982557A-C0F2-400A-AF66-0C385411BC83}"/>
                  </a:ext>
                </a:extLst>
              </p:cNvPr>
              <p:cNvSpPr>
                <a:spLocks/>
              </p:cNvSpPr>
              <p:nvPr/>
            </p:nvSpPr>
            <p:spPr bwMode="auto">
              <a:xfrm>
                <a:off x="5610" y="1677"/>
                <a:ext cx="252" cy="88"/>
              </a:xfrm>
              <a:custGeom>
                <a:avLst/>
                <a:gdLst>
                  <a:gd name="T0" fmla="*/ 69 w 69"/>
                  <a:gd name="T1" fmla="*/ 0 h 24"/>
                  <a:gd name="T2" fmla="*/ 34 w 69"/>
                  <a:gd name="T3" fmla="*/ 24 h 24"/>
                  <a:gd name="T4" fmla="*/ 0 w 69"/>
                  <a:gd name="T5" fmla="*/ 0 h 24"/>
                  <a:gd name="T6" fmla="*/ 1 w 69"/>
                  <a:gd name="T7" fmla="*/ 0 h 24"/>
                  <a:gd name="T8" fmla="*/ 69 w 69"/>
                  <a:gd name="T9" fmla="*/ 0 h 24"/>
                </a:gdLst>
                <a:ahLst/>
                <a:cxnLst>
                  <a:cxn ang="0">
                    <a:pos x="T0" y="T1"/>
                  </a:cxn>
                  <a:cxn ang="0">
                    <a:pos x="T2" y="T3"/>
                  </a:cxn>
                  <a:cxn ang="0">
                    <a:pos x="T4" y="T5"/>
                  </a:cxn>
                  <a:cxn ang="0">
                    <a:pos x="T6" y="T7"/>
                  </a:cxn>
                  <a:cxn ang="0">
                    <a:pos x="T8" y="T9"/>
                  </a:cxn>
                </a:cxnLst>
                <a:rect l="0" t="0" r="r" b="b"/>
                <a:pathLst>
                  <a:path w="69" h="24">
                    <a:moveTo>
                      <a:pt x="69" y="0"/>
                    </a:moveTo>
                    <a:cubicBezTo>
                      <a:pt x="57" y="8"/>
                      <a:pt x="46" y="16"/>
                      <a:pt x="34" y="24"/>
                    </a:cubicBezTo>
                    <a:cubicBezTo>
                      <a:pt x="23" y="16"/>
                      <a:pt x="12" y="8"/>
                      <a:pt x="0" y="0"/>
                    </a:cubicBezTo>
                    <a:cubicBezTo>
                      <a:pt x="1" y="0"/>
                      <a:pt x="1" y="0"/>
                      <a:pt x="1" y="0"/>
                    </a:cubicBezTo>
                    <a:cubicBezTo>
                      <a:pt x="23" y="0"/>
                      <a:pt x="46"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5">
                <a:extLst>
                  <a:ext uri="{FF2B5EF4-FFF2-40B4-BE49-F238E27FC236}">
                    <a16:creationId xmlns:a16="http://schemas.microsoft.com/office/drawing/2014/main" id="{AC3F82E6-B891-4A97-AA33-122D25314CE4}"/>
                  </a:ext>
                </a:extLst>
              </p:cNvPr>
              <p:cNvSpPr>
                <a:spLocks/>
              </p:cNvSpPr>
              <p:nvPr/>
            </p:nvSpPr>
            <p:spPr bwMode="auto">
              <a:xfrm>
                <a:off x="5588" y="1684"/>
                <a:ext cx="99" cy="155"/>
              </a:xfrm>
              <a:custGeom>
                <a:avLst/>
                <a:gdLst>
                  <a:gd name="T0" fmla="*/ 27 w 27"/>
                  <a:gd name="T1" fmla="*/ 18 h 42"/>
                  <a:gd name="T2" fmla="*/ 0 w 27"/>
                  <a:gd name="T3" fmla="*/ 42 h 42"/>
                  <a:gd name="T4" fmla="*/ 1 w 27"/>
                  <a:gd name="T5" fmla="*/ 0 h 42"/>
                  <a:gd name="T6" fmla="*/ 27 w 27"/>
                  <a:gd name="T7" fmla="*/ 18 h 42"/>
                </a:gdLst>
                <a:ahLst/>
                <a:cxnLst>
                  <a:cxn ang="0">
                    <a:pos x="T0" y="T1"/>
                  </a:cxn>
                  <a:cxn ang="0">
                    <a:pos x="T2" y="T3"/>
                  </a:cxn>
                  <a:cxn ang="0">
                    <a:pos x="T4" y="T5"/>
                  </a:cxn>
                  <a:cxn ang="0">
                    <a:pos x="T6" y="T7"/>
                  </a:cxn>
                </a:cxnLst>
                <a:rect l="0" t="0" r="r" b="b"/>
                <a:pathLst>
                  <a:path w="27" h="42">
                    <a:moveTo>
                      <a:pt x="27" y="18"/>
                    </a:moveTo>
                    <a:cubicBezTo>
                      <a:pt x="18" y="26"/>
                      <a:pt x="9" y="34"/>
                      <a:pt x="0" y="42"/>
                    </a:cubicBezTo>
                    <a:cubicBezTo>
                      <a:pt x="1" y="28"/>
                      <a:pt x="1" y="14"/>
                      <a:pt x="1" y="0"/>
                    </a:cubicBezTo>
                    <a:cubicBezTo>
                      <a:pt x="10" y="7"/>
                      <a:pt x="18" y="12"/>
                      <a:pt x="2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6">
                <a:extLst>
                  <a:ext uri="{FF2B5EF4-FFF2-40B4-BE49-F238E27FC236}">
                    <a16:creationId xmlns:a16="http://schemas.microsoft.com/office/drawing/2014/main" id="{F28A1933-919A-4BC4-9E3C-73EE54D28FCE}"/>
                  </a:ext>
                </a:extLst>
              </p:cNvPr>
              <p:cNvSpPr>
                <a:spLocks/>
              </p:cNvSpPr>
              <p:nvPr/>
            </p:nvSpPr>
            <p:spPr bwMode="auto">
              <a:xfrm>
                <a:off x="5785" y="1680"/>
                <a:ext cx="96" cy="155"/>
              </a:xfrm>
              <a:custGeom>
                <a:avLst/>
                <a:gdLst>
                  <a:gd name="T0" fmla="*/ 26 w 26"/>
                  <a:gd name="T1" fmla="*/ 0 h 42"/>
                  <a:gd name="T2" fmla="*/ 25 w 26"/>
                  <a:gd name="T3" fmla="*/ 42 h 42"/>
                  <a:gd name="T4" fmla="*/ 0 w 26"/>
                  <a:gd name="T5" fmla="*/ 19 h 42"/>
                  <a:gd name="T6" fmla="*/ 26 w 26"/>
                  <a:gd name="T7" fmla="*/ 0 h 42"/>
                </a:gdLst>
                <a:ahLst/>
                <a:cxnLst>
                  <a:cxn ang="0">
                    <a:pos x="T0" y="T1"/>
                  </a:cxn>
                  <a:cxn ang="0">
                    <a:pos x="T2" y="T3"/>
                  </a:cxn>
                  <a:cxn ang="0">
                    <a:pos x="T4" y="T5"/>
                  </a:cxn>
                  <a:cxn ang="0">
                    <a:pos x="T6" y="T7"/>
                  </a:cxn>
                </a:cxnLst>
                <a:rect l="0" t="0" r="r" b="b"/>
                <a:pathLst>
                  <a:path w="26" h="42">
                    <a:moveTo>
                      <a:pt x="26" y="0"/>
                    </a:moveTo>
                    <a:cubicBezTo>
                      <a:pt x="26" y="14"/>
                      <a:pt x="25" y="28"/>
                      <a:pt x="25" y="42"/>
                    </a:cubicBezTo>
                    <a:cubicBezTo>
                      <a:pt x="16" y="34"/>
                      <a:pt x="8" y="26"/>
                      <a:pt x="0" y="19"/>
                    </a:cubicBezTo>
                    <a:cubicBezTo>
                      <a:pt x="9" y="13"/>
                      <a:pt x="17" y="7"/>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7">
                <a:extLst>
                  <a:ext uri="{FF2B5EF4-FFF2-40B4-BE49-F238E27FC236}">
                    <a16:creationId xmlns:a16="http://schemas.microsoft.com/office/drawing/2014/main" id="{AC9A9B12-F49C-403D-9E4E-772229682249}"/>
                  </a:ext>
                </a:extLst>
              </p:cNvPr>
              <p:cNvSpPr>
                <a:spLocks noEditPoints="1"/>
              </p:cNvSpPr>
              <p:nvPr/>
            </p:nvSpPr>
            <p:spPr bwMode="auto">
              <a:xfrm>
                <a:off x="5189" y="1154"/>
                <a:ext cx="175" cy="291"/>
              </a:xfrm>
              <a:custGeom>
                <a:avLst/>
                <a:gdLst>
                  <a:gd name="T0" fmla="*/ 48 w 48"/>
                  <a:gd name="T1" fmla="*/ 40 h 79"/>
                  <a:gd name="T2" fmla="*/ 48 w 48"/>
                  <a:gd name="T3" fmla="*/ 72 h 79"/>
                  <a:gd name="T4" fmla="*/ 40 w 48"/>
                  <a:gd name="T5" fmla="*/ 79 h 79"/>
                  <a:gd name="T6" fmla="*/ 8 w 48"/>
                  <a:gd name="T7" fmla="*/ 79 h 79"/>
                  <a:gd name="T8" fmla="*/ 5 w 48"/>
                  <a:gd name="T9" fmla="*/ 79 h 79"/>
                  <a:gd name="T10" fmla="*/ 0 w 48"/>
                  <a:gd name="T11" fmla="*/ 74 h 79"/>
                  <a:gd name="T12" fmla="*/ 0 w 48"/>
                  <a:gd name="T13" fmla="*/ 70 h 79"/>
                  <a:gd name="T14" fmla="*/ 0 w 48"/>
                  <a:gd name="T15" fmla="*/ 10 h 79"/>
                  <a:gd name="T16" fmla="*/ 0 w 48"/>
                  <a:gd name="T17" fmla="*/ 8 h 79"/>
                  <a:gd name="T18" fmla="*/ 7 w 48"/>
                  <a:gd name="T19" fmla="*/ 1 h 79"/>
                  <a:gd name="T20" fmla="*/ 41 w 48"/>
                  <a:gd name="T21" fmla="*/ 1 h 79"/>
                  <a:gd name="T22" fmla="*/ 48 w 48"/>
                  <a:gd name="T23" fmla="*/ 8 h 79"/>
                  <a:gd name="T24" fmla="*/ 48 w 48"/>
                  <a:gd name="T25" fmla="*/ 40 h 79"/>
                  <a:gd name="T26" fmla="*/ 4 w 48"/>
                  <a:gd name="T27" fmla="*/ 67 h 79"/>
                  <a:gd name="T28" fmla="*/ 44 w 48"/>
                  <a:gd name="T29" fmla="*/ 67 h 79"/>
                  <a:gd name="T30" fmla="*/ 43 w 48"/>
                  <a:gd name="T31" fmla="*/ 10 h 79"/>
                  <a:gd name="T32" fmla="*/ 4 w 48"/>
                  <a:gd name="T33" fmla="*/ 10 h 79"/>
                  <a:gd name="T34" fmla="*/ 4 w 48"/>
                  <a:gd name="T35" fmla="*/ 67 h 79"/>
                  <a:gd name="T36" fmla="*/ 24 w 48"/>
                  <a:gd name="T37" fmla="*/ 71 h 79"/>
                  <a:gd name="T38" fmla="*/ 21 w 48"/>
                  <a:gd name="T39" fmla="*/ 73 h 79"/>
                  <a:gd name="T40" fmla="*/ 24 w 48"/>
                  <a:gd name="T41" fmla="*/ 76 h 79"/>
                  <a:gd name="T42" fmla="*/ 27 w 48"/>
                  <a:gd name="T43" fmla="*/ 73 h 79"/>
                  <a:gd name="T44" fmla="*/ 24 w 48"/>
                  <a:gd name="T45"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79">
                    <a:moveTo>
                      <a:pt x="48" y="40"/>
                    </a:moveTo>
                    <a:cubicBezTo>
                      <a:pt x="48" y="50"/>
                      <a:pt x="47" y="61"/>
                      <a:pt x="48" y="72"/>
                    </a:cubicBezTo>
                    <a:cubicBezTo>
                      <a:pt x="48" y="76"/>
                      <a:pt x="45" y="79"/>
                      <a:pt x="40" y="79"/>
                    </a:cubicBezTo>
                    <a:cubicBezTo>
                      <a:pt x="29" y="79"/>
                      <a:pt x="18" y="79"/>
                      <a:pt x="8" y="79"/>
                    </a:cubicBezTo>
                    <a:cubicBezTo>
                      <a:pt x="7" y="79"/>
                      <a:pt x="6" y="79"/>
                      <a:pt x="5" y="79"/>
                    </a:cubicBezTo>
                    <a:cubicBezTo>
                      <a:pt x="3" y="79"/>
                      <a:pt x="1" y="77"/>
                      <a:pt x="0" y="74"/>
                    </a:cubicBezTo>
                    <a:cubicBezTo>
                      <a:pt x="0" y="73"/>
                      <a:pt x="0" y="72"/>
                      <a:pt x="0" y="70"/>
                    </a:cubicBezTo>
                    <a:cubicBezTo>
                      <a:pt x="0" y="50"/>
                      <a:pt x="0" y="30"/>
                      <a:pt x="0" y="10"/>
                    </a:cubicBezTo>
                    <a:cubicBezTo>
                      <a:pt x="0" y="9"/>
                      <a:pt x="0" y="8"/>
                      <a:pt x="0" y="8"/>
                    </a:cubicBezTo>
                    <a:cubicBezTo>
                      <a:pt x="0" y="3"/>
                      <a:pt x="3" y="1"/>
                      <a:pt x="7" y="1"/>
                    </a:cubicBezTo>
                    <a:cubicBezTo>
                      <a:pt x="18" y="0"/>
                      <a:pt x="30" y="0"/>
                      <a:pt x="41" y="1"/>
                    </a:cubicBezTo>
                    <a:cubicBezTo>
                      <a:pt x="45" y="1"/>
                      <a:pt x="48" y="3"/>
                      <a:pt x="48" y="8"/>
                    </a:cubicBezTo>
                    <a:cubicBezTo>
                      <a:pt x="48" y="18"/>
                      <a:pt x="48" y="29"/>
                      <a:pt x="48" y="40"/>
                    </a:cubicBezTo>
                    <a:close/>
                    <a:moveTo>
                      <a:pt x="4" y="67"/>
                    </a:moveTo>
                    <a:cubicBezTo>
                      <a:pt x="17" y="67"/>
                      <a:pt x="31" y="67"/>
                      <a:pt x="44" y="67"/>
                    </a:cubicBezTo>
                    <a:cubicBezTo>
                      <a:pt x="44" y="62"/>
                      <a:pt x="44" y="12"/>
                      <a:pt x="43" y="10"/>
                    </a:cubicBezTo>
                    <a:cubicBezTo>
                      <a:pt x="30" y="10"/>
                      <a:pt x="17" y="10"/>
                      <a:pt x="4" y="10"/>
                    </a:cubicBezTo>
                    <a:cubicBezTo>
                      <a:pt x="4" y="29"/>
                      <a:pt x="4" y="48"/>
                      <a:pt x="4" y="67"/>
                    </a:cubicBezTo>
                    <a:close/>
                    <a:moveTo>
                      <a:pt x="24" y="71"/>
                    </a:moveTo>
                    <a:cubicBezTo>
                      <a:pt x="22" y="71"/>
                      <a:pt x="21" y="72"/>
                      <a:pt x="21" y="73"/>
                    </a:cubicBezTo>
                    <a:cubicBezTo>
                      <a:pt x="21" y="75"/>
                      <a:pt x="22" y="76"/>
                      <a:pt x="24" y="76"/>
                    </a:cubicBezTo>
                    <a:cubicBezTo>
                      <a:pt x="25" y="76"/>
                      <a:pt x="27" y="75"/>
                      <a:pt x="27" y="73"/>
                    </a:cubicBezTo>
                    <a:cubicBezTo>
                      <a:pt x="27" y="72"/>
                      <a:pt x="25" y="71"/>
                      <a:pt x="2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8">
                <a:extLst>
                  <a:ext uri="{FF2B5EF4-FFF2-40B4-BE49-F238E27FC236}">
                    <a16:creationId xmlns:a16="http://schemas.microsoft.com/office/drawing/2014/main" id="{733C6DB4-705D-4429-8319-4E59E129963E}"/>
                  </a:ext>
                </a:extLst>
              </p:cNvPr>
              <p:cNvSpPr>
                <a:spLocks noEditPoints="1"/>
              </p:cNvSpPr>
              <p:nvPr/>
            </p:nvSpPr>
            <p:spPr bwMode="auto">
              <a:xfrm>
                <a:off x="6045" y="1190"/>
                <a:ext cx="297" cy="240"/>
              </a:xfrm>
              <a:custGeom>
                <a:avLst/>
                <a:gdLst>
                  <a:gd name="T0" fmla="*/ 20 w 81"/>
                  <a:gd name="T1" fmla="*/ 65 h 65"/>
                  <a:gd name="T2" fmla="*/ 20 w 81"/>
                  <a:gd name="T3" fmla="*/ 62 h 65"/>
                  <a:gd name="T4" fmla="*/ 31 w 81"/>
                  <a:gd name="T5" fmla="*/ 62 h 65"/>
                  <a:gd name="T6" fmla="*/ 31 w 81"/>
                  <a:gd name="T7" fmla="*/ 55 h 65"/>
                  <a:gd name="T8" fmla="*/ 28 w 81"/>
                  <a:gd name="T9" fmla="*/ 55 h 65"/>
                  <a:gd name="T10" fmla="*/ 5 w 81"/>
                  <a:gd name="T11" fmla="*/ 55 h 65"/>
                  <a:gd name="T12" fmla="*/ 0 w 81"/>
                  <a:gd name="T13" fmla="*/ 50 h 65"/>
                  <a:gd name="T14" fmla="*/ 0 w 81"/>
                  <a:gd name="T15" fmla="*/ 5 h 65"/>
                  <a:gd name="T16" fmla="*/ 5 w 81"/>
                  <a:gd name="T17" fmla="*/ 0 h 65"/>
                  <a:gd name="T18" fmla="*/ 76 w 81"/>
                  <a:gd name="T19" fmla="*/ 0 h 65"/>
                  <a:gd name="T20" fmla="*/ 81 w 81"/>
                  <a:gd name="T21" fmla="*/ 5 h 65"/>
                  <a:gd name="T22" fmla="*/ 81 w 81"/>
                  <a:gd name="T23" fmla="*/ 50 h 65"/>
                  <a:gd name="T24" fmla="*/ 76 w 81"/>
                  <a:gd name="T25" fmla="*/ 55 h 65"/>
                  <a:gd name="T26" fmla="*/ 53 w 81"/>
                  <a:gd name="T27" fmla="*/ 55 h 65"/>
                  <a:gd name="T28" fmla="*/ 50 w 81"/>
                  <a:gd name="T29" fmla="*/ 55 h 65"/>
                  <a:gd name="T30" fmla="*/ 50 w 81"/>
                  <a:gd name="T31" fmla="*/ 62 h 65"/>
                  <a:gd name="T32" fmla="*/ 61 w 81"/>
                  <a:gd name="T33" fmla="*/ 62 h 65"/>
                  <a:gd name="T34" fmla="*/ 61 w 81"/>
                  <a:gd name="T35" fmla="*/ 65 h 65"/>
                  <a:gd name="T36" fmla="*/ 20 w 81"/>
                  <a:gd name="T37" fmla="*/ 65 h 65"/>
                  <a:gd name="T38" fmla="*/ 77 w 81"/>
                  <a:gd name="T39" fmla="*/ 50 h 65"/>
                  <a:gd name="T40" fmla="*/ 77 w 81"/>
                  <a:gd name="T41" fmla="*/ 6 h 65"/>
                  <a:gd name="T42" fmla="*/ 4 w 81"/>
                  <a:gd name="T43" fmla="*/ 6 h 65"/>
                  <a:gd name="T44" fmla="*/ 4 w 81"/>
                  <a:gd name="T45" fmla="*/ 50 h 65"/>
                  <a:gd name="T46" fmla="*/ 77 w 81"/>
                  <a:gd name="T47" fmla="*/ 5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65">
                    <a:moveTo>
                      <a:pt x="20" y="65"/>
                    </a:moveTo>
                    <a:cubicBezTo>
                      <a:pt x="20" y="64"/>
                      <a:pt x="20" y="63"/>
                      <a:pt x="20" y="62"/>
                    </a:cubicBezTo>
                    <a:cubicBezTo>
                      <a:pt x="24" y="62"/>
                      <a:pt x="27" y="62"/>
                      <a:pt x="31" y="62"/>
                    </a:cubicBezTo>
                    <a:cubicBezTo>
                      <a:pt x="31" y="60"/>
                      <a:pt x="31" y="58"/>
                      <a:pt x="31" y="55"/>
                    </a:cubicBezTo>
                    <a:cubicBezTo>
                      <a:pt x="30" y="55"/>
                      <a:pt x="29" y="55"/>
                      <a:pt x="28" y="55"/>
                    </a:cubicBezTo>
                    <a:cubicBezTo>
                      <a:pt x="20" y="55"/>
                      <a:pt x="13" y="55"/>
                      <a:pt x="5" y="55"/>
                    </a:cubicBezTo>
                    <a:cubicBezTo>
                      <a:pt x="1" y="55"/>
                      <a:pt x="0" y="54"/>
                      <a:pt x="0" y="50"/>
                    </a:cubicBezTo>
                    <a:cubicBezTo>
                      <a:pt x="0" y="35"/>
                      <a:pt x="0" y="20"/>
                      <a:pt x="0" y="5"/>
                    </a:cubicBezTo>
                    <a:cubicBezTo>
                      <a:pt x="0" y="2"/>
                      <a:pt x="1" y="0"/>
                      <a:pt x="5" y="0"/>
                    </a:cubicBezTo>
                    <a:cubicBezTo>
                      <a:pt x="29" y="0"/>
                      <a:pt x="52" y="0"/>
                      <a:pt x="76" y="0"/>
                    </a:cubicBezTo>
                    <a:cubicBezTo>
                      <a:pt x="80" y="0"/>
                      <a:pt x="81" y="2"/>
                      <a:pt x="81" y="5"/>
                    </a:cubicBezTo>
                    <a:cubicBezTo>
                      <a:pt x="81" y="20"/>
                      <a:pt x="81" y="35"/>
                      <a:pt x="81" y="50"/>
                    </a:cubicBezTo>
                    <a:cubicBezTo>
                      <a:pt x="81" y="54"/>
                      <a:pt x="80" y="55"/>
                      <a:pt x="76" y="55"/>
                    </a:cubicBezTo>
                    <a:cubicBezTo>
                      <a:pt x="68" y="55"/>
                      <a:pt x="61" y="55"/>
                      <a:pt x="53" y="55"/>
                    </a:cubicBezTo>
                    <a:cubicBezTo>
                      <a:pt x="52" y="55"/>
                      <a:pt x="51" y="55"/>
                      <a:pt x="50" y="55"/>
                    </a:cubicBezTo>
                    <a:cubicBezTo>
                      <a:pt x="50" y="58"/>
                      <a:pt x="50" y="60"/>
                      <a:pt x="50" y="62"/>
                    </a:cubicBezTo>
                    <a:cubicBezTo>
                      <a:pt x="53" y="62"/>
                      <a:pt x="57" y="62"/>
                      <a:pt x="61" y="62"/>
                    </a:cubicBezTo>
                    <a:cubicBezTo>
                      <a:pt x="61" y="63"/>
                      <a:pt x="61" y="64"/>
                      <a:pt x="61" y="65"/>
                    </a:cubicBezTo>
                    <a:cubicBezTo>
                      <a:pt x="47" y="65"/>
                      <a:pt x="34" y="65"/>
                      <a:pt x="20" y="65"/>
                    </a:cubicBezTo>
                    <a:close/>
                    <a:moveTo>
                      <a:pt x="77" y="50"/>
                    </a:moveTo>
                    <a:cubicBezTo>
                      <a:pt x="77" y="35"/>
                      <a:pt x="77" y="20"/>
                      <a:pt x="77" y="6"/>
                    </a:cubicBezTo>
                    <a:cubicBezTo>
                      <a:pt x="52" y="6"/>
                      <a:pt x="28" y="6"/>
                      <a:pt x="4" y="6"/>
                    </a:cubicBezTo>
                    <a:cubicBezTo>
                      <a:pt x="4" y="21"/>
                      <a:pt x="4" y="35"/>
                      <a:pt x="4" y="50"/>
                    </a:cubicBezTo>
                    <a:cubicBezTo>
                      <a:pt x="28" y="50"/>
                      <a:pt x="53" y="50"/>
                      <a:pt x="7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9">
                <a:extLst>
                  <a:ext uri="{FF2B5EF4-FFF2-40B4-BE49-F238E27FC236}">
                    <a16:creationId xmlns:a16="http://schemas.microsoft.com/office/drawing/2014/main" id="{EF1028E6-9A21-49E4-9633-0511AC87B75E}"/>
                  </a:ext>
                </a:extLst>
              </p:cNvPr>
              <p:cNvSpPr>
                <a:spLocks/>
              </p:cNvSpPr>
              <p:nvPr/>
            </p:nvSpPr>
            <p:spPr bwMode="auto">
              <a:xfrm>
                <a:off x="6082" y="1235"/>
                <a:ext cx="84" cy="84"/>
              </a:xfrm>
              <a:custGeom>
                <a:avLst/>
                <a:gdLst>
                  <a:gd name="T0" fmla="*/ 4 w 23"/>
                  <a:gd name="T1" fmla="*/ 8 h 23"/>
                  <a:gd name="T2" fmla="*/ 3 w 23"/>
                  <a:gd name="T3" fmla="*/ 14 h 23"/>
                  <a:gd name="T4" fmla="*/ 0 w 23"/>
                  <a:gd name="T5" fmla="*/ 14 h 23"/>
                  <a:gd name="T6" fmla="*/ 0 w 23"/>
                  <a:gd name="T7" fmla="*/ 0 h 23"/>
                  <a:gd name="T8" fmla="*/ 14 w 23"/>
                  <a:gd name="T9" fmla="*/ 0 h 23"/>
                  <a:gd name="T10" fmla="*/ 14 w 23"/>
                  <a:gd name="T11" fmla="*/ 3 h 23"/>
                  <a:gd name="T12" fmla="*/ 8 w 23"/>
                  <a:gd name="T13" fmla="*/ 4 h 23"/>
                  <a:gd name="T14" fmla="*/ 23 w 23"/>
                  <a:gd name="T15" fmla="*/ 20 h 23"/>
                  <a:gd name="T16" fmla="*/ 20 w 23"/>
                  <a:gd name="T17" fmla="*/ 23 h 23"/>
                  <a:gd name="T18" fmla="*/ 4 w 23"/>
                  <a:gd name="T19" fmla="*/ 7 h 23"/>
                  <a:gd name="T20" fmla="*/ 4 w 23"/>
                  <a:gd name="T21"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4" y="8"/>
                    </a:moveTo>
                    <a:cubicBezTo>
                      <a:pt x="4" y="9"/>
                      <a:pt x="4" y="11"/>
                      <a:pt x="3" y="14"/>
                    </a:cubicBezTo>
                    <a:cubicBezTo>
                      <a:pt x="2" y="14"/>
                      <a:pt x="1" y="14"/>
                      <a:pt x="0" y="14"/>
                    </a:cubicBezTo>
                    <a:cubicBezTo>
                      <a:pt x="0" y="9"/>
                      <a:pt x="0" y="5"/>
                      <a:pt x="0" y="0"/>
                    </a:cubicBezTo>
                    <a:cubicBezTo>
                      <a:pt x="5" y="0"/>
                      <a:pt x="9" y="0"/>
                      <a:pt x="14" y="0"/>
                    </a:cubicBezTo>
                    <a:cubicBezTo>
                      <a:pt x="14" y="1"/>
                      <a:pt x="14" y="2"/>
                      <a:pt x="14" y="3"/>
                    </a:cubicBezTo>
                    <a:cubicBezTo>
                      <a:pt x="12" y="4"/>
                      <a:pt x="10" y="4"/>
                      <a:pt x="8" y="4"/>
                    </a:cubicBezTo>
                    <a:cubicBezTo>
                      <a:pt x="13" y="9"/>
                      <a:pt x="18" y="14"/>
                      <a:pt x="23" y="20"/>
                    </a:cubicBezTo>
                    <a:cubicBezTo>
                      <a:pt x="22" y="21"/>
                      <a:pt x="21" y="22"/>
                      <a:pt x="20" y="23"/>
                    </a:cubicBezTo>
                    <a:cubicBezTo>
                      <a:pt x="15" y="18"/>
                      <a:pt x="10" y="12"/>
                      <a:pt x="4" y="7"/>
                    </a:cubicBezTo>
                    <a:cubicBezTo>
                      <a:pt x="4" y="7"/>
                      <a:pt x="4" y="7"/>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0">
                <a:extLst>
                  <a:ext uri="{FF2B5EF4-FFF2-40B4-BE49-F238E27FC236}">
                    <a16:creationId xmlns:a16="http://schemas.microsoft.com/office/drawing/2014/main" id="{A8D865A2-5E3D-4D0A-8E5A-F7B52F708FE2}"/>
                  </a:ext>
                </a:extLst>
              </p:cNvPr>
              <p:cNvSpPr>
                <a:spLocks/>
              </p:cNvSpPr>
              <p:nvPr/>
            </p:nvSpPr>
            <p:spPr bwMode="auto">
              <a:xfrm>
                <a:off x="5730" y="686"/>
                <a:ext cx="154" cy="261"/>
              </a:xfrm>
              <a:custGeom>
                <a:avLst/>
                <a:gdLst>
                  <a:gd name="T0" fmla="*/ 11 w 42"/>
                  <a:gd name="T1" fmla="*/ 31 h 71"/>
                  <a:gd name="T2" fmla="*/ 11 w 42"/>
                  <a:gd name="T3" fmla="*/ 31 h 71"/>
                  <a:gd name="T4" fmla="*/ 11 w 42"/>
                  <a:gd name="T5" fmla="*/ 32 h 71"/>
                  <a:gd name="T6" fmla="*/ 11 w 42"/>
                  <a:gd name="T7" fmla="*/ 32 h 71"/>
                  <a:gd name="T8" fmla="*/ 11 w 42"/>
                  <a:gd name="T9" fmla="*/ 32 h 71"/>
                  <a:gd name="T10" fmla="*/ 10 w 42"/>
                  <a:gd name="T11" fmla="*/ 33 h 71"/>
                  <a:gd name="T12" fmla="*/ 10 w 42"/>
                  <a:gd name="T13" fmla="*/ 33 h 71"/>
                  <a:gd name="T14" fmla="*/ 10 w 42"/>
                  <a:gd name="T15" fmla="*/ 33 h 71"/>
                  <a:gd name="T16" fmla="*/ 10 w 42"/>
                  <a:gd name="T17" fmla="*/ 34 h 71"/>
                  <a:gd name="T18" fmla="*/ 9 w 42"/>
                  <a:gd name="T19" fmla="*/ 37 h 71"/>
                  <a:gd name="T20" fmla="*/ 8 w 42"/>
                  <a:gd name="T21" fmla="*/ 39 h 71"/>
                  <a:gd name="T22" fmla="*/ 7 w 42"/>
                  <a:gd name="T23" fmla="*/ 39 h 71"/>
                  <a:gd name="T24" fmla="*/ 3 w 42"/>
                  <a:gd name="T25" fmla="*/ 48 h 71"/>
                  <a:gd name="T26" fmla="*/ 4 w 42"/>
                  <a:gd name="T27" fmla="*/ 48 h 71"/>
                  <a:gd name="T28" fmla="*/ 4 w 42"/>
                  <a:gd name="T29" fmla="*/ 49 h 71"/>
                  <a:gd name="T30" fmla="*/ 4 w 42"/>
                  <a:gd name="T31" fmla="*/ 49 h 71"/>
                  <a:gd name="T32" fmla="*/ 5 w 42"/>
                  <a:gd name="T33" fmla="*/ 49 h 71"/>
                  <a:gd name="T34" fmla="*/ 6 w 42"/>
                  <a:gd name="T35" fmla="*/ 50 h 71"/>
                  <a:gd name="T36" fmla="*/ 7 w 42"/>
                  <a:gd name="T37" fmla="*/ 50 h 71"/>
                  <a:gd name="T38" fmla="*/ 15 w 42"/>
                  <a:gd name="T39" fmla="*/ 54 h 71"/>
                  <a:gd name="T40" fmla="*/ 20 w 42"/>
                  <a:gd name="T41" fmla="*/ 56 h 71"/>
                  <a:gd name="T42" fmla="*/ 22 w 42"/>
                  <a:gd name="T43" fmla="*/ 59 h 71"/>
                  <a:gd name="T44" fmla="*/ 23 w 42"/>
                  <a:gd name="T45" fmla="*/ 61 h 71"/>
                  <a:gd name="T46" fmla="*/ 25 w 42"/>
                  <a:gd name="T47" fmla="*/ 70 h 71"/>
                  <a:gd name="T48" fmla="*/ 25 w 42"/>
                  <a:gd name="T49" fmla="*/ 71 h 71"/>
                  <a:gd name="T50" fmla="*/ 41 w 42"/>
                  <a:gd name="T51" fmla="*/ 71 h 71"/>
                  <a:gd name="T52" fmla="*/ 34 w 42"/>
                  <a:gd name="T53" fmla="*/ 49 h 71"/>
                  <a:gd name="T54" fmla="*/ 22 w 42"/>
                  <a:gd name="T55" fmla="*/ 44 h 71"/>
                  <a:gd name="T56" fmla="*/ 19 w 42"/>
                  <a:gd name="T57" fmla="*/ 40 h 71"/>
                  <a:gd name="T58" fmla="*/ 24 w 42"/>
                  <a:gd name="T59" fmla="*/ 30 h 71"/>
                  <a:gd name="T60" fmla="*/ 27 w 42"/>
                  <a:gd name="T61" fmla="*/ 26 h 71"/>
                  <a:gd name="T62" fmla="*/ 25 w 42"/>
                  <a:gd name="T63" fmla="*/ 21 h 71"/>
                  <a:gd name="T64" fmla="*/ 26 w 42"/>
                  <a:gd name="T65" fmla="*/ 19 h 71"/>
                  <a:gd name="T66" fmla="*/ 22 w 42"/>
                  <a:gd name="T67" fmla="*/ 6 h 71"/>
                  <a:gd name="T68" fmla="*/ 18 w 42"/>
                  <a:gd name="T69" fmla="*/ 2 h 71"/>
                  <a:gd name="T70" fmla="*/ 11 w 42"/>
                  <a:gd name="T71" fmla="*/ 1 h 71"/>
                  <a:gd name="T72" fmla="*/ 8 w 42"/>
                  <a:gd name="T73" fmla="*/ 1 h 71"/>
                  <a:gd name="T74" fmla="*/ 4 w 42"/>
                  <a:gd name="T75" fmla="*/ 3 h 71"/>
                  <a:gd name="T76" fmla="*/ 1 w 42"/>
                  <a:gd name="T77" fmla="*/ 6 h 71"/>
                  <a:gd name="T78" fmla="*/ 0 w 42"/>
                  <a:gd name="T79" fmla="*/ 7 h 71"/>
                  <a:gd name="T80" fmla="*/ 0 w 42"/>
                  <a:gd name="T81" fmla="*/ 7 h 71"/>
                  <a:gd name="T82" fmla="*/ 3 w 42"/>
                  <a:gd name="T83" fmla="*/ 9 h 71"/>
                  <a:gd name="T84" fmla="*/ 4 w 42"/>
                  <a:gd name="T85" fmla="*/ 11 h 71"/>
                  <a:gd name="T86" fmla="*/ 5 w 42"/>
                  <a:gd name="T87" fmla="*/ 11 h 71"/>
                  <a:gd name="T88" fmla="*/ 8 w 42"/>
                  <a:gd name="T89" fmla="*/ 13 h 71"/>
                  <a:gd name="T90" fmla="*/ 8 w 42"/>
                  <a:gd name="T91" fmla="*/ 14 h 71"/>
                  <a:gd name="T92" fmla="*/ 9 w 42"/>
                  <a:gd name="T93" fmla="*/ 17 h 71"/>
                  <a:gd name="T94" fmla="*/ 9 w 42"/>
                  <a:gd name="T95" fmla="*/ 26 h 71"/>
                  <a:gd name="T96" fmla="*/ 10 w 42"/>
                  <a:gd name="T97" fmla="*/ 26 h 71"/>
                  <a:gd name="T98" fmla="*/ 10 w 42"/>
                  <a:gd name="T99" fmla="*/ 27 h 71"/>
                  <a:gd name="T100" fmla="*/ 10 w 42"/>
                  <a:gd name="T101" fmla="*/ 27 h 71"/>
                  <a:gd name="T102" fmla="*/ 10 w 42"/>
                  <a:gd name="T103" fmla="*/ 27 h 71"/>
                  <a:gd name="T104" fmla="*/ 10 w 42"/>
                  <a:gd name="T105" fmla="*/ 28 h 71"/>
                  <a:gd name="T106" fmla="*/ 10 w 42"/>
                  <a:gd name="T107" fmla="*/ 28 h 71"/>
                  <a:gd name="T108" fmla="*/ 11 w 42"/>
                  <a:gd name="T109" fmla="*/ 28 h 71"/>
                  <a:gd name="T110" fmla="*/ 11 w 42"/>
                  <a:gd name="T111" fmla="*/ 29 h 71"/>
                  <a:gd name="T112" fmla="*/ 11 w 42"/>
                  <a:gd name="T113" fmla="*/ 29 h 71"/>
                  <a:gd name="T114" fmla="*/ 11 w 42"/>
                  <a:gd name="T115" fmla="*/ 29 h 71"/>
                  <a:gd name="T116" fmla="*/ 11 w 42"/>
                  <a:gd name="T117" fmla="*/ 30 h 71"/>
                  <a:gd name="T118" fmla="*/ 11 w 42"/>
                  <a:gd name="T119" fmla="*/ 30 h 71"/>
                  <a:gd name="T120" fmla="*/ 11 w 42"/>
                  <a:gd name="T121" fmla="*/ 30 h 71"/>
                  <a:gd name="T122" fmla="*/ 11 w 42"/>
                  <a:gd name="T123"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71">
                    <a:moveTo>
                      <a:pt x="11" y="31"/>
                    </a:moveTo>
                    <a:cubicBezTo>
                      <a:pt x="11" y="31"/>
                      <a:pt x="11" y="31"/>
                      <a:pt x="11" y="31"/>
                    </a:cubicBezTo>
                    <a:cubicBezTo>
                      <a:pt x="11" y="31"/>
                      <a:pt x="11" y="32"/>
                      <a:pt x="11" y="32"/>
                    </a:cubicBezTo>
                    <a:cubicBezTo>
                      <a:pt x="11" y="32"/>
                      <a:pt x="11" y="32"/>
                      <a:pt x="11" y="32"/>
                    </a:cubicBezTo>
                    <a:cubicBezTo>
                      <a:pt x="11" y="32"/>
                      <a:pt x="11" y="32"/>
                      <a:pt x="11" y="32"/>
                    </a:cubicBezTo>
                    <a:cubicBezTo>
                      <a:pt x="10" y="32"/>
                      <a:pt x="10" y="32"/>
                      <a:pt x="10" y="33"/>
                    </a:cubicBezTo>
                    <a:cubicBezTo>
                      <a:pt x="10" y="33"/>
                      <a:pt x="10" y="33"/>
                      <a:pt x="10" y="33"/>
                    </a:cubicBezTo>
                    <a:cubicBezTo>
                      <a:pt x="10" y="33"/>
                      <a:pt x="10" y="33"/>
                      <a:pt x="10" y="33"/>
                    </a:cubicBezTo>
                    <a:cubicBezTo>
                      <a:pt x="10" y="33"/>
                      <a:pt x="10" y="34"/>
                      <a:pt x="10" y="34"/>
                    </a:cubicBezTo>
                    <a:cubicBezTo>
                      <a:pt x="10" y="35"/>
                      <a:pt x="9" y="36"/>
                      <a:pt x="9" y="37"/>
                    </a:cubicBezTo>
                    <a:cubicBezTo>
                      <a:pt x="9" y="38"/>
                      <a:pt x="8" y="38"/>
                      <a:pt x="8" y="39"/>
                    </a:cubicBezTo>
                    <a:cubicBezTo>
                      <a:pt x="8" y="39"/>
                      <a:pt x="8" y="39"/>
                      <a:pt x="7" y="39"/>
                    </a:cubicBezTo>
                    <a:cubicBezTo>
                      <a:pt x="7" y="42"/>
                      <a:pt x="6" y="45"/>
                      <a:pt x="3" y="48"/>
                    </a:cubicBezTo>
                    <a:cubicBezTo>
                      <a:pt x="4" y="48"/>
                      <a:pt x="4" y="48"/>
                      <a:pt x="4" y="48"/>
                    </a:cubicBezTo>
                    <a:cubicBezTo>
                      <a:pt x="4" y="48"/>
                      <a:pt x="4" y="49"/>
                      <a:pt x="4" y="49"/>
                    </a:cubicBezTo>
                    <a:cubicBezTo>
                      <a:pt x="4" y="49"/>
                      <a:pt x="4" y="49"/>
                      <a:pt x="4" y="49"/>
                    </a:cubicBezTo>
                    <a:cubicBezTo>
                      <a:pt x="4" y="49"/>
                      <a:pt x="5" y="49"/>
                      <a:pt x="5" y="49"/>
                    </a:cubicBezTo>
                    <a:cubicBezTo>
                      <a:pt x="5" y="49"/>
                      <a:pt x="6" y="49"/>
                      <a:pt x="6" y="50"/>
                    </a:cubicBezTo>
                    <a:cubicBezTo>
                      <a:pt x="6" y="50"/>
                      <a:pt x="7" y="50"/>
                      <a:pt x="7" y="50"/>
                    </a:cubicBezTo>
                    <a:cubicBezTo>
                      <a:pt x="9" y="51"/>
                      <a:pt x="12" y="53"/>
                      <a:pt x="15" y="54"/>
                    </a:cubicBezTo>
                    <a:cubicBezTo>
                      <a:pt x="17" y="55"/>
                      <a:pt x="19" y="55"/>
                      <a:pt x="20" y="56"/>
                    </a:cubicBezTo>
                    <a:cubicBezTo>
                      <a:pt x="21" y="57"/>
                      <a:pt x="21" y="58"/>
                      <a:pt x="22" y="59"/>
                    </a:cubicBezTo>
                    <a:cubicBezTo>
                      <a:pt x="23" y="59"/>
                      <a:pt x="23" y="60"/>
                      <a:pt x="23" y="61"/>
                    </a:cubicBezTo>
                    <a:cubicBezTo>
                      <a:pt x="24" y="64"/>
                      <a:pt x="25" y="67"/>
                      <a:pt x="25" y="70"/>
                    </a:cubicBezTo>
                    <a:cubicBezTo>
                      <a:pt x="25" y="71"/>
                      <a:pt x="25" y="71"/>
                      <a:pt x="25" y="71"/>
                    </a:cubicBezTo>
                    <a:cubicBezTo>
                      <a:pt x="41" y="71"/>
                      <a:pt x="41" y="71"/>
                      <a:pt x="41" y="71"/>
                    </a:cubicBezTo>
                    <a:cubicBezTo>
                      <a:pt x="41" y="58"/>
                      <a:pt x="42" y="52"/>
                      <a:pt x="34" y="49"/>
                    </a:cubicBezTo>
                    <a:cubicBezTo>
                      <a:pt x="26" y="46"/>
                      <a:pt x="22" y="44"/>
                      <a:pt x="22" y="44"/>
                    </a:cubicBezTo>
                    <a:cubicBezTo>
                      <a:pt x="22" y="44"/>
                      <a:pt x="20" y="42"/>
                      <a:pt x="19" y="40"/>
                    </a:cubicBezTo>
                    <a:cubicBezTo>
                      <a:pt x="22" y="37"/>
                      <a:pt x="23" y="34"/>
                      <a:pt x="24" y="30"/>
                    </a:cubicBezTo>
                    <a:cubicBezTo>
                      <a:pt x="25" y="30"/>
                      <a:pt x="26" y="29"/>
                      <a:pt x="27" y="26"/>
                    </a:cubicBezTo>
                    <a:cubicBezTo>
                      <a:pt x="28" y="21"/>
                      <a:pt x="26" y="20"/>
                      <a:pt x="25" y="21"/>
                    </a:cubicBezTo>
                    <a:cubicBezTo>
                      <a:pt x="25" y="20"/>
                      <a:pt x="26" y="19"/>
                      <a:pt x="26" y="19"/>
                    </a:cubicBezTo>
                    <a:cubicBezTo>
                      <a:pt x="28" y="6"/>
                      <a:pt x="22" y="6"/>
                      <a:pt x="22" y="6"/>
                    </a:cubicBezTo>
                    <a:cubicBezTo>
                      <a:pt x="22" y="6"/>
                      <a:pt x="21" y="4"/>
                      <a:pt x="18" y="2"/>
                    </a:cubicBezTo>
                    <a:cubicBezTo>
                      <a:pt x="16" y="1"/>
                      <a:pt x="14" y="0"/>
                      <a:pt x="11" y="1"/>
                    </a:cubicBezTo>
                    <a:cubicBezTo>
                      <a:pt x="9" y="1"/>
                      <a:pt x="8" y="1"/>
                      <a:pt x="8" y="1"/>
                    </a:cubicBezTo>
                    <a:cubicBezTo>
                      <a:pt x="6" y="2"/>
                      <a:pt x="5" y="2"/>
                      <a:pt x="4" y="3"/>
                    </a:cubicBezTo>
                    <a:cubicBezTo>
                      <a:pt x="3" y="4"/>
                      <a:pt x="2" y="5"/>
                      <a:pt x="1" y="6"/>
                    </a:cubicBezTo>
                    <a:cubicBezTo>
                      <a:pt x="0" y="6"/>
                      <a:pt x="0" y="7"/>
                      <a:pt x="0" y="7"/>
                    </a:cubicBezTo>
                    <a:cubicBezTo>
                      <a:pt x="0" y="7"/>
                      <a:pt x="0" y="7"/>
                      <a:pt x="0" y="7"/>
                    </a:cubicBezTo>
                    <a:cubicBezTo>
                      <a:pt x="1" y="8"/>
                      <a:pt x="2" y="9"/>
                      <a:pt x="3" y="9"/>
                    </a:cubicBezTo>
                    <a:cubicBezTo>
                      <a:pt x="4" y="10"/>
                      <a:pt x="4" y="10"/>
                      <a:pt x="4" y="11"/>
                    </a:cubicBezTo>
                    <a:cubicBezTo>
                      <a:pt x="4" y="11"/>
                      <a:pt x="5" y="11"/>
                      <a:pt x="5" y="11"/>
                    </a:cubicBezTo>
                    <a:cubicBezTo>
                      <a:pt x="6" y="11"/>
                      <a:pt x="7" y="12"/>
                      <a:pt x="8" y="13"/>
                    </a:cubicBezTo>
                    <a:cubicBezTo>
                      <a:pt x="8" y="13"/>
                      <a:pt x="8" y="14"/>
                      <a:pt x="8" y="14"/>
                    </a:cubicBezTo>
                    <a:cubicBezTo>
                      <a:pt x="9" y="15"/>
                      <a:pt x="9" y="16"/>
                      <a:pt x="9" y="17"/>
                    </a:cubicBezTo>
                    <a:cubicBezTo>
                      <a:pt x="10" y="19"/>
                      <a:pt x="10" y="22"/>
                      <a:pt x="9" y="26"/>
                    </a:cubicBezTo>
                    <a:cubicBezTo>
                      <a:pt x="9" y="26"/>
                      <a:pt x="10" y="26"/>
                      <a:pt x="10" y="26"/>
                    </a:cubicBezTo>
                    <a:cubicBezTo>
                      <a:pt x="10" y="27"/>
                      <a:pt x="10" y="27"/>
                      <a:pt x="10" y="27"/>
                    </a:cubicBezTo>
                    <a:cubicBezTo>
                      <a:pt x="10" y="27"/>
                      <a:pt x="10" y="27"/>
                      <a:pt x="10" y="27"/>
                    </a:cubicBezTo>
                    <a:cubicBezTo>
                      <a:pt x="10" y="27"/>
                      <a:pt x="10" y="27"/>
                      <a:pt x="10" y="27"/>
                    </a:cubicBezTo>
                    <a:cubicBezTo>
                      <a:pt x="10" y="27"/>
                      <a:pt x="10" y="28"/>
                      <a:pt x="10" y="28"/>
                    </a:cubicBezTo>
                    <a:cubicBezTo>
                      <a:pt x="10" y="28"/>
                      <a:pt x="10" y="28"/>
                      <a:pt x="10" y="28"/>
                    </a:cubicBezTo>
                    <a:cubicBezTo>
                      <a:pt x="10" y="28"/>
                      <a:pt x="11" y="28"/>
                      <a:pt x="11" y="28"/>
                    </a:cubicBezTo>
                    <a:cubicBezTo>
                      <a:pt x="11" y="28"/>
                      <a:pt x="11" y="29"/>
                      <a:pt x="11" y="29"/>
                    </a:cubicBezTo>
                    <a:cubicBezTo>
                      <a:pt x="11" y="29"/>
                      <a:pt x="11" y="29"/>
                      <a:pt x="11" y="29"/>
                    </a:cubicBezTo>
                    <a:cubicBezTo>
                      <a:pt x="11" y="29"/>
                      <a:pt x="11" y="29"/>
                      <a:pt x="11" y="29"/>
                    </a:cubicBezTo>
                    <a:cubicBezTo>
                      <a:pt x="11" y="30"/>
                      <a:pt x="11" y="30"/>
                      <a:pt x="11" y="30"/>
                    </a:cubicBezTo>
                    <a:cubicBezTo>
                      <a:pt x="11" y="30"/>
                      <a:pt x="11" y="30"/>
                      <a:pt x="11" y="30"/>
                    </a:cubicBezTo>
                    <a:cubicBezTo>
                      <a:pt x="11" y="30"/>
                      <a:pt x="11" y="30"/>
                      <a:pt x="11" y="30"/>
                    </a:cubicBezTo>
                    <a:cubicBezTo>
                      <a:pt x="11" y="31"/>
                      <a:pt x="11" y="31"/>
                      <a:pt x="1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1">
                <a:extLst>
                  <a:ext uri="{FF2B5EF4-FFF2-40B4-BE49-F238E27FC236}">
                    <a16:creationId xmlns:a16="http://schemas.microsoft.com/office/drawing/2014/main" id="{793029D8-9AF6-451D-A4D9-6D0D916ED894}"/>
                  </a:ext>
                </a:extLst>
              </p:cNvPr>
              <p:cNvSpPr>
                <a:spLocks/>
              </p:cNvSpPr>
              <p:nvPr/>
            </p:nvSpPr>
            <p:spPr bwMode="auto">
              <a:xfrm>
                <a:off x="5595" y="715"/>
                <a:ext cx="216" cy="258"/>
              </a:xfrm>
              <a:custGeom>
                <a:avLst/>
                <a:gdLst>
                  <a:gd name="T0" fmla="*/ 45 w 59"/>
                  <a:gd name="T1" fmla="*/ 22 h 70"/>
                  <a:gd name="T2" fmla="*/ 45 w 59"/>
                  <a:gd name="T3" fmla="*/ 21 h 70"/>
                  <a:gd name="T4" fmla="*/ 45 w 59"/>
                  <a:gd name="T5" fmla="*/ 21 h 70"/>
                  <a:gd name="T6" fmla="*/ 45 w 59"/>
                  <a:gd name="T7" fmla="*/ 21 h 70"/>
                  <a:gd name="T8" fmla="*/ 45 w 59"/>
                  <a:gd name="T9" fmla="*/ 20 h 70"/>
                  <a:gd name="T10" fmla="*/ 45 w 59"/>
                  <a:gd name="T11" fmla="*/ 20 h 70"/>
                  <a:gd name="T12" fmla="*/ 44 w 59"/>
                  <a:gd name="T13" fmla="*/ 20 h 70"/>
                  <a:gd name="T14" fmla="*/ 44 w 59"/>
                  <a:gd name="T15" fmla="*/ 20 h 70"/>
                  <a:gd name="T16" fmla="*/ 44 w 59"/>
                  <a:gd name="T17" fmla="*/ 20 h 70"/>
                  <a:gd name="T18" fmla="*/ 44 w 59"/>
                  <a:gd name="T19" fmla="*/ 20 h 70"/>
                  <a:gd name="T20" fmla="*/ 44 w 59"/>
                  <a:gd name="T21" fmla="*/ 20 h 70"/>
                  <a:gd name="T22" fmla="*/ 43 w 59"/>
                  <a:gd name="T23" fmla="*/ 20 h 70"/>
                  <a:gd name="T24" fmla="*/ 44 w 59"/>
                  <a:gd name="T25" fmla="*/ 9 h 70"/>
                  <a:gd name="T26" fmla="*/ 43 w 59"/>
                  <a:gd name="T27" fmla="*/ 7 h 70"/>
                  <a:gd name="T28" fmla="*/ 40 w 59"/>
                  <a:gd name="T29" fmla="*/ 5 h 70"/>
                  <a:gd name="T30" fmla="*/ 38 w 59"/>
                  <a:gd name="T31" fmla="*/ 3 h 70"/>
                  <a:gd name="T32" fmla="*/ 35 w 59"/>
                  <a:gd name="T33" fmla="*/ 1 h 70"/>
                  <a:gd name="T34" fmla="*/ 35 w 59"/>
                  <a:gd name="T35" fmla="*/ 1 h 70"/>
                  <a:gd name="T36" fmla="*/ 33 w 59"/>
                  <a:gd name="T37" fmla="*/ 0 h 70"/>
                  <a:gd name="T38" fmla="*/ 32 w 59"/>
                  <a:gd name="T39" fmla="*/ 0 h 70"/>
                  <a:gd name="T40" fmla="*/ 30 w 59"/>
                  <a:gd name="T41" fmla="*/ 0 h 70"/>
                  <a:gd name="T42" fmla="*/ 26 w 59"/>
                  <a:gd name="T43" fmla="*/ 1 h 70"/>
                  <a:gd name="T44" fmla="*/ 22 w 59"/>
                  <a:gd name="T45" fmla="*/ 2 h 70"/>
                  <a:gd name="T46" fmla="*/ 19 w 59"/>
                  <a:gd name="T47" fmla="*/ 5 h 70"/>
                  <a:gd name="T48" fmla="*/ 17 w 59"/>
                  <a:gd name="T49" fmla="*/ 8 h 70"/>
                  <a:gd name="T50" fmla="*/ 15 w 59"/>
                  <a:gd name="T51" fmla="*/ 18 h 70"/>
                  <a:gd name="T52" fmla="*/ 15 w 59"/>
                  <a:gd name="T53" fmla="*/ 20 h 70"/>
                  <a:gd name="T54" fmla="*/ 15 w 59"/>
                  <a:gd name="T55" fmla="*/ 20 h 70"/>
                  <a:gd name="T56" fmla="*/ 15 w 59"/>
                  <a:gd name="T57" fmla="*/ 20 h 70"/>
                  <a:gd name="T58" fmla="*/ 15 w 59"/>
                  <a:gd name="T59" fmla="*/ 20 h 70"/>
                  <a:gd name="T60" fmla="*/ 15 w 59"/>
                  <a:gd name="T61" fmla="*/ 20 h 70"/>
                  <a:gd name="T62" fmla="*/ 14 w 59"/>
                  <a:gd name="T63" fmla="*/ 20 h 70"/>
                  <a:gd name="T64" fmla="*/ 14 w 59"/>
                  <a:gd name="T65" fmla="*/ 20 h 70"/>
                  <a:gd name="T66" fmla="*/ 14 w 59"/>
                  <a:gd name="T67" fmla="*/ 21 h 70"/>
                  <a:gd name="T68" fmla="*/ 14 w 59"/>
                  <a:gd name="T69" fmla="*/ 21 h 70"/>
                  <a:gd name="T70" fmla="*/ 14 w 59"/>
                  <a:gd name="T71" fmla="*/ 21 h 70"/>
                  <a:gd name="T72" fmla="*/ 14 w 59"/>
                  <a:gd name="T73" fmla="*/ 22 h 70"/>
                  <a:gd name="T74" fmla="*/ 14 w 59"/>
                  <a:gd name="T75" fmla="*/ 22 h 70"/>
                  <a:gd name="T76" fmla="*/ 14 w 59"/>
                  <a:gd name="T77" fmla="*/ 23 h 70"/>
                  <a:gd name="T78" fmla="*/ 14 w 59"/>
                  <a:gd name="T79" fmla="*/ 24 h 70"/>
                  <a:gd name="T80" fmla="*/ 14 w 59"/>
                  <a:gd name="T81" fmla="*/ 24 h 70"/>
                  <a:gd name="T82" fmla="*/ 15 w 59"/>
                  <a:gd name="T83" fmla="*/ 26 h 70"/>
                  <a:gd name="T84" fmla="*/ 16 w 59"/>
                  <a:gd name="T85" fmla="*/ 29 h 70"/>
                  <a:gd name="T86" fmla="*/ 17 w 59"/>
                  <a:gd name="T87" fmla="*/ 30 h 70"/>
                  <a:gd name="T88" fmla="*/ 18 w 59"/>
                  <a:gd name="T89" fmla="*/ 33 h 70"/>
                  <a:gd name="T90" fmla="*/ 20 w 59"/>
                  <a:gd name="T91" fmla="*/ 42 h 70"/>
                  <a:gd name="T92" fmla="*/ 19 w 59"/>
                  <a:gd name="T93" fmla="*/ 43 h 70"/>
                  <a:gd name="T94" fmla="*/ 15 w 59"/>
                  <a:gd name="T95" fmla="*/ 45 h 70"/>
                  <a:gd name="T96" fmla="*/ 8 w 59"/>
                  <a:gd name="T97" fmla="*/ 48 h 70"/>
                  <a:gd name="T98" fmla="*/ 59 w 59"/>
                  <a:gd name="T99" fmla="*/ 70 h 70"/>
                  <a:gd name="T100" fmla="*/ 59 w 59"/>
                  <a:gd name="T101" fmla="*/ 63 h 70"/>
                  <a:gd name="T102" fmla="*/ 58 w 59"/>
                  <a:gd name="T103" fmla="*/ 54 h 70"/>
                  <a:gd name="T104" fmla="*/ 55 w 59"/>
                  <a:gd name="T105" fmla="*/ 50 h 70"/>
                  <a:gd name="T106" fmla="*/ 43 w 59"/>
                  <a:gd name="T107" fmla="*/ 45 h 70"/>
                  <a:gd name="T108" fmla="*/ 41 w 59"/>
                  <a:gd name="T109" fmla="*/ 43 h 70"/>
                  <a:gd name="T110" fmla="*/ 39 w 59"/>
                  <a:gd name="T111" fmla="*/ 42 h 70"/>
                  <a:gd name="T112" fmla="*/ 42 w 59"/>
                  <a:gd name="T113" fmla="*/ 30 h 70"/>
                  <a:gd name="T114" fmla="*/ 43 w 59"/>
                  <a:gd name="T115" fmla="*/ 28 h 70"/>
                  <a:gd name="T116" fmla="*/ 45 w 59"/>
                  <a:gd name="T117" fmla="*/ 24 h 70"/>
                  <a:gd name="T118" fmla="*/ 45 w 59"/>
                  <a:gd name="T119" fmla="*/ 24 h 70"/>
                  <a:gd name="T120" fmla="*/ 45 w 59"/>
                  <a:gd name="T121" fmla="*/ 23 h 70"/>
                  <a:gd name="T122" fmla="*/ 45 w 59"/>
                  <a:gd name="T12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 h="70">
                    <a:moveTo>
                      <a:pt x="45" y="22"/>
                    </a:moveTo>
                    <a:cubicBezTo>
                      <a:pt x="45" y="22"/>
                      <a:pt x="45" y="22"/>
                      <a:pt x="45" y="22"/>
                    </a:cubicBezTo>
                    <a:cubicBezTo>
                      <a:pt x="45" y="22"/>
                      <a:pt x="45" y="22"/>
                      <a:pt x="45" y="22"/>
                    </a:cubicBezTo>
                    <a:cubicBezTo>
                      <a:pt x="45" y="22"/>
                      <a:pt x="45" y="21"/>
                      <a:pt x="45" y="21"/>
                    </a:cubicBezTo>
                    <a:cubicBezTo>
                      <a:pt x="45" y="21"/>
                      <a:pt x="45" y="21"/>
                      <a:pt x="45" y="21"/>
                    </a:cubicBezTo>
                    <a:cubicBezTo>
                      <a:pt x="45" y="21"/>
                      <a:pt x="45" y="21"/>
                      <a:pt x="45" y="21"/>
                    </a:cubicBezTo>
                    <a:cubicBezTo>
                      <a:pt x="45" y="21"/>
                      <a:pt x="45" y="21"/>
                      <a:pt x="45" y="21"/>
                    </a:cubicBezTo>
                    <a:cubicBezTo>
                      <a:pt x="45" y="21"/>
                      <a:pt x="45" y="21"/>
                      <a:pt x="45" y="21"/>
                    </a:cubicBezTo>
                    <a:cubicBezTo>
                      <a:pt x="45" y="21"/>
                      <a:pt x="45" y="21"/>
                      <a:pt x="45" y="21"/>
                    </a:cubicBezTo>
                    <a:cubicBezTo>
                      <a:pt x="45" y="20"/>
                      <a:pt x="45" y="20"/>
                      <a:pt x="45" y="20"/>
                    </a:cubicBezTo>
                    <a:cubicBezTo>
                      <a:pt x="45" y="20"/>
                      <a:pt x="45" y="20"/>
                      <a:pt x="45" y="20"/>
                    </a:cubicBezTo>
                    <a:cubicBezTo>
                      <a:pt x="45" y="20"/>
                      <a:pt x="45" y="20"/>
                      <a:pt x="45" y="20"/>
                    </a:cubicBezTo>
                    <a:cubicBezTo>
                      <a:pt x="45" y="20"/>
                      <a:pt x="45"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3" y="20"/>
                      <a:pt x="43" y="20"/>
                    </a:cubicBezTo>
                    <a:cubicBezTo>
                      <a:pt x="43" y="20"/>
                      <a:pt x="43" y="20"/>
                      <a:pt x="43" y="20"/>
                    </a:cubicBezTo>
                    <a:cubicBezTo>
                      <a:pt x="43" y="19"/>
                      <a:pt x="44" y="18"/>
                      <a:pt x="44" y="18"/>
                    </a:cubicBezTo>
                    <a:cubicBezTo>
                      <a:pt x="44" y="14"/>
                      <a:pt x="44" y="11"/>
                      <a:pt x="44" y="9"/>
                    </a:cubicBezTo>
                    <a:cubicBezTo>
                      <a:pt x="44" y="9"/>
                      <a:pt x="43" y="8"/>
                      <a:pt x="43" y="7"/>
                    </a:cubicBezTo>
                    <a:cubicBezTo>
                      <a:pt x="43" y="7"/>
                      <a:pt x="43" y="7"/>
                      <a:pt x="43" y="7"/>
                    </a:cubicBezTo>
                    <a:cubicBezTo>
                      <a:pt x="42" y="6"/>
                      <a:pt x="41" y="5"/>
                      <a:pt x="41" y="5"/>
                    </a:cubicBezTo>
                    <a:cubicBezTo>
                      <a:pt x="40" y="5"/>
                      <a:pt x="40" y="5"/>
                      <a:pt x="40" y="5"/>
                    </a:cubicBezTo>
                    <a:cubicBezTo>
                      <a:pt x="40" y="5"/>
                      <a:pt x="40" y="5"/>
                      <a:pt x="39" y="4"/>
                    </a:cubicBezTo>
                    <a:cubicBezTo>
                      <a:pt x="39" y="4"/>
                      <a:pt x="39" y="4"/>
                      <a:pt x="38" y="3"/>
                    </a:cubicBezTo>
                    <a:cubicBezTo>
                      <a:pt x="38" y="3"/>
                      <a:pt x="37" y="2"/>
                      <a:pt x="36" y="2"/>
                    </a:cubicBezTo>
                    <a:cubicBezTo>
                      <a:pt x="36" y="1"/>
                      <a:pt x="36" y="1"/>
                      <a:pt x="35" y="1"/>
                    </a:cubicBezTo>
                    <a:cubicBezTo>
                      <a:pt x="35" y="1"/>
                      <a:pt x="35" y="1"/>
                      <a:pt x="35" y="1"/>
                    </a:cubicBezTo>
                    <a:cubicBezTo>
                      <a:pt x="35" y="1"/>
                      <a:pt x="35" y="1"/>
                      <a:pt x="35" y="1"/>
                    </a:cubicBezTo>
                    <a:cubicBezTo>
                      <a:pt x="34" y="1"/>
                      <a:pt x="34" y="1"/>
                      <a:pt x="33" y="0"/>
                    </a:cubicBezTo>
                    <a:cubicBezTo>
                      <a:pt x="33" y="0"/>
                      <a:pt x="33" y="0"/>
                      <a:pt x="33" y="0"/>
                    </a:cubicBezTo>
                    <a:cubicBezTo>
                      <a:pt x="33" y="0"/>
                      <a:pt x="32" y="0"/>
                      <a:pt x="32" y="0"/>
                    </a:cubicBezTo>
                    <a:cubicBezTo>
                      <a:pt x="32" y="0"/>
                      <a:pt x="32" y="0"/>
                      <a:pt x="32" y="0"/>
                    </a:cubicBezTo>
                    <a:cubicBezTo>
                      <a:pt x="31" y="0"/>
                      <a:pt x="30" y="0"/>
                      <a:pt x="30" y="0"/>
                    </a:cubicBezTo>
                    <a:cubicBezTo>
                      <a:pt x="30" y="0"/>
                      <a:pt x="30" y="0"/>
                      <a:pt x="30" y="0"/>
                    </a:cubicBezTo>
                    <a:cubicBezTo>
                      <a:pt x="29" y="0"/>
                      <a:pt x="29" y="0"/>
                      <a:pt x="29" y="0"/>
                    </a:cubicBezTo>
                    <a:cubicBezTo>
                      <a:pt x="27" y="0"/>
                      <a:pt x="26" y="0"/>
                      <a:pt x="26" y="1"/>
                    </a:cubicBezTo>
                    <a:cubicBezTo>
                      <a:pt x="25" y="1"/>
                      <a:pt x="24" y="1"/>
                      <a:pt x="24" y="1"/>
                    </a:cubicBezTo>
                    <a:cubicBezTo>
                      <a:pt x="23" y="2"/>
                      <a:pt x="23" y="2"/>
                      <a:pt x="22" y="2"/>
                    </a:cubicBezTo>
                    <a:cubicBezTo>
                      <a:pt x="22" y="3"/>
                      <a:pt x="21" y="3"/>
                      <a:pt x="20" y="4"/>
                    </a:cubicBezTo>
                    <a:cubicBezTo>
                      <a:pt x="20" y="4"/>
                      <a:pt x="19" y="5"/>
                      <a:pt x="19" y="5"/>
                    </a:cubicBezTo>
                    <a:cubicBezTo>
                      <a:pt x="19" y="5"/>
                      <a:pt x="18" y="5"/>
                      <a:pt x="18" y="6"/>
                    </a:cubicBezTo>
                    <a:cubicBezTo>
                      <a:pt x="18" y="6"/>
                      <a:pt x="17" y="7"/>
                      <a:pt x="17" y="8"/>
                    </a:cubicBezTo>
                    <a:cubicBezTo>
                      <a:pt x="16" y="9"/>
                      <a:pt x="15" y="10"/>
                      <a:pt x="15" y="11"/>
                    </a:cubicBezTo>
                    <a:cubicBezTo>
                      <a:pt x="15" y="13"/>
                      <a:pt x="15" y="16"/>
                      <a:pt x="15" y="18"/>
                    </a:cubicBezTo>
                    <a:cubicBezTo>
                      <a:pt x="15" y="18"/>
                      <a:pt x="15" y="19"/>
                      <a:pt x="16" y="20"/>
                    </a:cubicBezTo>
                    <a:cubicBezTo>
                      <a:pt x="16" y="20"/>
                      <a:pt x="16"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4" y="20"/>
                      <a:pt x="14" y="20"/>
                    </a:cubicBezTo>
                    <a:cubicBezTo>
                      <a:pt x="14" y="20"/>
                      <a:pt x="14" y="20"/>
                      <a:pt x="14" y="20"/>
                    </a:cubicBezTo>
                    <a:cubicBezTo>
                      <a:pt x="14" y="20"/>
                      <a:pt x="14" y="20"/>
                      <a:pt x="14" y="20"/>
                    </a:cubicBezTo>
                    <a:cubicBezTo>
                      <a:pt x="14" y="20"/>
                      <a:pt x="14" y="20"/>
                      <a:pt x="14" y="20"/>
                    </a:cubicBezTo>
                    <a:cubicBezTo>
                      <a:pt x="14" y="20"/>
                      <a:pt x="14" y="21"/>
                      <a:pt x="14" y="21"/>
                    </a:cubicBezTo>
                    <a:cubicBezTo>
                      <a:pt x="14" y="21"/>
                      <a:pt x="14" y="21"/>
                      <a:pt x="14" y="21"/>
                    </a:cubicBezTo>
                    <a:cubicBezTo>
                      <a:pt x="14" y="21"/>
                      <a:pt x="14" y="21"/>
                      <a:pt x="14" y="21"/>
                    </a:cubicBezTo>
                    <a:cubicBezTo>
                      <a:pt x="14" y="21"/>
                      <a:pt x="14" y="21"/>
                      <a:pt x="14" y="21"/>
                    </a:cubicBezTo>
                    <a:cubicBezTo>
                      <a:pt x="14" y="21"/>
                      <a:pt x="14" y="21"/>
                      <a:pt x="14" y="21"/>
                    </a:cubicBezTo>
                    <a:cubicBezTo>
                      <a:pt x="14" y="21"/>
                      <a:pt x="14" y="21"/>
                      <a:pt x="14" y="21"/>
                    </a:cubicBezTo>
                    <a:cubicBezTo>
                      <a:pt x="14" y="21"/>
                      <a:pt x="14" y="22"/>
                      <a:pt x="14" y="22"/>
                    </a:cubicBezTo>
                    <a:cubicBezTo>
                      <a:pt x="14" y="22"/>
                      <a:pt x="14" y="22"/>
                      <a:pt x="14" y="22"/>
                    </a:cubicBezTo>
                    <a:cubicBezTo>
                      <a:pt x="14" y="22"/>
                      <a:pt x="14" y="22"/>
                      <a:pt x="14" y="22"/>
                    </a:cubicBezTo>
                    <a:cubicBezTo>
                      <a:pt x="14" y="22"/>
                      <a:pt x="14" y="22"/>
                      <a:pt x="14" y="22"/>
                    </a:cubicBezTo>
                    <a:cubicBezTo>
                      <a:pt x="14" y="22"/>
                      <a:pt x="14" y="23"/>
                      <a:pt x="14" y="23"/>
                    </a:cubicBezTo>
                    <a:cubicBezTo>
                      <a:pt x="14" y="23"/>
                      <a:pt x="14" y="23"/>
                      <a:pt x="14" y="23"/>
                    </a:cubicBezTo>
                    <a:cubicBezTo>
                      <a:pt x="14" y="23"/>
                      <a:pt x="14" y="23"/>
                      <a:pt x="14" y="23"/>
                    </a:cubicBezTo>
                    <a:cubicBezTo>
                      <a:pt x="14" y="23"/>
                      <a:pt x="14" y="23"/>
                      <a:pt x="14" y="24"/>
                    </a:cubicBezTo>
                    <a:cubicBezTo>
                      <a:pt x="14" y="24"/>
                      <a:pt x="14" y="24"/>
                      <a:pt x="14" y="24"/>
                    </a:cubicBezTo>
                    <a:cubicBezTo>
                      <a:pt x="14" y="24"/>
                      <a:pt x="14" y="24"/>
                      <a:pt x="14" y="24"/>
                    </a:cubicBezTo>
                    <a:cubicBezTo>
                      <a:pt x="14" y="25"/>
                      <a:pt x="14" y="25"/>
                      <a:pt x="14" y="25"/>
                    </a:cubicBezTo>
                    <a:cubicBezTo>
                      <a:pt x="15" y="26"/>
                      <a:pt x="15" y="26"/>
                      <a:pt x="15" y="26"/>
                    </a:cubicBezTo>
                    <a:cubicBezTo>
                      <a:pt x="15" y="27"/>
                      <a:pt x="15" y="28"/>
                      <a:pt x="15" y="28"/>
                    </a:cubicBezTo>
                    <a:cubicBezTo>
                      <a:pt x="16" y="28"/>
                      <a:pt x="16" y="28"/>
                      <a:pt x="16" y="29"/>
                    </a:cubicBezTo>
                    <a:cubicBezTo>
                      <a:pt x="16" y="29"/>
                      <a:pt x="16" y="29"/>
                      <a:pt x="16" y="29"/>
                    </a:cubicBezTo>
                    <a:cubicBezTo>
                      <a:pt x="17" y="30"/>
                      <a:pt x="17" y="30"/>
                      <a:pt x="17" y="30"/>
                    </a:cubicBezTo>
                    <a:cubicBezTo>
                      <a:pt x="17" y="30"/>
                      <a:pt x="17" y="30"/>
                      <a:pt x="17" y="31"/>
                    </a:cubicBezTo>
                    <a:cubicBezTo>
                      <a:pt x="17" y="32"/>
                      <a:pt x="18" y="33"/>
                      <a:pt x="18" y="33"/>
                    </a:cubicBezTo>
                    <a:cubicBezTo>
                      <a:pt x="18" y="35"/>
                      <a:pt x="20" y="38"/>
                      <a:pt x="22" y="39"/>
                    </a:cubicBezTo>
                    <a:cubicBezTo>
                      <a:pt x="21" y="40"/>
                      <a:pt x="21" y="41"/>
                      <a:pt x="20" y="42"/>
                    </a:cubicBezTo>
                    <a:cubicBezTo>
                      <a:pt x="20" y="42"/>
                      <a:pt x="20" y="42"/>
                      <a:pt x="20" y="43"/>
                    </a:cubicBezTo>
                    <a:cubicBezTo>
                      <a:pt x="19" y="43"/>
                      <a:pt x="19" y="43"/>
                      <a:pt x="19" y="43"/>
                    </a:cubicBezTo>
                    <a:cubicBezTo>
                      <a:pt x="19" y="43"/>
                      <a:pt x="19" y="43"/>
                      <a:pt x="19" y="43"/>
                    </a:cubicBezTo>
                    <a:cubicBezTo>
                      <a:pt x="19" y="43"/>
                      <a:pt x="18" y="44"/>
                      <a:pt x="15" y="45"/>
                    </a:cubicBezTo>
                    <a:cubicBezTo>
                      <a:pt x="15" y="45"/>
                      <a:pt x="14" y="46"/>
                      <a:pt x="12" y="46"/>
                    </a:cubicBezTo>
                    <a:cubicBezTo>
                      <a:pt x="11" y="47"/>
                      <a:pt x="9" y="48"/>
                      <a:pt x="8" y="48"/>
                    </a:cubicBezTo>
                    <a:cubicBezTo>
                      <a:pt x="0" y="51"/>
                      <a:pt x="0" y="57"/>
                      <a:pt x="0" y="70"/>
                    </a:cubicBezTo>
                    <a:cubicBezTo>
                      <a:pt x="59" y="70"/>
                      <a:pt x="59" y="70"/>
                      <a:pt x="59" y="70"/>
                    </a:cubicBezTo>
                    <a:cubicBezTo>
                      <a:pt x="59" y="68"/>
                      <a:pt x="59" y="67"/>
                      <a:pt x="59" y="65"/>
                    </a:cubicBezTo>
                    <a:cubicBezTo>
                      <a:pt x="59" y="64"/>
                      <a:pt x="59" y="63"/>
                      <a:pt x="59" y="63"/>
                    </a:cubicBezTo>
                    <a:cubicBezTo>
                      <a:pt x="59" y="61"/>
                      <a:pt x="59" y="59"/>
                      <a:pt x="59" y="58"/>
                    </a:cubicBezTo>
                    <a:cubicBezTo>
                      <a:pt x="59" y="57"/>
                      <a:pt x="58" y="55"/>
                      <a:pt x="58" y="54"/>
                    </a:cubicBezTo>
                    <a:cubicBezTo>
                      <a:pt x="58" y="53"/>
                      <a:pt x="57" y="53"/>
                      <a:pt x="57" y="52"/>
                    </a:cubicBezTo>
                    <a:cubicBezTo>
                      <a:pt x="56" y="52"/>
                      <a:pt x="56" y="51"/>
                      <a:pt x="55" y="50"/>
                    </a:cubicBezTo>
                    <a:cubicBezTo>
                      <a:pt x="54" y="50"/>
                      <a:pt x="53" y="49"/>
                      <a:pt x="52" y="48"/>
                    </a:cubicBezTo>
                    <a:cubicBezTo>
                      <a:pt x="48" y="47"/>
                      <a:pt x="45" y="46"/>
                      <a:pt x="43" y="45"/>
                    </a:cubicBezTo>
                    <a:cubicBezTo>
                      <a:pt x="43" y="44"/>
                      <a:pt x="42" y="44"/>
                      <a:pt x="42" y="44"/>
                    </a:cubicBezTo>
                    <a:cubicBezTo>
                      <a:pt x="41" y="44"/>
                      <a:pt x="41" y="43"/>
                      <a:pt x="41" y="43"/>
                    </a:cubicBezTo>
                    <a:cubicBezTo>
                      <a:pt x="40" y="43"/>
                      <a:pt x="40" y="43"/>
                      <a:pt x="40" y="43"/>
                    </a:cubicBezTo>
                    <a:cubicBezTo>
                      <a:pt x="40" y="43"/>
                      <a:pt x="40" y="43"/>
                      <a:pt x="39" y="42"/>
                    </a:cubicBezTo>
                    <a:cubicBezTo>
                      <a:pt x="39" y="42"/>
                      <a:pt x="38" y="40"/>
                      <a:pt x="37" y="39"/>
                    </a:cubicBezTo>
                    <a:cubicBezTo>
                      <a:pt x="40" y="37"/>
                      <a:pt x="41" y="33"/>
                      <a:pt x="42" y="30"/>
                    </a:cubicBezTo>
                    <a:cubicBezTo>
                      <a:pt x="42" y="30"/>
                      <a:pt x="42" y="29"/>
                      <a:pt x="43" y="29"/>
                    </a:cubicBezTo>
                    <a:cubicBezTo>
                      <a:pt x="43" y="29"/>
                      <a:pt x="43" y="29"/>
                      <a:pt x="43" y="28"/>
                    </a:cubicBezTo>
                    <a:cubicBezTo>
                      <a:pt x="44" y="27"/>
                      <a:pt x="44" y="26"/>
                      <a:pt x="45" y="25"/>
                    </a:cubicBezTo>
                    <a:cubicBezTo>
                      <a:pt x="45" y="25"/>
                      <a:pt x="45" y="25"/>
                      <a:pt x="45" y="24"/>
                    </a:cubicBezTo>
                    <a:cubicBezTo>
                      <a:pt x="45" y="24"/>
                      <a:pt x="45" y="24"/>
                      <a:pt x="45" y="24"/>
                    </a:cubicBezTo>
                    <a:cubicBezTo>
                      <a:pt x="45" y="24"/>
                      <a:pt x="45" y="24"/>
                      <a:pt x="45" y="24"/>
                    </a:cubicBezTo>
                    <a:cubicBezTo>
                      <a:pt x="45" y="23"/>
                      <a:pt x="45" y="23"/>
                      <a:pt x="45" y="23"/>
                    </a:cubicBezTo>
                    <a:cubicBezTo>
                      <a:pt x="45" y="23"/>
                      <a:pt x="45" y="23"/>
                      <a:pt x="45" y="23"/>
                    </a:cubicBezTo>
                    <a:cubicBezTo>
                      <a:pt x="45" y="23"/>
                      <a:pt x="45" y="23"/>
                      <a:pt x="45" y="23"/>
                    </a:cubicBezTo>
                    <a:cubicBezTo>
                      <a:pt x="45" y="23"/>
                      <a:pt x="45" y="22"/>
                      <a:pt x="45" y="22"/>
                    </a:cubicBezTo>
                    <a:cubicBezTo>
                      <a:pt x="45" y="22"/>
                      <a:pt x="45" y="22"/>
                      <a:pt x="4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2">
                <a:extLst>
                  <a:ext uri="{FF2B5EF4-FFF2-40B4-BE49-F238E27FC236}">
                    <a16:creationId xmlns:a16="http://schemas.microsoft.com/office/drawing/2014/main" id="{1D57214E-289D-4DEE-936B-869FF3A54943}"/>
                  </a:ext>
                </a:extLst>
              </p:cNvPr>
              <p:cNvSpPr>
                <a:spLocks/>
              </p:cNvSpPr>
              <p:nvPr/>
            </p:nvSpPr>
            <p:spPr bwMode="auto">
              <a:xfrm>
                <a:off x="5752" y="7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3">
                <a:extLst>
                  <a:ext uri="{FF2B5EF4-FFF2-40B4-BE49-F238E27FC236}">
                    <a16:creationId xmlns:a16="http://schemas.microsoft.com/office/drawing/2014/main" id="{868E66B6-3082-41E6-AAC8-7B8A3DE0266B}"/>
                  </a:ext>
                </a:extLst>
              </p:cNvPr>
              <p:cNvSpPr>
                <a:spLocks/>
              </p:cNvSpPr>
              <p:nvPr/>
            </p:nvSpPr>
            <p:spPr bwMode="auto">
              <a:xfrm>
                <a:off x="5650" y="7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4">
                <a:extLst>
                  <a:ext uri="{FF2B5EF4-FFF2-40B4-BE49-F238E27FC236}">
                    <a16:creationId xmlns:a16="http://schemas.microsoft.com/office/drawing/2014/main" id="{62D63A16-F956-478A-8D20-6E45897009F8}"/>
                  </a:ext>
                </a:extLst>
              </p:cNvPr>
              <p:cNvSpPr>
                <a:spLocks/>
              </p:cNvSpPr>
              <p:nvPr/>
            </p:nvSpPr>
            <p:spPr bwMode="auto">
              <a:xfrm>
                <a:off x="5650" y="78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6" name="Group 45">
            <a:extLst>
              <a:ext uri="{FF2B5EF4-FFF2-40B4-BE49-F238E27FC236}">
                <a16:creationId xmlns:a16="http://schemas.microsoft.com/office/drawing/2014/main" id="{0172693F-ECF8-48BB-B78D-FCD4FE184F71}"/>
              </a:ext>
              <a:ext uri="{C183D7F6-B498-43B3-948B-1728B52AA6E4}">
                <adec:decorative xmlns:adec="http://schemas.microsoft.com/office/drawing/2017/decorative" val="1"/>
              </a:ext>
            </a:extLst>
          </p:cNvPr>
          <p:cNvGrpSpPr/>
          <p:nvPr/>
        </p:nvGrpSpPr>
        <p:grpSpPr>
          <a:xfrm>
            <a:off x="5722512" y="1378097"/>
            <a:ext cx="640080" cy="640080"/>
            <a:chOff x="5217928" y="875554"/>
            <a:chExt cx="640080" cy="640080"/>
          </a:xfrm>
        </p:grpSpPr>
        <p:sp>
          <p:nvSpPr>
            <p:cNvPr id="36" name="Oval 35">
              <a:extLst>
                <a:ext uri="{FF2B5EF4-FFF2-40B4-BE49-F238E27FC236}">
                  <a16:creationId xmlns:a16="http://schemas.microsoft.com/office/drawing/2014/main" id="{E1199823-A320-4D2A-8502-12C092A73FA7}"/>
                </a:ext>
              </a:extLst>
            </p:cNvPr>
            <p:cNvSpPr/>
            <p:nvPr/>
          </p:nvSpPr>
          <p:spPr>
            <a:xfrm>
              <a:off x="5217928" y="875554"/>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276">
              <a:extLst>
                <a:ext uri="{FF2B5EF4-FFF2-40B4-BE49-F238E27FC236}">
                  <a16:creationId xmlns:a16="http://schemas.microsoft.com/office/drawing/2014/main" id="{7A63037E-9EB0-4BAC-BAAD-4301FCA93DC5}"/>
                </a:ext>
              </a:extLst>
            </p:cNvPr>
            <p:cNvSpPr>
              <a:spLocks noChangeAspect="1" noEditPoints="1"/>
            </p:cNvSpPr>
            <p:nvPr/>
          </p:nvSpPr>
          <p:spPr bwMode="auto">
            <a:xfrm>
              <a:off x="5307835" y="988926"/>
              <a:ext cx="478198" cy="411449"/>
            </a:xfrm>
            <a:custGeom>
              <a:avLst/>
              <a:gdLst>
                <a:gd name="T0" fmla="*/ 117 w 244"/>
                <a:gd name="T1" fmla="*/ 117 h 244"/>
                <a:gd name="T2" fmla="*/ 82 w 244"/>
                <a:gd name="T3" fmla="*/ 76 h 244"/>
                <a:gd name="T4" fmla="*/ 76 w 244"/>
                <a:gd name="T5" fmla="*/ 127 h 244"/>
                <a:gd name="T6" fmla="*/ 82 w 244"/>
                <a:gd name="T7" fmla="*/ 168 h 244"/>
                <a:gd name="T8" fmla="*/ 118 w 244"/>
                <a:gd name="T9" fmla="*/ 127 h 244"/>
                <a:gd name="T10" fmla="*/ 90 w 244"/>
                <a:gd name="T11" fmla="*/ 52 h 244"/>
                <a:gd name="T12" fmla="*/ 118 w 244"/>
                <a:gd name="T13" fmla="*/ 71 h 244"/>
                <a:gd name="T14" fmla="*/ 90 w 244"/>
                <a:gd name="T15" fmla="*/ 52 h 244"/>
                <a:gd name="T16" fmla="*/ 118 w 244"/>
                <a:gd name="T17" fmla="*/ 218 h 244"/>
                <a:gd name="T18" fmla="*/ 84 w 244"/>
                <a:gd name="T19" fmla="*/ 177 h 244"/>
                <a:gd name="T20" fmla="*/ 76 w 244"/>
                <a:gd name="T21" fmla="*/ 65 h 244"/>
                <a:gd name="T22" fmla="*/ 95 w 244"/>
                <a:gd name="T23" fmla="*/ 29 h 244"/>
                <a:gd name="T24" fmla="*/ 53 w 244"/>
                <a:gd name="T25" fmla="*/ 57 h 244"/>
                <a:gd name="T26" fmla="*/ 73 w 244"/>
                <a:gd name="T27" fmla="*/ 74 h 244"/>
                <a:gd name="T28" fmla="*/ 46 w 244"/>
                <a:gd name="T29" fmla="*/ 63 h 244"/>
                <a:gd name="T30" fmla="*/ 67 w 244"/>
                <a:gd name="T31" fmla="*/ 117 h 244"/>
                <a:gd name="T32" fmla="*/ 67 w 244"/>
                <a:gd name="T33" fmla="*/ 127 h 244"/>
                <a:gd name="T34" fmla="*/ 46 w 244"/>
                <a:gd name="T35" fmla="*/ 181 h 244"/>
                <a:gd name="T36" fmla="*/ 73 w 244"/>
                <a:gd name="T37" fmla="*/ 170 h 244"/>
                <a:gd name="T38" fmla="*/ 76 w 244"/>
                <a:gd name="T39" fmla="*/ 179 h 244"/>
                <a:gd name="T40" fmla="*/ 52 w 244"/>
                <a:gd name="T41" fmla="*/ 188 h 244"/>
                <a:gd name="T42" fmla="*/ 83 w 244"/>
                <a:gd name="T43" fmla="*/ 195 h 244"/>
                <a:gd name="T44" fmla="*/ 177 w 244"/>
                <a:gd name="T45" fmla="*/ 117 h 244"/>
                <a:gd name="T46" fmla="*/ 198 w 244"/>
                <a:gd name="T47" fmla="*/ 63 h 244"/>
                <a:gd name="T48" fmla="*/ 171 w 244"/>
                <a:gd name="T49" fmla="*/ 74 h 244"/>
                <a:gd name="T50" fmla="*/ 177 w 244"/>
                <a:gd name="T51" fmla="*/ 127 h 244"/>
                <a:gd name="T52" fmla="*/ 195 w 244"/>
                <a:gd name="T53" fmla="*/ 179 h 244"/>
                <a:gd name="T54" fmla="*/ 218 w 244"/>
                <a:gd name="T55" fmla="*/ 127 h 244"/>
                <a:gd name="T56" fmla="*/ 177 w 244"/>
                <a:gd name="T57" fmla="*/ 127 h 244"/>
                <a:gd name="T58" fmla="*/ 169 w 244"/>
                <a:gd name="T59" fmla="*/ 179 h 244"/>
                <a:gd name="T60" fmla="*/ 149 w 244"/>
                <a:gd name="T61" fmla="*/ 215 h 244"/>
                <a:gd name="T62" fmla="*/ 192 w 244"/>
                <a:gd name="T63" fmla="*/ 187 h 244"/>
                <a:gd name="T64" fmla="*/ 160 w 244"/>
                <a:gd name="T65" fmla="*/ 177 h 244"/>
                <a:gd name="T66" fmla="*/ 126 w 244"/>
                <a:gd name="T67" fmla="*/ 173 h 244"/>
                <a:gd name="T68" fmla="*/ 126 w 244"/>
                <a:gd name="T69" fmla="*/ 218 h 244"/>
                <a:gd name="T70" fmla="*/ 160 w 244"/>
                <a:gd name="T71" fmla="*/ 177 h 244"/>
                <a:gd name="T72" fmla="*/ 191 w 244"/>
                <a:gd name="T73" fmla="*/ 57 h 244"/>
                <a:gd name="T74" fmla="*/ 149 w 244"/>
                <a:gd name="T75" fmla="*/ 29 h 244"/>
                <a:gd name="T76" fmla="*/ 169 w 244"/>
                <a:gd name="T77" fmla="*/ 65 h 244"/>
                <a:gd name="T78" fmla="*/ 0 w 244"/>
                <a:gd name="T79" fmla="*/ 122 h 244"/>
                <a:gd name="T80" fmla="*/ 244 w 244"/>
                <a:gd name="T81" fmla="*/ 122 h 244"/>
                <a:gd name="T82" fmla="*/ 122 w 244"/>
                <a:gd name="T83" fmla="*/ 0 h 244"/>
                <a:gd name="T84" fmla="*/ 201 w 244"/>
                <a:gd name="T85" fmla="*/ 193 h 244"/>
                <a:gd name="T86" fmla="*/ 47 w 244"/>
                <a:gd name="T87" fmla="*/ 197 h 244"/>
                <a:gd name="T88" fmla="*/ 38 w 244"/>
                <a:gd name="T89" fmla="*/ 186 h 244"/>
                <a:gd name="T90" fmla="*/ 38 w 244"/>
                <a:gd name="T91" fmla="*/ 58 h 244"/>
                <a:gd name="T92" fmla="*/ 47 w 244"/>
                <a:gd name="T93" fmla="*/ 47 h 244"/>
                <a:gd name="T94" fmla="*/ 201 w 244"/>
                <a:gd name="T95" fmla="*/ 51 h 244"/>
                <a:gd name="T96" fmla="*/ 228 w 244"/>
                <a:gd name="T97" fmla="*/ 122 h 244"/>
                <a:gd name="T98" fmla="*/ 207 w 244"/>
                <a:gd name="T99" fmla="*/ 186 h 244"/>
                <a:gd name="T100" fmla="*/ 154 w 244"/>
                <a:gd name="T101" fmla="*/ 53 h 244"/>
                <a:gd name="T102" fmla="*/ 127 w 244"/>
                <a:gd name="T103" fmla="*/ 26 h 244"/>
                <a:gd name="T104" fmla="*/ 127 w 244"/>
                <a:gd name="T105" fmla="*/ 71 h 244"/>
                <a:gd name="T106" fmla="*/ 162 w 244"/>
                <a:gd name="T107" fmla="*/ 168 h 244"/>
                <a:gd name="T108" fmla="*/ 127 w 244"/>
                <a:gd name="T109" fmla="*/ 127 h 244"/>
                <a:gd name="T110" fmla="*/ 127 w 244"/>
                <a:gd name="T111" fmla="*/ 164 h 244"/>
                <a:gd name="T112" fmla="*/ 162 w 244"/>
                <a:gd name="T113" fmla="*/ 76 h 244"/>
                <a:gd name="T114" fmla="*/ 127 w 244"/>
                <a:gd name="T115" fmla="*/ 80 h 244"/>
                <a:gd name="T116" fmla="*/ 168 w 244"/>
                <a:gd name="T117" fmla="*/ 1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244">
                  <a:moveTo>
                    <a:pt x="76" y="117"/>
                  </a:moveTo>
                  <a:cubicBezTo>
                    <a:pt x="117" y="117"/>
                    <a:pt x="117" y="117"/>
                    <a:pt x="117" y="117"/>
                  </a:cubicBezTo>
                  <a:cubicBezTo>
                    <a:pt x="117" y="80"/>
                    <a:pt x="117" y="80"/>
                    <a:pt x="117" y="80"/>
                  </a:cubicBezTo>
                  <a:cubicBezTo>
                    <a:pt x="105" y="80"/>
                    <a:pt x="94" y="78"/>
                    <a:pt x="82" y="76"/>
                  </a:cubicBezTo>
                  <a:cubicBezTo>
                    <a:pt x="78" y="90"/>
                    <a:pt x="77" y="103"/>
                    <a:pt x="76" y="117"/>
                  </a:cubicBezTo>
                  <a:close/>
                  <a:moveTo>
                    <a:pt x="76" y="127"/>
                  </a:moveTo>
                  <a:cubicBezTo>
                    <a:pt x="76" y="127"/>
                    <a:pt x="76" y="127"/>
                    <a:pt x="76" y="127"/>
                  </a:cubicBezTo>
                  <a:cubicBezTo>
                    <a:pt x="76" y="140"/>
                    <a:pt x="78" y="154"/>
                    <a:pt x="82" y="168"/>
                  </a:cubicBezTo>
                  <a:cubicBezTo>
                    <a:pt x="94" y="165"/>
                    <a:pt x="106" y="164"/>
                    <a:pt x="118" y="164"/>
                  </a:cubicBezTo>
                  <a:cubicBezTo>
                    <a:pt x="118" y="127"/>
                    <a:pt x="118" y="127"/>
                    <a:pt x="118" y="127"/>
                  </a:cubicBezTo>
                  <a:cubicBezTo>
                    <a:pt x="76" y="127"/>
                    <a:pt x="76" y="127"/>
                    <a:pt x="76" y="127"/>
                  </a:cubicBezTo>
                  <a:close/>
                  <a:moveTo>
                    <a:pt x="90" y="52"/>
                  </a:moveTo>
                  <a:cubicBezTo>
                    <a:pt x="88" y="57"/>
                    <a:pt x="86" y="62"/>
                    <a:pt x="85" y="67"/>
                  </a:cubicBezTo>
                  <a:cubicBezTo>
                    <a:pt x="96" y="69"/>
                    <a:pt x="107" y="71"/>
                    <a:pt x="118" y="71"/>
                  </a:cubicBezTo>
                  <a:cubicBezTo>
                    <a:pt x="118" y="26"/>
                    <a:pt x="118" y="26"/>
                    <a:pt x="118" y="26"/>
                  </a:cubicBezTo>
                  <a:cubicBezTo>
                    <a:pt x="108" y="28"/>
                    <a:pt x="98" y="37"/>
                    <a:pt x="90" y="52"/>
                  </a:cubicBezTo>
                  <a:close/>
                  <a:moveTo>
                    <a:pt x="90" y="191"/>
                  </a:moveTo>
                  <a:cubicBezTo>
                    <a:pt x="98" y="207"/>
                    <a:pt x="108" y="216"/>
                    <a:pt x="118" y="218"/>
                  </a:cubicBezTo>
                  <a:cubicBezTo>
                    <a:pt x="118" y="173"/>
                    <a:pt x="118" y="173"/>
                    <a:pt x="118" y="173"/>
                  </a:cubicBezTo>
                  <a:cubicBezTo>
                    <a:pt x="106" y="173"/>
                    <a:pt x="95" y="175"/>
                    <a:pt x="84" y="177"/>
                  </a:cubicBezTo>
                  <a:cubicBezTo>
                    <a:pt x="86" y="182"/>
                    <a:pt x="88" y="187"/>
                    <a:pt x="90" y="191"/>
                  </a:cubicBezTo>
                  <a:close/>
                  <a:moveTo>
                    <a:pt x="76" y="65"/>
                  </a:moveTo>
                  <a:cubicBezTo>
                    <a:pt x="77" y="59"/>
                    <a:pt x="80" y="54"/>
                    <a:pt x="82" y="48"/>
                  </a:cubicBezTo>
                  <a:cubicBezTo>
                    <a:pt x="86" y="41"/>
                    <a:pt x="90" y="35"/>
                    <a:pt x="95" y="29"/>
                  </a:cubicBezTo>
                  <a:cubicBezTo>
                    <a:pt x="79" y="34"/>
                    <a:pt x="64" y="43"/>
                    <a:pt x="52" y="56"/>
                  </a:cubicBezTo>
                  <a:cubicBezTo>
                    <a:pt x="52" y="56"/>
                    <a:pt x="53" y="56"/>
                    <a:pt x="53" y="57"/>
                  </a:cubicBezTo>
                  <a:cubicBezTo>
                    <a:pt x="60" y="60"/>
                    <a:pt x="68" y="63"/>
                    <a:pt x="76" y="65"/>
                  </a:cubicBezTo>
                  <a:close/>
                  <a:moveTo>
                    <a:pt x="73" y="74"/>
                  </a:moveTo>
                  <a:cubicBezTo>
                    <a:pt x="65" y="72"/>
                    <a:pt x="56" y="69"/>
                    <a:pt x="49" y="65"/>
                  </a:cubicBezTo>
                  <a:cubicBezTo>
                    <a:pt x="48" y="64"/>
                    <a:pt x="47" y="64"/>
                    <a:pt x="46" y="63"/>
                  </a:cubicBezTo>
                  <a:cubicBezTo>
                    <a:pt x="34" y="79"/>
                    <a:pt x="27" y="97"/>
                    <a:pt x="26" y="117"/>
                  </a:cubicBezTo>
                  <a:cubicBezTo>
                    <a:pt x="67" y="117"/>
                    <a:pt x="67" y="117"/>
                    <a:pt x="67" y="117"/>
                  </a:cubicBezTo>
                  <a:cubicBezTo>
                    <a:pt x="67" y="102"/>
                    <a:pt x="69" y="88"/>
                    <a:pt x="73" y="74"/>
                  </a:cubicBezTo>
                  <a:close/>
                  <a:moveTo>
                    <a:pt x="67" y="127"/>
                  </a:moveTo>
                  <a:cubicBezTo>
                    <a:pt x="26" y="127"/>
                    <a:pt x="26" y="127"/>
                    <a:pt x="26" y="127"/>
                  </a:cubicBezTo>
                  <a:cubicBezTo>
                    <a:pt x="27" y="146"/>
                    <a:pt x="34" y="165"/>
                    <a:pt x="46" y="181"/>
                  </a:cubicBezTo>
                  <a:cubicBezTo>
                    <a:pt x="47" y="180"/>
                    <a:pt x="47" y="180"/>
                    <a:pt x="49" y="179"/>
                  </a:cubicBezTo>
                  <a:cubicBezTo>
                    <a:pt x="56" y="175"/>
                    <a:pt x="65" y="172"/>
                    <a:pt x="73" y="170"/>
                  </a:cubicBezTo>
                  <a:cubicBezTo>
                    <a:pt x="69" y="156"/>
                    <a:pt x="67" y="141"/>
                    <a:pt x="67" y="127"/>
                  </a:cubicBezTo>
                  <a:close/>
                  <a:moveTo>
                    <a:pt x="76" y="179"/>
                  </a:moveTo>
                  <a:cubicBezTo>
                    <a:pt x="68" y="181"/>
                    <a:pt x="60" y="184"/>
                    <a:pt x="53" y="187"/>
                  </a:cubicBezTo>
                  <a:cubicBezTo>
                    <a:pt x="53" y="187"/>
                    <a:pt x="52" y="187"/>
                    <a:pt x="52" y="188"/>
                  </a:cubicBezTo>
                  <a:cubicBezTo>
                    <a:pt x="64" y="200"/>
                    <a:pt x="79" y="210"/>
                    <a:pt x="96" y="214"/>
                  </a:cubicBezTo>
                  <a:cubicBezTo>
                    <a:pt x="90" y="209"/>
                    <a:pt x="86" y="202"/>
                    <a:pt x="83" y="195"/>
                  </a:cubicBezTo>
                  <a:cubicBezTo>
                    <a:pt x="80" y="190"/>
                    <a:pt x="77" y="184"/>
                    <a:pt x="76" y="179"/>
                  </a:cubicBezTo>
                  <a:close/>
                  <a:moveTo>
                    <a:pt x="177" y="117"/>
                  </a:moveTo>
                  <a:cubicBezTo>
                    <a:pt x="218" y="117"/>
                    <a:pt x="218" y="117"/>
                    <a:pt x="218" y="117"/>
                  </a:cubicBezTo>
                  <a:cubicBezTo>
                    <a:pt x="218" y="98"/>
                    <a:pt x="211" y="79"/>
                    <a:pt x="198" y="63"/>
                  </a:cubicBezTo>
                  <a:cubicBezTo>
                    <a:pt x="197" y="64"/>
                    <a:pt x="196" y="64"/>
                    <a:pt x="195" y="65"/>
                  </a:cubicBezTo>
                  <a:cubicBezTo>
                    <a:pt x="188" y="69"/>
                    <a:pt x="179" y="72"/>
                    <a:pt x="171" y="74"/>
                  </a:cubicBezTo>
                  <a:cubicBezTo>
                    <a:pt x="175" y="88"/>
                    <a:pt x="177" y="103"/>
                    <a:pt x="177" y="117"/>
                  </a:cubicBezTo>
                  <a:close/>
                  <a:moveTo>
                    <a:pt x="177" y="127"/>
                  </a:moveTo>
                  <a:cubicBezTo>
                    <a:pt x="177" y="141"/>
                    <a:pt x="175" y="156"/>
                    <a:pt x="171" y="170"/>
                  </a:cubicBezTo>
                  <a:cubicBezTo>
                    <a:pt x="179" y="172"/>
                    <a:pt x="188" y="175"/>
                    <a:pt x="195" y="179"/>
                  </a:cubicBezTo>
                  <a:cubicBezTo>
                    <a:pt x="196" y="180"/>
                    <a:pt x="197" y="180"/>
                    <a:pt x="198" y="181"/>
                  </a:cubicBezTo>
                  <a:cubicBezTo>
                    <a:pt x="210" y="165"/>
                    <a:pt x="217" y="146"/>
                    <a:pt x="218" y="127"/>
                  </a:cubicBezTo>
                  <a:cubicBezTo>
                    <a:pt x="218" y="127"/>
                    <a:pt x="218" y="127"/>
                    <a:pt x="218" y="127"/>
                  </a:cubicBezTo>
                  <a:cubicBezTo>
                    <a:pt x="177" y="127"/>
                    <a:pt x="177" y="127"/>
                    <a:pt x="177" y="127"/>
                  </a:cubicBezTo>
                  <a:cubicBezTo>
                    <a:pt x="177" y="127"/>
                    <a:pt x="177" y="127"/>
                    <a:pt x="177" y="127"/>
                  </a:cubicBezTo>
                  <a:close/>
                  <a:moveTo>
                    <a:pt x="169" y="179"/>
                  </a:moveTo>
                  <a:cubicBezTo>
                    <a:pt x="167" y="184"/>
                    <a:pt x="165" y="190"/>
                    <a:pt x="162" y="196"/>
                  </a:cubicBezTo>
                  <a:cubicBezTo>
                    <a:pt x="159" y="203"/>
                    <a:pt x="154" y="209"/>
                    <a:pt x="149" y="215"/>
                  </a:cubicBezTo>
                  <a:cubicBezTo>
                    <a:pt x="166" y="210"/>
                    <a:pt x="181" y="201"/>
                    <a:pt x="193" y="188"/>
                  </a:cubicBezTo>
                  <a:cubicBezTo>
                    <a:pt x="192" y="188"/>
                    <a:pt x="192" y="188"/>
                    <a:pt x="192" y="187"/>
                  </a:cubicBezTo>
                  <a:cubicBezTo>
                    <a:pt x="184" y="184"/>
                    <a:pt x="177" y="181"/>
                    <a:pt x="169" y="179"/>
                  </a:cubicBezTo>
                  <a:close/>
                  <a:moveTo>
                    <a:pt x="160" y="177"/>
                  </a:moveTo>
                  <a:cubicBezTo>
                    <a:pt x="149" y="174"/>
                    <a:pt x="138" y="173"/>
                    <a:pt x="126" y="173"/>
                  </a:cubicBezTo>
                  <a:cubicBezTo>
                    <a:pt x="126" y="173"/>
                    <a:pt x="126" y="173"/>
                    <a:pt x="126" y="173"/>
                  </a:cubicBezTo>
                  <a:cubicBezTo>
                    <a:pt x="126" y="218"/>
                    <a:pt x="126" y="218"/>
                    <a:pt x="126" y="218"/>
                  </a:cubicBezTo>
                  <a:cubicBezTo>
                    <a:pt x="126" y="218"/>
                    <a:pt x="126" y="218"/>
                    <a:pt x="126" y="218"/>
                  </a:cubicBezTo>
                  <a:cubicBezTo>
                    <a:pt x="136" y="216"/>
                    <a:pt x="146" y="206"/>
                    <a:pt x="153" y="191"/>
                  </a:cubicBezTo>
                  <a:cubicBezTo>
                    <a:pt x="156" y="187"/>
                    <a:pt x="158" y="182"/>
                    <a:pt x="160" y="177"/>
                  </a:cubicBezTo>
                  <a:close/>
                  <a:moveTo>
                    <a:pt x="169" y="65"/>
                  </a:moveTo>
                  <a:cubicBezTo>
                    <a:pt x="176" y="63"/>
                    <a:pt x="184" y="60"/>
                    <a:pt x="191" y="57"/>
                  </a:cubicBezTo>
                  <a:cubicBezTo>
                    <a:pt x="192" y="56"/>
                    <a:pt x="192" y="56"/>
                    <a:pt x="192" y="56"/>
                  </a:cubicBezTo>
                  <a:cubicBezTo>
                    <a:pt x="181" y="43"/>
                    <a:pt x="165" y="34"/>
                    <a:pt x="149" y="29"/>
                  </a:cubicBezTo>
                  <a:cubicBezTo>
                    <a:pt x="154" y="35"/>
                    <a:pt x="158" y="42"/>
                    <a:pt x="162" y="49"/>
                  </a:cubicBezTo>
                  <a:cubicBezTo>
                    <a:pt x="165" y="54"/>
                    <a:pt x="167" y="59"/>
                    <a:pt x="169" y="65"/>
                  </a:cubicBezTo>
                  <a:close/>
                  <a:moveTo>
                    <a:pt x="122" y="0"/>
                  </a:moveTo>
                  <a:cubicBezTo>
                    <a:pt x="55" y="0"/>
                    <a:pt x="0" y="55"/>
                    <a:pt x="0" y="122"/>
                  </a:cubicBezTo>
                  <a:cubicBezTo>
                    <a:pt x="0" y="189"/>
                    <a:pt x="55" y="244"/>
                    <a:pt x="122" y="244"/>
                  </a:cubicBezTo>
                  <a:cubicBezTo>
                    <a:pt x="189" y="244"/>
                    <a:pt x="244" y="189"/>
                    <a:pt x="244" y="122"/>
                  </a:cubicBezTo>
                  <a:cubicBezTo>
                    <a:pt x="244" y="55"/>
                    <a:pt x="190" y="0"/>
                    <a:pt x="123" y="0"/>
                  </a:cubicBezTo>
                  <a:cubicBezTo>
                    <a:pt x="122" y="0"/>
                    <a:pt x="122" y="0"/>
                    <a:pt x="122" y="0"/>
                  </a:cubicBezTo>
                  <a:close/>
                  <a:moveTo>
                    <a:pt x="207" y="186"/>
                  </a:moveTo>
                  <a:cubicBezTo>
                    <a:pt x="205" y="188"/>
                    <a:pt x="203" y="190"/>
                    <a:pt x="201" y="193"/>
                  </a:cubicBezTo>
                  <a:cubicBezTo>
                    <a:pt x="199" y="194"/>
                    <a:pt x="198" y="195"/>
                    <a:pt x="197" y="197"/>
                  </a:cubicBezTo>
                  <a:cubicBezTo>
                    <a:pt x="155" y="238"/>
                    <a:pt x="89" y="238"/>
                    <a:pt x="47" y="197"/>
                  </a:cubicBezTo>
                  <a:cubicBezTo>
                    <a:pt x="46" y="195"/>
                    <a:pt x="45" y="194"/>
                    <a:pt x="44" y="193"/>
                  </a:cubicBezTo>
                  <a:cubicBezTo>
                    <a:pt x="42" y="190"/>
                    <a:pt x="40" y="188"/>
                    <a:pt x="38" y="186"/>
                  </a:cubicBezTo>
                  <a:cubicBezTo>
                    <a:pt x="24" y="167"/>
                    <a:pt x="17" y="145"/>
                    <a:pt x="17" y="122"/>
                  </a:cubicBezTo>
                  <a:cubicBezTo>
                    <a:pt x="17" y="99"/>
                    <a:pt x="24" y="77"/>
                    <a:pt x="38" y="58"/>
                  </a:cubicBezTo>
                  <a:cubicBezTo>
                    <a:pt x="40" y="56"/>
                    <a:pt x="42" y="54"/>
                    <a:pt x="43" y="51"/>
                  </a:cubicBezTo>
                  <a:cubicBezTo>
                    <a:pt x="45" y="50"/>
                    <a:pt x="46" y="49"/>
                    <a:pt x="47" y="47"/>
                  </a:cubicBezTo>
                  <a:cubicBezTo>
                    <a:pt x="89" y="6"/>
                    <a:pt x="155" y="6"/>
                    <a:pt x="197" y="47"/>
                  </a:cubicBezTo>
                  <a:cubicBezTo>
                    <a:pt x="198" y="49"/>
                    <a:pt x="199" y="50"/>
                    <a:pt x="201" y="51"/>
                  </a:cubicBezTo>
                  <a:cubicBezTo>
                    <a:pt x="203" y="53"/>
                    <a:pt x="205" y="56"/>
                    <a:pt x="206" y="58"/>
                  </a:cubicBezTo>
                  <a:cubicBezTo>
                    <a:pt x="220" y="77"/>
                    <a:pt x="228" y="99"/>
                    <a:pt x="228" y="122"/>
                  </a:cubicBezTo>
                  <a:cubicBezTo>
                    <a:pt x="228" y="145"/>
                    <a:pt x="220" y="167"/>
                    <a:pt x="207" y="185"/>
                  </a:cubicBezTo>
                  <a:lnTo>
                    <a:pt x="207" y="186"/>
                  </a:lnTo>
                  <a:close/>
                  <a:moveTo>
                    <a:pt x="160" y="67"/>
                  </a:moveTo>
                  <a:cubicBezTo>
                    <a:pt x="158" y="62"/>
                    <a:pt x="156" y="57"/>
                    <a:pt x="154" y="53"/>
                  </a:cubicBezTo>
                  <a:cubicBezTo>
                    <a:pt x="146" y="38"/>
                    <a:pt x="137" y="28"/>
                    <a:pt x="127" y="26"/>
                  </a:cubicBezTo>
                  <a:cubicBezTo>
                    <a:pt x="127" y="26"/>
                    <a:pt x="127" y="26"/>
                    <a:pt x="127" y="26"/>
                  </a:cubicBezTo>
                  <a:cubicBezTo>
                    <a:pt x="127" y="71"/>
                    <a:pt x="127" y="71"/>
                    <a:pt x="127" y="71"/>
                  </a:cubicBezTo>
                  <a:cubicBezTo>
                    <a:pt x="127" y="71"/>
                    <a:pt x="127" y="71"/>
                    <a:pt x="127" y="71"/>
                  </a:cubicBezTo>
                  <a:cubicBezTo>
                    <a:pt x="138" y="71"/>
                    <a:pt x="149" y="69"/>
                    <a:pt x="160" y="67"/>
                  </a:cubicBezTo>
                  <a:close/>
                  <a:moveTo>
                    <a:pt x="162" y="168"/>
                  </a:moveTo>
                  <a:cubicBezTo>
                    <a:pt x="166" y="154"/>
                    <a:pt x="168" y="141"/>
                    <a:pt x="168" y="127"/>
                  </a:cubicBezTo>
                  <a:cubicBezTo>
                    <a:pt x="127" y="127"/>
                    <a:pt x="127" y="127"/>
                    <a:pt x="127" y="127"/>
                  </a:cubicBezTo>
                  <a:cubicBezTo>
                    <a:pt x="127" y="164"/>
                    <a:pt x="127" y="164"/>
                    <a:pt x="127" y="164"/>
                  </a:cubicBezTo>
                  <a:cubicBezTo>
                    <a:pt x="127" y="164"/>
                    <a:pt x="127" y="164"/>
                    <a:pt x="127" y="164"/>
                  </a:cubicBezTo>
                  <a:cubicBezTo>
                    <a:pt x="139" y="164"/>
                    <a:pt x="151" y="165"/>
                    <a:pt x="162" y="168"/>
                  </a:cubicBezTo>
                  <a:close/>
                  <a:moveTo>
                    <a:pt x="162" y="76"/>
                  </a:moveTo>
                  <a:cubicBezTo>
                    <a:pt x="151" y="78"/>
                    <a:pt x="139" y="80"/>
                    <a:pt x="127" y="80"/>
                  </a:cubicBezTo>
                  <a:cubicBezTo>
                    <a:pt x="127" y="80"/>
                    <a:pt x="127" y="80"/>
                    <a:pt x="127" y="80"/>
                  </a:cubicBezTo>
                  <a:cubicBezTo>
                    <a:pt x="127" y="117"/>
                    <a:pt x="127" y="117"/>
                    <a:pt x="127" y="117"/>
                  </a:cubicBezTo>
                  <a:cubicBezTo>
                    <a:pt x="168" y="117"/>
                    <a:pt x="168" y="117"/>
                    <a:pt x="168" y="117"/>
                  </a:cubicBezTo>
                  <a:cubicBezTo>
                    <a:pt x="168" y="103"/>
                    <a:pt x="166" y="89"/>
                    <a:pt x="162"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4" name="Group 43">
            <a:extLst>
              <a:ext uri="{FF2B5EF4-FFF2-40B4-BE49-F238E27FC236}">
                <a16:creationId xmlns:a16="http://schemas.microsoft.com/office/drawing/2014/main" id="{83550053-8E30-4753-A75E-80F8602041F7}"/>
              </a:ext>
              <a:ext uri="{C183D7F6-B498-43B3-948B-1728B52AA6E4}">
                <adec:decorative xmlns:adec="http://schemas.microsoft.com/office/drawing/2017/decorative" val="1"/>
              </a:ext>
            </a:extLst>
          </p:cNvPr>
          <p:cNvGrpSpPr/>
          <p:nvPr/>
        </p:nvGrpSpPr>
        <p:grpSpPr>
          <a:xfrm>
            <a:off x="7957926" y="1381217"/>
            <a:ext cx="640080" cy="640080"/>
            <a:chOff x="7057428" y="1221852"/>
            <a:chExt cx="640080" cy="640080"/>
          </a:xfrm>
        </p:grpSpPr>
        <p:sp>
          <p:nvSpPr>
            <p:cNvPr id="34" name="Oval 33">
              <a:extLst>
                <a:ext uri="{FF2B5EF4-FFF2-40B4-BE49-F238E27FC236}">
                  <a16:creationId xmlns:a16="http://schemas.microsoft.com/office/drawing/2014/main" id="{77CF47DF-04A4-43EE-9440-C29D866EB693}"/>
                </a:ext>
              </a:extLst>
            </p:cNvPr>
            <p:cNvSpPr/>
            <p:nvPr/>
          </p:nvSpPr>
          <p:spPr>
            <a:xfrm>
              <a:off x="7057428" y="1221852"/>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61">
              <a:extLst>
                <a:ext uri="{FF2B5EF4-FFF2-40B4-BE49-F238E27FC236}">
                  <a16:creationId xmlns:a16="http://schemas.microsoft.com/office/drawing/2014/main" id="{0D4152A1-2027-4EB5-8BD8-D17BB7B9FA35}"/>
                </a:ext>
              </a:extLst>
            </p:cNvPr>
            <p:cNvGrpSpPr>
              <a:grpSpLocks noChangeAspect="1"/>
            </p:cNvGrpSpPr>
            <p:nvPr/>
          </p:nvGrpSpPr>
          <p:grpSpPr bwMode="auto">
            <a:xfrm>
              <a:off x="7163384" y="1383470"/>
              <a:ext cx="447630" cy="291094"/>
              <a:chOff x="4425" y="305"/>
              <a:chExt cx="345" cy="260"/>
            </a:xfrm>
            <a:solidFill>
              <a:schemeClr val="bg1"/>
            </a:solidFill>
          </p:grpSpPr>
          <p:sp>
            <p:nvSpPr>
              <p:cNvPr id="84" name="Freeform 62">
                <a:extLst>
                  <a:ext uri="{FF2B5EF4-FFF2-40B4-BE49-F238E27FC236}">
                    <a16:creationId xmlns:a16="http://schemas.microsoft.com/office/drawing/2014/main" id="{5D90F922-DFE9-4735-B472-929AB76EF58B}"/>
                  </a:ext>
                </a:extLst>
              </p:cNvPr>
              <p:cNvSpPr>
                <a:spLocks noEditPoints="1"/>
              </p:cNvSpPr>
              <p:nvPr/>
            </p:nvSpPr>
            <p:spPr bwMode="auto">
              <a:xfrm>
                <a:off x="4513" y="328"/>
                <a:ext cx="167" cy="237"/>
              </a:xfrm>
              <a:custGeom>
                <a:avLst/>
                <a:gdLst>
                  <a:gd name="T0" fmla="*/ 167 w 167"/>
                  <a:gd name="T1" fmla="*/ 0 h 237"/>
                  <a:gd name="T2" fmla="*/ 0 w 167"/>
                  <a:gd name="T3" fmla="*/ 0 h 237"/>
                  <a:gd name="T4" fmla="*/ 0 w 167"/>
                  <a:gd name="T5" fmla="*/ 237 h 237"/>
                  <a:gd name="T6" fmla="*/ 167 w 167"/>
                  <a:gd name="T7" fmla="*/ 237 h 237"/>
                  <a:gd name="T8" fmla="*/ 167 w 167"/>
                  <a:gd name="T9" fmla="*/ 0 h 237"/>
                  <a:gd name="T10" fmla="*/ 156 w 167"/>
                  <a:gd name="T11" fmla="*/ 226 h 237"/>
                  <a:gd name="T12" fmla="*/ 13 w 167"/>
                  <a:gd name="T13" fmla="*/ 226 h 237"/>
                  <a:gd name="T14" fmla="*/ 13 w 167"/>
                  <a:gd name="T15" fmla="*/ 13 h 237"/>
                  <a:gd name="T16" fmla="*/ 156 w 167"/>
                  <a:gd name="T17" fmla="*/ 13 h 237"/>
                  <a:gd name="T18" fmla="*/ 156 w 167"/>
                  <a:gd name="T19" fmla="*/ 226 h 237"/>
                  <a:gd name="T20" fmla="*/ 156 w 167"/>
                  <a:gd name="T21" fmla="*/ 22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37">
                    <a:moveTo>
                      <a:pt x="167" y="0"/>
                    </a:moveTo>
                    <a:lnTo>
                      <a:pt x="0" y="0"/>
                    </a:lnTo>
                    <a:lnTo>
                      <a:pt x="0" y="237"/>
                    </a:lnTo>
                    <a:lnTo>
                      <a:pt x="167" y="237"/>
                    </a:lnTo>
                    <a:lnTo>
                      <a:pt x="167" y="0"/>
                    </a:lnTo>
                    <a:close/>
                    <a:moveTo>
                      <a:pt x="156" y="226"/>
                    </a:moveTo>
                    <a:lnTo>
                      <a:pt x="13" y="226"/>
                    </a:lnTo>
                    <a:lnTo>
                      <a:pt x="13" y="13"/>
                    </a:lnTo>
                    <a:lnTo>
                      <a:pt x="156" y="13"/>
                    </a:lnTo>
                    <a:lnTo>
                      <a:pt x="156" y="226"/>
                    </a:lnTo>
                    <a:lnTo>
                      <a:pt x="156" y="2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3">
                <a:extLst>
                  <a:ext uri="{FF2B5EF4-FFF2-40B4-BE49-F238E27FC236}">
                    <a16:creationId xmlns:a16="http://schemas.microsoft.com/office/drawing/2014/main" id="{97BCB193-D6E6-4244-B481-48D686A04172}"/>
                  </a:ext>
                </a:extLst>
              </p:cNvPr>
              <p:cNvSpPr>
                <a:spLocks/>
              </p:cNvSpPr>
              <p:nvPr/>
            </p:nvSpPr>
            <p:spPr bwMode="auto">
              <a:xfrm>
                <a:off x="4432" y="391"/>
                <a:ext cx="81" cy="174"/>
              </a:xfrm>
              <a:custGeom>
                <a:avLst/>
                <a:gdLst>
                  <a:gd name="T0" fmla="*/ 81 w 81"/>
                  <a:gd name="T1" fmla="*/ 11 h 174"/>
                  <a:gd name="T2" fmla="*/ 81 w 81"/>
                  <a:gd name="T3" fmla="*/ 0 h 174"/>
                  <a:gd name="T4" fmla="*/ 0 w 81"/>
                  <a:gd name="T5" fmla="*/ 0 h 174"/>
                  <a:gd name="T6" fmla="*/ 0 w 81"/>
                  <a:gd name="T7" fmla="*/ 174 h 174"/>
                  <a:gd name="T8" fmla="*/ 81 w 81"/>
                  <a:gd name="T9" fmla="*/ 174 h 174"/>
                  <a:gd name="T10" fmla="*/ 81 w 81"/>
                  <a:gd name="T11" fmla="*/ 163 h 174"/>
                  <a:gd name="T12" fmla="*/ 13 w 81"/>
                  <a:gd name="T13" fmla="*/ 163 h 174"/>
                  <a:gd name="T14" fmla="*/ 13 w 81"/>
                  <a:gd name="T15" fmla="*/ 11 h 174"/>
                  <a:gd name="T16" fmla="*/ 81 w 81"/>
                  <a:gd name="T17" fmla="*/ 1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74">
                    <a:moveTo>
                      <a:pt x="81" y="11"/>
                    </a:moveTo>
                    <a:lnTo>
                      <a:pt x="81" y="0"/>
                    </a:lnTo>
                    <a:lnTo>
                      <a:pt x="0" y="0"/>
                    </a:lnTo>
                    <a:lnTo>
                      <a:pt x="0" y="174"/>
                    </a:lnTo>
                    <a:lnTo>
                      <a:pt x="81" y="174"/>
                    </a:lnTo>
                    <a:lnTo>
                      <a:pt x="81" y="163"/>
                    </a:lnTo>
                    <a:lnTo>
                      <a:pt x="13" y="163"/>
                    </a:lnTo>
                    <a:lnTo>
                      <a:pt x="13" y="11"/>
                    </a:lnTo>
                    <a:lnTo>
                      <a:pt x="8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4">
                <a:extLst>
                  <a:ext uri="{FF2B5EF4-FFF2-40B4-BE49-F238E27FC236}">
                    <a16:creationId xmlns:a16="http://schemas.microsoft.com/office/drawing/2014/main" id="{CE054229-63BC-4FAD-ACE7-CBC158DD88B8}"/>
                  </a:ext>
                </a:extLst>
              </p:cNvPr>
              <p:cNvSpPr>
                <a:spLocks/>
              </p:cNvSpPr>
              <p:nvPr/>
            </p:nvSpPr>
            <p:spPr bwMode="auto">
              <a:xfrm>
                <a:off x="4680" y="391"/>
                <a:ext cx="81" cy="174"/>
              </a:xfrm>
              <a:custGeom>
                <a:avLst/>
                <a:gdLst>
                  <a:gd name="T0" fmla="*/ 0 w 81"/>
                  <a:gd name="T1" fmla="*/ 163 h 174"/>
                  <a:gd name="T2" fmla="*/ 0 w 81"/>
                  <a:gd name="T3" fmla="*/ 174 h 174"/>
                  <a:gd name="T4" fmla="*/ 81 w 81"/>
                  <a:gd name="T5" fmla="*/ 174 h 174"/>
                  <a:gd name="T6" fmla="*/ 81 w 81"/>
                  <a:gd name="T7" fmla="*/ 0 h 174"/>
                  <a:gd name="T8" fmla="*/ 0 w 81"/>
                  <a:gd name="T9" fmla="*/ 0 h 174"/>
                  <a:gd name="T10" fmla="*/ 0 w 81"/>
                  <a:gd name="T11" fmla="*/ 11 h 174"/>
                  <a:gd name="T12" fmla="*/ 70 w 81"/>
                  <a:gd name="T13" fmla="*/ 11 h 174"/>
                  <a:gd name="T14" fmla="*/ 70 w 81"/>
                  <a:gd name="T15" fmla="*/ 163 h 174"/>
                  <a:gd name="T16" fmla="*/ 0 w 81"/>
                  <a:gd name="T17" fmla="*/ 16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74">
                    <a:moveTo>
                      <a:pt x="0" y="163"/>
                    </a:moveTo>
                    <a:lnTo>
                      <a:pt x="0" y="174"/>
                    </a:lnTo>
                    <a:lnTo>
                      <a:pt x="81" y="174"/>
                    </a:lnTo>
                    <a:lnTo>
                      <a:pt x="81" y="0"/>
                    </a:lnTo>
                    <a:lnTo>
                      <a:pt x="0" y="0"/>
                    </a:lnTo>
                    <a:lnTo>
                      <a:pt x="0" y="11"/>
                    </a:lnTo>
                    <a:lnTo>
                      <a:pt x="70" y="11"/>
                    </a:lnTo>
                    <a:lnTo>
                      <a:pt x="70" y="163"/>
                    </a:lnTo>
                    <a:lnTo>
                      <a:pt x="0" y="1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5">
                <a:extLst>
                  <a:ext uri="{FF2B5EF4-FFF2-40B4-BE49-F238E27FC236}">
                    <a16:creationId xmlns:a16="http://schemas.microsoft.com/office/drawing/2014/main" id="{79A8BB0F-684E-47B1-A381-BAB55BA21F5C}"/>
                  </a:ext>
                </a:extLst>
              </p:cNvPr>
              <p:cNvSpPr>
                <a:spLocks noChangeArrowheads="1"/>
              </p:cNvSpPr>
              <p:nvPr/>
            </p:nvSpPr>
            <p:spPr bwMode="auto">
              <a:xfrm>
                <a:off x="4425" y="366"/>
                <a:ext cx="88" cy="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6">
                <a:extLst>
                  <a:ext uri="{FF2B5EF4-FFF2-40B4-BE49-F238E27FC236}">
                    <a16:creationId xmlns:a16="http://schemas.microsoft.com/office/drawing/2014/main" id="{A613489D-B4AB-4278-A724-4A02DE9E555B}"/>
                  </a:ext>
                </a:extLst>
              </p:cNvPr>
              <p:cNvSpPr>
                <a:spLocks noChangeArrowheads="1"/>
              </p:cNvSpPr>
              <p:nvPr/>
            </p:nvSpPr>
            <p:spPr bwMode="auto">
              <a:xfrm>
                <a:off x="4680" y="366"/>
                <a:ext cx="90" cy="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67">
                <a:extLst>
                  <a:ext uri="{FF2B5EF4-FFF2-40B4-BE49-F238E27FC236}">
                    <a16:creationId xmlns:a16="http://schemas.microsoft.com/office/drawing/2014/main" id="{0EF6F319-6248-474B-886B-2E568E42078B}"/>
                  </a:ext>
                </a:extLst>
              </p:cNvPr>
              <p:cNvSpPr>
                <a:spLocks noChangeArrowheads="1"/>
              </p:cNvSpPr>
              <p:nvPr/>
            </p:nvSpPr>
            <p:spPr bwMode="auto">
              <a:xfrm>
                <a:off x="4506" y="305"/>
                <a:ext cx="183" cy="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8">
                <a:extLst>
                  <a:ext uri="{FF2B5EF4-FFF2-40B4-BE49-F238E27FC236}">
                    <a16:creationId xmlns:a16="http://schemas.microsoft.com/office/drawing/2014/main" id="{CEB9D2A9-95BC-45BB-8081-5348CC24A806}"/>
                  </a:ext>
                </a:extLst>
              </p:cNvPr>
              <p:cNvSpPr>
                <a:spLocks/>
              </p:cNvSpPr>
              <p:nvPr/>
            </p:nvSpPr>
            <p:spPr bwMode="auto">
              <a:xfrm>
                <a:off x="4566" y="404"/>
                <a:ext cx="63" cy="15"/>
              </a:xfrm>
              <a:custGeom>
                <a:avLst/>
                <a:gdLst>
                  <a:gd name="T0" fmla="*/ 0 w 63"/>
                  <a:gd name="T1" fmla="*/ 0 h 15"/>
                  <a:gd name="T2" fmla="*/ 63 w 63"/>
                  <a:gd name="T3" fmla="*/ 0 h 15"/>
                  <a:gd name="T4" fmla="*/ 63 w 63"/>
                  <a:gd name="T5" fmla="*/ 15 h 15"/>
                  <a:gd name="T6" fmla="*/ 0 w 63"/>
                  <a:gd name="T7" fmla="*/ 15 h 15"/>
                  <a:gd name="T8" fmla="*/ 0 w 63"/>
                  <a:gd name="T9" fmla="*/ 0 h 15"/>
                  <a:gd name="T10" fmla="*/ 0 w 63"/>
                  <a:gd name="T11" fmla="*/ 0 h 15"/>
                </a:gdLst>
                <a:ahLst/>
                <a:cxnLst>
                  <a:cxn ang="0">
                    <a:pos x="T0" y="T1"/>
                  </a:cxn>
                  <a:cxn ang="0">
                    <a:pos x="T2" y="T3"/>
                  </a:cxn>
                  <a:cxn ang="0">
                    <a:pos x="T4" y="T5"/>
                  </a:cxn>
                  <a:cxn ang="0">
                    <a:pos x="T6" y="T7"/>
                  </a:cxn>
                  <a:cxn ang="0">
                    <a:pos x="T8" y="T9"/>
                  </a:cxn>
                  <a:cxn ang="0">
                    <a:pos x="T10" y="T11"/>
                  </a:cxn>
                </a:cxnLst>
                <a:rect l="0" t="0" r="r" b="b"/>
                <a:pathLst>
                  <a:path w="63" h="15">
                    <a:moveTo>
                      <a:pt x="0" y="0"/>
                    </a:moveTo>
                    <a:lnTo>
                      <a:pt x="63" y="0"/>
                    </a:lnTo>
                    <a:lnTo>
                      <a:pt x="63" y="15"/>
                    </a:lnTo>
                    <a:lnTo>
                      <a:pt x="0" y="15"/>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9">
                <a:extLst>
                  <a:ext uri="{FF2B5EF4-FFF2-40B4-BE49-F238E27FC236}">
                    <a16:creationId xmlns:a16="http://schemas.microsoft.com/office/drawing/2014/main" id="{EDA54AB6-D179-4B6E-B6C7-673D9234D5C2}"/>
                  </a:ext>
                </a:extLst>
              </p:cNvPr>
              <p:cNvSpPr>
                <a:spLocks/>
              </p:cNvSpPr>
              <p:nvPr/>
            </p:nvSpPr>
            <p:spPr bwMode="auto">
              <a:xfrm>
                <a:off x="4590" y="381"/>
                <a:ext cx="15" cy="63"/>
              </a:xfrm>
              <a:custGeom>
                <a:avLst/>
                <a:gdLst>
                  <a:gd name="T0" fmla="*/ 0 w 15"/>
                  <a:gd name="T1" fmla="*/ 63 h 63"/>
                  <a:gd name="T2" fmla="*/ 0 w 15"/>
                  <a:gd name="T3" fmla="*/ 0 h 63"/>
                  <a:gd name="T4" fmla="*/ 15 w 15"/>
                  <a:gd name="T5" fmla="*/ 0 h 63"/>
                  <a:gd name="T6" fmla="*/ 15 w 15"/>
                  <a:gd name="T7" fmla="*/ 63 h 63"/>
                  <a:gd name="T8" fmla="*/ 0 w 15"/>
                  <a:gd name="T9" fmla="*/ 63 h 63"/>
                  <a:gd name="T10" fmla="*/ 0 w 15"/>
                  <a:gd name="T11" fmla="*/ 63 h 63"/>
                </a:gdLst>
                <a:ahLst/>
                <a:cxnLst>
                  <a:cxn ang="0">
                    <a:pos x="T0" y="T1"/>
                  </a:cxn>
                  <a:cxn ang="0">
                    <a:pos x="T2" y="T3"/>
                  </a:cxn>
                  <a:cxn ang="0">
                    <a:pos x="T4" y="T5"/>
                  </a:cxn>
                  <a:cxn ang="0">
                    <a:pos x="T6" y="T7"/>
                  </a:cxn>
                  <a:cxn ang="0">
                    <a:pos x="T8" y="T9"/>
                  </a:cxn>
                  <a:cxn ang="0">
                    <a:pos x="T10" y="T11"/>
                  </a:cxn>
                </a:cxnLst>
                <a:rect l="0" t="0" r="r" b="b"/>
                <a:pathLst>
                  <a:path w="15" h="63">
                    <a:moveTo>
                      <a:pt x="0" y="63"/>
                    </a:moveTo>
                    <a:lnTo>
                      <a:pt x="0" y="0"/>
                    </a:lnTo>
                    <a:lnTo>
                      <a:pt x="15" y="0"/>
                    </a:lnTo>
                    <a:lnTo>
                      <a:pt x="15" y="63"/>
                    </a:lnTo>
                    <a:lnTo>
                      <a:pt x="0" y="63"/>
                    </a:lnTo>
                    <a:lnTo>
                      <a:pt x="0" y="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8" name="Group 47">
            <a:extLst>
              <a:ext uri="{FF2B5EF4-FFF2-40B4-BE49-F238E27FC236}">
                <a16:creationId xmlns:a16="http://schemas.microsoft.com/office/drawing/2014/main" id="{B1F3AC83-7EBA-4E81-950B-D7C9C87B9EA8}"/>
              </a:ext>
              <a:ext uri="{C183D7F6-B498-43B3-948B-1728B52AA6E4}">
                <adec:decorative xmlns:adec="http://schemas.microsoft.com/office/drawing/2017/decorative" val="1"/>
              </a:ext>
            </a:extLst>
          </p:cNvPr>
          <p:cNvGrpSpPr/>
          <p:nvPr/>
        </p:nvGrpSpPr>
        <p:grpSpPr>
          <a:xfrm>
            <a:off x="10215461" y="1385661"/>
            <a:ext cx="640080" cy="640080"/>
            <a:chOff x="9477179" y="1286900"/>
            <a:chExt cx="640080" cy="640080"/>
          </a:xfrm>
        </p:grpSpPr>
        <p:sp>
          <p:nvSpPr>
            <p:cNvPr id="35" name="Oval 34">
              <a:extLst>
                <a:ext uri="{FF2B5EF4-FFF2-40B4-BE49-F238E27FC236}">
                  <a16:creationId xmlns:a16="http://schemas.microsoft.com/office/drawing/2014/main" id="{7083640F-7F0D-4FCE-A5DD-BBBB3FE95126}"/>
                </a:ext>
              </a:extLst>
            </p:cNvPr>
            <p:cNvSpPr/>
            <p:nvPr/>
          </p:nvSpPr>
          <p:spPr>
            <a:xfrm>
              <a:off x="9477179" y="1286900"/>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58">
              <a:extLst>
                <a:ext uri="{FF2B5EF4-FFF2-40B4-BE49-F238E27FC236}">
                  <a16:creationId xmlns:a16="http://schemas.microsoft.com/office/drawing/2014/main" id="{EAC5DCA0-74CF-40E3-AE5D-7962686D10CC}"/>
                </a:ext>
              </a:extLst>
            </p:cNvPr>
            <p:cNvGrpSpPr>
              <a:grpSpLocks noChangeAspect="1"/>
            </p:cNvGrpSpPr>
            <p:nvPr/>
          </p:nvGrpSpPr>
          <p:grpSpPr bwMode="auto">
            <a:xfrm>
              <a:off x="9707856" y="1412700"/>
              <a:ext cx="272936" cy="364361"/>
              <a:chOff x="5638" y="1844"/>
              <a:chExt cx="223" cy="345"/>
            </a:xfrm>
            <a:solidFill>
              <a:schemeClr val="bg1"/>
            </a:solidFill>
          </p:grpSpPr>
          <p:sp>
            <p:nvSpPr>
              <p:cNvPr id="93" name="Freeform 159">
                <a:extLst>
                  <a:ext uri="{FF2B5EF4-FFF2-40B4-BE49-F238E27FC236}">
                    <a16:creationId xmlns:a16="http://schemas.microsoft.com/office/drawing/2014/main" id="{0E6D472E-4F65-49B0-A2B9-EB7E7C51FD5C}"/>
                  </a:ext>
                </a:extLst>
              </p:cNvPr>
              <p:cNvSpPr>
                <a:spLocks noEditPoints="1"/>
              </p:cNvSpPr>
              <p:nvPr/>
            </p:nvSpPr>
            <p:spPr bwMode="auto">
              <a:xfrm>
                <a:off x="5638" y="1844"/>
                <a:ext cx="157" cy="168"/>
              </a:xfrm>
              <a:custGeom>
                <a:avLst/>
                <a:gdLst>
                  <a:gd name="T0" fmla="*/ 110 w 110"/>
                  <a:gd name="T1" fmla="*/ 55 h 118"/>
                  <a:gd name="T2" fmla="*/ 55 w 110"/>
                  <a:gd name="T3" fmla="*/ 0 h 118"/>
                  <a:gd name="T4" fmla="*/ 55 w 110"/>
                  <a:gd name="T5" fmla="*/ 0 h 118"/>
                  <a:gd name="T6" fmla="*/ 0 w 110"/>
                  <a:gd name="T7" fmla="*/ 55 h 118"/>
                  <a:gd name="T8" fmla="*/ 0 w 110"/>
                  <a:gd name="T9" fmla="*/ 118 h 118"/>
                  <a:gd name="T10" fmla="*/ 110 w 110"/>
                  <a:gd name="T11" fmla="*/ 118 h 118"/>
                  <a:gd name="T12" fmla="*/ 110 w 110"/>
                  <a:gd name="T13" fmla="*/ 55 h 118"/>
                  <a:gd name="T14" fmla="*/ 98 w 110"/>
                  <a:gd name="T15" fmla="*/ 106 h 118"/>
                  <a:gd name="T16" fmla="*/ 12 w 110"/>
                  <a:gd name="T17" fmla="*/ 106 h 118"/>
                  <a:gd name="T18" fmla="*/ 12 w 110"/>
                  <a:gd name="T19" fmla="*/ 55 h 118"/>
                  <a:gd name="T20" fmla="*/ 15 w 110"/>
                  <a:gd name="T21" fmla="*/ 38 h 118"/>
                  <a:gd name="T22" fmla="*/ 38 w 110"/>
                  <a:gd name="T23" fmla="*/ 15 h 118"/>
                  <a:gd name="T24" fmla="*/ 72 w 110"/>
                  <a:gd name="T25" fmla="*/ 15 h 118"/>
                  <a:gd name="T26" fmla="*/ 95 w 110"/>
                  <a:gd name="T27" fmla="*/ 38 h 118"/>
                  <a:gd name="T28" fmla="*/ 98 w 110"/>
                  <a:gd name="T29" fmla="*/ 55 h 118"/>
                  <a:gd name="T30" fmla="*/ 98 w 110"/>
                  <a:gd name="T31"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18">
                    <a:moveTo>
                      <a:pt x="110" y="55"/>
                    </a:moveTo>
                    <a:cubicBezTo>
                      <a:pt x="110" y="24"/>
                      <a:pt x="86" y="0"/>
                      <a:pt x="55" y="0"/>
                    </a:cubicBezTo>
                    <a:cubicBezTo>
                      <a:pt x="55" y="0"/>
                      <a:pt x="55" y="0"/>
                      <a:pt x="55" y="0"/>
                    </a:cubicBezTo>
                    <a:cubicBezTo>
                      <a:pt x="25" y="0"/>
                      <a:pt x="0" y="24"/>
                      <a:pt x="0" y="55"/>
                    </a:cubicBezTo>
                    <a:cubicBezTo>
                      <a:pt x="0" y="118"/>
                      <a:pt x="0" y="118"/>
                      <a:pt x="0" y="118"/>
                    </a:cubicBezTo>
                    <a:cubicBezTo>
                      <a:pt x="110" y="118"/>
                      <a:pt x="110" y="118"/>
                      <a:pt x="110" y="118"/>
                    </a:cubicBezTo>
                    <a:lnTo>
                      <a:pt x="110" y="55"/>
                    </a:lnTo>
                    <a:close/>
                    <a:moveTo>
                      <a:pt x="98" y="106"/>
                    </a:moveTo>
                    <a:cubicBezTo>
                      <a:pt x="12" y="106"/>
                      <a:pt x="12" y="106"/>
                      <a:pt x="12" y="106"/>
                    </a:cubicBezTo>
                    <a:cubicBezTo>
                      <a:pt x="12" y="55"/>
                      <a:pt x="12" y="55"/>
                      <a:pt x="12" y="55"/>
                    </a:cubicBezTo>
                    <a:cubicBezTo>
                      <a:pt x="12" y="49"/>
                      <a:pt x="13" y="43"/>
                      <a:pt x="15" y="38"/>
                    </a:cubicBezTo>
                    <a:cubicBezTo>
                      <a:pt x="20" y="28"/>
                      <a:pt x="28" y="20"/>
                      <a:pt x="38" y="15"/>
                    </a:cubicBezTo>
                    <a:cubicBezTo>
                      <a:pt x="49" y="11"/>
                      <a:pt x="61" y="11"/>
                      <a:pt x="72" y="15"/>
                    </a:cubicBezTo>
                    <a:cubicBezTo>
                      <a:pt x="82" y="20"/>
                      <a:pt x="90" y="28"/>
                      <a:pt x="95" y="38"/>
                    </a:cubicBezTo>
                    <a:cubicBezTo>
                      <a:pt x="97" y="43"/>
                      <a:pt x="98" y="49"/>
                      <a:pt x="98" y="55"/>
                    </a:cubicBezTo>
                    <a:cubicBezTo>
                      <a:pt x="98" y="106"/>
                      <a:pt x="98" y="106"/>
                      <a:pt x="98" y="10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0">
                <a:extLst>
                  <a:ext uri="{FF2B5EF4-FFF2-40B4-BE49-F238E27FC236}">
                    <a16:creationId xmlns:a16="http://schemas.microsoft.com/office/drawing/2014/main" id="{78B4B27E-F9F9-4E82-AD4F-B0E42D290A70}"/>
                  </a:ext>
                </a:extLst>
              </p:cNvPr>
              <p:cNvSpPr>
                <a:spLocks/>
              </p:cNvSpPr>
              <p:nvPr/>
            </p:nvSpPr>
            <p:spPr bwMode="auto">
              <a:xfrm>
                <a:off x="5731" y="2129"/>
                <a:ext cx="130" cy="60"/>
              </a:xfrm>
              <a:custGeom>
                <a:avLst/>
                <a:gdLst>
                  <a:gd name="T0" fmla="*/ 46 w 91"/>
                  <a:gd name="T1" fmla="*/ 42 h 42"/>
                  <a:gd name="T2" fmla="*/ 91 w 91"/>
                  <a:gd name="T3" fmla="*/ 0 h 42"/>
                  <a:gd name="T4" fmla="*/ 0 w 91"/>
                  <a:gd name="T5" fmla="*/ 0 h 42"/>
                  <a:gd name="T6" fmla="*/ 46 w 91"/>
                  <a:gd name="T7" fmla="*/ 42 h 42"/>
                </a:gdLst>
                <a:ahLst/>
                <a:cxnLst>
                  <a:cxn ang="0">
                    <a:pos x="T0" y="T1"/>
                  </a:cxn>
                  <a:cxn ang="0">
                    <a:pos x="T2" y="T3"/>
                  </a:cxn>
                  <a:cxn ang="0">
                    <a:pos x="T4" y="T5"/>
                  </a:cxn>
                  <a:cxn ang="0">
                    <a:pos x="T6" y="T7"/>
                  </a:cxn>
                </a:cxnLst>
                <a:rect l="0" t="0" r="r" b="b"/>
                <a:pathLst>
                  <a:path w="91" h="42">
                    <a:moveTo>
                      <a:pt x="46" y="42"/>
                    </a:moveTo>
                    <a:cubicBezTo>
                      <a:pt x="70" y="42"/>
                      <a:pt x="90" y="24"/>
                      <a:pt x="91" y="0"/>
                    </a:cubicBezTo>
                    <a:cubicBezTo>
                      <a:pt x="0" y="0"/>
                      <a:pt x="0" y="0"/>
                      <a:pt x="0" y="0"/>
                    </a:cubicBezTo>
                    <a:cubicBezTo>
                      <a:pt x="2" y="24"/>
                      <a:pt x="22" y="42"/>
                      <a:pt x="46"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61">
                <a:extLst>
                  <a:ext uri="{FF2B5EF4-FFF2-40B4-BE49-F238E27FC236}">
                    <a16:creationId xmlns:a16="http://schemas.microsoft.com/office/drawing/2014/main" id="{C6A94E21-C82A-4F11-9BFF-3BB6C5F4AE7F}"/>
                  </a:ext>
                </a:extLst>
              </p:cNvPr>
              <p:cNvSpPr>
                <a:spLocks/>
              </p:cNvSpPr>
              <p:nvPr/>
            </p:nvSpPr>
            <p:spPr bwMode="auto">
              <a:xfrm>
                <a:off x="5731" y="2057"/>
                <a:ext cx="130" cy="63"/>
              </a:xfrm>
              <a:custGeom>
                <a:avLst/>
                <a:gdLst>
                  <a:gd name="T0" fmla="*/ 0 w 91"/>
                  <a:gd name="T1" fmla="*/ 44 h 44"/>
                  <a:gd name="T2" fmla="*/ 91 w 91"/>
                  <a:gd name="T3" fmla="*/ 44 h 44"/>
                  <a:gd name="T4" fmla="*/ 42 w 91"/>
                  <a:gd name="T5" fmla="*/ 2 h 44"/>
                  <a:gd name="T6" fmla="*/ 0 w 91"/>
                  <a:gd name="T7" fmla="*/ 44 h 44"/>
                </a:gdLst>
                <a:ahLst/>
                <a:cxnLst>
                  <a:cxn ang="0">
                    <a:pos x="T0" y="T1"/>
                  </a:cxn>
                  <a:cxn ang="0">
                    <a:pos x="T2" y="T3"/>
                  </a:cxn>
                  <a:cxn ang="0">
                    <a:pos x="T4" y="T5"/>
                  </a:cxn>
                  <a:cxn ang="0">
                    <a:pos x="T6" y="T7"/>
                  </a:cxn>
                </a:cxnLst>
                <a:rect l="0" t="0" r="r" b="b"/>
                <a:pathLst>
                  <a:path w="91" h="44">
                    <a:moveTo>
                      <a:pt x="0" y="44"/>
                    </a:moveTo>
                    <a:cubicBezTo>
                      <a:pt x="91" y="44"/>
                      <a:pt x="91" y="44"/>
                      <a:pt x="91" y="44"/>
                    </a:cubicBezTo>
                    <a:cubicBezTo>
                      <a:pt x="89" y="18"/>
                      <a:pt x="67" y="0"/>
                      <a:pt x="42" y="2"/>
                    </a:cubicBezTo>
                    <a:cubicBezTo>
                      <a:pt x="20" y="4"/>
                      <a:pt x="2" y="21"/>
                      <a:pt x="0"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62">
                <a:extLst>
                  <a:ext uri="{FF2B5EF4-FFF2-40B4-BE49-F238E27FC236}">
                    <a16:creationId xmlns:a16="http://schemas.microsoft.com/office/drawing/2014/main" id="{98D66552-443C-459E-98D8-71C442B92A5E}"/>
                  </a:ext>
                </a:extLst>
              </p:cNvPr>
              <p:cNvSpPr>
                <a:spLocks/>
              </p:cNvSpPr>
              <p:nvPr/>
            </p:nvSpPr>
            <p:spPr bwMode="auto">
              <a:xfrm>
                <a:off x="5638" y="2022"/>
                <a:ext cx="157" cy="167"/>
              </a:xfrm>
              <a:custGeom>
                <a:avLst/>
                <a:gdLst>
                  <a:gd name="T0" fmla="*/ 62 w 110"/>
                  <a:gd name="T1" fmla="*/ 93 h 118"/>
                  <a:gd name="T2" fmla="*/ 90 w 110"/>
                  <a:gd name="T3" fmla="*/ 24 h 118"/>
                  <a:gd name="T4" fmla="*/ 110 w 110"/>
                  <a:gd name="T5" fmla="*/ 19 h 118"/>
                  <a:gd name="T6" fmla="*/ 110 w 110"/>
                  <a:gd name="T7" fmla="*/ 0 h 118"/>
                  <a:gd name="T8" fmla="*/ 0 w 110"/>
                  <a:gd name="T9" fmla="*/ 0 h 118"/>
                  <a:gd name="T10" fmla="*/ 0 w 110"/>
                  <a:gd name="T11" fmla="*/ 63 h 118"/>
                  <a:gd name="T12" fmla="*/ 55 w 110"/>
                  <a:gd name="T13" fmla="*/ 118 h 118"/>
                  <a:gd name="T14" fmla="*/ 55 w 110"/>
                  <a:gd name="T15" fmla="*/ 118 h 118"/>
                  <a:gd name="T16" fmla="*/ 78 w 110"/>
                  <a:gd name="T17" fmla="*/ 113 h 118"/>
                  <a:gd name="T18" fmla="*/ 74 w 110"/>
                  <a:gd name="T19" fmla="*/ 110 h 118"/>
                  <a:gd name="T20" fmla="*/ 62 w 110"/>
                  <a:gd name="T21" fmla="*/ 9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8">
                    <a:moveTo>
                      <a:pt x="62" y="93"/>
                    </a:moveTo>
                    <a:cubicBezTo>
                      <a:pt x="51" y="66"/>
                      <a:pt x="64" y="35"/>
                      <a:pt x="90" y="24"/>
                    </a:cubicBezTo>
                    <a:cubicBezTo>
                      <a:pt x="97" y="21"/>
                      <a:pt x="103" y="20"/>
                      <a:pt x="110" y="19"/>
                    </a:cubicBezTo>
                    <a:cubicBezTo>
                      <a:pt x="110" y="0"/>
                      <a:pt x="110" y="0"/>
                      <a:pt x="110" y="0"/>
                    </a:cubicBezTo>
                    <a:cubicBezTo>
                      <a:pt x="0" y="0"/>
                      <a:pt x="0" y="0"/>
                      <a:pt x="0" y="0"/>
                    </a:cubicBezTo>
                    <a:cubicBezTo>
                      <a:pt x="0" y="63"/>
                      <a:pt x="0" y="63"/>
                      <a:pt x="0" y="63"/>
                    </a:cubicBezTo>
                    <a:cubicBezTo>
                      <a:pt x="0" y="93"/>
                      <a:pt x="25" y="118"/>
                      <a:pt x="55" y="118"/>
                    </a:cubicBezTo>
                    <a:cubicBezTo>
                      <a:pt x="55" y="118"/>
                      <a:pt x="55" y="118"/>
                      <a:pt x="55" y="118"/>
                    </a:cubicBezTo>
                    <a:cubicBezTo>
                      <a:pt x="63" y="118"/>
                      <a:pt x="71" y="116"/>
                      <a:pt x="78" y="113"/>
                    </a:cubicBezTo>
                    <a:cubicBezTo>
                      <a:pt x="76" y="112"/>
                      <a:pt x="75" y="111"/>
                      <a:pt x="74" y="110"/>
                    </a:cubicBezTo>
                    <a:cubicBezTo>
                      <a:pt x="69" y="105"/>
                      <a:pt x="65" y="99"/>
                      <a:pt x="62" y="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3947455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Individual Expected Document Update:&#10;&#10;Update a single Expected Document’s Requiredness and/or number of Expected Documents&#13;&#10;">
            <a:extLst>
              <a:ext uri="{FF2B5EF4-FFF2-40B4-BE49-F238E27FC236}">
                <a16:creationId xmlns:a16="http://schemas.microsoft.com/office/drawing/2014/main" id="{BF5C3329-EEAC-4503-AA5A-DB026B81364F}"/>
              </a:ext>
            </a:extLst>
          </p:cNvPr>
          <p:cNvGrpSpPr/>
          <p:nvPr/>
        </p:nvGrpSpPr>
        <p:grpSpPr>
          <a:xfrm>
            <a:off x="1827639" y="1376621"/>
            <a:ext cx="2730722" cy="4614061"/>
            <a:chOff x="4843981" y="1357742"/>
            <a:chExt cx="2362657" cy="4128099"/>
          </a:xfrm>
        </p:grpSpPr>
        <p:grpSp>
          <p:nvGrpSpPr>
            <p:cNvPr id="130" name="Group 129">
              <a:extLst>
                <a:ext uri="{FF2B5EF4-FFF2-40B4-BE49-F238E27FC236}">
                  <a16:creationId xmlns:a16="http://schemas.microsoft.com/office/drawing/2014/main" id="{455C8C14-463B-D945-B75D-440E397388B9}"/>
                </a:ext>
              </a:extLst>
            </p:cNvPr>
            <p:cNvGrpSpPr/>
            <p:nvPr/>
          </p:nvGrpSpPr>
          <p:grpSpPr>
            <a:xfrm>
              <a:off x="4843981" y="1543500"/>
              <a:ext cx="2362657" cy="3942341"/>
              <a:chOff x="8646813" y="1228774"/>
              <a:chExt cx="2744904" cy="4802731"/>
            </a:xfrm>
          </p:grpSpPr>
          <p:sp>
            <p:nvSpPr>
              <p:cNvPr id="132" name="Round Single Corner Rectangle 35">
                <a:extLst>
                  <a:ext uri="{FF2B5EF4-FFF2-40B4-BE49-F238E27FC236}">
                    <a16:creationId xmlns:a16="http://schemas.microsoft.com/office/drawing/2014/main" id="{CFF4A655-C21A-9543-9087-366C754EEE99}"/>
                  </a:ext>
                </a:extLst>
              </p:cNvPr>
              <p:cNvSpPr/>
              <p:nvPr/>
            </p:nvSpPr>
            <p:spPr>
              <a:xfrm rot="10800000">
                <a:off x="8663402" y="1336635"/>
                <a:ext cx="2728315" cy="469487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sp>
            <p:nvSpPr>
              <p:cNvPr id="134" name="TextBox 133">
                <a:extLst>
                  <a:ext uri="{FF2B5EF4-FFF2-40B4-BE49-F238E27FC236}">
                    <a16:creationId xmlns:a16="http://schemas.microsoft.com/office/drawing/2014/main" id="{85A8DAC5-1B7A-2849-A019-EFBFC2BA73A9}"/>
                  </a:ext>
                </a:extLst>
              </p:cNvPr>
              <p:cNvSpPr txBox="1"/>
              <p:nvPr/>
            </p:nvSpPr>
            <p:spPr>
              <a:xfrm>
                <a:off x="8646813" y="1864690"/>
                <a:ext cx="2706449" cy="1349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bg2">
                        <a:lumMod val="50000"/>
                      </a:schemeClr>
                    </a:solidFill>
                  </a:rPr>
                  <a:t>Individual Expected Document Update</a:t>
                </a:r>
              </a:p>
            </p:txBody>
          </p:sp>
          <p:sp>
            <p:nvSpPr>
              <p:cNvPr id="147" name="Freeform 204">
                <a:extLst>
                  <a:ext uri="{FF2B5EF4-FFF2-40B4-BE49-F238E27FC236}">
                    <a16:creationId xmlns:a16="http://schemas.microsoft.com/office/drawing/2014/main" id="{F0F10311-0E29-C44F-AE72-C7D541CB0C37}"/>
                  </a:ext>
                </a:extLst>
              </p:cNvPr>
              <p:cNvSpPr>
                <a:spLocks/>
              </p:cNvSpPr>
              <p:nvPr/>
            </p:nvSpPr>
            <p:spPr bwMode="auto">
              <a:xfrm>
                <a:off x="10706640" y="1228774"/>
                <a:ext cx="53070" cy="5761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46569"/>
                  </a:solidFill>
                  <a:effectLst/>
                  <a:uLnTx/>
                  <a:uFillTx/>
                  <a:latin typeface="Calibri"/>
                  <a:ea typeface="+mn-ea"/>
                  <a:cs typeface="+mn-cs"/>
                </a:endParaRPr>
              </a:p>
            </p:txBody>
          </p:sp>
          <p:sp>
            <p:nvSpPr>
              <p:cNvPr id="136" name="TextBox 135">
                <a:extLst>
                  <a:ext uri="{FF2B5EF4-FFF2-40B4-BE49-F238E27FC236}">
                    <a16:creationId xmlns:a16="http://schemas.microsoft.com/office/drawing/2014/main" id="{19C329C7-2290-814E-AA0C-E624554C3130}"/>
                  </a:ext>
                </a:extLst>
              </p:cNvPr>
              <p:cNvSpPr txBox="1"/>
              <p:nvPr/>
            </p:nvSpPr>
            <p:spPr>
              <a:xfrm>
                <a:off x="8748144" y="2994703"/>
                <a:ext cx="2558830" cy="13378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50000"/>
                      </a:schemeClr>
                    </a:solidFill>
                  </a:rPr>
                  <a:t>Update a single Expected Document’s Requiredness and/or number of Expected Documents</a:t>
                </a:r>
              </a:p>
            </p:txBody>
          </p:sp>
        </p:grpSp>
        <p:sp>
          <p:nvSpPr>
            <p:cNvPr id="7" name="Oval 6">
              <a:extLst>
                <a:ext uri="{FF2B5EF4-FFF2-40B4-BE49-F238E27FC236}">
                  <a16:creationId xmlns:a16="http://schemas.microsoft.com/office/drawing/2014/main" id="{7DA85868-23ED-4360-979B-C249FEEADFC5}"/>
                </a:ext>
              </a:extLst>
            </p:cNvPr>
            <p:cNvSpPr>
              <a:spLocks noChangeAspect="1"/>
            </p:cNvSpPr>
            <p:nvPr/>
          </p:nvSpPr>
          <p:spPr>
            <a:xfrm>
              <a:off x="5787306" y="1357742"/>
              <a:ext cx="631419" cy="64440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grpSp>
          <p:nvGrpSpPr>
            <p:cNvPr id="2" name="Group 1">
              <a:extLst>
                <a:ext uri="{FF2B5EF4-FFF2-40B4-BE49-F238E27FC236}">
                  <a16:creationId xmlns:a16="http://schemas.microsoft.com/office/drawing/2014/main" id="{5A1AF671-2738-438A-8A25-A8B623F8D7E1}"/>
                </a:ext>
              </a:extLst>
            </p:cNvPr>
            <p:cNvGrpSpPr>
              <a:grpSpLocks noChangeAspect="1"/>
            </p:cNvGrpSpPr>
            <p:nvPr/>
          </p:nvGrpSpPr>
          <p:grpSpPr>
            <a:xfrm>
              <a:off x="5955654" y="1458030"/>
              <a:ext cx="305732" cy="400860"/>
              <a:chOff x="5947982" y="1474586"/>
              <a:chExt cx="226538" cy="297029"/>
            </a:xfrm>
          </p:grpSpPr>
          <p:sp>
            <p:nvSpPr>
              <p:cNvPr id="8" name="Freeform 214">
                <a:extLst>
                  <a:ext uri="{FF2B5EF4-FFF2-40B4-BE49-F238E27FC236}">
                    <a16:creationId xmlns:a16="http://schemas.microsoft.com/office/drawing/2014/main" id="{92123DE1-5AB9-447D-A4D6-98AD8FA04D65}"/>
                  </a:ext>
                </a:extLst>
              </p:cNvPr>
              <p:cNvSpPr>
                <a:spLocks/>
              </p:cNvSpPr>
              <p:nvPr/>
            </p:nvSpPr>
            <p:spPr bwMode="auto">
              <a:xfrm>
                <a:off x="6108832" y="1477161"/>
                <a:ext cx="63161" cy="66102"/>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9" name="Freeform 213">
                <a:extLst>
                  <a:ext uri="{FF2B5EF4-FFF2-40B4-BE49-F238E27FC236}">
                    <a16:creationId xmlns:a16="http://schemas.microsoft.com/office/drawing/2014/main" id="{316D2CE9-D6B1-4DF6-8A08-A85168808364}"/>
                  </a:ext>
                </a:extLst>
              </p:cNvPr>
              <p:cNvSpPr>
                <a:spLocks noEditPoints="1"/>
              </p:cNvSpPr>
              <p:nvPr/>
            </p:nvSpPr>
            <p:spPr bwMode="auto">
              <a:xfrm>
                <a:off x="5947982" y="1474586"/>
                <a:ext cx="226538" cy="297029"/>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grpSp>
      </p:grpSp>
      <p:grpSp>
        <p:nvGrpSpPr>
          <p:cNvPr id="6" name="Group 5" descr="Updated related expected documents in bulk:&#10;&#10;Use an individual Expected Document to “copy and paste” the Requiredness and/or # Expected to other countries or all sites’ Expected Documents&#13;&#10;&#13;&#10;">
            <a:extLst>
              <a:ext uri="{FF2B5EF4-FFF2-40B4-BE49-F238E27FC236}">
                <a16:creationId xmlns:a16="http://schemas.microsoft.com/office/drawing/2014/main" id="{72952BCC-5A54-45F1-B33B-D7649EDB3889}"/>
              </a:ext>
            </a:extLst>
          </p:cNvPr>
          <p:cNvGrpSpPr/>
          <p:nvPr/>
        </p:nvGrpSpPr>
        <p:grpSpPr>
          <a:xfrm>
            <a:off x="7603515" y="1364950"/>
            <a:ext cx="2692369" cy="4625732"/>
            <a:chOff x="7290305" y="1364950"/>
            <a:chExt cx="2348388" cy="4128099"/>
          </a:xfrm>
        </p:grpSpPr>
        <p:grpSp>
          <p:nvGrpSpPr>
            <p:cNvPr id="101" name="Group 100">
              <a:extLst>
                <a:ext uri="{FF2B5EF4-FFF2-40B4-BE49-F238E27FC236}">
                  <a16:creationId xmlns:a16="http://schemas.microsoft.com/office/drawing/2014/main" id="{526FF1DE-3837-4E1B-A283-3940DFECED98}"/>
                </a:ext>
              </a:extLst>
            </p:cNvPr>
            <p:cNvGrpSpPr/>
            <p:nvPr/>
          </p:nvGrpSpPr>
          <p:grpSpPr>
            <a:xfrm>
              <a:off x="7290305" y="1550708"/>
              <a:ext cx="2348388" cy="3942341"/>
              <a:chOff x="8663402" y="1228774"/>
              <a:chExt cx="2728315" cy="4802731"/>
            </a:xfrm>
          </p:grpSpPr>
          <p:sp>
            <p:nvSpPr>
              <p:cNvPr id="106" name="Round Single Corner Rectangle 35">
                <a:extLst>
                  <a:ext uri="{FF2B5EF4-FFF2-40B4-BE49-F238E27FC236}">
                    <a16:creationId xmlns:a16="http://schemas.microsoft.com/office/drawing/2014/main" id="{C1202D4D-3873-4868-87BA-F5A02F57B5B7}"/>
                  </a:ext>
                </a:extLst>
              </p:cNvPr>
              <p:cNvSpPr/>
              <p:nvPr/>
            </p:nvSpPr>
            <p:spPr>
              <a:xfrm rot="10800000">
                <a:off x="8663402" y="1336635"/>
                <a:ext cx="2728315" cy="469487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sp>
            <p:nvSpPr>
              <p:cNvPr id="108" name="TextBox 107">
                <a:extLst>
                  <a:ext uri="{FF2B5EF4-FFF2-40B4-BE49-F238E27FC236}">
                    <a16:creationId xmlns:a16="http://schemas.microsoft.com/office/drawing/2014/main" id="{017A6228-9611-4E98-BD7D-2FA1E489ACFA}"/>
                  </a:ext>
                </a:extLst>
              </p:cNvPr>
              <p:cNvSpPr txBox="1"/>
              <p:nvPr/>
            </p:nvSpPr>
            <p:spPr>
              <a:xfrm>
                <a:off x="8676727" y="1850987"/>
                <a:ext cx="2706449" cy="1349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a:solidFill>
                      <a:schemeClr val="bg2">
                        <a:lumMod val="50000"/>
                      </a:schemeClr>
                    </a:solidFill>
                  </a:rPr>
                  <a:t>Update Related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a:solidFill>
                      <a:schemeClr val="bg2">
                        <a:lumMod val="50000"/>
                      </a:schemeClr>
                    </a:solidFill>
                  </a:rPr>
                  <a:t>Expected Documents</a:t>
                </a:r>
              </a:p>
            </p:txBody>
          </p:sp>
          <p:sp>
            <p:nvSpPr>
              <p:cNvPr id="109" name="Freeform 204">
                <a:extLst>
                  <a:ext uri="{FF2B5EF4-FFF2-40B4-BE49-F238E27FC236}">
                    <a16:creationId xmlns:a16="http://schemas.microsoft.com/office/drawing/2014/main" id="{4C6A8D33-1054-4328-A45C-DF63F9E42FAF}"/>
                  </a:ext>
                </a:extLst>
              </p:cNvPr>
              <p:cNvSpPr>
                <a:spLocks/>
              </p:cNvSpPr>
              <p:nvPr/>
            </p:nvSpPr>
            <p:spPr bwMode="auto">
              <a:xfrm>
                <a:off x="10706640" y="1228774"/>
                <a:ext cx="53070" cy="5761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46569"/>
                  </a:solidFill>
                  <a:effectLst/>
                  <a:uLnTx/>
                  <a:uFillTx/>
                  <a:latin typeface="Calibri"/>
                  <a:ea typeface="+mn-ea"/>
                  <a:cs typeface="+mn-cs"/>
                </a:endParaRPr>
              </a:p>
            </p:txBody>
          </p:sp>
          <p:sp>
            <p:nvSpPr>
              <p:cNvPr id="110" name="TextBox 109">
                <a:extLst>
                  <a:ext uri="{FF2B5EF4-FFF2-40B4-BE49-F238E27FC236}">
                    <a16:creationId xmlns:a16="http://schemas.microsoft.com/office/drawing/2014/main" id="{1A7B2CF3-4B63-4535-9F94-C4614AE2EE24}"/>
                  </a:ext>
                </a:extLst>
              </p:cNvPr>
              <p:cNvSpPr txBox="1"/>
              <p:nvPr/>
            </p:nvSpPr>
            <p:spPr>
              <a:xfrm>
                <a:off x="8670934" y="2984663"/>
                <a:ext cx="2706449" cy="18416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50000"/>
                      </a:schemeClr>
                    </a:solidFill>
                  </a:rPr>
                  <a:t>Use an individual Expected Document to “copy and paste” the Requiredness and/or # Expected to other countries or all sites’ Expected Documents</a:t>
                </a:r>
                <a:endParaRPr kumimoji="0" lang="en-US" sz="1400" b="0" i="0" u="none" strike="noStrike" kern="1200" cap="none" spc="0" normalizeH="0" baseline="0" noProof="0" dirty="0">
                  <a:ln>
                    <a:noFill/>
                  </a:ln>
                  <a:solidFill>
                    <a:srgbClr val="E7E6E6">
                      <a:lumMod val="50000"/>
                    </a:srgbClr>
                  </a:solidFill>
                  <a:effectLst/>
                  <a:uLnTx/>
                  <a:uFillTx/>
                  <a:latin typeface="Calibri"/>
                  <a:ea typeface="+mn-ea"/>
                  <a:cs typeface="+mn-cs"/>
                </a:endParaRPr>
              </a:p>
            </p:txBody>
          </p:sp>
        </p:grpSp>
        <p:sp>
          <p:nvSpPr>
            <p:cNvPr id="103" name="Oval 102">
              <a:extLst>
                <a:ext uri="{FF2B5EF4-FFF2-40B4-BE49-F238E27FC236}">
                  <a16:creationId xmlns:a16="http://schemas.microsoft.com/office/drawing/2014/main" id="{967D1DF5-45FC-484D-ACBF-0C9489BE4FB7}"/>
                </a:ext>
              </a:extLst>
            </p:cNvPr>
            <p:cNvSpPr>
              <a:spLocks noChangeAspect="1"/>
            </p:cNvSpPr>
            <p:nvPr/>
          </p:nvSpPr>
          <p:spPr>
            <a:xfrm>
              <a:off x="8219320" y="1364950"/>
              <a:ext cx="631419" cy="64440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grpSp>
          <p:nvGrpSpPr>
            <p:cNvPr id="112" name="Group 201">
              <a:extLst>
                <a:ext uri="{FF2B5EF4-FFF2-40B4-BE49-F238E27FC236}">
                  <a16:creationId xmlns:a16="http://schemas.microsoft.com/office/drawing/2014/main" id="{38D73AAF-37E5-4E11-B510-6A80F090ADD5}"/>
                </a:ext>
              </a:extLst>
            </p:cNvPr>
            <p:cNvGrpSpPr>
              <a:grpSpLocks noChangeAspect="1"/>
            </p:cNvGrpSpPr>
            <p:nvPr/>
          </p:nvGrpSpPr>
          <p:grpSpPr bwMode="auto">
            <a:xfrm>
              <a:off x="8334117" y="1521540"/>
              <a:ext cx="398535" cy="400862"/>
              <a:chOff x="3597" y="2690"/>
              <a:chExt cx="342" cy="344"/>
            </a:xfrm>
            <a:solidFill>
              <a:schemeClr val="bg1"/>
            </a:solidFill>
          </p:grpSpPr>
          <p:sp>
            <p:nvSpPr>
              <p:cNvPr id="113" name="Freeform 202">
                <a:extLst>
                  <a:ext uri="{FF2B5EF4-FFF2-40B4-BE49-F238E27FC236}">
                    <a16:creationId xmlns:a16="http://schemas.microsoft.com/office/drawing/2014/main" id="{DAF3BA01-2273-4390-8925-3A53225D79E0}"/>
                  </a:ext>
                </a:extLst>
              </p:cNvPr>
              <p:cNvSpPr>
                <a:spLocks/>
              </p:cNvSpPr>
              <p:nvPr/>
            </p:nvSpPr>
            <p:spPr bwMode="auto">
              <a:xfrm>
                <a:off x="3621" y="2713"/>
                <a:ext cx="292" cy="182"/>
              </a:xfrm>
              <a:custGeom>
                <a:avLst/>
                <a:gdLst>
                  <a:gd name="T0" fmla="*/ 146 w 292"/>
                  <a:gd name="T1" fmla="*/ 182 h 182"/>
                  <a:gd name="T2" fmla="*/ 292 w 292"/>
                  <a:gd name="T3" fmla="*/ 35 h 182"/>
                  <a:gd name="T4" fmla="*/ 257 w 292"/>
                  <a:gd name="T5" fmla="*/ 0 h 182"/>
                  <a:gd name="T6" fmla="*/ 146 w 292"/>
                  <a:gd name="T7" fmla="*/ 109 h 182"/>
                  <a:gd name="T8" fmla="*/ 36 w 292"/>
                  <a:gd name="T9" fmla="*/ 0 h 182"/>
                  <a:gd name="T10" fmla="*/ 0 w 292"/>
                  <a:gd name="T11" fmla="*/ 35 h 182"/>
                  <a:gd name="T12" fmla="*/ 146 w 292"/>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2" h="182">
                    <a:moveTo>
                      <a:pt x="146" y="182"/>
                    </a:moveTo>
                    <a:lnTo>
                      <a:pt x="292" y="35"/>
                    </a:lnTo>
                    <a:lnTo>
                      <a:pt x="257" y="0"/>
                    </a:lnTo>
                    <a:lnTo>
                      <a:pt x="146" y="109"/>
                    </a:lnTo>
                    <a:lnTo>
                      <a:pt x="36" y="0"/>
                    </a:lnTo>
                    <a:lnTo>
                      <a:pt x="0" y="35"/>
                    </a:lnTo>
                    <a:lnTo>
                      <a:pt x="146" y="1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14" name="Rectangle 203">
                <a:extLst>
                  <a:ext uri="{FF2B5EF4-FFF2-40B4-BE49-F238E27FC236}">
                    <a16:creationId xmlns:a16="http://schemas.microsoft.com/office/drawing/2014/main" id="{C47791ED-5C0E-43B7-8CC4-87881AE38908}"/>
                  </a:ext>
                </a:extLst>
              </p:cNvPr>
              <p:cNvSpPr>
                <a:spLocks noChangeArrowheads="1"/>
              </p:cNvSpPr>
              <p:nvPr/>
            </p:nvSpPr>
            <p:spPr bwMode="auto">
              <a:xfrm>
                <a:off x="3741" y="2838"/>
                <a:ext cx="51" cy="196"/>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15" name="Freeform 204">
                <a:extLst>
                  <a:ext uri="{FF2B5EF4-FFF2-40B4-BE49-F238E27FC236}">
                    <a16:creationId xmlns:a16="http://schemas.microsoft.com/office/drawing/2014/main" id="{E9806D0A-9670-4128-8F47-4E5FDF6A1297}"/>
                  </a:ext>
                </a:extLst>
              </p:cNvPr>
              <p:cNvSpPr>
                <a:spLocks/>
              </p:cNvSpPr>
              <p:nvPr/>
            </p:nvSpPr>
            <p:spPr bwMode="auto">
              <a:xfrm>
                <a:off x="3597" y="2690"/>
                <a:ext cx="130" cy="129"/>
              </a:xfrm>
              <a:custGeom>
                <a:avLst/>
                <a:gdLst>
                  <a:gd name="T0" fmla="*/ 91 w 91"/>
                  <a:gd name="T1" fmla="*/ 7 h 91"/>
                  <a:gd name="T2" fmla="*/ 0 w 91"/>
                  <a:gd name="T3" fmla="*/ 0 h 91"/>
                  <a:gd name="T4" fmla="*/ 7 w 91"/>
                  <a:gd name="T5" fmla="*/ 91 h 91"/>
                  <a:gd name="T6" fmla="*/ 91 w 91"/>
                  <a:gd name="T7" fmla="*/ 7 h 91"/>
                </a:gdLst>
                <a:ahLst/>
                <a:cxnLst>
                  <a:cxn ang="0">
                    <a:pos x="T0" y="T1"/>
                  </a:cxn>
                  <a:cxn ang="0">
                    <a:pos x="T2" y="T3"/>
                  </a:cxn>
                  <a:cxn ang="0">
                    <a:pos x="T4" y="T5"/>
                  </a:cxn>
                  <a:cxn ang="0">
                    <a:pos x="T6" y="T7"/>
                  </a:cxn>
                </a:cxnLst>
                <a:rect l="0" t="0" r="r" b="b"/>
                <a:pathLst>
                  <a:path w="91" h="91">
                    <a:moveTo>
                      <a:pt x="91" y="7"/>
                    </a:moveTo>
                    <a:cubicBezTo>
                      <a:pt x="88" y="7"/>
                      <a:pt x="31" y="2"/>
                      <a:pt x="0" y="0"/>
                    </a:cubicBezTo>
                    <a:cubicBezTo>
                      <a:pt x="2" y="30"/>
                      <a:pt x="7" y="88"/>
                      <a:pt x="7" y="91"/>
                    </a:cubicBezTo>
                    <a:lnTo>
                      <a:pt x="91"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16" name="Freeform 205">
                <a:extLst>
                  <a:ext uri="{FF2B5EF4-FFF2-40B4-BE49-F238E27FC236}">
                    <a16:creationId xmlns:a16="http://schemas.microsoft.com/office/drawing/2014/main" id="{38A513D7-C3E5-45F2-953D-345449855262}"/>
                  </a:ext>
                </a:extLst>
              </p:cNvPr>
              <p:cNvSpPr>
                <a:spLocks/>
              </p:cNvSpPr>
              <p:nvPr/>
            </p:nvSpPr>
            <p:spPr bwMode="auto">
              <a:xfrm>
                <a:off x="3809" y="2690"/>
                <a:ext cx="130" cy="129"/>
              </a:xfrm>
              <a:custGeom>
                <a:avLst/>
                <a:gdLst>
                  <a:gd name="T0" fmla="*/ 0 w 91"/>
                  <a:gd name="T1" fmla="*/ 7 h 91"/>
                  <a:gd name="T2" fmla="*/ 91 w 91"/>
                  <a:gd name="T3" fmla="*/ 0 h 91"/>
                  <a:gd name="T4" fmla="*/ 83 w 91"/>
                  <a:gd name="T5" fmla="*/ 91 h 91"/>
                  <a:gd name="T6" fmla="*/ 0 w 91"/>
                  <a:gd name="T7" fmla="*/ 7 h 91"/>
                </a:gdLst>
                <a:ahLst/>
                <a:cxnLst>
                  <a:cxn ang="0">
                    <a:pos x="T0" y="T1"/>
                  </a:cxn>
                  <a:cxn ang="0">
                    <a:pos x="T2" y="T3"/>
                  </a:cxn>
                  <a:cxn ang="0">
                    <a:pos x="T4" y="T5"/>
                  </a:cxn>
                  <a:cxn ang="0">
                    <a:pos x="T6" y="T7"/>
                  </a:cxn>
                </a:cxnLst>
                <a:rect l="0" t="0" r="r" b="b"/>
                <a:pathLst>
                  <a:path w="91" h="91">
                    <a:moveTo>
                      <a:pt x="0" y="7"/>
                    </a:moveTo>
                    <a:cubicBezTo>
                      <a:pt x="2" y="7"/>
                      <a:pt x="60" y="2"/>
                      <a:pt x="91" y="0"/>
                    </a:cubicBezTo>
                    <a:cubicBezTo>
                      <a:pt x="88" y="30"/>
                      <a:pt x="83" y="88"/>
                      <a:pt x="83" y="91"/>
                    </a:cubicBezTo>
                    <a:lnTo>
                      <a:pt x="0"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grpSp>
      </p:grpSp>
      <p:grpSp>
        <p:nvGrpSpPr>
          <p:cNvPr id="4" name="Group 3" descr="Update expected documents in bulk:&#10;&#10;Update many Expected Documents at the same time&#13;&#10;Tailor Expected Documents for a Reference Site and push the Expected Document plan out to existing Sites&#13;&#10;Action it from the Expected Documents tab&#13;&#10;">
            <a:extLst>
              <a:ext uri="{FF2B5EF4-FFF2-40B4-BE49-F238E27FC236}">
                <a16:creationId xmlns:a16="http://schemas.microsoft.com/office/drawing/2014/main" id="{9FFFDB31-C0D0-49DD-A1CD-32C7BEEF8081}"/>
              </a:ext>
            </a:extLst>
          </p:cNvPr>
          <p:cNvGrpSpPr/>
          <p:nvPr/>
        </p:nvGrpSpPr>
        <p:grpSpPr>
          <a:xfrm>
            <a:off x="4724399" y="1353279"/>
            <a:ext cx="2704968" cy="4637403"/>
            <a:chOff x="2420502" y="1334400"/>
            <a:chExt cx="2372968" cy="4151441"/>
          </a:xfrm>
        </p:grpSpPr>
        <p:grpSp>
          <p:nvGrpSpPr>
            <p:cNvPr id="90" name="Group 89">
              <a:extLst>
                <a:ext uri="{FF2B5EF4-FFF2-40B4-BE49-F238E27FC236}">
                  <a16:creationId xmlns:a16="http://schemas.microsoft.com/office/drawing/2014/main" id="{67C67C40-4DDA-4920-8D0C-D912111B6E5B}"/>
                </a:ext>
              </a:extLst>
            </p:cNvPr>
            <p:cNvGrpSpPr/>
            <p:nvPr/>
          </p:nvGrpSpPr>
          <p:grpSpPr>
            <a:xfrm>
              <a:off x="2420502" y="1543500"/>
              <a:ext cx="2372968" cy="3942341"/>
              <a:chOff x="8658768" y="1228774"/>
              <a:chExt cx="2756874" cy="4802731"/>
            </a:xfrm>
          </p:grpSpPr>
          <p:sp>
            <p:nvSpPr>
              <p:cNvPr id="95" name="Round Single Corner Rectangle 35">
                <a:extLst>
                  <a:ext uri="{FF2B5EF4-FFF2-40B4-BE49-F238E27FC236}">
                    <a16:creationId xmlns:a16="http://schemas.microsoft.com/office/drawing/2014/main" id="{853A9584-7B21-4D7F-A120-85AEFAB123F4}"/>
                  </a:ext>
                </a:extLst>
              </p:cNvPr>
              <p:cNvSpPr/>
              <p:nvPr/>
            </p:nvSpPr>
            <p:spPr>
              <a:xfrm rot="10800000">
                <a:off x="8687327" y="1336635"/>
                <a:ext cx="2728315" cy="469487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sp>
            <p:nvSpPr>
              <p:cNvPr id="97" name="TextBox 96">
                <a:extLst>
                  <a:ext uri="{FF2B5EF4-FFF2-40B4-BE49-F238E27FC236}">
                    <a16:creationId xmlns:a16="http://schemas.microsoft.com/office/drawing/2014/main" id="{9581B440-6592-4575-8301-03D23E52D9C3}"/>
                  </a:ext>
                </a:extLst>
              </p:cNvPr>
              <p:cNvSpPr txBox="1"/>
              <p:nvPr/>
            </p:nvSpPr>
            <p:spPr>
              <a:xfrm>
                <a:off x="8658768" y="1864690"/>
                <a:ext cx="2706449" cy="1349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bg2">
                        <a:lumMod val="50000"/>
                      </a:schemeClr>
                    </a:solidFill>
                  </a:rPr>
                  <a:t>Update Expected Documents in Bulk</a:t>
                </a:r>
              </a:p>
            </p:txBody>
          </p:sp>
          <p:sp>
            <p:nvSpPr>
              <p:cNvPr id="98" name="Freeform 204">
                <a:extLst>
                  <a:ext uri="{FF2B5EF4-FFF2-40B4-BE49-F238E27FC236}">
                    <a16:creationId xmlns:a16="http://schemas.microsoft.com/office/drawing/2014/main" id="{27E9FAF7-66CE-436E-B5B4-F8C43316CE6C}"/>
                  </a:ext>
                </a:extLst>
              </p:cNvPr>
              <p:cNvSpPr>
                <a:spLocks/>
              </p:cNvSpPr>
              <p:nvPr/>
            </p:nvSpPr>
            <p:spPr bwMode="auto">
              <a:xfrm>
                <a:off x="10706640" y="1228774"/>
                <a:ext cx="53070" cy="57618"/>
              </a:xfrm>
              <a:custGeom>
                <a:avLst/>
                <a:gdLst>
                  <a:gd name="T0" fmla="*/ 35 w 35"/>
                  <a:gd name="T1" fmla="*/ 38 h 38"/>
                  <a:gd name="T2" fmla="*/ 0 w 35"/>
                  <a:gd name="T3" fmla="*/ 38 h 38"/>
                  <a:gd name="T4" fmla="*/ 0 w 35"/>
                  <a:gd name="T5" fmla="*/ 0 h 38"/>
                  <a:gd name="T6" fmla="*/ 5 w 35"/>
                  <a:gd name="T7" fmla="*/ 0 h 38"/>
                  <a:gd name="T8" fmla="*/ 35 w 35"/>
                  <a:gd name="T9" fmla="*/ 32 h 38"/>
                  <a:gd name="T10" fmla="*/ 35 w 35"/>
                  <a:gd name="T11" fmla="*/ 38 h 38"/>
                </a:gdLst>
                <a:ahLst/>
                <a:cxnLst>
                  <a:cxn ang="0">
                    <a:pos x="T0" y="T1"/>
                  </a:cxn>
                  <a:cxn ang="0">
                    <a:pos x="T2" y="T3"/>
                  </a:cxn>
                  <a:cxn ang="0">
                    <a:pos x="T4" y="T5"/>
                  </a:cxn>
                  <a:cxn ang="0">
                    <a:pos x="T6" y="T7"/>
                  </a:cxn>
                  <a:cxn ang="0">
                    <a:pos x="T8" y="T9"/>
                  </a:cxn>
                  <a:cxn ang="0">
                    <a:pos x="T10" y="T11"/>
                  </a:cxn>
                </a:cxnLst>
                <a:rect l="0" t="0" r="r" b="b"/>
                <a:pathLst>
                  <a:path w="35" h="38">
                    <a:moveTo>
                      <a:pt x="35" y="38"/>
                    </a:moveTo>
                    <a:lnTo>
                      <a:pt x="0" y="38"/>
                    </a:lnTo>
                    <a:lnTo>
                      <a:pt x="0" y="0"/>
                    </a:lnTo>
                    <a:lnTo>
                      <a:pt x="5" y="0"/>
                    </a:lnTo>
                    <a:lnTo>
                      <a:pt x="35" y="32"/>
                    </a:lnTo>
                    <a:lnTo>
                      <a:pt x="35" y="3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46569"/>
                  </a:solidFill>
                  <a:effectLst/>
                  <a:uLnTx/>
                  <a:uFillTx/>
                  <a:latin typeface="Calibri"/>
                  <a:ea typeface="+mn-ea"/>
                  <a:cs typeface="+mn-cs"/>
                </a:endParaRPr>
              </a:p>
            </p:txBody>
          </p:sp>
          <p:sp>
            <p:nvSpPr>
              <p:cNvPr id="99" name="TextBox 98">
                <a:extLst>
                  <a:ext uri="{FF2B5EF4-FFF2-40B4-BE49-F238E27FC236}">
                    <a16:creationId xmlns:a16="http://schemas.microsoft.com/office/drawing/2014/main" id="{4CA812AA-57A9-4A5B-B594-866060429FE9}"/>
                  </a:ext>
                </a:extLst>
              </p:cNvPr>
              <p:cNvSpPr txBox="1"/>
              <p:nvPr/>
            </p:nvSpPr>
            <p:spPr>
              <a:xfrm>
                <a:off x="8720892" y="2974630"/>
                <a:ext cx="2657728" cy="25992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50000"/>
                      </a:schemeClr>
                    </a:solidFill>
                  </a:rPr>
                  <a:t>Update many Expected Documents at the same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50000"/>
                      </a:schemeClr>
                    </a:solidFill>
                  </a:rPr>
                  <a:t>Tailor Expected Documents for a Reference Site and push the Expected Document plan out to existing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50000"/>
                      </a:schemeClr>
                    </a:solidFill>
                  </a:rPr>
                  <a:t>Action it from the Expected Documents tab</a:t>
                </a:r>
              </a:p>
            </p:txBody>
          </p:sp>
        </p:grpSp>
        <p:sp>
          <p:nvSpPr>
            <p:cNvPr id="92" name="Oval 91">
              <a:extLst>
                <a:ext uri="{FF2B5EF4-FFF2-40B4-BE49-F238E27FC236}">
                  <a16:creationId xmlns:a16="http://schemas.microsoft.com/office/drawing/2014/main" id="{648C00F0-53A4-4F88-ACA8-FF2BD42BE6EE}"/>
                </a:ext>
              </a:extLst>
            </p:cNvPr>
            <p:cNvSpPr>
              <a:spLocks noChangeAspect="1"/>
            </p:cNvSpPr>
            <p:nvPr/>
          </p:nvSpPr>
          <p:spPr>
            <a:xfrm>
              <a:off x="3317391" y="1334400"/>
              <a:ext cx="631419" cy="64440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grpSp>
          <p:nvGrpSpPr>
            <p:cNvPr id="118" name="Group 252">
              <a:extLst>
                <a:ext uri="{FF2B5EF4-FFF2-40B4-BE49-F238E27FC236}">
                  <a16:creationId xmlns:a16="http://schemas.microsoft.com/office/drawing/2014/main" id="{508FB0BF-7D55-4495-9F40-C126C73A766B}"/>
                </a:ext>
              </a:extLst>
            </p:cNvPr>
            <p:cNvGrpSpPr>
              <a:grpSpLocks noChangeAspect="1"/>
            </p:cNvGrpSpPr>
            <p:nvPr/>
          </p:nvGrpSpPr>
          <p:grpSpPr bwMode="auto">
            <a:xfrm>
              <a:off x="3472005" y="1399210"/>
              <a:ext cx="400890" cy="452450"/>
              <a:chOff x="2280" y="3557"/>
              <a:chExt cx="311" cy="351"/>
            </a:xfrm>
            <a:solidFill>
              <a:schemeClr val="bg1"/>
            </a:solidFill>
          </p:grpSpPr>
          <p:sp>
            <p:nvSpPr>
              <p:cNvPr id="119" name="Freeform 253">
                <a:extLst>
                  <a:ext uri="{FF2B5EF4-FFF2-40B4-BE49-F238E27FC236}">
                    <a16:creationId xmlns:a16="http://schemas.microsoft.com/office/drawing/2014/main" id="{FDCB196F-51D5-4386-9C42-58FB27856AD2}"/>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20" name="Freeform 254">
                <a:extLst>
                  <a:ext uri="{FF2B5EF4-FFF2-40B4-BE49-F238E27FC236}">
                    <a16:creationId xmlns:a16="http://schemas.microsoft.com/office/drawing/2014/main" id="{4AF6C36B-018D-42B0-AB9E-F0930B4F92B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21" name="Freeform 255">
                <a:extLst>
                  <a:ext uri="{FF2B5EF4-FFF2-40B4-BE49-F238E27FC236}">
                    <a16:creationId xmlns:a16="http://schemas.microsoft.com/office/drawing/2014/main" id="{504C2AE5-639F-4478-8A76-C8B0006A916F}"/>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22" name="Freeform 256">
                <a:extLst>
                  <a:ext uri="{FF2B5EF4-FFF2-40B4-BE49-F238E27FC236}">
                    <a16:creationId xmlns:a16="http://schemas.microsoft.com/office/drawing/2014/main" id="{283BA3AF-AEB3-4EDB-8628-226E9687F966}"/>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grpSp>
      </p:grpSp>
      <p:sp>
        <p:nvSpPr>
          <p:cNvPr id="3" name="Title 2">
            <a:extLst>
              <a:ext uri="{FF2B5EF4-FFF2-40B4-BE49-F238E27FC236}">
                <a16:creationId xmlns:a16="http://schemas.microsoft.com/office/drawing/2014/main" id="{2177AFD7-965A-46B4-9DF2-EAAE9A92D7DD}"/>
              </a:ext>
            </a:extLst>
          </p:cNvPr>
          <p:cNvSpPr>
            <a:spLocks noGrp="1"/>
          </p:cNvSpPr>
          <p:nvPr>
            <p:ph type="title"/>
          </p:nvPr>
        </p:nvSpPr>
        <p:spPr/>
        <p:txBody>
          <a:bodyPr/>
          <a:lstStyle/>
          <a:p>
            <a:r>
              <a:rPr kumimoji="0" lang="en-US" sz="4000" b="0" i="0" u="none" strike="noStrike" kern="1200" cap="none" spc="0" normalizeH="0" baseline="0" noProof="0">
                <a:ln>
                  <a:noFill/>
                </a:ln>
                <a:solidFill>
                  <a:srgbClr val="FF9E16"/>
                </a:solidFill>
                <a:effectLst/>
                <a:uLnTx/>
                <a:uFillTx/>
                <a:latin typeface="Calibri"/>
                <a:ea typeface="+mj-ea"/>
                <a:cs typeface="+mj-cs"/>
              </a:rPr>
              <a:t>Working with Expected Documents in Vault</a:t>
            </a:r>
            <a:endParaRPr lang="en-GB"/>
          </a:p>
        </p:txBody>
      </p:sp>
    </p:spTree>
    <p:extLst>
      <p:ext uri="{BB962C8B-B14F-4D97-AF65-F5344CB8AC3E}">
        <p14:creationId xmlns:p14="http://schemas.microsoft.com/office/powerpoint/2010/main" val="226518534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p:txBody>
          <a:bodyPr/>
          <a:lstStyle/>
          <a:p>
            <a:r>
              <a:rPr lang="en-US"/>
              <a:t>Best Practices</a:t>
            </a:r>
          </a:p>
        </p:txBody>
      </p:sp>
      <p:sp>
        <p:nvSpPr>
          <p:cNvPr id="3" name="Text Placeholder 2">
            <a:extLst>
              <a:ext uri="{FF2B5EF4-FFF2-40B4-BE49-F238E27FC236}">
                <a16:creationId xmlns:a16="http://schemas.microsoft.com/office/drawing/2014/main" id="{7DC7B20B-2AB3-46E4-846D-C9E648534EFE}"/>
              </a:ext>
            </a:extLst>
          </p:cNvPr>
          <p:cNvSpPr>
            <a:spLocks noGrp="1"/>
          </p:cNvSpPr>
          <p:nvPr>
            <p:ph type="body" sz="quarter" idx="14"/>
          </p:nvPr>
        </p:nvSpPr>
        <p:spPr/>
        <p:txBody>
          <a:bodyPr/>
          <a:lstStyle/>
          <a:p>
            <a:r>
              <a:rPr lang="es-ES" dirty="0" err="1"/>
              <a:t>Update</a:t>
            </a:r>
            <a:r>
              <a:rPr lang="es-ES" dirty="0"/>
              <a:t> </a:t>
            </a:r>
            <a:r>
              <a:rPr lang="es-ES" dirty="0" err="1"/>
              <a:t>Expected</a:t>
            </a:r>
            <a:r>
              <a:rPr lang="es-ES" dirty="0"/>
              <a:t> </a:t>
            </a:r>
            <a:r>
              <a:rPr lang="es-ES" dirty="0" err="1"/>
              <a:t>Document’s</a:t>
            </a:r>
            <a:r>
              <a:rPr lang="es-ES" dirty="0"/>
              <a:t> </a:t>
            </a:r>
            <a:r>
              <a:rPr lang="es-ES" dirty="0" err="1"/>
              <a:t>Requiredness</a:t>
            </a:r>
            <a:r>
              <a:rPr lang="es-ES" dirty="0"/>
              <a:t> and # </a:t>
            </a:r>
            <a:r>
              <a:rPr lang="es-ES" dirty="0" err="1"/>
              <a:t>Expected</a:t>
            </a:r>
            <a:endParaRPr lang="en-GB" dirty="0"/>
          </a:p>
        </p:txBody>
      </p:sp>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4294967295"/>
            <p:extLst>
              <p:ext uri="{D42A27DB-BD31-4B8C-83A1-F6EECF244321}">
                <p14:modId xmlns:p14="http://schemas.microsoft.com/office/powerpoint/2010/main" val="3920339500"/>
              </p:ext>
            </p:extLst>
          </p:nvPr>
        </p:nvGraphicFramePr>
        <p:xfrm>
          <a:off x="276303" y="1486746"/>
          <a:ext cx="11266386" cy="4968240"/>
        </p:xfrm>
        <a:graphic>
          <a:graphicData uri="http://schemas.openxmlformats.org/drawingml/2006/table">
            <a:tbl>
              <a:tblPr firstRow="1" bandRow="1">
                <a:tableStyleId>{F5AB1C69-6EDB-4FF4-983F-18BD219EF322}</a:tableStyleId>
              </a:tblPr>
              <a:tblGrid>
                <a:gridCol w="2279867">
                  <a:extLst>
                    <a:ext uri="{9D8B030D-6E8A-4147-A177-3AD203B41FA5}">
                      <a16:colId xmlns:a16="http://schemas.microsoft.com/office/drawing/2014/main" val="2925961396"/>
                    </a:ext>
                  </a:extLst>
                </a:gridCol>
                <a:gridCol w="3298874">
                  <a:extLst>
                    <a:ext uri="{9D8B030D-6E8A-4147-A177-3AD203B41FA5}">
                      <a16:colId xmlns:a16="http://schemas.microsoft.com/office/drawing/2014/main" val="537508504"/>
                    </a:ext>
                  </a:extLst>
                </a:gridCol>
                <a:gridCol w="3912917">
                  <a:extLst>
                    <a:ext uri="{9D8B030D-6E8A-4147-A177-3AD203B41FA5}">
                      <a16:colId xmlns:a16="http://schemas.microsoft.com/office/drawing/2014/main" val="1519916898"/>
                    </a:ext>
                  </a:extLst>
                </a:gridCol>
                <a:gridCol w="1774728">
                  <a:extLst>
                    <a:ext uri="{9D8B030D-6E8A-4147-A177-3AD203B41FA5}">
                      <a16:colId xmlns:a16="http://schemas.microsoft.com/office/drawing/2014/main" val="728793516"/>
                    </a:ext>
                  </a:extLst>
                </a:gridCol>
              </a:tblGrid>
              <a:tr h="227014">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Best Practice Guidance</a:t>
                      </a:r>
                    </a:p>
                  </a:txBody>
                  <a:tcPr anchor="ctr">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latin typeface="+mn-lt"/>
                          <a:ea typeface="+mn-ea"/>
                          <a:cs typeface="+mn-cs"/>
                        </a:rPr>
                        <a:t>Best Practice Guidance</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33310750"/>
                  </a:ext>
                </a:extLst>
              </a:tr>
              <a:tr h="202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lt1"/>
                          </a:solidFill>
                          <a:latin typeface="+mn-lt"/>
                          <a:ea typeface="+mn-ea"/>
                          <a:cs typeface="+mn-cs"/>
                        </a:rPr>
                        <a:t>Method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6A0"/>
                    </a:solidFill>
                  </a:tcPr>
                </a:tc>
                <a:tc>
                  <a:txBody>
                    <a:bodyPr/>
                    <a:lstStyle/>
                    <a:p>
                      <a:pPr algn="ctr"/>
                      <a:r>
                        <a:rPr lang="en-US" sz="1600" b="1" kern="1200" dirty="0">
                          <a:solidFill>
                            <a:schemeClr val="lt1"/>
                          </a:solidFill>
                          <a:latin typeface="+mn-lt"/>
                          <a:ea typeface="+mn-ea"/>
                          <a:cs typeface="+mn-cs"/>
                        </a:rPr>
                        <a:t>Purpose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6A0"/>
                    </a:solidFill>
                  </a:tcPr>
                </a:tc>
                <a:tc>
                  <a:txBody>
                    <a:bodyPr/>
                    <a:lstStyle/>
                    <a:p>
                      <a:pPr algn="ctr"/>
                      <a:r>
                        <a:rPr lang="en-US" sz="1600" b="1" kern="1200" dirty="0">
                          <a:solidFill>
                            <a:schemeClr val="lt1"/>
                          </a:solidFill>
                          <a:latin typeface="+mn-lt"/>
                          <a:ea typeface="+mn-ea"/>
                          <a:cs typeface="+mn-cs"/>
                        </a:rPr>
                        <a:t>Use Case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6A0"/>
                    </a:solidFill>
                  </a:tcPr>
                </a:tc>
                <a:tc>
                  <a:txBody>
                    <a:bodyPr/>
                    <a:lstStyle/>
                    <a:p>
                      <a:pPr algn="ctr"/>
                      <a:r>
                        <a:rPr lang="en-US" sz="1600" b="1" kern="1200" dirty="0">
                          <a:solidFill>
                            <a:schemeClr val="lt1"/>
                          </a:solidFill>
                          <a:latin typeface="+mn-lt"/>
                          <a:ea typeface="+mn-ea"/>
                          <a:cs typeface="+mn-cs"/>
                        </a:rPr>
                        <a:t>Applicable Level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6A0"/>
                    </a:solidFill>
                  </a:tcPr>
                </a:tc>
                <a:extLst>
                  <a:ext uri="{0D108BD9-81ED-4DB2-BD59-A6C34878D82A}">
                    <a16:rowId xmlns:a16="http://schemas.microsoft.com/office/drawing/2014/main" val="1369341206"/>
                  </a:ext>
                </a:extLst>
              </a:tr>
              <a:tr h="4195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Update Expected Documents for all Sites Under a Country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Use a Site as a </a:t>
                      </a:r>
                      <a:r>
                        <a:rPr kumimoji="0" lang="en-US" sz="1600" b="1" i="0" u="sng" strike="noStrike" kern="1200" cap="none" spc="0" normalizeH="0" baseline="0" noProof="0" dirty="0">
                          <a:ln>
                            <a:noFill/>
                          </a:ln>
                          <a:solidFill>
                            <a:schemeClr val="tx1">
                              <a:lumMod val="75000"/>
                            </a:schemeClr>
                          </a:solidFill>
                          <a:effectLst/>
                          <a:uLnTx/>
                          <a:uFillTx/>
                          <a:latin typeface="+mn-lt"/>
                          <a:ea typeface="+mn-ea"/>
                          <a:cs typeface="+mn-cs"/>
                        </a:rPr>
                        <a:t>Reference Site </a:t>
                      </a: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within a Country to roll out the Expected Document plan to all other Sites. Newly selected sites will get the expected documents updated to </a:t>
                      </a:r>
                      <a:r>
                        <a:rPr kumimoji="0" lang="en-US" sz="1600" b="1" i="0" u="sng" strike="noStrike" kern="1200" cap="none" spc="0" normalizeH="0" baseline="0" noProof="0" dirty="0">
                          <a:ln>
                            <a:noFill/>
                          </a:ln>
                          <a:solidFill>
                            <a:schemeClr val="tx1">
                              <a:lumMod val="75000"/>
                            </a:schemeClr>
                          </a:solidFill>
                          <a:effectLst/>
                          <a:uLnTx/>
                          <a:uFillTx/>
                          <a:latin typeface="+mn-lt"/>
                          <a:ea typeface="+mn-ea"/>
                          <a:cs typeface="+mn-cs"/>
                        </a:rPr>
                        <a:t>match the reference site</a:t>
                      </a: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Within a Country, all Sites can have the same Expected Documents plan, including Requiredness and # Expected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All Sites within a Country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42877793"/>
                  </a:ext>
                </a:extLst>
              </a:tr>
              <a:tr h="419510">
                <a:tc>
                  <a:txBody>
                    <a:bodyPr/>
                    <a:lstStyle/>
                    <a:p>
                      <a:pPr algn="ctr"/>
                      <a:r>
                        <a:rPr lang="en-US" sz="1600" dirty="0">
                          <a:solidFill>
                            <a:schemeClr val="tx1">
                              <a:lumMod val="75000"/>
                            </a:schemeClr>
                          </a:solidFill>
                        </a:rPr>
                        <a:t>Update Expected Documents in Bulk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Update many Expected Documents at the same time using a Bulk Action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Calibri"/>
                          <a:ea typeface="+mn-ea"/>
                          <a:cs typeface="+mn-cs"/>
                        </a:rPr>
                        <a:t>Filter, review, and update a Site’s Expected Documents from </a:t>
                      </a:r>
                      <a:r>
                        <a:rPr kumimoji="0" lang="en-US" sz="1600" b="0" i="1" u="none" strike="noStrike" kern="1200" cap="none" spc="0" normalizeH="0" baseline="0" noProof="0" dirty="0">
                          <a:ln>
                            <a:noFill/>
                          </a:ln>
                          <a:solidFill>
                            <a:schemeClr val="tx1">
                              <a:lumMod val="75000"/>
                            </a:schemeClr>
                          </a:solidFill>
                          <a:effectLst/>
                          <a:uLnTx/>
                          <a:uFillTx/>
                          <a:latin typeface="Calibri"/>
                          <a:ea typeface="+mn-ea"/>
                          <a:cs typeface="+mn-cs"/>
                        </a:rPr>
                        <a:t>Pending Decision</a:t>
                      </a:r>
                      <a:r>
                        <a:rPr kumimoji="0" lang="en-US" sz="1600" b="0" i="0" u="none" strike="noStrike" kern="1200" cap="none" spc="0" normalizeH="0" baseline="0" noProof="0" dirty="0">
                          <a:ln>
                            <a:noFill/>
                          </a:ln>
                          <a:solidFill>
                            <a:schemeClr val="tx1">
                              <a:lumMod val="75000"/>
                            </a:schemeClr>
                          </a:solidFill>
                          <a:effectLst/>
                          <a:uLnTx/>
                          <a:uFillTx/>
                          <a:latin typeface="Calibri"/>
                          <a:ea typeface="+mn-ea"/>
                          <a:cs typeface="+mn-cs"/>
                        </a:rPr>
                        <a:t> to </a:t>
                      </a:r>
                      <a:r>
                        <a:rPr kumimoji="0" lang="en-US" sz="1600" b="0" i="1" u="none" strike="noStrike" kern="1200" cap="none" spc="0" normalizeH="0" baseline="0" noProof="0" dirty="0">
                          <a:ln>
                            <a:noFill/>
                          </a:ln>
                          <a:solidFill>
                            <a:schemeClr val="tx1">
                              <a:lumMod val="75000"/>
                            </a:schemeClr>
                          </a:solidFill>
                          <a:effectLst/>
                          <a:uLnTx/>
                          <a:uFillTx/>
                          <a:latin typeface="Calibri"/>
                          <a:ea typeface="+mn-ea"/>
                          <a:cs typeface="+mn-cs"/>
                        </a:rPr>
                        <a:t>Required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Calibri"/>
                          <a:ea typeface="+mn-ea"/>
                          <a:cs typeface="+mn-cs"/>
                        </a:rPr>
                        <a:t>Study, Country, and Site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3635792"/>
                  </a:ext>
                </a:extLst>
              </a:tr>
              <a:tr h="5438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Update </a:t>
                      </a:r>
                      <a:r>
                        <a:rPr lang="en-US" sz="1600" i="1" dirty="0">
                          <a:solidFill>
                            <a:schemeClr val="tx1">
                              <a:lumMod val="75000"/>
                            </a:schemeClr>
                          </a:solidFill>
                        </a:rPr>
                        <a:t>Related</a:t>
                      </a:r>
                      <a:r>
                        <a:rPr lang="en-US" sz="1600" dirty="0">
                          <a:solidFill>
                            <a:schemeClr val="tx1">
                              <a:lumMod val="75000"/>
                            </a:schemeClr>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Expected Documents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Use an individual Expected Document to “copy and paste” the Requiredness and/or # Expected to other countries or all sites’ Expected Documents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Within a Country, all Sites will only have one submission. Update</a:t>
                      </a:r>
                      <a:r>
                        <a:rPr kumimoji="0" lang="en-GB" sz="1600" b="0" i="0" u="none" strike="noStrike" kern="1200" cap="none" spc="0" normalizeH="0" baseline="0" noProof="0" dirty="0">
                          <a:ln>
                            <a:noFill/>
                          </a:ln>
                          <a:solidFill>
                            <a:schemeClr val="tx1">
                              <a:lumMod val="75000"/>
                            </a:schemeClr>
                          </a:solidFill>
                          <a:effectLst/>
                          <a:uLnTx/>
                          <a:uFillTx/>
                          <a:latin typeface="+mn-lt"/>
                          <a:ea typeface="+mn-ea"/>
                          <a:cs typeface="+mn-cs"/>
                        </a:rPr>
                        <a:t> ‘Other Approval’ Expected Document to </a:t>
                      </a:r>
                      <a:r>
                        <a:rPr kumimoji="0" lang="en-GB" sz="1600" b="0" i="1" u="none" strike="noStrike" kern="1200" cap="none" spc="0" normalizeH="0" baseline="0" noProof="0" dirty="0">
                          <a:ln>
                            <a:noFill/>
                          </a:ln>
                          <a:solidFill>
                            <a:schemeClr val="tx1">
                              <a:lumMod val="75000"/>
                            </a:schemeClr>
                          </a:solidFill>
                          <a:effectLst/>
                          <a:uLnTx/>
                          <a:uFillTx/>
                          <a:latin typeface="+mn-lt"/>
                          <a:ea typeface="+mn-ea"/>
                          <a:cs typeface="+mn-cs"/>
                        </a:rPr>
                        <a:t>Not Required </a:t>
                      </a:r>
                      <a:r>
                        <a:rPr kumimoji="0" lang="en-GB" sz="1600" b="0" i="0" u="none" strike="noStrike" kern="1200" cap="none" spc="0" normalizeH="0" baseline="0" noProof="0" dirty="0">
                          <a:ln>
                            <a:noFill/>
                          </a:ln>
                          <a:solidFill>
                            <a:schemeClr val="tx1">
                              <a:lumMod val="75000"/>
                            </a:schemeClr>
                          </a:solidFill>
                          <a:effectLst/>
                          <a:uLnTx/>
                          <a:uFillTx/>
                          <a:latin typeface="+mn-lt"/>
                          <a:ea typeface="+mn-ea"/>
                          <a:cs typeface="+mn-cs"/>
                        </a:rPr>
                        <a:t>for all sites in a country</a:t>
                      </a:r>
                      <a:endPar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All Countries or all Sites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767297"/>
                  </a:ext>
                </a:extLst>
              </a:tr>
              <a:tr h="5864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Individual Expected Document Update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Update a single Expected Document’s Requiredness and/or # expected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dirty="0">
                          <a:ln>
                            <a:noFill/>
                          </a:ln>
                          <a:solidFill>
                            <a:schemeClr val="tx1">
                              <a:lumMod val="75000"/>
                            </a:schemeClr>
                          </a:solidFill>
                          <a:effectLst/>
                          <a:uLnTx/>
                          <a:uFillTx/>
                          <a:latin typeface="+mn-lt"/>
                          <a:ea typeface="+mn-ea"/>
                          <a:cs typeface="+mn-cs"/>
                        </a:rPr>
                        <a:t>Set the ‘Investigator Brochure’ Expected Document to </a:t>
                      </a:r>
                      <a:r>
                        <a:rPr kumimoji="0" lang="en-US" sz="1600" b="0" i="1" u="none" strike="noStrike" kern="1200" cap="none" spc="0" normalizeH="0" baseline="0" dirty="0">
                          <a:ln>
                            <a:noFill/>
                          </a:ln>
                          <a:solidFill>
                            <a:schemeClr val="tx1">
                              <a:lumMod val="75000"/>
                            </a:schemeClr>
                          </a:solidFill>
                          <a:effectLst/>
                          <a:uLnTx/>
                          <a:uFillTx/>
                          <a:latin typeface="+mn-lt"/>
                          <a:ea typeface="+mn-ea"/>
                          <a:cs typeface="+mn-cs"/>
                        </a:rPr>
                        <a:t>Required.</a:t>
                      </a:r>
                      <a:r>
                        <a:rPr kumimoji="0" lang="en-US" sz="1600" b="0" i="0" u="none" strike="noStrike" kern="1200" cap="none" spc="0" normalizeH="0" baseline="0" dirty="0">
                          <a:ln>
                            <a:noFill/>
                          </a:ln>
                          <a:solidFill>
                            <a:schemeClr val="tx1">
                              <a:lumMod val="75000"/>
                            </a:schemeClr>
                          </a:solidFill>
                          <a:effectLst/>
                          <a:uLnTx/>
                          <a:uFillTx/>
                          <a:latin typeface="+mn-lt"/>
                          <a:ea typeface="+mn-ea"/>
                          <a:cs typeface="+mn-cs"/>
                        </a:rPr>
                        <a:t> The # Expected will automatically adjust to 1</a:t>
                      </a:r>
                      <a:endPar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schemeClr>
                          </a:solidFill>
                          <a:effectLst/>
                          <a:uLnTx/>
                          <a:uFillTx/>
                          <a:latin typeface="+mn-lt"/>
                          <a:ea typeface="+mn-ea"/>
                          <a:cs typeface="+mn-cs"/>
                        </a:rPr>
                        <a:t>Study, Country, and Site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603620"/>
                  </a:ext>
                </a:extLst>
              </a:tr>
            </a:tbl>
          </a:graphicData>
        </a:graphic>
      </p:graphicFrame>
    </p:spTree>
    <p:extLst>
      <p:ext uri="{BB962C8B-B14F-4D97-AF65-F5344CB8AC3E}">
        <p14:creationId xmlns:p14="http://schemas.microsoft.com/office/powerpoint/2010/main" val="191027881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527237" y="1137283"/>
            <a:ext cx="3899137" cy="3594189"/>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a:t>
            </a:r>
            <a:r>
              <a:rPr lang="en-US" b="1" dirty="0">
                <a:solidFill>
                  <a:schemeClr val="tx1">
                    <a:lumMod val="75000"/>
                  </a:schemeClr>
                </a:solidFill>
              </a:rPr>
              <a:t>Planning </a:t>
            </a:r>
            <a:r>
              <a:rPr lang="en-US" dirty="0">
                <a:solidFill>
                  <a:schemeClr val="tx1">
                    <a:lumMod val="75000"/>
                  </a:schemeClr>
                </a:solidFill>
              </a:rPr>
              <a:t>tab, Select </a:t>
            </a:r>
            <a:r>
              <a:rPr lang="en-US" b="1" dirty="0">
                <a:solidFill>
                  <a:schemeClr val="tx1">
                    <a:lumMod val="75000"/>
                  </a:schemeClr>
                </a:solidFill>
              </a:rPr>
              <a:t>Expected Documents</a:t>
            </a:r>
            <a:r>
              <a:rPr lang="en-US" dirty="0">
                <a:solidFill>
                  <a:schemeClr val="tx1">
                    <a:lumMod val="75000"/>
                  </a:schemeClr>
                </a:solidFill>
              </a:rPr>
              <a:t> from the drop down</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a:t>
            </a:r>
            <a:r>
              <a:rPr lang="en-US" b="1" dirty="0">
                <a:solidFill>
                  <a:schemeClr val="tx1">
                    <a:lumMod val="75000"/>
                  </a:schemeClr>
                </a:solidFill>
              </a:rPr>
              <a:t>Study Selector</a:t>
            </a:r>
            <a:r>
              <a:rPr lang="en-US" dirty="0">
                <a:solidFill>
                  <a:schemeClr val="tx1">
                    <a:lumMod val="75000"/>
                  </a:schemeClr>
                </a:solidFill>
              </a:rPr>
              <a:t>, select your Study</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Filters panel, select </a:t>
            </a:r>
            <a:r>
              <a:rPr lang="en-US" b="1" dirty="0">
                <a:solidFill>
                  <a:schemeClr val="tx1">
                    <a:lumMod val="75000"/>
                  </a:schemeClr>
                </a:solidFill>
              </a:rPr>
              <a:t>Pending Decision </a:t>
            </a:r>
            <a:r>
              <a:rPr lang="en-US" dirty="0">
                <a:solidFill>
                  <a:schemeClr val="tx1">
                    <a:lumMod val="75000"/>
                  </a:schemeClr>
                </a:solidFill>
              </a:rPr>
              <a:t>on the </a:t>
            </a:r>
            <a:r>
              <a:rPr lang="en-US" b="1" dirty="0">
                <a:solidFill>
                  <a:schemeClr val="tx1">
                    <a:lumMod val="75000"/>
                  </a:schemeClr>
                </a:solidFill>
              </a:rPr>
              <a:t>Requiredness</a:t>
            </a:r>
            <a:r>
              <a:rPr lang="en-US" dirty="0">
                <a:solidFill>
                  <a:schemeClr val="tx1">
                    <a:lumMod val="75000"/>
                  </a:schemeClr>
                </a:solidFill>
              </a:rPr>
              <a:t> filter and select </a:t>
            </a:r>
            <a:r>
              <a:rPr lang="en-US" b="1" dirty="0">
                <a:solidFill>
                  <a:schemeClr val="tx1">
                    <a:lumMod val="75000"/>
                  </a:schemeClr>
                </a:solidFill>
              </a:rPr>
              <a:t>Study</a:t>
            </a:r>
            <a:r>
              <a:rPr lang="en-US" dirty="0">
                <a:solidFill>
                  <a:schemeClr val="tx1">
                    <a:lumMod val="75000"/>
                  </a:schemeClr>
                </a:solidFill>
              </a:rPr>
              <a:t> on the </a:t>
            </a:r>
            <a:r>
              <a:rPr lang="en-US" b="1" dirty="0">
                <a:solidFill>
                  <a:schemeClr val="tx1">
                    <a:lumMod val="75000"/>
                  </a:schemeClr>
                </a:solidFill>
              </a:rPr>
              <a:t>Level</a:t>
            </a:r>
            <a:r>
              <a:rPr lang="en-US" dirty="0">
                <a:solidFill>
                  <a:schemeClr val="tx1">
                    <a:lumMod val="75000"/>
                  </a:schemeClr>
                </a:solidFill>
              </a:rPr>
              <a:t> filter</a:t>
            </a:r>
          </a:p>
          <a:p>
            <a:pPr marL="617220" lvl="1" indent="-342900">
              <a:lnSpc>
                <a:spcPct val="80000"/>
              </a:lnSpc>
              <a:spcBef>
                <a:spcPts val="1200"/>
              </a:spcBef>
              <a:buClr>
                <a:schemeClr val="tx2"/>
              </a:buClr>
              <a:buFont typeface="+mj-lt"/>
              <a:buAutoNum type="arabicPeriod" startAt="4"/>
            </a:pPr>
            <a:r>
              <a:rPr lang="en-US" dirty="0">
                <a:solidFill>
                  <a:schemeClr val="tx1">
                    <a:lumMod val="75000"/>
                  </a:schemeClr>
                </a:solidFill>
              </a:rPr>
              <a:t>Once filtered, click on the </a:t>
            </a:r>
            <a:r>
              <a:rPr lang="en-US" b="1" dirty="0">
                <a:solidFill>
                  <a:schemeClr val="tx1">
                    <a:lumMod val="75000"/>
                  </a:schemeClr>
                </a:solidFill>
              </a:rPr>
              <a:t>Ellipses </a:t>
            </a:r>
            <a:r>
              <a:rPr lang="en-US" dirty="0">
                <a:solidFill>
                  <a:schemeClr val="tx1">
                    <a:lumMod val="75000"/>
                  </a:schemeClr>
                </a:solidFill>
              </a:rPr>
              <a:t>and</a:t>
            </a:r>
            <a:r>
              <a:rPr lang="en-US" b="1" dirty="0">
                <a:solidFill>
                  <a:schemeClr val="tx1">
                    <a:lumMod val="75000"/>
                  </a:schemeClr>
                </a:solidFill>
              </a:rPr>
              <a:t> </a:t>
            </a:r>
            <a:r>
              <a:rPr lang="en-US" dirty="0">
                <a:solidFill>
                  <a:schemeClr val="tx1">
                    <a:lumMod val="75000"/>
                  </a:schemeClr>
                </a:solidFill>
              </a:rPr>
              <a:t>under Perform Bulk Action, click </a:t>
            </a:r>
            <a:r>
              <a:rPr lang="en-US" b="1" dirty="0">
                <a:solidFill>
                  <a:schemeClr val="tx1">
                    <a:lumMod val="75000"/>
                  </a:schemeClr>
                </a:solidFill>
              </a:rPr>
              <a:t>All records</a:t>
            </a:r>
          </a:p>
          <a:p>
            <a:pPr marL="274320" lvl="1">
              <a:lnSpc>
                <a:spcPct val="80000"/>
              </a:lnSpc>
              <a:spcBef>
                <a:spcPts val="1200"/>
              </a:spcBef>
              <a:buClr>
                <a:schemeClr val="tx2"/>
              </a:buClr>
            </a:pPr>
            <a:endParaRPr lang="en-US"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a:t>Update Expected Documents in Bulk</a:t>
            </a:r>
          </a:p>
        </p:txBody>
      </p:sp>
      <p:grpSp>
        <p:nvGrpSpPr>
          <p:cNvPr id="3" name="Group 2" descr="Screenshot showing step 1">
            <a:extLst>
              <a:ext uri="{FF2B5EF4-FFF2-40B4-BE49-F238E27FC236}">
                <a16:creationId xmlns:a16="http://schemas.microsoft.com/office/drawing/2014/main" id="{F35523FD-FE1C-DB25-0558-E23196579CF0}"/>
              </a:ext>
            </a:extLst>
          </p:cNvPr>
          <p:cNvGrpSpPr/>
          <p:nvPr/>
        </p:nvGrpSpPr>
        <p:grpSpPr>
          <a:xfrm>
            <a:off x="5903495" y="1082844"/>
            <a:ext cx="3258640" cy="1652708"/>
            <a:chOff x="5903495" y="1082844"/>
            <a:chExt cx="3258640" cy="1652708"/>
          </a:xfrm>
        </p:grpSpPr>
        <p:pic>
          <p:nvPicPr>
            <p:cNvPr id="3074" name="Picture 2">
              <a:extLst>
                <a:ext uri="{FF2B5EF4-FFF2-40B4-BE49-F238E27FC236}">
                  <a16:creationId xmlns:a16="http://schemas.microsoft.com/office/drawing/2014/main" id="{D6BB1D7A-1A04-A3F5-05B8-36616694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495" y="1082844"/>
              <a:ext cx="3258640" cy="16527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859B986-DA25-4DF9-803F-2CD2A83EF8EC}"/>
                </a:ext>
              </a:extLst>
            </p:cNvPr>
            <p:cNvGrpSpPr/>
            <p:nvPr/>
          </p:nvGrpSpPr>
          <p:grpSpPr>
            <a:xfrm>
              <a:off x="6983611" y="1641505"/>
              <a:ext cx="1812564" cy="402336"/>
              <a:chOff x="6897484" y="1562556"/>
              <a:chExt cx="1812564" cy="402336"/>
            </a:xfrm>
          </p:grpSpPr>
          <p:sp>
            <p:nvSpPr>
              <p:cNvPr id="27" name="Oval 26">
                <a:extLst>
                  <a:ext uri="{FF2B5EF4-FFF2-40B4-BE49-F238E27FC236}">
                    <a16:creationId xmlns:a16="http://schemas.microsoft.com/office/drawing/2014/main" id="{CFBF9555-BD9A-4C31-BDD1-B059CDFDE83B}"/>
                  </a:ext>
                </a:extLst>
              </p:cNvPr>
              <p:cNvSpPr/>
              <p:nvPr/>
            </p:nvSpPr>
            <p:spPr>
              <a:xfrm>
                <a:off x="6897484" y="156255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sp>
            <p:nvSpPr>
              <p:cNvPr id="29" name="Rectangle: Rounded Corners 28">
                <a:extLst>
                  <a:ext uri="{FF2B5EF4-FFF2-40B4-BE49-F238E27FC236}">
                    <a16:creationId xmlns:a16="http://schemas.microsoft.com/office/drawing/2014/main" id="{B2452DD9-EFC7-4892-BFBB-1BA45581D78B}"/>
                  </a:ext>
                </a:extLst>
              </p:cNvPr>
              <p:cNvSpPr/>
              <p:nvPr/>
            </p:nvSpPr>
            <p:spPr>
              <a:xfrm>
                <a:off x="7568119" y="1654951"/>
                <a:ext cx="1141929" cy="30994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grpSp>
        <p:nvGrpSpPr>
          <p:cNvPr id="5" name="Group 4" descr="Screenshot showing steps 2-4">
            <a:extLst>
              <a:ext uri="{FF2B5EF4-FFF2-40B4-BE49-F238E27FC236}">
                <a16:creationId xmlns:a16="http://schemas.microsoft.com/office/drawing/2014/main" id="{C3726EC5-7137-C5DA-EE54-22836DA33FEF}"/>
              </a:ext>
            </a:extLst>
          </p:cNvPr>
          <p:cNvGrpSpPr/>
          <p:nvPr/>
        </p:nvGrpSpPr>
        <p:grpSpPr>
          <a:xfrm>
            <a:off x="4466292" y="3041255"/>
            <a:ext cx="7581317" cy="2788974"/>
            <a:chOff x="4466292" y="3041255"/>
            <a:chExt cx="7581317" cy="2788974"/>
          </a:xfrm>
        </p:grpSpPr>
        <p:pic>
          <p:nvPicPr>
            <p:cNvPr id="8" name="Picture 7">
              <a:extLst>
                <a:ext uri="{FF2B5EF4-FFF2-40B4-BE49-F238E27FC236}">
                  <a16:creationId xmlns:a16="http://schemas.microsoft.com/office/drawing/2014/main" id="{B4F4AA97-4368-4F67-BF9C-F22FDFA070CB}"/>
                </a:ext>
              </a:extLst>
            </p:cNvPr>
            <p:cNvPicPr>
              <a:picLocks noChangeAspect="1"/>
            </p:cNvPicPr>
            <p:nvPr/>
          </p:nvPicPr>
          <p:blipFill>
            <a:blip r:embed="rId4"/>
            <a:stretch>
              <a:fillRect/>
            </a:stretch>
          </p:blipFill>
          <p:spPr>
            <a:xfrm>
              <a:off x="4478681" y="3095694"/>
              <a:ext cx="7533924" cy="2734535"/>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13EA92B6-B8FC-479E-BB1A-1452A5ED5FA6}"/>
                </a:ext>
              </a:extLst>
            </p:cNvPr>
            <p:cNvGrpSpPr/>
            <p:nvPr/>
          </p:nvGrpSpPr>
          <p:grpSpPr>
            <a:xfrm>
              <a:off x="4466292" y="3041255"/>
              <a:ext cx="7581317" cy="2786897"/>
              <a:chOff x="4466292" y="3064502"/>
              <a:chExt cx="7581317" cy="2786897"/>
            </a:xfrm>
          </p:grpSpPr>
          <p:sp>
            <p:nvSpPr>
              <p:cNvPr id="25" name="Rectangle: Rounded Corners 24">
                <a:extLst>
                  <a:ext uri="{FF2B5EF4-FFF2-40B4-BE49-F238E27FC236}">
                    <a16:creationId xmlns:a16="http://schemas.microsoft.com/office/drawing/2014/main" id="{14B0A16B-FCC8-4F37-AD3E-8A490C5AE80A}"/>
                  </a:ext>
                </a:extLst>
              </p:cNvPr>
              <p:cNvSpPr/>
              <p:nvPr/>
            </p:nvSpPr>
            <p:spPr>
              <a:xfrm>
                <a:off x="4529105" y="4448900"/>
                <a:ext cx="606259" cy="1560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1C602354-D587-417C-A095-B6A2AA984D47}"/>
                  </a:ext>
                </a:extLst>
              </p:cNvPr>
              <p:cNvSpPr/>
              <p:nvPr/>
            </p:nvSpPr>
            <p:spPr>
              <a:xfrm>
                <a:off x="4466292" y="5715091"/>
                <a:ext cx="903051" cy="13630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15FFCCD8-14A1-4168-88EA-AE1777F17689}"/>
                  </a:ext>
                </a:extLst>
              </p:cNvPr>
              <p:cNvSpPr/>
              <p:nvPr/>
            </p:nvSpPr>
            <p:spPr>
              <a:xfrm>
                <a:off x="4496890" y="3244400"/>
                <a:ext cx="455924" cy="15605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0" name="Oval 29">
                <a:extLst>
                  <a:ext uri="{FF2B5EF4-FFF2-40B4-BE49-F238E27FC236}">
                    <a16:creationId xmlns:a16="http://schemas.microsoft.com/office/drawing/2014/main" id="{BEA2B45F-DEF6-4E1A-AD2D-3B4B89C79824}"/>
                  </a:ext>
                </a:extLst>
              </p:cNvPr>
              <p:cNvSpPr/>
              <p:nvPr/>
            </p:nvSpPr>
            <p:spPr>
              <a:xfrm>
                <a:off x="5312781" y="3064502"/>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1" name="Oval 30">
                <a:extLst>
                  <a:ext uri="{FF2B5EF4-FFF2-40B4-BE49-F238E27FC236}">
                    <a16:creationId xmlns:a16="http://schemas.microsoft.com/office/drawing/2014/main" id="{25AB4273-F607-4D80-9A5C-3B1EB97E971A}"/>
                  </a:ext>
                </a:extLst>
              </p:cNvPr>
              <p:cNvSpPr/>
              <p:nvPr/>
            </p:nvSpPr>
            <p:spPr>
              <a:xfrm>
                <a:off x="5541381" y="499934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33" name="Rectangle: Rounded Corners 32">
                <a:extLst>
                  <a:ext uri="{FF2B5EF4-FFF2-40B4-BE49-F238E27FC236}">
                    <a16:creationId xmlns:a16="http://schemas.microsoft.com/office/drawing/2014/main" id="{B0AC7090-E4C5-4F93-AEFC-ACCE60C5D79F}"/>
                  </a:ext>
                </a:extLst>
              </p:cNvPr>
              <p:cNvSpPr/>
              <p:nvPr/>
            </p:nvSpPr>
            <p:spPr>
              <a:xfrm>
                <a:off x="10821947" y="3894856"/>
                <a:ext cx="990874" cy="29183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EABC07FA-F50B-4B94-B9C1-3C444DADD2BB}"/>
                  </a:ext>
                </a:extLst>
              </p:cNvPr>
              <p:cNvSpPr/>
              <p:nvPr/>
            </p:nvSpPr>
            <p:spPr>
              <a:xfrm>
                <a:off x="11840705" y="3356805"/>
                <a:ext cx="206904" cy="23322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0" name="Oval 39">
                <a:extLst>
                  <a:ext uri="{FF2B5EF4-FFF2-40B4-BE49-F238E27FC236}">
                    <a16:creationId xmlns:a16="http://schemas.microsoft.com/office/drawing/2014/main" id="{FA897142-ECF7-4941-868E-9AF11DBBD395}"/>
                  </a:ext>
                </a:extLst>
              </p:cNvPr>
              <p:cNvSpPr/>
              <p:nvPr/>
            </p:nvSpPr>
            <p:spPr>
              <a:xfrm>
                <a:off x="11207563" y="335680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grpSp>
        <p:cxnSp>
          <p:nvCxnSpPr>
            <p:cNvPr id="14" name="Straight Arrow Connector 13">
              <a:extLst>
                <a:ext uri="{FF2B5EF4-FFF2-40B4-BE49-F238E27FC236}">
                  <a16:creationId xmlns:a16="http://schemas.microsoft.com/office/drawing/2014/main" id="{BF224F52-0EA9-457D-B1A0-E4CE0C1D0271}"/>
                </a:ext>
              </a:extLst>
            </p:cNvPr>
            <p:cNvCxnSpPr>
              <a:cxnSpLocks/>
              <a:stCxn id="31" idx="1"/>
            </p:cNvCxnSpPr>
            <p:nvPr/>
          </p:nvCxnSpPr>
          <p:spPr>
            <a:xfrm flipH="1" flipV="1">
              <a:off x="5205880" y="4580951"/>
              <a:ext cx="402456" cy="45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9994CAF-85F5-4A15-BCE6-36D8E47BF6B4}"/>
                </a:ext>
              </a:extLst>
            </p:cNvPr>
            <p:cNvCxnSpPr>
              <a:cxnSpLocks/>
            </p:cNvCxnSpPr>
            <p:nvPr/>
          </p:nvCxnSpPr>
          <p:spPr>
            <a:xfrm flipH="1">
              <a:off x="5407108" y="5258015"/>
              <a:ext cx="222639" cy="349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896921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491535" y="1458954"/>
            <a:ext cx="3897484" cy="3938899"/>
          </a:xfrm>
          <a:prstGeom prst="rect">
            <a:avLst/>
          </a:prstGeom>
          <a:noFill/>
        </p:spPr>
        <p:txBody>
          <a:bodyPr wrap="square" rtlCol="0">
            <a:spAutoFit/>
          </a:bodyPr>
          <a:lstStyle/>
          <a:p>
            <a:pPr marL="347472" indent="-342900">
              <a:lnSpc>
                <a:spcPct val="80000"/>
              </a:lnSpc>
              <a:spcBef>
                <a:spcPts val="1200"/>
              </a:spcBef>
              <a:buClr>
                <a:schemeClr val="tx2"/>
              </a:buClr>
              <a:buFont typeface="+mj-lt"/>
              <a:buAutoNum type="arabicPeriod" startAt="5"/>
            </a:pPr>
            <a:r>
              <a:rPr lang="en-GB" dirty="0">
                <a:solidFill>
                  <a:schemeClr val="tx1">
                    <a:lumMod val="75000"/>
                  </a:schemeClr>
                </a:solidFill>
              </a:rPr>
              <a:t>From the </a:t>
            </a:r>
            <a:r>
              <a:rPr lang="en-GB" b="1" dirty="0">
                <a:solidFill>
                  <a:schemeClr val="tx1">
                    <a:lumMod val="75000"/>
                  </a:schemeClr>
                </a:solidFill>
              </a:rPr>
              <a:t>Refine Selection</a:t>
            </a:r>
            <a:r>
              <a:rPr lang="en-GB" dirty="0">
                <a:solidFill>
                  <a:schemeClr val="tx1">
                    <a:lumMod val="75000"/>
                  </a:schemeClr>
                </a:solidFill>
              </a:rPr>
              <a:t> page, review the list of selected Expected Documents and deselect any that you do not want to include in the bulk edit</a:t>
            </a:r>
          </a:p>
          <a:p>
            <a:pPr marL="347472" indent="-342900">
              <a:lnSpc>
                <a:spcPct val="80000"/>
              </a:lnSpc>
              <a:spcBef>
                <a:spcPts val="1200"/>
              </a:spcBef>
              <a:buClr>
                <a:schemeClr val="tx2"/>
              </a:buClr>
              <a:buFont typeface="+mj-lt"/>
              <a:buAutoNum type="arabicPeriod" startAt="5"/>
            </a:pPr>
            <a:r>
              <a:rPr lang="en-US" dirty="0">
                <a:solidFill>
                  <a:schemeClr val="tx1">
                    <a:lumMod val="75000"/>
                  </a:schemeClr>
                </a:solidFill>
                <a:latin typeface="Calibri"/>
              </a:rPr>
              <a:t>Click </a:t>
            </a:r>
            <a:r>
              <a:rPr lang="en-US" b="1" dirty="0">
                <a:solidFill>
                  <a:schemeClr val="tx1">
                    <a:lumMod val="75000"/>
                  </a:schemeClr>
                </a:solidFill>
                <a:latin typeface="Calibri"/>
              </a:rPr>
              <a:t>Next</a:t>
            </a:r>
          </a:p>
          <a:p>
            <a:pPr marL="804672" lvl="1" indent="-342900">
              <a:lnSpc>
                <a:spcPct val="80000"/>
              </a:lnSpc>
              <a:spcBef>
                <a:spcPts val="1200"/>
              </a:spcBef>
              <a:buClr>
                <a:schemeClr val="tx1">
                  <a:lumMod val="75000"/>
                </a:schemeClr>
              </a:buClr>
              <a:buFont typeface="Calibri" panose="020F0502020204030204" pitchFamily="34" charset="0"/>
              <a:buChar char="—"/>
            </a:pPr>
            <a:r>
              <a:rPr lang="en-US" sz="1300" b="1" dirty="0">
                <a:solidFill>
                  <a:schemeClr val="tx1">
                    <a:lumMod val="75000"/>
                  </a:schemeClr>
                </a:solidFill>
                <a:latin typeface="Calibri"/>
              </a:rPr>
              <a:t>Note</a:t>
            </a:r>
            <a:r>
              <a:rPr lang="en-US" sz="1300" dirty="0">
                <a:solidFill>
                  <a:schemeClr val="tx1">
                    <a:lumMod val="75000"/>
                  </a:schemeClr>
                </a:solidFill>
                <a:latin typeface="Calibri"/>
              </a:rPr>
              <a:t>: All selected Expected Documents will be set with the same Requiredness and/or # Expected via this bulk action</a:t>
            </a:r>
          </a:p>
          <a:p>
            <a:pPr marL="347472" indent="-342900">
              <a:lnSpc>
                <a:spcPct val="80000"/>
              </a:lnSpc>
              <a:spcBef>
                <a:spcPts val="1200"/>
              </a:spcBef>
              <a:buClr>
                <a:schemeClr val="tx2"/>
              </a:buClr>
              <a:buFont typeface="+mj-lt"/>
              <a:buAutoNum type="arabicPeriod" startAt="5"/>
            </a:pPr>
            <a:r>
              <a:rPr lang="en-US" dirty="0">
                <a:solidFill>
                  <a:schemeClr val="tx1">
                    <a:lumMod val="75000"/>
                  </a:schemeClr>
                </a:solidFill>
              </a:rPr>
              <a:t>From the </a:t>
            </a:r>
            <a:r>
              <a:rPr lang="en-US" b="1" dirty="0">
                <a:solidFill>
                  <a:schemeClr val="tx1">
                    <a:lumMod val="75000"/>
                  </a:schemeClr>
                </a:solidFill>
              </a:rPr>
              <a:t>Choose Action </a:t>
            </a:r>
            <a:r>
              <a:rPr lang="en-US" dirty="0">
                <a:solidFill>
                  <a:schemeClr val="tx1">
                    <a:lumMod val="75000"/>
                  </a:schemeClr>
                </a:solidFill>
              </a:rPr>
              <a:t>page, select </a:t>
            </a:r>
            <a:r>
              <a:rPr lang="en-US" b="1" dirty="0">
                <a:solidFill>
                  <a:schemeClr val="tx1">
                    <a:lumMod val="75000"/>
                  </a:schemeClr>
                </a:solidFill>
              </a:rPr>
              <a:t>Edit Fields</a:t>
            </a:r>
          </a:p>
          <a:p>
            <a:pPr marL="347472" indent="-342900">
              <a:lnSpc>
                <a:spcPct val="80000"/>
              </a:lnSpc>
              <a:spcBef>
                <a:spcPts val="1200"/>
              </a:spcBef>
              <a:buClr>
                <a:schemeClr val="tx2"/>
              </a:buClr>
              <a:buFont typeface="+mj-lt"/>
              <a:buAutoNum type="arabicPeriod" startAt="8"/>
            </a:pPr>
            <a:r>
              <a:rPr lang="en-US" dirty="0">
                <a:solidFill>
                  <a:schemeClr val="tx1">
                    <a:lumMod val="75000"/>
                  </a:schemeClr>
                </a:solidFill>
              </a:rPr>
              <a:t>Click </a:t>
            </a:r>
            <a:r>
              <a:rPr lang="en-US" b="1" dirty="0">
                <a:solidFill>
                  <a:schemeClr val="tx1">
                    <a:lumMod val="75000"/>
                  </a:schemeClr>
                </a:solidFill>
              </a:rPr>
              <a:t>Next</a:t>
            </a:r>
            <a:endParaRPr lang="en-US" sz="1300" b="1" dirty="0">
              <a:solidFill>
                <a:schemeClr val="tx1">
                  <a:lumMod val="75000"/>
                </a:schemeClr>
              </a:solidFill>
            </a:endParaRPr>
          </a:p>
          <a:p>
            <a:pPr marL="617220" lvl="1" indent="-342900">
              <a:lnSpc>
                <a:spcPct val="80000"/>
              </a:lnSpc>
              <a:spcBef>
                <a:spcPts val="1200"/>
              </a:spcBef>
              <a:buClr>
                <a:schemeClr val="tx2"/>
              </a:buClr>
              <a:buFont typeface="+mj-lt"/>
              <a:buAutoNum type="arabicPeriod" startAt="5"/>
            </a:pPr>
            <a:endParaRPr kumimoji="0" lang="en-US" sz="1800" b="1" i="0" u="none" strike="noStrike" kern="1200" cap="none" spc="0" normalizeH="0" baseline="0" noProof="0" dirty="0">
              <a:ln>
                <a:noFill/>
              </a:ln>
              <a:solidFill>
                <a:schemeClr val="tx1">
                  <a:lumMod val="75000"/>
                </a:schemeClr>
              </a:solidFill>
              <a:effectLst/>
              <a:uLnTx/>
              <a:uFillTx/>
              <a:latin typeface="Calibri"/>
              <a:ea typeface="+mn-ea"/>
              <a:cs typeface="+mn-cs"/>
            </a:endParaRPr>
          </a:p>
          <a:p>
            <a:pPr marL="274320" lvl="1">
              <a:lnSpc>
                <a:spcPct val="80000"/>
              </a:lnSpc>
              <a:spcBef>
                <a:spcPts val="1200"/>
              </a:spcBef>
              <a:buClr>
                <a:schemeClr val="tx2"/>
              </a:buClr>
            </a:pPr>
            <a:endParaRPr kumimoji="0" lang="en-US" sz="1800" b="0" i="0" u="none" strike="noStrike" kern="1200" cap="none" spc="0" normalizeH="0" baseline="0" noProof="0" dirty="0">
              <a:ln>
                <a:noFill/>
              </a:ln>
              <a:solidFill>
                <a:schemeClr val="tx1">
                  <a:lumMod val="7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a:t>Update Expected Documents in Bulk</a:t>
            </a:r>
          </a:p>
        </p:txBody>
      </p:sp>
      <p:grpSp>
        <p:nvGrpSpPr>
          <p:cNvPr id="3" name="Group 2" descr="Screenshot showing steps 5 and 6">
            <a:extLst>
              <a:ext uri="{FF2B5EF4-FFF2-40B4-BE49-F238E27FC236}">
                <a16:creationId xmlns:a16="http://schemas.microsoft.com/office/drawing/2014/main" id="{BD8F0888-C303-8D19-7F9C-A5BF4C9D2CE1}"/>
              </a:ext>
            </a:extLst>
          </p:cNvPr>
          <p:cNvGrpSpPr/>
          <p:nvPr/>
        </p:nvGrpSpPr>
        <p:grpSpPr>
          <a:xfrm>
            <a:off x="4444562" y="1232594"/>
            <a:ext cx="7614003" cy="2704824"/>
            <a:chOff x="4263231" y="911686"/>
            <a:chExt cx="7614003" cy="2704824"/>
          </a:xfrm>
        </p:grpSpPr>
        <p:pic>
          <p:nvPicPr>
            <p:cNvPr id="5" name="Picture 4">
              <a:extLst>
                <a:ext uri="{FF2B5EF4-FFF2-40B4-BE49-F238E27FC236}">
                  <a16:creationId xmlns:a16="http://schemas.microsoft.com/office/drawing/2014/main" id="{B5779E22-1957-4B5F-A2BF-34A7632966E4}"/>
                </a:ext>
              </a:extLst>
            </p:cNvPr>
            <p:cNvPicPr>
              <a:picLocks noChangeAspect="1"/>
            </p:cNvPicPr>
            <p:nvPr/>
          </p:nvPicPr>
          <p:blipFill>
            <a:blip r:embed="rId3"/>
            <a:stretch>
              <a:fillRect/>
            </a:stretch>
          </p:blipFill>
          <p:spPr>
            <a:xfrm>
              <a:off x="4263231" y="1420709"/>
              <a:ext cx="7537463" cy="2195801"/>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7629FB7-A858-4CA3-AFAC-4540FC342E4D}"/>
                </a:ext>
              </a:extLst>
            </p:cNvPr>
            <p:cNvGrpSpPr/>
            <p:nvPr/>
          </p:nvGrpSpPr>
          <p:grpSpPr>
            <a:xfrm>
              <a:off x="4263231" y="2358961"/>
              <a:ext cx="860226" cy="1257549"/>
              <a:chOff x="4167471" y="2461702"/>
              <a:chExt cx="860226" cy="1257549"/>
            </a:xfrm>
          </p:grpSpPr>
          <p:sp>
            <p:nvSpPr>
              <p:cNvPr id="16" name="Rectangle: Rounded Corners 15">
                <a:extLst>
                  <a:ext uri="{FF2B5EF4-FFF2-40B4-BE49-F238E27FC236}">
                    <a16:creationId xmlns:a16="http://schemas.microsoft.com/office/drawing/2014/main" id="{CB971B97-FF9C-4084-99AC-C9D3E722612C}"/>
                  </a:ext>
                </a:extLst>
              </p:cNvPr>
              <p:cNvSpPr/>
              <p:nvPr/>
            </p:nvSpPr>
            <p:spPr>
              <a:xfrm>
                <a:off x="4167471" y="2461702"/>
                <a:ext cx="244800" cy="125754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7" name="Oval 16">
                <a:extLst>
                  <a:ext uri="{FF2B5EF4-FFF2-40B4-BE49-F238E27FC236}">
                    <a16:creationId xmlns:a16="http://schemas.microsoft.com/office/drawing/2014/main" id="{17C92620-63CF-4D90-8FCA-A6B3306A7979}"/>
                  </a:ext>
                </a:extLst>
              </p:cNvPr>
              <p:cNvSpPr/>
              <p:nvPr/>
            </p:nvSpPr>
            <p:spPr>
              <a:xfrm>
                <a:off x="4566689" y="300081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grpSp>
        <p:sp>
          <p:nvSpPr>
            <p:cNvPr id="28" name="Rectangle: Rounded Corners 27">
              <a:extLst>
                <a:ext uri="{FF2B5EF4-FFF2-40B4-BE49-F238E27FC236}">
                  <a16:creationId xmlns:a16="http://schemas.microsoft.com/office/drawing/2014/main" id="{C2970C25-3A04-47FF-8B80-7C0AED9826A3}"/>
                </a:ext>
              </a:extLst>
            </p:cNvPr>
            <p:cNvSpPr/>
            <p:nvPr/>
          </p:nvSpPr>
          <p:spPr>
            <a:xfrm>
              <a:off x="11468144" y="1361145"/>
              <a:ext cx="388093" cy="2772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1" name="Oval 30">
              <a:extLst>
                <a:ext uri="{FF2B5EF4-FFF2-40B4-BE49-F238E27FC236}">
                  <a16:creationId xmlns:a16="http://schemas.microsoft.com/office/drawing/2014/main" id="{02E1E74D-E1FA-4A5C-B35C-877018D47649}"/>
                </a:ext>
              </a:extLst>
            </p:cNvPr>
            <p:cNvSpPr/>
            <p:nvPr/>
          </p:nvSpPr>
          <p:spPr>
            <a:xfrm>
              <a:off x="11416226" y="911686"/>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grpSp>
      <p:grpSp>
        <p:nvGrpSpPr>
          <p:cNvPr id="2" name="Group 1" descr="Screenshot showing steps 7 and 8">
            <a:extLst>
              <a:ext uri="{FF2B5EF4-FFF2-40B4-BE49-F238E27FC236}">
                <a16:creationId xmlns:a16="http://schemas.microsoft.com/office/drawing/2014/main" id="{3A79B859-FEFD-67F7-D13E-B4AC4C1989AC}"/>
              </a:ext>
            </a:extLst>
          </p:cNvPr>
          <p:cNvGrpSpPr/>
          <p:nvPr/>
        </p:nvGrpSpPr>
        <p:grpSpPr>
          <a:xfrm>
            <a:off x="3445891" y="4392487"/>
            <a:ext cx="8151666" cy="1232919"/>
            <a:chOff x="3771417" y="3754694"/>
            <a:chExt cx="8151666" cy="1232919"/>
          </a:xfrm>
        </p:grpSpPr>
        <p:pic>
          <p:nvPicPr>
            <p:cNvPr id="8" name="Picture 7">
              <a:extLst>
                <a:ext uri="{FF2B5EF4-FFF2-40B4-BE49-F238E27FC236}">
                  <a16:creationId xmlns:a16="http://schemas.microsoft.com/office/drawing/2014/main" id="{2D039445-8458-482A-BD54-4B1C1DD5143D}"/>
                </a:ext>
              </a:extLst>
            </p:cNvPr>
            <p:cNvPicPr>
              <a:picLocks noChangeAspect="1"/>
            </p:cNvPicPr>
            <p:nvPr/>
          </p:nvPicPr>
          <p:blipFill>
            <a:blip r:embed="rId4"/>
            <a:stretch>
              <a:fillRect/>
            </a:stretch>
          </p:blipFill>
          <p:spPr>
            <a:xfrm>
              <a:off x="3878309" y="3839099"/>
              <a:ext cx="8044774" cy="1148514"/>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6C8A99AE-ACA8-44FF-80A5-BA28809250ED}"/>
                </a:ext>
              </a:extLst>
            </p:cNvPr>
            <p:cNvSpPr/>
            <p:nvPr/>
          </p:nvSpPr>
          <p:spPr>
            <a:xfrm>
              <a:off x="10738994" y="3754694"/>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sp>
          <p:nvSpPr>
            <p:cNvPr id="24" name="Oval 23">
              <a:extLst>
                <a:ext uri="{FF2B5EF4-FFF2-40B4-BE49-F238E27FC236}">
                  <a16:creationId xmlns:a16="http://schemas.microsoft.com/office/drawing/2014/main" id="{FAB2F4BC-6EF1-47EB-9899-5B717D60A26D}"/>
                </a:ext>
              </a:extLst>
            </p:cNvPr>
            <p:cNvSpPr/>
            <p:nvPr/>
          </p:nvSpPr>
          <p:spPr>
            <a:xfrm>
              <a:off x="4662449" y="4289946"/>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26" name="Rectangle: Rounded Corners 25">
              <a:extLst>
                <a:ext uri="{FF2B5EF4-FFF2-40B4-BE49-F238E27FC236}">
                  <a16:creationId xmlns:a16="http://schemas.microsoft.com/office/drawing/2014/main" id="{C2153692-BAD0-4285-8E53-9D0CD696A121}"/>
                </a:ext>
              </a:extLst>
            </p:cNvPr>
            <p:cNvSpPr/>
            <p:nvPr/>
          </p:nvSpPr>
          <p:spPr>
            <a:xfrm>
              <a:off x="11527604" y="3767675"/>
              <a:ext cx="388093" cy="2772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5D5359C-74E8-4E73-8C9A-F755DDF817CB}"/>
                </a:ext>
              </a:extLst>
            </p:cNvPr>
            <p:cNvSpPr/>
            <p:nvPr/>
          </p:nvSpPr>
          <p:spPr>
            <a:xfrm>
              <a:off x="3771417" y="4396902"/>
              <a:ext cx="736614" cy="15786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18427006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532909" y="1325339"/>
            <a:ext cx="4420250" cy="2363083"/>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9"/>
            </a:pPr>
            <a:r>
              <a:rPr lang="en-US" dirty="0">
                <a:solidFill>
                  <a:schemeClr val="tx1">
                    <a:lumMod val="75000"/>
                  </a:schemeClr>
                </a:solidFill>
              </a:rPr>
              <a:t>From the </a:t>
            </a:r>
            <a:r>
              <a:rPr lang="en-US" b="1" dirty="0">
                <a:solidFill>
                  <a:schemeClr val="tx1">
                    <a:lumMod val="75000"/>
                  </a:schemeClr>
                </a:solidFill>
              </a:rPr>
              <a:t>Edit Fields </a:t>
            </a:r>
            <a:r>
              <a:rPr lang="en-US" dirty="0">
                <a:solidFill>
                  <a:schemeClr val="tx1">
                    <a:lumMod val="75000"/>
                  </a:schemeClr>
                </a:solidFill>
              </a:rPr>
              <a:t>page, click on the </a:t>
            </a:r>
            <a:r>
              <a:rPr lang="en-US" b="1" dirty="0">
                <a:solidFill>
                  <a:schemeClr val="tx1">
                    <a:lumMod val="75000"/>
                  </a:schemeClr>
                </a:solidFill>
              </a:rPr>
              <a:t>Pencil</a:t>
            </a:r>
            <a:r>
              <a:rPr lang="en-US" dirty="0">
                <a:solidFill>
                  <a:schemeClr val="tx1">
                    <a:lumMod val="75000"/>
                  </a:schemeClr>
                </a:solidFill>
              </a:rPr>
              <a:t> icon next to the </a:t>
            </a:r>
            <a:r>
              <a:rPr lang="en-US" b="1" dirty="0">
                <a:solidFill>
                  <a:schemeClr val="tx1">
                    <a:lumMod val="75000"/>
                  </a:schemeClr>
                </a:solidFill>
              </a:rPr>
              <a:t>Requiredness</a:t>
            </a:r>
            <a:r>
              <a:rPr lang="en-US" dirty="0">
                <a:solidFill>
                  <a:schemeClr val="tx1">
                    <a:lumMod val="75000"/>
                  </a:schemeClr>
                </a:solidFill>
              </a:rPr>
              <a:t> field </a:t>
            </a:r>
          </a:p>
          <a:p>
            <a:pPr marL="617220" lvl="1" indent="-342900">
              <a:lnSpc>
                <a:spcPct val="80000"/>
              </a:lnSpc>
              <a:spcBef>
                <a:spcPts val="1200"/>
              </a:spcBef>
              <a:buClr>
                <a:schemeClr val="tx2"/>
              </a:buClr>
              <a:buFont typeface="+mj-lt"/>
              <a:buAutoNum type="arabicPeriod" startAt="9"/>
            </a:pPr>
            <a:r>
              <a:rPr lang="en-US" dirty="0">
                <a:solidFill>
                  <a:schemeClr val="tx1">
                    <a:lumMod val="75000"/>
                  </a:schemeClr>
                </a:solidFill>
                <a:latin typeface="Calibri"/>
              </a:rPr>
              <a:t>Set Requiredness to</a:t>
            </a:r>
            <a:r>
              <a:rPr lang="en-US" b="1" dirty="0">
                <a:solidFill>
                  <a:schemeClr val="tx1">
                    <a:lumMod val="75000"/>
                  </a:schemeClr>
                </a:solidFill>
                <a:latin typeface="Calibri"/>
              </a:rPr>
              <a:t> Required </a:t>
            </a: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latin typeface="Calibri"/>
              </a:rPr>
              <a:t>Note: </a:t>
            </a:r>
            <a:r>
              <a:rPr lang="en-US" sz="1300" dirty="0">
                <a:solidFill>
                  <a:schemeClr val="tx1">
                    <a:lumMod val="75000"/>
                  </a:schemeClr>
                </a:solidFill>
                <a:latin typeface="Calibri"/>
              </a:rPr>
              <a:t>The number of expected will automatically change to 1 with this step</a:t>
            </a:r>
          </a:p>
          <a:p>
            <a:pPr marL="617220" lvl="1" indent="-342900">
              <a:lnSpc>
                <a:spcPct val="80000"/>
              </a:lnSpc>
              <a:spcBef>
                <a:spcPts val="1200"/>
              </a:spcBef>
              <a:buClr>
                <a:schemeClr val="tx2"/>
              </a:buClr>
              <a:buFont typeface="+mj-lt"/>
              <a:buAutoNum type="arabicPeriod" startAt="9"/>
            </a:pPr>
            <a:r>
              <a:rPr lang="en-US" dirty="0">
                <a:solidFill>
                  <a:schemeClr val="tx1">
                    <a:lumMod val="75000"/>
                  </a:schemeClr>
                </a:solidFill>
                <a:latin typeface="Calibri"/>
              </a:rPr>
              <a:t>Select</a:t>
            </a:r>
            <a:r>
              <a:rPr lang="en-US" b="1" dirty="0">
                <a:solidFill>
                  <a:schemeClr val="tx1">
                    <a:lumMod val="75000"/>
                  </a:schemeClr>
                </a:solidFill>
                <a:latin typeface="Calibri"/>
              </a:rPr>
              <a:t> Next</a:t>
            </a:r>
            <a:endParaRPr kumimoji="0" lang="en-US" sz="1800" i="0" u="none" strike="noStrike" kern="1200" cap="none" spc="0" normalizeH="0" baseline="0" noProof="0" dirty="0">
              <a:ln>
                <a:noFill/>
              </a:ln>
              <a:solidFill>
                <a:schemeClr val="tx1">
                  <a:lumMod val="75000"/>
                </a:schemeClr>
              </a:solidFill>
              <a:effectLst/>
              <a:uLnTx/>
              <a:uFillTx/>
              <a:latin typeface="Calibri"/>
              <a:ea typeface="+mn-ea"/>
              <a:cs typeface="+mn-cs"/>
            </a:endParaRPr>
          </a:p>
          <a:p>
            <a:pPr marL="617220" lvl="1" indent="-342900">
              <a:lnSpc>
                <a:spcPct val="80000"/>
              </a:lnSpc>
              <a:spcBef>
                <a:spcPts val="1200"/>
              </a:spcBef>
              <a:buClr>
                <a:schemeClr val="tx2"/>
              </a:buClr>
              <a:buFont typeface="+mj-lt"/>
              <a:buAutoNum type="arabicPeriod" startAt="9"/>
            </a:pPr>
            <a:endParaRPr kumimoji="0" lang="en-US" sz="1800" b="0" i="0" u="none" strike="noStrike" kern="1200" cap="none" spc="0" normalizeH="0" baseline="0" noProof="0" dirty="0">
              <a:ln>
                <a:noFill/>
              </a:ln>
              <a:solidFill>
                <a:schemeClr val="tx1">
                  <a:lumMod val="7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a:t>Update Expected Documents in Bulk</a:t>
            </a:r>
          </a:p>
        </p:txBody>
      </p:sp>
      <p:grpSp>
        <p:nvGrpSpPr>
          <p:cNvPr id="3" name="Group 2" descr="Screenshot showing step 9">
            <a:extLst>
              <a:ext uri="{FF2B5EF4-FFF2-40B4-BE49-F238E27FC236}">
                <a16:creationId xmlns:a16="http://schemas.microsoft.com/office/drawing/2014/main" id="{FECD9875-C778-1523-CB9C-3EE245E93E18}"/>
              </a:ext>
            </a:extLst>
          </p:cNvPr>
          <p:cNvGrpSpPr/>
          <p:nvPr/>
        </p:nvGrpSpPr>
        <p:grpSpPr>
          <a:xfrm>
            <a:off x="5089096" y="1254514"/>
            <a:ext cx="6826601" cy="2336920"/>
            <a:chOff x="4846339" y="1079584"/>
            <a:chExt cx="6826601" cy="2336920"/>
          </a:xfrm>
        </p:grpSpPr>
        <p:grpSp>
          <p:nvGrpSpPr>
            <p:cNvPr id="22" name="Group 21">
              <a:extLst>
                <a:ext uri="{FF2B5EF4-FFF2-40B4-BE49-F238E27FC236}">
                  <a16:creationId xmlns:a16="http://schemas.microsoft.com/office/drawing/2014/main" id="{973AFA71-E508-465D-A181-8727B686CAA1}"/>
                </a:ext>
              </a:extLst>
            </p:cNvPr>
            <p:cNvGrpSpPr/>
            <p:nvPr/>
          </p:nvGrpSpPr>
          <p:grpSpPr>
            <a:xfrm>
              <a:off x="4846339" y="1079584"/>
              <a:ext cx="6826601" cy="2336920"/>
              <a:chOff x="4846339" y="1089858"/>
              <a:chExt cx="6826601" cy="2336920"/>
            </a:xfrm>
          </p:grpSpPr>
          <p:pic>
            <p:nvPicPr>
              <p:cNvPr id="5" name="Picture 4">
                <a:extLst>
                  <a:ext uri="{FF2B5EF4-FFF2-40B4-BE49-F238E27FC236}">
                    <a16:creationId xmlns:a16="http://schemas.microsoft.com/office/drawing/2014/main" id="{22953794-4189-45B3-AC81-83CADFD418C2}"/>
                  </a:ext>
                </a:extLst>
              </p:cNvPr>
              <p:cNvPicPr>
                <a:picLocks noChangeAspect="1"/>
              </p:cNvPicPr>
              <p:nvPr/>
            </p:nvPicPr>
            <p:blipFill>
              <a:blip r:embed="rId3"/>
              <a:stretch>
                <a:fillRect/>
              </a:stretch>
            </p:blipFill>
            <p:spPr>
              <a:xfrm>
                <a:off x="4846339" y="1089858"/>
                <a:ext cx="6826601" cy="2336920"/>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96A9E48D-8530-4D4D-B3C0-9AFCAE0C315D}"/>
                  </a:ext>
                </a:extLst>
              </p:cNvPr>
              <p:cNvSpPr/>
              <p:nvPr/>
            </p:nvSpPr>
            <p:spPr>
              <a:xfrm>
                <a:off x="6178184" y="2714805"/>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9</a:t>
                </a:r>
              </a:p>
            </p:txBody>
          </p:sp>
        </p:grpSp>
        <p:sp>
          <p:nvSpPr>
            <p:cNvPr id="39" name="Rectangle: Rounded Corners 38">
              <a:extLst>
                <a:ext uri="{FF2B5EF4-FFF2-40B4-BE49-F238E27FC236}">
                  <a16:creationId xmlns:a16="http://schemas.microsoft.com/office/drawing/2014/main" id="{E32C9F82-7AF6-4384-9820-19F3831EAFB8}"/>
                </a:ext>
              </a:extLst>
            </p:cNvPr>
            <p:cNvSpPr/>
            <p:nvPr/>
          </p:nvSpPr>
          <p:spPr>
            <a:xfrm>
              <a:off x="11263557" y="2790152"/>
              <a:ext cx="273446" cy="24487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 name="Group 1" descr="Screenshot showing steps 10 and 11">
            <a:extLst>
              <a:ext uri="{FF2B5EF4-FFF2-40B4-BE49-F238E27FC236}">
                <a16:creationId xmlns:a16="http://schemas.microsoft.com/office/drawing/2014/main" id="{7A25C04E-1646-9A11-9CD9-B165F79639FB}"/>
              </a:ext>
            </a:extLst>
          </p:cNvPr>
          <p:cNvGrpSpPr/>
          <p:nvPr/>
        </p:nvGrpSpPr>
        <p:grpSpPr>
          <a:xfrm>
            <a:off x="1216903" y="3763104"/>
            <a:ext cx="10100362" cy="2629944"/>
            <a:chOff x="1613674" y="3544165"/>
            <a:chExt cx="10100362" cy="2629944"/>
          </a:xfrm>
        </p:grpSpPr>
        <p:pic>
          <p:nvPicPr>
            <p:cNvPr id="8" name="Picture 7">
              <a:extLst>
                <a:ext uri="{FF2B5EF4-FFF2-40B4-BE49-F238E27FC236}">
                  <a16:creationId xmlns:a16="http://schemas.microsoft.com/office/drawing/2014/main" id="{E57EE8BB-3CCD-41E6-A022-1DA14D8ECF44}"/>
                </a:ext>
              </a:extLst>
            </p:cNvPr>
            <p:cNvPicPr>
              <a:picLocks noChangeAspect="1"/>
            </p:cNvPicPr>
            <p:nvPr/>
          </p:nvPicPr>
          <p:blipFill>
            <a:blip r:embed="rId4"/>
            <a:stretch>
              <a:fillRect/>
            </a:stretch>
          </p:blipFill>
          <p:spPr>
            <a:xfrm>
              <a:off x="2196712" y="3625153"/>
              <a:ext cx="9517324" cy="2548956"/>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C8B9E62B-6F9B-4541-94C7-084507BBD25F}"/>
                </a:ext>
              </a:extLst>
            </p:cNvPr>
            <p:cNvSpPr/>
            <p:nvPr/>
          </p:nvSpPr>
          <p:spPr>
            <a:xfrm>
              <a:off x="1613674" y="5413694"/>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10</a:t>
              </a:r>
            </a:p>
          </p:txBody>
        </p:sp>
        <p:sp>
          <p:nvSpPr>
            <p:cNvPr id="37" name="Rectangle: Rounded Corners 36">
              <a:extLst>
                <a:ext uri="{FF2B5EF4-FFF2-40B4-BE49-F238E27FC236}">
                  <a16:creationId xmlns:a16="http://schemas.microsoft.com/office/drawing/2014/main" id="{2DCBC1FA-AAFD-4895-AA41-988EC768EBB2}"/>
                </a:ext>
              </a:extLst>
            </p:cNvPr>
            <p:cNvSpPr/>
            <p:nvPr/>
          </p:nvSpPr>
          <p:spPr>
            <a:xfrm>
              <a:off x="11272925" y="3625153"/>
              <a:ext cx="411567" cy="23738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8" name="Oval 37">
              <a:extLst>
                <a:ext uri="{FF2B5EF4-FFF2-40B4-BE49-F238E27FC236}">
                  <a16:creationId xmlns:a16="http://schemas.microsoft.com/office/drawing/2014/main" id="{FDA693FE-9377-4993-B18D-2444A26332C7}"/>
                </a:ext>
              </a:extLst>
            </p:cNvPr>
            <p:cNvSpPr/>
            <p:nvPr/>
          </p:nvSpPr>
          <p:spPr>
            <a:xfrm>
              <a:off x="10384152" y="3544165"/>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11</a:t>
              </a:r>
            </a:p>
          </p:txBody>
        </p:sp>
        <p:sp>
          <p:nvSpPr>
            <p:cNvPr id="41" name="Rectangle: Rounded Corners 40">
              <a:extLst>
                <a:ext uri="{FF2B5EF4-FFF2-40B4-BE49-F238E27FC236}">
                  <a16:creationId xmlns:a16="http://schemas.microsoft.com/office/drawing/2014/main" id="{E12DBBCC-A477-47CF-A520-3FFE320F7168}"/>
                </a:ext>
              </a:extLst>
            </p:cNvPr>
            <p:cNvSpPr/>
            <p:nvPr/>
          </p:nvSpPr>
          <p:spPr>
            <a:xfrm>
              <a:off x="2196712" y="5355904"/>
              <a:ext cx="5361679" cy="42251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56968300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46202" y="1447720"/>
            <a:ext cx="4517933" cy="2466188"/>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12"/>
            </a:pPr>
            <a:r>
              <a:rPr lang="en-GB" dirty="0">
                <a:solidFill>
                  <a:schemeClr val="tx1">
                    <a:lumMod val="75000"/>
                  </a:schemeClr>
                </a:solidFill>
              </a:rPr>
              <a:t>From the </a:t>
            </a:r>
            <a:r>
              <a:rPr lang="en-GB" b="1" dirty="0">
                <a:solidFill>
                  <a:schemeClr val="tx1">
                    <a:lumMod val="75000"/>
                  </a:schemeClr>
                </a:solidFill>
              </a:rPr>
              <a:t>Confirmation</a:t>
            </a:r>
            <a:r>
              <a:rPr lang="en-GB" dirty="0">
                <a:solidFill>
                  <a:schemeClr val="tx1">
                    <a:lumMod val="75000"/>
                  </a:schemeClr>
                </a:solidFill>
              </a:rPr>
              <a:t> page, review the summary of changes and c</a:t>
            </a:r>
            <a:r>
              <a:rPr lang="en-US" dirty="0">
                <a:solidFill>
                  <a:schemeClr val="tx1">
                    <a:lumMod val="75000"/>
                  </a:schemeClr>
                </a:solidFill>
              </a:rPr>
              <a:t>lick </a:t>
            </a:r>
            <a:r>
              <a:rPr lang="en-US" b="1" dirty="0">
                <a:solidFill>
                  <a:schemeClr val="tx1">
                    <a:lumMod val="75000"/>
                  </a:schemeClr>
                </a:solidFill>
              </a:rPr>
              <a:t>Finish</a:t>
            </a:r>
            <a:endParaRPr lang="en-US" dirty="0">
              <a:solidFill>
                <a:schemeClr val="tx1">
                  <a:lumMod val="75000"/>
                </a:schemeClr>
              </a:solidFill>
            </a:endParaRP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A yellow banner will be displayed on top of the page when the bulk updates start</a:t>
            </a:r>
          </a:p>
          <a:p>
            <a:pPr marL="617220" lvl="1" indent="-342900">
              <a:lnSpc>
                <a:spcPct val="80000"/>
              </a:lnSpc>
              <a:spcBef>
                <a:spcPts val="1200"/>
              </a:spcBef>
              <a:buClr>
                <a:schemeClr val="tx2"/>
              </a:buClr>
              <a:buFont typeface="+mj-lt"/>
              <a:buAutoNum type="arabicPeriod" startAt="12"/>
            </a:pPr>
            <a:r>
              <a:rPr lang="en-US" dirty="0">
                <a:solidFill>
                  <a:schemeClr val="tx1">
                    <a:lumMod val="75000"/>
                  </a:schemeClr>
                </a:solidFill>
                <a:latin typeface="Calibri"/>
              </a:rPr>
              <a:t>Click on </a:t>
            </a:r>
            <a:r>
              <a:rPr lang="en-US" b="1" dirty="0">
                <a:solidFill>
                  <a:schemeClr val="tx1">
                    <a:lumMod val="75000"/>
                  </a:schemeClr>
                </a:solidFill>
                <a:latin typeface="Calibri"/>
              </a:rPr>
              <a:t>Notifications icon</a:t>
            </a:r>
            <a:r>
              <a:rPr lang="en-US" dirty="0">
                <a:solidFill>
                  <a:schemeClr val="tx1">
                    <a:lumMod val="75000"/>
                  </a:schemeClr>
                </a:solidFill>
                <a:latin typeface="Calibri"/>
              </a:rPr>
              <a:t>, then click on </a:t>
            </a:r>
            <a:r>
              <a:rPr lang="en-US" b="1" dirty="0">
                <a:solidFill>
                  <a:schemeClr val="tx1">
                    <a:lumMod val="75000"/>
                  </a:schemeClr>
                </a:solidFill>
                <a:latin typeface="Calibri"/>
              </a:rPr>
              <a:t>View all  </a:t>
            </a:r>
          </a:p>
          <a:p>
            <a:pPr marL="1074420" lvl="2" indent="-342900">
              <a:lnSpc>
                <a:spcPct val="80000"/>
              </a:lnSpc>
              <a:spcBef>
                <a:spcPts val="1200"/>
              </a:spcBef>
              <a:buClr>
                <a:schemeClr val="tx1">
                  <a:lumMod val="75000"/>
                </a:schemeClr>
              </a:buClr>
              <a:buFont typeface="Calibri" panose="020F0502020204030204" pitchFamily="34" charset="0"/>
              <a:buChar char="—"/>
            </a:pPr>
            <a:r>
              <a:rPr kumimoji="0" lang="en-US" sz="1300" b="0" i="0" u="none" strike="noStrike" kern="1200" cap="none" spc="0" normalizeH="0" baseline="0" noProof="0" dirty="0">
                <a:ln>
                  <a:noFill/>
                </a:ln>
                <a:solidFill>
                  <a:schemeClr val="tx1">
                    <a:lumMod val="75000"/>
                  </a:schemeClr>
                </a:solidFill>
                <a:effectLst/>
                <a:uLnTx/>
                <a:uFillTx/>
                <a:latin typeface="Calibri"/>
                <a:ea typeface="+mn-ea"/>
                <a:cs typeface="+mn-cs"/>
              </a:rPr>
              <a:t>You will see a </a:t>
            </a:r>
            <a:r>
              <a:rPr kumimoji="0" lang="en-US" sz="1300" b="1" i="0" u="none" strike="noStrike" kern="1200" cap="none" spc="0" normalizeH="0" baseline="0" noProof="0" dirty="0">
                <a:ln>
                  <a:noFill/>
                </a:ln>
                <a:solidFill>
                  <a:schemeClr val="tx1">
                    <a:lumMod val="75000"/>
                  </a:schemeClr>
                </a:solidFill>
                <a:effectLst/>
                <a:uLnTx/>
                <a:uFillTx/>
                <a:latin typeface="Calibri"/>
                <a:ea typeface="+mn-ea"/>
                <a:cs typeface="+mn-cs"/>
              </a:rPr>
              <a:t>Change Summary </a:t>
            </a:r>
            <a:r>
              <a:rPr lang="en-US" sz="1300" dirty="0">
                <a:solidFill>
                  <a:schemeClr val="tx1">
                    <a:lumMod val="75000"/>
                  </a:schemeClr>
                </a:solidFill>
                <a:latin typeface="Calibri"/>
              </a:rPr>
              <a:t>notification and you will receive an email when the processing is complete</a:t>
            </a:r>
            <a:endParaRPr kumimoji="0" lang="en-US" sz="1300" b="0" i="0" u="none" strike="noStrike" kern="1200" cap="none" spc="0" normalizeH="0" baseline="0" noProof="0" dirty="0">
              <a:ln>
                <a:noFill/>
              </a:ln>
              <a:solidFill>
                <a:schemeClr val="tx1">
                  <a:lumMod val="7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US"/>
              <a:t>Update Expected Documents in Bulk</a:t>
            </a:r>
          </a:p>
        </p:txBody>
      </p:sp>
      <p:grpSp>
        <p:nvGrpSpPr>
          <p:cNvPr id="3" name="Group 2" descr="Screenshot showing step 12">
            <a:extLst>
              <a:ext uri="{FF2B5EF4-FFF2-40B4-BE49-F238E27FC236}">
                <a16:creationId xmlns:a16="http://schemas.microsoft.com/office/drawing/2014/main" id="{925AC753-30DC-0605-4F72-692912CF221D}"/>
              </a:ext>
            </a:extLst>
          </p:cNvPr>
          <p:cNvGrpSpPr/>
          <p:nvPr/>
        </p:nvGrpSpPr>
        <p:grpSpPr>
          <a:xfrm>
            <a:off x="4935641" y="1477120"/>
            <a:ext cx="7024180" cy="1028157"/>
            <a:chOff x="4906093" y="1346469"/>
            <a:chExt cx="7024180" cy="1028157"/>
          </a:xfrm>
        </p:grpSpPr>
        <p:pic>
          <p:nvPicPr>
            <p:cNvPr id="7" name="Picture 6">
              <a:extLst>
                <a:ext uri="{FF2B5EF4-FFF2-40B4-BE49-F238E27FC236}">
                  <a16:creationId xmlns:a16="http://schemas.microsoft.com/office/drawing/2014/main" id="{8465D32A-37DB-4AE8-AD0A-DB56904763DB}"/>
                </a:ext>
              </a:extLst>
            </p:cNvPr>
            <p:cNvPicPr>
              <a:picLocks noChangeAspect="1"/>
            </p:cNvPicPr>
            <p:nvPr/>
          </p:nvPicPr>
          <p:blipFill>
            <a:blip r:embed="rId3"/>
            <a:stretch>
              <a:fillRect/>
            </a:stretch>
          </p:blipFill>
          <p:spPr>
            <a:xfrm>
              <a:off x="4906093" y="1451832"/>
              <a:ext cx="6965004" cy="875626"/>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795BF709-E2BC-490A-9E3D-AB498647FE2D}"/>
                </a:ext>
              </a:extLst>
            </p:cNvPr>
            <p:cNvGrpSpPr/>
            <p:nvPr/>
          </p:nvGrpSpPr>
          <p:grpSpPr>
            <a:xfrm>
              <a:off x="4906093" y="1346469"/>
              <a:ext cx="7024180" cy="1028157"/>
              <a:chOff x="5100646" y="1379394"/>
              <a:chExt cx="7024180" cy="1028157"/>
            </a:xfrm>
          </p:grpSpPr>
          <p:sp>
            <p:nvSpPr>
              <p:cNvPr id="21" name="Oval 20">
                <a:extLst>
                  <a:ext uri="{FF2B5EF4-FFF2-40B4-BE49-F238E27FC236}">
                    <a16:creationId xmlns:a16="http://schemas.microsoft.com/office/drawing/2014/main" id="{CBC90B1E-C4D9-4B8A-971E-A4C049E312AA}"/>
                  </a:ext>
                </a:extLst>
              </p:cNvPr>
              <p:cNvSpPr/>
              <p:nvPr/>
            </p:nvSpPr>
            <p:spPr>
              <a:xfrm>
                <a:off x="11064382" y="137939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12</a:t>
                </a:r>
              </a:p>
            </p:txBody>
          </p:sp>
          <p:sp>
            <p:nvSpPr>
              <p:cNvPr id="23" name="Rectangle: Rounded Corners 22">
                <a:extLst>
                  <a:ext uri="{FF2B5EF4-FFF2-40B4-BE49-F238E27FC236}">
                    <a16:creationId xmlns:a16="http://schemas.microsoft.com/office/drawing/2014/main" id="{AF8A2E34-5C58-45DD-AD7E-549418C6823B}"/>
                  </a:ext>
                </a:extLst>
              </p:cNvPr>
              <p:cNvSpPr/>
              <p:nvPr/>
            </p:nvSpPr>
            <p:spPr>
              <a:xfrm>
                <a:off x="11665213" y="1466773"/>
                <a:ext cx="459613" cy="2233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5CBE3704-BD7A-4681-B0CE-C7D9A8CC2806}"/>
                  </a:ext>
                </a:extLst>
              </p:cNvPr>
              <p:cNvSpPr/>
              <p:nvPr/>
            </p:nvSpPr>
            <p:spPr>
              <a:xfrm>
                <a:off x="5100646" y="1859391"/>
                <a:ext cx="1449173" cy="54816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pic>
        <p:nvPicPr>
          <p:cNvPr id="9" name="Picture 8" descr="Screenshot of yellow banner displaced on top of screen when bulk updates start">
            <a:extLst>
              <a:ext uri="{FF2B5EF4-FFF2-40B4-BE49-F238E27FC236}">
                <a16:creationId xmlns:a16="http://schemas.microsoft.com/office/drawing/2014/main" id="{2B7B5FB0-7BFA-4E80-B219-FFCC3059C3F1}"/>
              </a:ext>
            </a:extLst>
          </p:cNvPr>
          <p:cNvPicPr>
            <a:picLocks noChangeAspect="1"/>
          </p:cNvPicPr>
          <p:nvPr/>
        </p:nvPicPr>
        <p:blipFill>
          <a:blip r:embed="rId4"/>
          <a:stretch>
            <a:fillRect/>
          </a:stretch>
        </p:blipFill>
        <p:spPr>
          <a:xfrm>
            <a:off x="5394683" y="3070968"/>
            <a:ext cx="6105525" cy="514350"/>
          </a:xfrm>
          <a:prstGeom prst="rect">
            <a:avLst/>
          </a:prstGeom>
          <a:ln>
            <a:noFill/>
          </a:ln>
          <a:effectLst>
            <a:outerShdw blurRad="292100" dist="139700" dir="2700000" algn="tl" rotWithShape="0">
              <a:srgbClr val="333333">
                <a:alpha val="65000"/>
              </a:srgbClr>
            </a:outerShdw>
          </a:effectLst>
        </p:spPr>
      </p:pic>
      <p:grpSp>
        <p:nvGrpSpPr>
          <p:cNvPr id="2" name="Group 1" descr="Screenshot showing step 13">
            <a:extLst>
              <a:ext uri="{FF2B5EF4-FFF2-40B4-BE49-F238E27FC236}">
                <a16:creationId xmlns:a16="http://schemas.microsoft.com/office/drawing/2014/main" id="{513A592E-E1B4-8D02-FD5C-1EA6F724ABBB}"/>
              </a:ext>
            </a:extLst>
          </p:cNvPr>
          <p:cNvGrpSpPr/>
          <p:nvPr/>
        </p:nvGrpSpPr>
        <p:grpSpPr>
          <a:xfrm>
            <a:off x="5024950" y="4021132"/>
            <a:ext cx="6475258" cy="2125399"/>
            <a:chOff x="5117762" y="3386132"/>
            <a:chExt cx="6475258" cy="2125399"/>
          </a:xfrm>
        </p:grpSpPr>
        <p:pic>
          <p:nvPicPr>
            <p:cNvPr id="11" name="Picture 10">
              <a:extLst>
                <a:ext uri="{FF2B5EF4-FFF2-40B4-BE49-F238E27FC236}">
                  <a16:creationId xmlns:a16="http://schemas.microsoft.com/office/drawing/2014/main" id="{9F9C523B-D0B9-48A5-8DC0-ABEBCC808EB5}"/>
                </a:ext>
              </a:extLst>
            </p:cNvPr>
            <p:cNvPicPr>
              <a:picLocks noChangeAspect="1"/>
            </p:cNvPicPr>
            <p:nvPr/>
          </p:nvPicPr>
          <p:blipFill>
            <a:blip r:embed="rId5"/>
            <a:stretch>
              <a:fillRect/>
            </a:stretch>
          </p:blipFill>
          <p:spPr>
            <a:xfrm>
              <a:off x="5117762" y="3414409"/>
              <a:ext cx="2905343" cy="1268530"/>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2D232AAD-0F03-4FCE-A648-CA431A09F21D}"/>
                </a:ext>
              </a:extLst>
            </p:cNvPr>
            <p:cNvSpPr/>
            <p:nvPr/>
          </p:nvSpPr>
          <p:spPr>
            <a:xfrm>
              <a:off x="7085699" y="3386132"/>
              <a:ext cx="579698" cy="38801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C32A4932-5AA9-44A5-B716-B4B6A6E48819}"/>
                </a:ext>
              </a:extLst>
            </p:cNvPr>
            <p:cNvSpPr/>
            <p:nvPr/>
          </p:nvSpPr>
          <p:spPr>
            <a:xfrm>
              <a:off x="7568119" y="3760022"/>
              <a:ext cx="454986" cy="30777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Oval 27">
              <a:extLst>
                <a:ext uri="{FF2B5EF4-FFF2-40B4-BE49-F238E27FC236}">
                  <a16:creationId xmlns:a16="http://schemas.microsoft.com/office/drawing/2014/main" id="{87FCB634-A2EC-4B39-AE51-729C01F17292}"/>
                </a:ext>
              </a:extLst>
            </p:cNvPr>
            <p:cNvSpPr/>
            <p:nvPr/>
          </p:nvSpPr>
          <p:spPr>
            <a:xfrm>
              <a:off x="8107020" y="357510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13</a:t>
              </a:r>
            </a:p>
          </p:txBody>
        </p:sp>
        <p:pic>
          <p:nvPicPr>
            <p:cNvPr id="14" name="Picture 13">
              <a:extLst>
                <a:ext uri="{FF2B5EF4-FFF2-40B4-BE49-F238E27FC236}">
                  <a16:creationId xmlns:a16="http://schemas.microsoft.com/office/drawing/2014/main" id="{EC1D8FC9-36CC-4F03-B4A5-3E0110F1B2FB}"/>
                </a:ext>
              </a:extLst>
            </p:cNvPr>
            <p:cNvPicPr>
              <a:picLocks noChangeAspect="1"/>
            </p:cNvPicPr>
            <p:nvPr/>
          </p:nvPicPr>
          <p:blipFill>
            <a:blip r:embed="rId6"/>
            <a:stretch>
              <a:fillRect/>
            </a:stretch>
          </p:blipFill>
          <p:spPr>
            <a:xfrm>
              <a:off x="8417897" y="4243001"/>
              <a:ext cx="3175123" cy="126853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79863364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535726" y="1499436"/>
            <a:ext cx="4039120" cy="3181768"/>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a:t>
            </a:r>
            <a:r>
              <a:rPr lang="en-US" b="1" dirty="0">
                <a:solidFill>
                  <a:schemeClr val="tx1">
                    <a:lumMod val="75000"/>
                  </a:schemeClr>
                </a:solidFill>
              </a:rPr>
              <a:t>Study Info </a:t>
            </a:r>
            <a:r>
              <a:rPr lang="en-US" dirty="0">
                <a:solidFill>
                  <a:schemeClr val="tx1">
                    <a:lumMod val="75000"/>
                  </a:schemeClr>
                </a:solidFill>
              </a:rPr>
              <a:t>tab, Select </a:t>
            </a:r>
            <a:r>
              <a:rPr lang="en-US" b="1" dirty="0">
                <a:solidFill>
                  <a:schemeClr val="tx1">
                    <a:lumMod val="75000"/>
                  </a:schemeClr>
                </a:solidFill>
              </a:rPr>
              <a:t>Studies</a:t>
            </a:r>
            <a:r>
              <a:rPr lang="en-US" dirty="0">
                <a:solidFill>
                  <a:schemeClr val="tx1">
                    <a:lumMod val="75000"/>
                  </a:schemeClr>
                </a:solidFill>
              </a:rPr>
              <a:t> from the drop down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on the blue hyperlink for </a:t>
            </a:r>
            <a:r>
              <a:rPr lang="en-US" b="1" dirty="0">
                <a:solidFill>
                  <a:schemeClr val="tx1">
                    <a:lumMod val="75000"/>
                  </a:schemeClr>
                </a:solidFill>
              </a:rPr>
              <a:t>Study Number</a:t>
            </a:r>
          </a:p>
          <a:p>
            <a:pPr marL="1074420" lvl="2" indent="-342900">
              <a:lnSpc>
                <a:spcPct val="80000"/>
              </a:lnSpc>
              <a:spcBef>
                <a:spcPts val="1200"/>
              </a:spcBef>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Ensure the </a:t>
            </a:r>
            <a:r>
              <a:rPr lang="en-US" sz="1300" b="1" dirty="0">
                <a:solidFill>
                  <a:schemeClr val="tx1">
                    <a:lumMod val="75000"/>
                  </a:schemeClr>
                </a:solidFill>
              </a:rPr>
              <a:t>All Studies </a:t>
            </a:r>
            <a:r>
              <a:rPr lang="en-US" sz="1300" dirty="0">
                <a:solidFill>
                  <a:schemeClr val="tx1">
                    <a:lumMod val="75000"/>
                  </a:schemeClr>
                </a:solidFill>
              </a:rPr>
              <a:t>view is selected</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On the Study page, click on </a:t>
            </a:r>
            <a:r>
              <a:rPr lang="en-US" b="1" dirty="0">
                <a:solidFill>
                  <a:schemeClr val="tx1">
                    <a:lumMod val="75000"/>
                  </a:schemeClr>
                </a:solidFill>
              </a:rPr>
              <a:t>Study Countries </a:t>
            </a:r>
            <a:r>
              <a:rPr lang="en-US" dirty="0">
                <a:solidFill>
                  <a:schemeClr val="tx1">
                    <a:lumMod val="75000"/>
                  </a:schemeClr>
                </a:solidFill>
              </a:rPr>
              <a:t>in the Navigation Pane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on the blue hyperlink for the </a:t>
            </a:r>
            <a:r>
              <a:rPr lang="en-US" b="1" dirty="0">
                <a:solidFill>
                  <a:schemeClr val="tx1">
                    <a:lumMod val="75000"/>
                  </a:schemeClr>
                </a:solidFill>
              </a:rPr>
              <a:t>Study Country Name</a:t>
            </a:r>
          </a:p>
          <a:p>
            <a:pPr marL="274320" lvl="1">
              <a:lnSpc>
                <a:spcPct val="80000"/>
              </a:lnSpc>
              <a:spcBef>
                <a:spcPts val="1200"/>
              </a:spcBef>
              <a:buClr>
                <a:schemeClr val="tx2"/>
              </a:buClr>
            </a:pPr>
            <a:endParaRPr kumimoji="0" lang="en-US" sz="1800" b="0" i="0" u="none" strike="noStrike" kern="1200" cap="none" spc="0" normalizeH="0" baseline="0" noProof="0" dirty="0">
              <a:ln>
                <a:noFill/>
              </a:ln>
              <a:solidFill>
                <a:schemeClr val="tx1">
                  <a:lumMod val="7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GB">
                <a:solidFill>
                  <a:srgbClr val="FF9E16"/>
                </a:solidFill>
              </a:rPr>
              <a:t>Individual Expected Document Update</a:t>
            </a:r>
          </a:p>
        </p:txBody>
      </p:sp>
      <p:grpSp>
        <p:nvGrpSpPr>
          <p:cNvPr id="26" name="Group 25" descr="Screenshot showing step 1">
            <a:extLst>
              <a:ext uri="{FF2B5EF4-FFF2-40B4-BE49-F238E27FC236}">
                <a16:creationId xmlns:a16="http://schemas.microsoft.com/office/drawing/2014/main" id="{393747D9-F43B-4F33-992E-4167CD147915}"/>
              </a:ext>
            </a:extLst>
          </p:cNvPr>
          <p:cNvGrpSpPr/>
          <p:nvPr/>
        </p:nvGrpSpPr>
        <p:grpSpPr>
          <a:xfrm>
            <a:off x="4790144" y="1532782"/>
            <a:ext cx="2452395" cy="1388768"/>
            <a:chOff x="5029045" y="1082844"/>
            <a:chExt cx="2452395" cy="1388768"/>
          </a:xfrm>
        </p:grpSpPr>
        <p:pic>
          <p:nvPicPr>
            <p:cNvPr id="27" name="Picture 26">
              <a:extLst>
                <a:ext uri="{FF2B5EF4-FFF2-40B4-BE49-F238E27FC236}">
                  <a16:creationId xmlns:a16="http://schemas.microsoft.com/office/drawing/2014/main" id="{49BEB40E-4176-422D-A9FA-0D74CB2F5B15}"/>
                </a:ext>
              </a:extLst>
            </p:cNvPr>
            <p:cNvPicPr>
              <a:picLocks noChangeAspect="1"/>
            </p:cNvPicPr>
            <p:nvPr/>
          </p:nvPicPr>
          <p:blipFill>
            <a:blip r:embed="rId3"/>
            <a:stretch>
              <a:fillRect/>
            </a:stretch>
          </p:blipFill>
          <p:spPr>
            <a:xfrm>
              <a:off x="5537166" y="1082844"/>
              <a:ext cx="1944274" cy="1388768"/>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7A7F72DC-F216-4979-8BFB-7C52A9218AEA}"/>
                </a:ext>
              </a:extLst>
            </p:cNvPr>
            <p:cNvSpPr/>
            <p:nvPr/>
          </p:nvSpPr>
          <p:spPr>
            <a:xfrm>
              <a:off x="5029045" y="1141001"/>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grpSp>
        <p:nvGrpSpPr>
          <p:cNvPr id="3" name="Group 2" descr="Screenshot showing steps 3 and 4">
            <a:extLst>
              <a:ext uri="{FF2B5EF4-FFF2-40B4-BE49-F238E27FC236}">
                <a16:creationId xmlns:a16="http://schemas.microsoft.com/office/drawing/2014/main" id="{B18A768B-8379-4125-12AA-8959170462FC}"/>
              </a:ext>
            </a:extLst>
          </p:cNvPr>
          <p:cNvGrpSpPr/>
          <p:nvPr/>
        </p:nvGrpSpPr>
        <p:grpSpPr>
          <a:xfrm>
            <a:off x="4685837" y="3552336"/>
            <a:ext cx="7036548" cy="2031257"/>
            <a:chOff x="4685837" y="3552336"/>
            <a:chExt cx="7036548" cy="2031257"/>
          </a:xfrm>
        </p:grpSpPr>
        <p:pic>
          <p:nvPicPr>
            <p:cNvPr id="10" name="Picture 9">
              <a:extLst>
                <a:ext uri="{FF2B5EF4-FFF2-40B4-BE49-F238E27FC236}">
                  <a16:creationId xmlns:a16="http://schemas.microsoft.com/office/drawing/2014/main" id="{4C0B9BA0-9E39-42F2-B35C-C225113D07B0}"/>
                </a:ext>
              </a:extLst>
            </p:cNvPr>
            <p:cNvPicPr>
              <a:picLocks noChangeAspect="1"/>
            </p:cNvPicPr>
            <p:nvPr/>
          </p:nvPicPr>
          <p:blipFill>
            <a:blip r:embed="rId4"/>
            <a:stretch>
              <a:fillRect/>
            </a:stretch>
          </p:blipFill>
          <p:spPr>
            <a:xfrm>
              <a:off x="5179848" y="3552336"/>
              <a:ext cx="6542537" cy="2031257"/>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E80DF63B-9105-4960-9568-469F1ECA3131}"/>
                </a:ext>
              </a:extLst>
            </p:cNvPr>
            <p:cNvGrpSpPr/>
            <p:nvPr/>
          </p:nvGrpSpPr>
          <p:grpSpPr>
            <a:xfrm>
              <a:off x="4685837" y="4209901"/>
              <a:ext cx="4710067" cy="1342201"/>
              <a:chOff x="5046918" y="4687120"/>
              <a:chExt cx="4710067" cy="1342201"/>
            </a:xfrm>
          </p:grpSpPr>
          <p:sp>
            <p:nvSpPr>
              <p:cNvPr id="41" name="Rectangle: Rounded Corners 40">
                <a:extLst>
                  <a:ext uri="{FF2B5EF4-FFF2-40B4-BE49-F238E27FC236}">
                    <a16:creationId xmlns:a16="http://schemas.microsoft.com/office/drawing/2014/main" id="{C972486B-5B83-48FA-BFB2-6EB08E905B45}"/>
                  </a:ext>
                </a:extLst>
              </p:cNvPr>
              <p:cNvSpPr/>
              <p:nvPr/>
            </p:nvSpPr>
            <p:spPr>
              <a:xfrm>
                <a:off x="5575400" y="4798514"/>
                <a:ext cx="1293485" cy="28796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CA22C39C-FA1C-496E-B509-72C106B4E5E0}"/>
                  </a:ext>
                </a:extLst>
              </p:cNvPr>
              <p:cNvSpPr/>
              <p:nvPr/>
            </p:nvSpPr>
            <p:spPr>
              <a:xfrm>
                <a:off x="8275993" y="5682189"/>
                <a:ext cx="830254" cy="32767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3" name="Oval 42">
                <a:extLst>
                  <a:ext uri="{FF2B5EF4-FFF2-40B4-BE49-F238E27FC236}">
                    <a16:creationId xmlns:a16="http://schemas.microsoft.com/office/drawing/2014/main" id="{DADDB510-1D4C-4022-825A-8D095010D611}"/>
                  </a:ext>
                </a:extLst>
              </p:cNvPr>
              <p:cNvSpPr/>
              <p:nvPr/>
            </p:nvSpPr>
            <p:spPr>
              <a:xfrm>
                <a:off x="5046918" y="4687120"/>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44" name="Oval 43">
                <a:extLst>
                  <a:ext uri="{FF2B5EF4-FFF2-40B4-BE49-F238E27FC236}">
                    <a16:creationId xmlns:a16="http://schemas.microsoft.com/office/drawing/2014/main" id="{DC0D9EFF-D7BC-49CA-9901-57BE4BEC15AA}"/>
                  </a:ext>
                </a:extLst>
              </p:cNvPr>
              <p:cNvSpPr/>
              <p:nvPr/>
            </p:nvSpPr>
            <p:spPr>
              <a:xfrm>
                <a:off x="9295977" y="562995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grpSp>
      </p:grpSp>
      <p:grpSp>
        <p:nvGrpSpPr>
          <p:cNvPr id="2" name="Group 1" descr="Screenshot showing step 2">
            <a:extLst>
              <a:ext uri="{FF2B5EF4-FFF2-40B4-BE49-F238E27FC236}">
                <a16:creationId xmlns:a16="http://schemas.microsoft.com/office/drawing/2014/main" id="{FDBE89DB-52B6-D531-2C02-9ADA2F048031}"/>
              </a:ext>
            </a:extLst>
          </p:cNvPr>
          <p:cNvGrpSpPr/>
          <p:nvPr/>
        </p:nvGrpSpPr>
        <p:grpSpPr>
          <a:xfrm>
            <a:off x="7472833" y="1524507"/>
            <a:ext cx="4233880" cy="1594367"/>
            <a:chOff x="7711734" y="1516269"/>
            <a:chExt cx="4233880" cy="1594367"/>
          </a:xfrm>
        </p:grpSpPr>
        <p:pic>
          <p:nvPicPr>
            <p:cNvPr id="5" name="Picture 4">
              <a:extLst>
                <a:ext uri="{FF2B5EF4-FFF2-40B4-BE49-F238E27FC236}">
                  <a16:creationId xmlns:a16="http://schemas.microsoft.com/office/drawing/2014/main" id="{C6789807-3245-4121-B4C8-FFB90F76247D}"/>
                </a:ext>
              </a:extLst>
            </p:cNvPr>
            <p:cNvPicPr>
              <a:picLocks noChangeAspect="1"/>
            </p:cNvPicPr>
            <p:nvPr/>
          </p:nvPicPr>
          <p:blipFill>
            <a:blip r:embed="rId5"/>
            <a:stretch>
              <a:fillRect/>
            </a:stretch>
          </p:blipFill>
          <p:spPr>
            <a:xfrm>
              <a:off x="7772532" y="1516269"/>
              <a:ext cx="4173082" cy="1594367"/>
            </a:xfrm>
            <a:prstGeom prst="rect">
              <a:avLst/>
            </a:prstGeom>
            <a:ln>
              <a:noFill/>
            </a:ln>
            <a:effectLst>
              <a:outerShdw blurRad="292100" dist="139700" dir="2700000" algn="tl" rotWithShape="0">
                <a:srgbClr val="333333">
                  <a:alpha val="65000"/>
                </a:srgbClr>
              </a:outerShdw>
            </a:effectLst>
          </p:spPr>
        </p:pic>
        <p:sp>
          <p:nvSpPr>
            <p:cNvPr id="23" name="Rectangle: Rounded Corners 22">
              <a:extLst>
                <a:ext uri="{FF2B5EF4-FFF2-40B4-BE49-F238E27FC236}">
                  <a16:creationId xmlns:a16="http://schemas.microsoft.com/office/drawing/2014/main" id="{A20A30AC-3CB2-485A-960B-EE6D9790D944}"/>
                </a:ext>
              </a:extLst>
            </p:cNvPr>
            <p:cNvSpPr/>
            <p:nvPr/>
          </p:nvSpPr>
          <p:spPr>
            <a:xfrm>
              <a:off x="9967903" y="2797852"/>
              <a:ext cx="1127617"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487B1D8-E25B-4FEE-9E67-D8F93E028112}"/>
                </a:ext>
              </a:extLst>
            </p:cNvPr>
            <p:cNvSpPr/>
            <p:nvPr/>
          </p:nvSpPr>
          <p:spPr>
            <a:xfrm>
              <a:off x="7711734" y="2218928"/>
              <a:ext cx="1127617"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5" name="Oval 24">
              <a:extLst>
                <a:ext uri="{FF2B5EF4-FFF2-40B4-BE49-F238E27FC236}">
                  <a16:creationId xmlns:a16="http://schemas.microsoft.com/office/drawing/2014/main" id="{CA50A1A3-A799-4454-87D3-0920D2222ED0}"/>
                </a:ext>
              </a:extLst>
            </p:cNvPr>
            <p:cNvSpPr/>
            <p:nvPr/>
          </p:nvSpPr>
          <p:spPr>
            <a:xfrm>
              <a:off x="9395904" y="2690958"/>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grpSp>
    </p:spTree>
    <p:extLst>
      <p:ext uri="{BB962C8B-B14F-4D97-AF65-F5344CB8AC3E}">
        <p14:creationId xmlns:p14="http://schemas.microsoft.com/office/powerpoint/2010/main" val="8088834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GB" dirty="0">
                <a:solidFill>
                  <a:srgbClr val="FF9E16"/>
                </a:solidFill>
              </a:rPr>
              <a:t>Individual Expected Document Update</a:t>
            </a:r>
          </a:p>
        </p:txBody>
      </p:sp>
      <p:sp>
        <p:nvSpPr>
          <p:cNvPr id="3" name="Content Placeholder 2">
            <a:extLst>
              <a:ext uri="{FF2B5EF4-FFF2-40B4-BE49-F238E27FC236}">
                <a16:creationId xmlns:a16="http://schemas.microsoft.com/office/drawing/2014/main" id="{167A642E-BFE7-43D6-96C7-BF4A75E84256}"/>
              </a:ext>
            </a:extLst>
          </p:cNvPr>
          <p:cNvSpPr>
            <a:spLocks noGrp="1"/>
          </p:cNvSpPr>
          <p:nvPr>
            <p:ph idx="1"/>
          </p:nvPr>
        </p:nvSpPr>
        <p:spPr>
          <a:xfrm>
            <a:off x="398434" y="1230019"/>
            <a:ext cx="3815607" cy="5410200"/>
          </a:xfrm>
        </p:spPr>
        <p:txBody>
          <a:bodyPr/>
          <a:lstStyle/>
          <a:p>
            <a:pPr marL="347472" indent="-342900">
              <a:spcBef>
                <a:spcPts val="1200"/>
              </a:spcBef>
              <a:buFont typeface="+mj-lt"/>
              <a:buAutoNum type="arabicPeriod" startAt="5"/>
            </a:pPr>
            <a:r>
              <a:rPr lang="en-US" sz="1800" dirty="0"/>
              <a:t>On the Study Country page, click on </a:t>
            </a:r>
            <a:r>
              <a:rPr lang="en-US" sz="1800" b="1" dirty="0"/>
              <a:t>Expected Documents </a:t>
            </a:r>
            <a:r>
              <a:rPr lang="en-US" sz="1800" dirty="0"/>
              <a:t>in the Navigation Pane</a:t>
            </a:r>
          </a:p>
          <a:p>
            <a:pPr marL="347472" indent="-342900">
              <a:spcBef>
                <a:spcPts val="1200"/>
              </a:spcBef>
              <a:buFont typeface="+mj-lt"/>
              <a:buAutoNum type="arabicPeriod" startAt="5"/>
            </a:pPr>
            <a:r>
              <a:rPr lang="en-US" sz="1800" dirty="0"/>
              <a:t>Use the search box on the Expected Document section to find the Expected Document</a:t>
            </a:r>
          </a:p>
          <a:p>
            <a:pPr marL="347472" indent="-342900">
              <a:spcBef>
                <a:spcPts val="1200"/>
              </a:spcBef>
              <a:buFont typeface="+mj-lt"/>
              <a:buAutoNum type="arabicPeriod" startAt="5"/>
            </a:pPr>
            <a:r>
              <a:rPr lang="en-US" sz="1800" dirty="0"/>
              <a:t>Double click on the </a:t>
            </a:r>
            <a:r>
              <a:rPr lang="en-US" sz="1800" b="1" dirty="0"/>
              <a:t>Requiredness</a:t>
            </a:r>
            <a:r>
              <a:rPr lang="en-US" sz="1800" dirty="0"/>
              <a:t> column and select </a:t>
            </a:r>
            <a:r>
              <a:rPr lang="en-US" sz="1800" b="1" dirty="0"/>
              <a:t>Not Required</a:t>
            </a:r>
          </a:p>
          <a:p>
            <a:pPr marL="617220" lvl="1" indent="-342900">
              <a:spcBef>
                <a:spcPts val="1200"/>
              </a:spcBef>
            </a:pPr>
            <a:r>
              <a:rPr lang="en-US" sz="1300" b="1" dirty="0"/>
              <a:t>Note: </a:t>
            </a:r>
            <a:r>
              <a:rPr lang="en-US" sz="1300" dirty="0"/>
              <a:t>The # Expected will automatically change to 0</a:t>
            </a:r>
            <a:endParaRPr lang="en-US" sz="1300" b="1" dirty="0"/>
          </a:p>
          <a:p>
            <a:pPr marL="617220" lvl="1" indent="-342900">
              <a:spcBef>
                <a:spcPts val="1200"/>
              </a:spcBef>
            </a:pPr>
            <a:r>
              <a:rPr lang="en-US" sz="1300" b="1" dirty="0"/>
              <a:t>Note: </a:t>
            </a:r>
            <a:r>
              <a:rPr lang="en-US" sz="1300" dirty="0"/>
              <a:t>This process should be repeated until all Expected Documents reflect what should truly be collected in your trial</a:t>
            </a:r>
          </a:p>
          <a:p>
            <a:pPr marL="1074420" lvl="2" indent="-342900">
              <a:lnSpc>
                <a:spcPct val="80000"/>
              </a:lnSpc>
              <a:spcBef>
                <a:spcPts val="1200"/>
              </a:spcBef>
              <a:buClr>
                <a:schemeClr val="tx2"/>
              </a:buClr>
              <a:buFont typeface="Arial" panose="020B0604020202020204" pitchFamily="34" charset="0"/>
              <a:buChar char="•"/>
            </a:pPr>
            <a:endParaRPr lang="en-US" b="1" dirty="0"/>
          </a:p>
          <a:p>
            <a:endParaRPr lang="en-US" dirty="0"/>
          </a:p>
        </p:txBody>
      </p:sp>
      <p:pic>
        <p:nvPicPr>
          <p:cNvPr id="13" name="Picture 12" descr="Screenshot showing end result of steps 5-7">
            <a:extLst>
              <a:ext uri="{FF2B5EF4-FFF2-40B4-BE49-F238E27FC236}">
                <a16:creationId xmlns:a16="http://schemas.microsoft.com/office/drawing/2014/main" id="{431D74B8-004A-4074-B247-75E386CDBA39}"/>
              </a:ext>
            </a:extLst>
          </p:cNvPr>
          <p:cNvPicPr>
            <a:picLocks noChangeAspect="1"/>
          </p:cNvPicPr>
          <p:nvPr/>
        </p:nvPicPr>
        <p:blipFill>
          <a:blip r:embed="rId3"/>
          <a:stretch>
            <a:fillRect/>
          </a:stretch>
        </p:blipFill>
        <p:spPr>
          <a:xfrm>
            <a:off x="3679995" y="4579560"/>
            <a:ext cx="7789791" cy="1628044"/>
          </a:xfrm>
          <a:prstGeom prst="rect">
            <a:avLst/>
          </a:prstGeom>
          <a:ln>
            <a:noFill/>
          </a:ln>
          <a:effectLst>
            <a:outerShdw blurRad="292100" dist="139700" dir="2700000" algn="tl" rotWithShape="0">
              <a:srgbClr val="333333">
                <a:alpha val="65000"/>
              </a:srgbClr>
            </a:outerShdw>
          </a:effectLst>
        </p:spPr>
      </p:pic>
      <p:grpSp>
        <p:nvGrpSpPr>
          <p:cNvPr id="7" name="Group 6" descr="Screenshot showing steps 5-7">
            <a:extLst>
              <a:ext uri="{FF2B5EF4-FFF2-40B4-BE49-F238E27FC236}">
                <a16:creationId xmlns:a16="http://schemas.microsoft.com/office/drawing/2014/main" id="{50614A5F-E8F3-0705-8B8C-A2A24D93B4A6}"/>
              </a:ext>
            </a:extLst>
          </p:cNvPr>
          <p:cNvGrpSpPr/>
          <p:nvPr/>
        </p:nvGrpSpPr>
        <p:grpSpPr>
          <a:xfrm>
            <a:off x="4228633" y="1248934"/>
            <a:ext cx="7736085" cy="4413483"/>
            <a:chOff x="4228633" y="1248934"/>
            <a:chExt cx="7736085" cy="4413483"/>
          </a:xfrm>
        </p:grpSpPr>
        <p:grpSp>
          <p:nvGrpSpPr>
            <p:cNvPr id="2" name="Group 1">
              <a:extLst>
                <a:ext uri="{FF2B5EF4-FFF2-40B4-BE49-F238E27FC236}">
                  <a16:creationId xmlns:a16="http://schemas.microsoft.com/office/drawing/2014/main" id="{C82318E0-EE6A-2E99-3380-AFFB5BA69451}"/>
                </a:ext>
              </a:extLst>
            </p:cNvPr>
            <p:cNvGrpSpPr/>
            <p:nvPr/>
          </p:nvGrpSpPr>
          <p:grpSpPr>
            <a:xfrm>
              <a:off x="4228633" y="1248934"/>
              <a:ext cx="7736085" cy="2318113"/>
              <a:chOff x="4228633" y="1248934"/>
              <a:chExt cx="7736085" cy="2318113"/>
            </a:xfrm>
          </p:grpSpPr>
          <p:pic>
            <p:nvPicPr>
              <p:cNvPr id="11" name="Picture 10">
                <a:extLst>
                  <a:ext uri="{FF2B5EF4-FFF2-40B4-BE49-F238E27FC236}">
                    <a16:creationId xmlns:a16="http://schemas.microsoft.com/office/drawing/2014/main" id="{9B6D5A4D-FCE8-43F3-95D7-AC084B36539B}"/>
                  </a:ext>
                </a:extLst>
              </p:cNvPr>
              <p:cNvPicPr>
                <a:picLocks noChangeAspect="1"/>
              </p:cNvPicPr>
              <p:nvPr/>
            </p:nvPicPr>
            <p:blipFill>
              <a:blip r:embed="rId4"/>
              <a:stretch>
                <a:fillRect/>
              </a:stretch>
            </p:blipFill>
            <p:spPr>
              <a:xfrm>
                <a:off x="4257817" y="1248934"/>
                <a:ext cx="7706901" cy="2318113"/>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6BE6B0AA-5E3B-486A-A4C3-03FA939522F6}"/>
                  </a:ext>
                </a:extLst>
              </p:cNvPr>
              <p:cNvGrpSpPr/>
              <p:nvPr/>
            </p:nvGrpSpPr>
            <p:grpSpPr>
              <a:xfrm>
                <a:off x="4228633" y="1883664"/>
                <a:ext cx="6887983" cy="1122185"/>
                <a:chOff x="3849270" y="1513571"/>
                <a:chExt cx="6887983" cy="1122185"/>
              </a:xfrm>
            </p:grpSpPr>
            <p:sp>
              <p:nvSpPr>
                <p:cNvPr id="18" name="Rectangle: Rounded Corners 17">
                  <a:extLst>
                    <a:ext uri="{FF2B5EF4-FFF2-40B4-BE49-F238E27FC236}">
                      <a16:creationId xmlns:a16="http://schemas.microsoft.com/office/drawing/2014/main" id="{24BF1A72-9642-4D48-9C79-729A5ED38DDA}"/>
                    </a:ext>
                  </a:extLst>
                </p:cNvPr>
                <p:cNvSpPr/>
                <p:nvPr/>
              </p:nvSpPr>
              <p:spPr>
                <a:xfrm>
                  <a:off x="6356140" y="1513571"/>
                  <a:ext cx="1985679" cy="25642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993904A4-09A6-4981-B49B-8CABD88FD351}"/>
                    </a:ext>
                  </a:extLst>
                </p:cNvPr>
                <p:cNvSpPr/>
                <p:nvPr/>
              </p:nvSpPr>
              <p:spPr>
                <a:xfrm>
                  <a:off x="9745032" y="2255095"/>
                  <a:ext cx="992221" cy="23234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28" name="Oval 27">
                  <a:extLst>
                    <a:ext uri="{FF2B5EF4-FFF2-40B4-BE49-F238E27FC236}">
                      <a16:creationId xmlns:a16="http://schemas.microsoft.com/office/drawing/2014/main" id="{47DF3ED1-3376-4C7D-A994-776C746B4BE0}"/>
                    </a:ext>
                  </a:extLst>
                </p:cNvPr>
                <p:cNvSpPr/>
                <p:nvPr/>
              </p:nvSpPr>
              <p:spPr>
                <a:xfrm>
                  <a:off x="5121224" y="1968929"/>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5</a:t>
                  </a:r>
                </a:p>
              </p:txBody>
            </p:sp>
            <p:sp>
              <p:nvSpPr>
                <p:cNvPr id="33" name="Rectangle: Rounded Corners 32">
                  <a:extLst>
                    <a:ext uri="{FF2B5EF4-FFF2-40B4-BE49-F238E27FC236}">
                      <a16:creationId xmlns:a16="http://schemas.microsoft.com/office/drawing/2014/main" id="{EDA443A0-DF08-43A9-96B3-A8DEB134F997}"/>
                    </a:ext>
                  </a:extLst>
                </p:cNvPr>
                <p:cNvSpPr/>
                <p:nvPr/>
              </p:nvSpPr>
              <p:spPr>
                <a:xfrm>
                  <a:off x="3849270" y="2403416"/>
                  <a:ext cx="1398397" cy="23234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16" name="Oval 15">
                <a:extLst>
                  <a:ext uri="{FF2B5EF4-FFF2-40B4-BE49-F238E27FC236}">
                    <a16:creationId xmlns:a16="http://schemas.microsoft.com/office/drawing/2014/main" id="{B9487232-6569-4EF7-B0CF-32C952688B5D}"/>
                  </a:ext>
                </a:extLst>
              </p:cNvPr>
              <p:cNvSpPr/>
              <p:nvPr/>
            </p:nvSpPr>
            <p:spPr>
              <a:xfrm>
                <a:off x="8721183" y="1811579"/>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6</a:t>
                </a:r>
              </a:p>
            </p:txBody>
          </p:sp>
          <p:sp>
            <p:nvSpPr>
              <p:cNvPr id="17" name="Oval 16">
                <a:extLst>
                  <a:ext uri="{FF2B5EF4-FFF2-40B4-BE49-F238E27FC236}">
                    <a16:creationId xmlns:a16="http://schemas.microsoft.com/office/drawing/2014/main" id="{8279FF82-16FE-489D-A98C-803A977CCACD}"/>
                  </a:ext>
                </a:extLst>
              </p:cNvPr>
              <p:cNvSpPr/>
              <p:nvPr/>
            </p:nvSpPr>
            <p:spPr>
              <a:xfrm>
                <a:off x="11179848" y="2568000"/>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dirty="0"/>
                  <a:t>7</a:t>
                </a:r>
              </a:p>
            </p:txBody>
          </p:sp>
        </p:grpSp>
        <p:sp>
          <p:nvSpPr>
            <p:cNvPr id="14" name="Arrow: Down 13">
              <a:extLst>
                <a:ext uri="{FF2B5EF4-FFF2-40B4-BE49-F238E27FC236}">
                  <a16:creationId xmlns:a16="http://schemas.microsoft.com/office/drawing/2014/main" id="{952840F3-2663-45B9-868E-9DBFEAEF0D2E}"/>
                </a:ext>
              </a:extLst>
            </p:cNvPr>
            <p:cNvSpPr/>
            <p:nvPr/>
          </p:nvSpPr>
          <p:spPr>
            <a:xfrm>
              <a:off x="11136072" y="3103123"/>
              <a:ext cx="333714" cy="25592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331948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FB63DF-CA6F-4E59-95F7-9E687113D98E}"/>
              </a:ext>
            </a:extLst>
          </p:cNvPr>
          <p:cNvSpPr>
            <a:spLocks noGrp="1"/>
          </p:cNvSpPr>
          <p:nvPr>
            <p:ph idx="1"/>
          </p:nvPr>
        </p:nvSpPr>
        <p:spPr>
          <a:xfrm>
            <a:off x="826624" y="1371600"/>
            <a:ext cx="10984376" cy="5105400"/>
          </a:xfrm>
        </p:spPr>
        <p:txBody>
          <a:bodyPr/>
          <a:lstStyle/>
          <a:p>
            <a:r>
              <a:rPr lang="en-US" dirty="0"/>
              <a:t>Lead CRA Lucy has been assigned to a country in a new Study. For all the sites in the country, the only approval needed is the IRB/IEC Approval</a:t>
            </a:r>
          </a:p>
          <a:p>
            <a:pPr lvl="1"/>
            <a:r>
              <a:rPr lang="en-US" i="1" dirty="0"/>
              <a:t>How can Lucy indicate in Vault that Other Approvals are not required for any of the sites in the country?</a:t>
            </a:r>
          </a:p>
          <a:p>
            <a:pPr lvl="1"/>
            <a:r>
              <a:rPr lang="en-US" sz="1800" b="1" i="1" dirty="0"/>
              <a:t>Note: </a:t>
            </a:r>
            <a:r>
              <a:rPr lang="en-US" sz="1800" i="1" dirty="0"/>
              <a:t>Lead CRA Lucy should have been added as Study Personnel and granted access during the Create a Study GVP.  This step needs to be completed to allow Lucy perform study activities based on her role.</a:t>
            </a:r>
          </a:p>
          <a:p>
            <a:endParaRPr lang="en-US" sz="2000" i="1" dirty="0"/>
          </a:p>
          <a:p>
            <a:pPr>
              <a:buClr>
                <a:schemeClr val="tx1"/>
              </a:buClr>
              <a:buFont typeface="System Font Regular"/>
              <a:buChar char="–"/>
            </a:pPr>
            <a:r>
              <a:rPr lang="en-US" sz="2000" b="1" dirty="0"/>
              <a:t>Note</a:t>
            </a:r>
            <a:r>
              <a:rPr lang="en-US" sz="2000" dirty="0"/>
              <a:t>: This scenario should be used when a Reference Site is not being utilized for a Country or when one Expected Document changes the </a:t>
            </a:r>
            <a:r>
              <a:rPr lang="en-US" sz="2000" dirty="0" err="1"/>
              <a:t>requiredness</a:t>
            </a:r>
            <a:r>
              <a:rPr lang="en-US" sz="2000" dirty="0"/>
              <a:t> or number of expected for all sites (including the reference site).</a:t>
            </a:r>
          </a:p>
          <a:p>
            <a:pPr marL="457200" lvl="1" indent="0">
              <a:buNone/>
            </a:pPr>
            <a:endParaRPr lang="en-US" dirty="0"/>
          </a:p>
        </p:txBody>
      </p:sp>
      <p:sp>
        <p:nvSpPr>
          <p:cNvPr id="2" name="Text Placeholder 1">
            <a:extLst>
              <a:ext uri="{FF2B5EF4-FFF2-40B4-BE49-F238E27FC236}">
                <a16:creationId xmlns:a16="http://schemas.microsoft.com/office/drawing/2014/main" id="{4A67AE97-B83F-4737-BA68-5C8ECC1F0392}"/>
              </a:ext>
            </a:extLst>
          </p:cNvPr>
          <p:cNvSpPr>
            <a:spLocks noGrp="1"/>
          </p:cNvSpPr>
          <p:nvPr>
            <p:ph type="body" sz="quarter" idx="13"/>
          </p:nvPr>
        </p:nvSpPr>
        <p:spPr/>
        <p:txBody>
          <a:bodyPr/>
          <a:lstStyle/>
          <a:p>
            <a:r>
              <a:rPr lang="es-ES" dirty="0"/>
              <a:t>Use Cases and Roles</a:t>
            </a:r>
            <a:endParaRPr lang="en-GB" dirty="0"/>
          </a:p>
        </p:txBody>
      </p:sp>
      <p:sp>
        <p:nvSpPr>
          <p:cNvPr id="4" name="Title 3"/>
          <p:cNvSpPr>
            <a:spLocks noGrp="1"/>
          </p:cNvSpPr>
          <p:nvPr>
            <p:ph type="title"/>
          </p:nvPr>
        </p:nvSpPr>
        <p:spPr/>
        <p:txBody>
          <a:bodyPr>
            <a:normAutofit/>
          </a:bodyPr>
          <a:lstStyle/>
          <a:p>
            <a:r>
              <a:rPr lang="en-GB">
                <a:solidFill>
                  <a:srgbClr val="FF9E16"/>
                </a:solidFill>
              </a:rPr>
              <a:t>Update Related Expected Documents</a:t>
            </a:r>
          </a:p>
        </p:txBody>
      </p:sp>
    </p:spTree>
    <p:extLst>
      <p:ext uri="{BB962C8B-B14F-4D97-AF65-F5344CB8AC3E}">
        <p14:creationId xmlns:p14="http://schemas.microsoft.com/office/powerpoint/2010/main" val="82308119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80350" y="1516269"/>
            <a:ext cx="4212338" cy="2806281"/>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From the </a:t>
            </a:r>
            <a:r>
              <a:rPr lang="en-US" b="1" dirty="0">
                <a:solidFill>
                  <a:schemeClr val="tx1">
                    <a:lumMod val="75000"/>
                  </a:schemeClr>
                </a:solidFill>
              </a:rPr>
              <a:t>Study Info </a:t>
            </a:r>
            <a:r>
              <a:rPr lang="en-US" dirty="0">
                <a:solidFill>
                  <a:schemeClr val="tx1">
                    <a:lumMod val="75000"/>
                  </a:schemeClr>
                </a:solidFill>
              </a:rPr>
              <a:t>tab, Select </a:t>
            </a:r>
            <a:r>
              <a:rPr lang="en-US" b="1" dirty="0">
                <a:solidFill>
                  <a:schemeClr val="tx1">
                    <a:lumMod val="75000"/>
                  </a:schemeClr>
                </a:solidFill>
              </a:rPr>
              <a:t>Studies</a:t>
            </a:r>
            <a:r>
              <a:rPr lang="en-US" dirty="0">
                <a:solidFill>
                  <a:schemeClr val="tx1">
                    <a:lumMod val="75000"/>
                  </a:schemeClr>
                </a:solidFill>
              </a:rPr>
              <a:t> from the drop down </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on the blue hyperlink for </a:t>
            </a:r>
            <a:r>
              <a:rPr lang="en-US" b="1" dirty="0">
                <a:solidFill>
                  <a:schemeClr val="tx1">
                    <a:lumMod val="75000"/>
                  </a:schemeClr>
                </a:solidFill>
              </a:rPr>
              <a:t>Study Number </a:t>
            </a:r>
          </a:p>
          <a:p>
            <a:pPr marL="1074420" lvl="2" indent="-342900">
              <a:lnSpc>
                <a:spcPct val="80000"/>
              </a:lnSpc>
              <a:spcBef>
                <a:spcPts val="1200"/>
              </a:spcBef>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Ensure the </a:t>
            </a:r>
            <a:r>
              <a:rPr lang="en-US" sz="1300" b="1" dirty="0">
                <a:solidFill>
                  <a:schemeClr val="tx1">
                    <a:lumMod val="75000"/>
                  </a:schemeClr>
                </a:solidFill>
              </a:rPr>
              <a:t>All Studies </a:t>
            </a:r>
            <a:r>
              <a:rPr lang="en-US" sz="1300" dirty="0">
                <a:solidFill>
                  <a:schemeClr val="tx1">
                    <a:lumMod val="75000"/>
                  </a:schemeClr>
                </a:solidFill>
              </a:rPr>
              <a:t>view is selected</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On the Study page, click on </a:t>
            </a:r>
            <a:r>
              <a:rPr lang="en-US" b="1" dirty="0">
                <a:solidFill>
                  <a:schemeClr val="tx1">
                    <a:lumMod val="75000"/>
                  </a:schemeClr>
                </a:solidFill>
              </a:rPr>
              <a:t>Study Sites </a:t>
            </a:r>
            <a:r>
              <a:rPr lang="en-US" dirty="0">
                <a:solidFill>
                  <a:schemeClr val="tx1">
                    <a:lumMod val="75000"/>
                  </a:schemeClr>
                </a:solidFill>
              </a:rPr>
              <a:t>in the Navigation Pane</a:t>
            </a:r>
          </a:p>
          <a:p>
            <a:pPr marL="617220" lvl="1" indent="-342900">
              <a:lnSpc>
                <a:spcPct val="80000"/>
              </a:lnSpc>
              <a:spcBef>
                <a:spcPts val="1200"/>
              </a:spcBef>
              <a:buClr>
                <a:schemeClr val="tx2"/>
              </a:buClr>
              <a:buFont typeface="+mj-lt"/>
              <a:buAutoNum type="arabicPeriod"/>
            </a:pPr>
            <a:r>
              <a:rPr lang="en-US" dirty="0">
                <a:solidFill>
                  <a:schemeClr val="tx1">
                    <a:lumMod val="75000"/>
                  </a:schemeClr>
                </a:solidFill>
              </a:rPr>
              <a:t>Click on the blue hyperlink for any </a:t>
            </a:r>
            <a:r>
              <a:rPr lang="en-US" b="1" dirty="0">
                <a:solidFill>
                  <a:schemeClr val="tx1">
                    <a:lumMod val="75000"/>
                  </a:schemeClr>
                </a:solidFill>
              </a:rPr>
              <a:t>Study Site Number</a:t>
            </a:r>
            <a:endParaRPr kumimoji="0" lang="en-US" sz="1800" b="0" i="0" u="none" strike="noStrike" kern="1200" cap="none" spc="0" normalizeH="0" baseline="0" noProof="0" dirty="0">
              <a:ln>
                <a:noFill/>
              </a:ln>
              <a:solidFill>
                <a:schemeClr val="tx1">
                  <a:lumMod val="7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GB">
                <a:solidFill>
                  <a:srgbClr val="FF9E16"/>
                </a:solidFill>
              </a:rPr>
              <a:t>Update Related Expected Documents</a:t>
            </a:r>
          </a:p>
        </p:txBody>
      </p:sp>
      <p:grpSp>
        <p:nvGrpSpPr>
          <p:cNvPr id="23" name="Group 22" descr="Screenshot showing steps 3 and 4">
            <a:extLst>
              <a:ext uri="{FF2B5EF4-FFF2-40B4-BE49-F238E27FC236}">
                <a16:creationId xmlns:a16="http://schemas.microsoft.com/office/drawing/2014/main" id="{3EDCB17A-6B38-4FF8-B9DD-8D503590E117}"/>
              </a:ext>
            </a:extLst>
          </p:cNvPr>
          <p:cNvGrpSpPr/>
          <p:nvPr/>
        </p:nvGrpSpPr>
        <p:grpSpPr>
          <a:xfrm>
            <a:off x="5351360" y="3676328"/>
            <a:ext cx="5281072" cy="2676481"/>
            <a:chOff x="4368960" y="3780890"/>
            <a:chExt cx="5281072" cy="2676481"/>
          </a:xfrm>
        </p:grpSpPr>
        <p:pic>
          <p:nvPicPr>
            <p:cNvPr id="20" name="Picture 19">
              <a:extLst>
                <a:ext uri="{FF2B5EF4-FFF2-40B4-BE49-F238E27FC236}">
                  <a16:creationId xmlns:a16="http://schemas.microsoft.com/office/drawing/2014/main" id="{8BF29FF2-B361-4313-82BC-C79371EFBDBF}"/>
                </a:ext>
              </a:extLst>
            </p:cNvPr>
            <p:cNvPicPr>
              <a:picLocks noChangeAspect="1"/>
            </p:cNvPicPr>
            <p:nvPr/>
          </p:nvPicPr>
          <p:blipFill>
            <a:blip r:embed="rId3"/>
            <a:stretch>
              <a:fillRect/>
            </a:stretch>
          </p:blipFill>
          <p:spPr>
            <a:xfrm>
              <a:off x="4911837" y="3780890"/>
              <a:ext cx="4738195" cy="2676481"/>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303331AB-737B-46C0-B12D-6DB671612381}"/>
                </a:ext>
              </a:extLst>
            </p:cNvPr>
            <p:cNvGrpSpPr/>
            <p:nvPr/>
          </p:nvGrpSpPr>
          <p:grpSpPr>
            <a:xfrm>
              <a:off x="4368960" y="4725153"/>
              <a:ext cx="4136945" cy="1020885"/>
              <a:chOff x="4368960" y="4755975"/>
              <a:chExt cx="4136945" cy="1020885"/>
            </a:xfrm>
          </p:grpSpPr>
          <p:sp>
            <p:nvSpPr>
              <p:cNvPr id="50" name="Oval 49">
                <a:extLst>
                  <a:ext uri="{FF2B5EF4-FFF2-40B4-BE49-F238E27FC236}">
                    <a16:creationId xmlns:a16="http://schemas.microsoft.com/office/drawing/2014/main" id="{F2892775-B36D-4A44-9604-8E88F8886BE3}"/>
                  </a:ext>
                </a:extLst>
              </p:cNvPr>
              <p:cNvSpPr/>
              <p:nvPr/>
            </p:nvSpPr>
            <p:spPr>
              <a:xfrm>
                <a:off x="4368960" y="4755975"/>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51" name="Rectangle: Rounded Corners 50">
                <a:extLst>
                  <a:ext uri="{FF2B5EF4-FFF2-40B4-BE49-F238E27FC236}">
                    <a16:creationId xmlns:a16="http://schemas.microsoft.com/office/drawing/2014/main" id="{089081A7-E262-40AA-ACB2-9818D36B3BD7}"/>
                  </a:ext>
                </a:extLst>
              </p:cNvPr>
              <p:cNvSpPr/>
              <p:nvPr/>
            </p:nvSpPr>
            <p:spPr>
              <a:xfrm>
                <a:off x="6997879" y="5481580"/>
                <a:ext cx="769479" cy="2191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EE3671FB-E5BD-4F88-91B8-D79476FFB112}"/>
                  </a:ext>
                </a:extLst>
              </p:cNvPr>
              <p:cNvSpPr/>
              <p:nvPr/>
            </p:nvSpPr>
            <p:spPr>
              <a:xfrm>
                <a:off x="4911837" y="4941678"/>
                <a:ext cx="921092" cy="26732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3" name="Oval 52">
                <a:extLst>
                  <a:ext uri="{FF2B5EF4-FFF2-40B4-BE49-F238E27FC236}">
                    <a16:creationId xmlns:a16="http://schemas.microsoft.com/office/drawing/2014/main" id="{55D8D70B-657A-4389-AE2E-42960FA38E2E}"/>
                  </a:ext>
                </a:extLst>
              </p:cNvPr>
              <p:cNvSpPr/>
              <p:nvPr/>
            </p:nvSpPr>
            <p:spPr>
              <a:xfrm>
                <a:off x="8080010" y="5405453"/>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grpSp>
      </p:grpSp>
      <p:grpSp>
        <p:nvGrpSpPr>
          <p:cNvPr id="22" name="Group 21" descr="Screenshot showing step 1">
            <a:extLst>
              <a:ext uri="{FF2B5EF4-FFF2-40B4-BE49-F238E27FC236}">
                <a16:creationId xmlns:a16="http://schemas.microsoft.com/office/drawing/2014/main" id="{0C0F7448-925C-407E-AF85-E8711169854F}"/>
              </a:ext>
            </a:extLst>
          </p:cNvPr>
          <p:cNvGrpSpPr/>
          <p:nvPr/>
        </p:nvGrpSpPr>
        <p:grpSpPr>
          <a:xfrm>
            <a:off x="4666341" y="1417915"/>
            <a:ext cx="2452394" cy="1388768"/>
            <a:chOff x="5029046" y="1082844"/>
            <a:chExt cx="2452394" cy="1388768"/>
          </a:xfrm>
        </p:grpSpPr>
        <p:pic>
          <p:nvPicPr>
            <p:cNvPr id="29" name="Picture 28">
              <a:extLst>
                <a:ext uri="{FF2B5EF4-FFF2-40B4-BE49-F238E27FC236}">
                  <a16:creationId xmlns:a16="http://schemas.microsoft.com/office/drawing/2014/main" id="{E09BC46D-F7F2-4050-BF5B-888E85EBF80A}"/>
                </a:ext>
              </a:extLst>
            </p:cNvPr>
            <p:cNvPicPr>
              <a:picLocks noChangeAspect="1"/>
            </p:cNvPicPr>
            <p:nvPr/>
          </p:nvPicPr>
          <p:blipFill>
            <a:blip r:embed="rId4"/>
            <a:stretch>
              <a:fillRect/>
            </a:stretch>
          </p:blipFill>
          <p:spPr>
            <a:xfrm>
              <a:off x="5537166" y="1082844"/>
              <a:ext cx="1944274" cy="1388768"/>
            </a:xfrm>
            <a:prstGeom prst="rect">
              <a:avLst/>
            </a:prstGeom>
            <a:ln>
              <a:noFill/>
            </a:ln>
            <a:effectLst>
              <a:outerShdw blurRad="292100" dist="139700" dir="2700000" algn="tl" rotWithShape="0">
                <a:srgbClr val="333333">
                  <a:alpha val="65000"/>
                </a:srgbClr>
              </a:outerShdw>
            </a:effectLst>
          </p:spPr>
        </p:pic>
        <p:sp>
          <p:nvSpPr>
            <p:cNvPr id="32" name="Oval 31">
              <a:extLst>
                <a:ext uri="{FF2B5EF4-FFF2-40B4-BE49-F238E27FC236}">
                  <a16:creationId xmlns:a16="http://schemas.microsoft.com/office/drawing/2014/main" id="{18911AB3-DC98-454A-8053-A76A69F075BE}"/>
                </a:ext>
              </a:extLst>
            </p:cNvPr>
            <p:cNvSpPr/>
            <p:nvPr/>
          </p:nvSpPr>
          <p:spPr>
            <a:xfrm>
              <a:off x="5029046" y="114100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endParaRPr lang="en-US" sz="1200" dirty="0"/>
            </a:p>
          </p:txBody>
        </p:sp>
      </p:grpSp>
      <p:grpSp>
        <p:nvGrpSpPr>
          <p:cNvPr id="33" name="Group 32" descr="Screenshot showing step 2">
            <a:extLst>
              <a:ext uri="{FF2B5EF4-FFF2-40B4-BE49-F238E27FC236}">
                <a16:creationId xmlns:a16="http://schemas.microsoft.com/office/drawing/2014/main" id="{CCF76BF5-622C-46D1-A609-1802AC434323}"/>
              </a:ext>
            </a:extLst>
          </p:cNvPr>
          <p:cNvGrpSpPr/>
          <p:nvPr/>
        </p:nvGrpSpPr>
        <p:grpSpPr>
          <a:xfrm>
            <a:off x="7599313" y="1375050"/>
            <a:ext cx="4316384" cy="1894750"/>
            <a:chOff x="7296231" y="1193944"/>
            <a:chExt cx="4316384" cy="1894750"/>
          </a:xfrm>
        </p:grpSpPr>
        <p:pic>
          <p:nvPicPr>
            <p:cNvPr id="34" name="Picture 33">
              <a:extLst>
                <a:ext uri="{FF2B5EF4-FFF2-40B4-BE49-F238E27FC236}">
                  <a16:creationId xmlns:a16="http://schemas.microsoft.com/office/drawing/2014/main" id="{C342ACAF-5EF6-41E6-9E9D-AFF97E92230A}"/>
                </a:ext>
              </a:extLst>
            </p:cNvPr>
            <p:cNvPicPr>
              <a:picLocks noChangeAspect="1"/>
            </p:cNvPicPr>
            <p:nvPr/>
          </p:nvPicPr>
          <p:blipFill>
            <a:blip r:embed="rId5"/>
            <a:stretch>
              <a:fillRect/>
            </a:stretch>
          </p:blipFill>
          <p:spPr>
            <a:xfrm>
              <a:off x="7296231" y="1193944"/>
              <a:ext cx="4316384" cy="1894750"/>
            </a:xfrm>
            <a:prstGeom prst="rect">
              <a:avLst/>
            </a:prstGeom>
            <a:ln>
              <a:noFill/>
            </a:ln>
            <a:effectLst>
              <a:outerShdw blurRad="292100" dist="139700" dir="2700000" algn="tl" rotWithShape="0">
                <a:srgbClr val="333333">
                  <a:alpha val="65000"/>
                </a:srgbClr>
              </a:outerShdw>
            </a:effectLst>
          </p:spPr>
        </p:pic>
        <p:sp>
          <p:nvSpPr>
            <p:cNvPr id="35" name="Oval 34">
              <a:extLst>
                <a:ext uri="{FF2B5EF4-FFF2-40B4-BE49-F238E27FC236}">
                  <a16:creationId xmlns:a16="http://schemas.microsoft.com/office/drawing/2014/main" id="{EF876DED-C4FA-4F76-9266-1C8F3E8CC1DF}"/>
                </a:ext>
              </a:extLst>
            </p:cNvPr>
            <p:cNvSpPr/>
            <p:nvPr/>
          </p:nvSpPr>
          <p:spPr>
            <a:xfrm>
              <a:off x="9116817" y="1994387"/>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endParaRPr lang="en-US" sz="1200" dirty="0"/>
            </a:p>
          </p:txBody>
        </p:sp>
        <p:sp>
          <p:nvSpPr>
            <p:cNvPr id="36" name="Rectangle: Rounded Corners 35">
              <a:extLst>
                <a:ext uri="{FF2B5EF4-FFF2-40B4-BE49-F238E27FC236}">
                  <a16:creationId xmlns:a16="http://schemas.microsoft.com/office/drawing/2014/main" id="{5FC20A0C-7793-4CCC-9D47-37C6ACE6EEED}"/>
                </a:ext>
              </a:extLst>
            </p:cNvPr>
            <p:cNvSpPr/>
            <p:nvPr/>
          </p:nvSpPr>
          <p:spPr>
            <a:xfrm>
              <a:off x="7497805" y="2013325"/>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7BC9BAB5-D1F2-4548-A731-B7853E98D1C5}"/>
                </a:ext>
              </a:extLst>
            </p:cNvPr>
            <p:cNvCxnSpPr>
              <a:cxnSpLocks/>
              <a:stCxn id="35" idx="2"/>
              <a:endCxn id="36" idx="3"/>
            </p:cNvCxnSpPr>
            <p:nvPr/>
          </p:nvCxnSpPr>
          <p:spPr>
            <a:xfrm flipH="1" flipV="1">
              <a:off x="8362424" y="2141319"/>
              <a:ext cx="754393" cy="527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1" name="Rectangle: Rounded Corners 40">
              <a:extLst>
                <a:ext uri="{FF2B5EF4-FFF2-40B4-BE49-F238E27FC236}">
                  <a16:creationId xmlns:a16="http://schemas.microsoft.com/office/drawing/2014/main" id="{7EC43D9B-CBBC-4FF8-9958-296D1D503DC5}"/>
                </a:ext>
              </a:extLst>
            </p:cNvPr>
            <p:cNvSpPr/>
            <p:nvPr/>
          </p:nvSpPr>
          <p:spPr>
            <a:xfrm>
              <a:off x="10538982" y="2357557"/>
              <a:ext cx="769479" cy="2191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207C0877-B600-4B81-A465-0FEDF088BE5F}"/>
                </a:ext>
              </a:extLst>
            </p:cNvPr>
            <p:cNvCxnSpPr>
              <a:cxnSpLocks/>
              <a:endCxn id="41" idx="1"/>
            </p:cNvCxnSpPr>
            <p:nvPr/>
          </p:nvCxnSpPr>
          <p:spPr>
            <a:xfrm>
              <a:off x="9577825" y="2252767"/>
              <a:ext cx="961157" cy="2143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375500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7F8E-7003-4A3A-A3C3-E16C18826390}"/>
              </a:ext>
            </a:extLst>
          </p:cNvPr>
          <p:cNvSpPr>
            <a:spLocks noGrp="1"/>
          </p:cNvSpPr>
          <p:nvPr>
            <p:ph type="title"/>
          </p:nvPr>
        </p:nvSpPr>
        <p:spPr/>
        <p:txBody>
          <a:bodyPr/>
          <a:lstStyle/>
          <a:p>
            <a:r>
              <a:rPr lang="en-US" dirty="0"/>
              <a:t>Benefits of Managing Reference Data in Vault</a:t>
            </a:r>
          </a:p>
        </p:txBody>
      </p:sp>
      <p:graphicFrame>
        <p:nvGraphicFramePr>
          <p:cNvPr id="5" name="Content Placeholder 4" descr="1. Provide a single source of truth for people, organizations, and products that may be used across trials&#13;&#10;2. Improve reporting and reuse of this data within Vault&#13;&#10;3. Maintain current contact lists for organizations, locations, and people&#13;&#10;4. Tag documents with related people and organizations&#13;&#10;">
            <a:extLst>
              <a:ext uri="{FF2B5EF4-FFF2-40B4-BE49-F238E27FC236}">
                <a16:creationId xmlns:a16="http://schemas.microsoft.com/office/drawing/2014/main" id="{9F3E58CD-8FF2-46F7-B5B9-13CBA97D0637}"/>
              </a:ext>
            </a:extLst>
          </p:cNvPr>
          <p:cNvGraphicFramePr>
            <a:graphicFrameLocks noGrp="1"/>
          </p:cNvGraphicFramePr>
          <p:nvPr>
            <p:ph idx="1"/>
            <p:extLst>
              <p:ext uri="{D42A27DB-BD31-4B8C-83A1-F6EECF244321}">
                <p14:modId xmlns:p14="http://schemas.microsoft.com/office/powerpoint/2010/main" val="945644439"/>
              </p:ext>
            </p:extLst>
          </p:nvPr>
        </p:nvGraphicFramePr>
        <p:xfrm>
          <a:off x="551656" y="881720"/>
          <a:ext cx="11088687"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40963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380350" y="1516269"/>
            <a:ext cx="3706215" cy="3249479"/>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On the Study Site page, click on </a:t>
            </a:r>
            <a:r>
              <a:rPr lang="en-US" b="1" dirty="0">
                <a:solidFill>
                  <a:schemeClr val="tx1">
                    <a:lumMod val="75000"/>
                  </a:schemeClr>
                </a:solidFill>
              </a:rPr>
              <a:t>Expected Documents </a:t>
            </a:r>
            <a:r>
              <a:rPr lang="en-US" dirty="0">
                <a:solidFill>
                  <a:schemeClr val="tx1">
                    <a:lumMod val="75000"/>
                  </a:schemeClr>
                </a:solidFill>
              </a:rPr>
              <a:t>in the Navigation Pane</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Use the </a:t>
            </a:r>
            <a:r>
              <a:rPr lang="en-US" b="1" dirty="0">
                <a:solidFill>
                  <a:schemeClr val="tx1">
                    <a:lumMod val="75000"/>
                  </a:schemeClr>
                </a:solidFill>
              </a:rPr>
              <a:t>search box </a:t>
            </a:r>
            <a:r>
              <a:rPr lang="en-US" dirty="0">
                <a:solidFill>
                  <a:schemeClr val="tx1">
                    <a:lumMod val="75000"/>
                  </a:schemeClr>
                </a:solidFill>
              </a:rPr>
              <a:t>on the Expected Document section to find the Expected Document</a:t>
            </a:r>
          </a:p>
          <a:p>
            <a:pPr marL="617220" lvl="1" indent="-342900">
              <a:lnSpc>
                <a:spcPct val="80000"/>
              </a:lnSpc>
              <a:spcBef>
                <a:spcPts val="1200"/>
              </a:spcBef>
              <a:buClr>
                <a:schemeClr val="tx2"/>
              </a:buClr>
              <a:buFont typeface="+mj-lt"/>
              <a:buAutoNum type="arabicPeriod" startAt="5"/>
            </a:pPr>
            <a:r>
              <a:rPr lang="en-US" dirty="0">
                <a:solidFill>
                  <a:schemeClr val="tx1">
                    <a:lumMod val="75000"/>
                  </a:schemeClr>
                </a:solidFill>
              </a:rPr>
              <a:t>Double click on the </a:t>
            </a:r>
            <a:r>
              <a:rPr lang="en-US" b="1" dirty="0">
                <a:solidFill>
                  <a:schemeClr val="tx1">
                    <a:lumMod val="75000"/>
                  </a:schemeClr>
                </a:solidFill>
              </a:rPr>
              <a:t>Requiredness</a:t>
            </a:r>
            <a:r>
              <a:rPr lang="en-US" dirty="0">
                <a:solidFill>
                  <a:schemeClr val="tx1">
                    <a:lumMod val="75000"/>
                  </a:schemeClr>
                </a:solidFill>
              </a:rPr>
              <a:t> column and select </a:t>
            </a:r>
            <a:r>
              <a:rPr lang="en-US" b="1" dirty="0">
                <a:solidFill>
                  <a:schemeClr val="tx1">
                    <a:lumMod val="75000"/>
                  </a:schemeClr>
                </a:solidFill>
              </a:rPr>
              <a:t>Not Required</a:t>
            </a:r>
            <a:endParaRPr lang="en-US" dirty="0">
              <a:solidFill>
                <a:schemeClr val="tx1">
                  <a:lumMod val="75000"/>
                </a:schemeClr>
              </a:solidFill>
              <a:latin typeface="Calibri"/>
            </a:endParaRPr>
          </a:p>
          <a:p>
            <a:pPr marL="1074420" lvl="2" indent="-342900">
              <a:lnSpc>
                <a:spcPct val="80000"/>
              </a:lnSpc>
              <a:spcBef>
                <a:spcPts val="1200"/>
              </a:spcBef>
              <a:buFont typeface="Calibri" panose="020F0502020204030204" pitchFamily="34" charset="0"/>
              <a:buChar char="―"/>
            </a:pPr>
            <a:r>
              <a:rPr lang="en-US" sz="1300" b="1" dirty="0">
                <a:solidFill>
                  <a:schemeClr val="tx1">
                    <a:lumMod val="75000"/>
                  </a:schemeClr>
                </a:solidFill>
              </a:rPr>
              <a:t>Note: </a:t>
            </a:r>
            <a:r>
              <a:rPr lang="en-US" sz="1300" dirty="0">
                <a:solidFill>
                  <a:schemeClr val="tx1">
                    <a:lumMod val="75000"/>
                  </a:schemeClr>
                </a:solidFill>
              </a:rPr>
              <a:t>The # Expected will automatically change to 0</a:t>
            </a:r>
            <a:endParaRPr lang="en-US" sz="1300" b="1" dirty="0">
              <a:solidFill>
                <a:schemeClr val="tx1">
                  <a:lumMod val="75000"/>
                </a:schemeClr>
              </a:solidFill>
            </a:endParaRPr>
          </a:p>
          <a:p>
            <a:pPr marL="274320" lvl="1">
              <a:lnSpc>
                <a:spcPct val="80000"/>
              </a:lnSpc>
              <a:spcBef>
                <a:spcPts val="1200"/>
              </a:spcBef>
              <a:buClr>
                <a:schemeClr val="tx2"/>
              </a:buClr>
            </a:pPr>
            <a:endParaRPr lang="en-US" b="1" dirty="0">
              <a:solidFill>
                <a:schemeClr val="tx1">
                  <a:lumMod val="75000"/>
                </a:schemeClr>
              </a:solidFill>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GB">
                <a:solidFill>
                  <a:srgbClr val="FF9E16"/>
                </a:solidFill>
              </a:rPr>
              <a:t>Update Related Expected Documents</a:t>
            </a:r>
          </a:p>
        </p:txBody>
      </p:sp>
      <p:grpSp>
        <p:nvGrpSpPr>
          <p:cNvPr id="2" name="Group 1" descr="Screenshot showing steps 5-7">
            <a:extLst>
              <a:ext uri="{FF2B5EF4-FFF2-40B4-BE49-F238E27FC236}">
                <a16:creationId xmlns:a16="http://schemas.microsoft.com/office/drawing/2014/main" id="{D86067B7-CEBD-79A5-B108-86405EA347C4}"/>
              </a:ext>
            </a:extLst>
          </p:cNvPr>
          <p:cNvGrpSpPr/>
          <p:nvPr/>
        </p:nvGrpSpPr>
        <p:grpSpPr>
          <a:xfrm>
            <a:off x="4304779" y="1396994"/>
            <a:ext cx="7610918" cy="2867734"/>
            <a:chOff x="4200732" y="1109337"/>
            <a:chExt cx="7610918" cy="2867734"/>
          </a:xfrm>
        </p:grpSpPr>
        <p:pic>
          <p:nvPicPr>
            <p:cNvPr id="7" name="Picture 6">
              <a:extLst>
                <a:ext uri="{FF2B5EF4-FFF2-40B4-BE49-F238E27FC236}">
                  <a16:creationId xmlns:a16="http://schemas.microsoft.com/office/drawing/2014/main" id="{9DAC03C8-6CAE-45E0-890C-B088508A5087}"/>
                </a:ext>
              </a:extLst>
            </p:cNvPr>
            <p:cNvPicPr>
              <a:picLocks noChangeAspect="1"/>
            </p:cNvPicPr>
            <p:nvPr/>
          </p:nvPicPr>
          <p:blipFill>
            <a:blip r:embed="rId3"/>
            <a:stretch>
              <a:fillRect/>
            </a:stretch>
          </p:blipFill>
          <p:spPr>
            <a:xfrm>
              <a:off x="4200732" y="1109337"/>
              <a:ext cx="7610918" cy="2819451"/>
            </a:xfrm>
            <a:prstGeom prst="rect">
              <a:avLst/>
            </a:prstGeom>
            <a:ln>
              <a:noFill/>
            </a:ln>
            <a:effectLst>
              <a:outerShdw blurRad="292100" dist="139700" dir="2700000" algn="tl" rotWithShape="0">
                <a:srgbClr val="333333">
                  <a:alpha val="65000"/>
                </a:srgbClr>
              </a:outerShdw>
            </a:effectLst>
          </p:spPr>
        </p:pic>
        <p:sp>
          <p:nvSpPr>
            <p:cNvPr id="27" name="Oval 26">
              <a:extLst>
                <a:ext uri="{FF2B5EF4-FFF2-40B4-BE49-F238E27FC236}">
                  <a16:creationId xmlns:a16="http://schemas.microsoft.com/office/drawing/2014/main" id="{A863A038-3BBF-4FCD-88CB-77EA8467CA3C}"/>
                </a:ext>
              </a:extLst>
            </p:cNvPr>
            <p:cNvSpPr/>
            <p:nvPr/>
          </p:nvSpPr>
          <p:spPr>
            <a:xfrm>
              <a:off x="5319080" y="3309822"/>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endParaRPr lang="en-US" sz="1200" dirty="0"/>
            </a:p>
          </p:txBody>
        </p:sp>
        <p:sp>
          <p:nvSpPr>
            <p:cNvPr id="29" name="Oval 28">
              <a:extLst>
                <a:ext uri="{FF2B5EF4-FFF2-40B4-BE49-F238E27FC236}">
                  <a16:creationId xmlns:a16="http://schemas.microsoft.com/office/drawing/2014/main" id="{ADCE2174-BE68-475F-A816-1CCED97AE5B6}"/>
                </a:ext>
              </a:extLst>
            </p:cNvPr>
            <p:cNvSpPr/>
            <p:nvPr/>
          </p:nvSpPr>
          <p:spPr>
            <a:xfrm>
              <a:off x="9015835" y="211672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sp>
          <p:nvSpPr>
            <p:cNvPr id="30" name="Oval 29">
              <a:extLst>
                <a:ext uri="{FF2B5EF4-FFF2-40B4-BE49-F238E27FC236}">
                  <a16:creationId xmlns:a16="http://schemas.microsoft.com/office/drawing/2014/main" id="{7C8CE208-2CBD-4640-9917-41009C0851E7}"/>
                </a:ext>
              </a:extLst>
            </p:cNvPr>
            <p:cNvSpPr/>
            <p:nvPr/>
          </p:nvSpPr>
          <p:spPr>
            <a:xfrm>
              <a:off x="7476774" y="1584017"/>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endParaRPr lang="en-US" sz="1200" dirty="0"/>
            </a:p>
          </p:txBody>
        </p:sp>
        <p:sp>
          <p:nvSpPr>
            <p:cNvPr id="33" name="Rectangle: Rounded Corners 15">
              <a:extLst>
                <a:ext uri="{FF2B5EF4-FFF2-40B4-BE49-F238E27FC236}">
                  <a16:creationId xmlns:a16="http://schemas.microsoft.com/office/drawing/2014/main" id="{83BC9A74-77CE-46B5-8951-5C9CA052E013}"/>
                </a:ext>
              </a:extLst>
            </p:cNvPr>
            <p:cNvSpPr/>
            <p:nvPr/>
          </p:nvSpPr>
          <p:spPr>
            <a:xfrm>
              <a:off x="6570607" y="1698353"/>
              <a:ext cx="792000" cy="28800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34" name="Rectangle: Rounded Corners 15">
              <a:extLst>
                <a:ext uri="{FF2B5EF4-FFF2-40B4-BE49-F238E27FC236}">
                  <a16:creationId xmlns:a16="http://schemas.microsoft.com/office/drawing/2014/main" id="{C74D4CAA-627B-4E6D-B2D4-758A2F33C157}"/>
                </a:ext>
              </a:extLst>
            </p:cNvPr>
            <p:cNvSpPr/>
            <p:nvPr/>
          </p:nvSpPr>
          <p:spPr>
            <a:xfrm>
              <a:off x="4200732" y="3712158"/>
              <a:ext cx="1232781" cy="26491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35" name="Rectangle: Rounded Corners 15">
              <a:extLst>
                <a:ext uri="{FF2B5EF4-FFF2-40B4-BE49-F238E27FC236}">
                  <a16:creationId xmlns:a16="http://schemas.microsoft.com/office/drawing/2014/main" id="{F9189D58-DF96-4A3C-B400-C0EADDE900DE}"/>
                </a:ext>
              </a:extLst>
            </p:cNvPr>
            <p:cNvSpPr/>
            <p:nvPr/>
          </p:nvSpPr>
          <p:spPr>
            <a:xfrm>
              <a:off x="9583386" y="2195075"/>
              <a:ext cx="708478" cy="24656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grpSp>
      <p:grpSp>
        <p:nvGrpSpPr>
          <p:cNvPr id="3" name="Group 2" descr="Screenshot showing step 7">
            <a:extLst>
              <a:ext uri="{FF2B5EF4-FFF2-40B4-BE49-F238E27FC236}">
                <a16:creationId xmlns:a16="http://schemas.microsoft.com/office/drawing/2014/main" id="{B652D6A3-891F-05A0-AF82-2FA761F5CB01}"/>
              </a:ext>
            </a:extLst>
          </p:cNvPr>
          <p:cNvGrpSpPr/>
          <p:nvPr/>
        </p:nvGrpSpPr>
        <p:grpSpPr>
          <a:xfrm>
            <a:off x="3851271" y="4691125"/>
            <a:ext cx="8064426" cy="1408968"/>
            <a:chOff x="3899909" y="4231693"/>
            <a:chExt cx="8064426" cy="1408968"/>
          </a:xfrm>
        </p:grpSpPr>
        <p:pic>
          <p:nvPicPr>
            <p:cNvPr id="9" name="Picture 8">
              <a:extLst>
                <a:ext uri="{FF2B5EF4-FFF2-40B4-BE49-F238E27FC236}">
                  <a16:creationId xmlns:a16="http://schemas.microsoft.com/office/drawing/2014/main" id="{263FA546-DCFD-458C-8721-EA4F94A31E21}"/>
                </a:ext>
              </a:extLst>
            </p:cNvPr>
            <p:cNvPicPr>
              <a:picLocks noChangeAspect="1"/>
            </p:cNvPicPr>
            <p:nvPr/>
          </p:nvPicPr>
          <p:blipFill>
            <a:blip r:embed="rId4"/>
            <a:stretch>
              <a:fillRect/>
            </a:stretch>
          </p:blipFill>
          <p:spPr>
            <a:xfrm>
              <a:off x="3899909" y="4231693"/>
              <a:ext cx="8015788" cy="1408968"/>
            </a:xfrm>
            <a:prstGeom prst="rect">
              <a:avLst/>
            </a:prstGeom>
            <a:ln>
              <a:noFill/>
            </a:ln>
            <a:effectLst>
              <a:outerShdw blurRad="292100" dist="139700" dir="2700000" algn="tl" rotWithShape="0">
                <a:srgbClr val="333333">
                  <a:alpha val="65000"/>
                </a:srgbClr>
              </a:outerShdw>
            </a:effectLst>
          </p:spPr>
        </p:pic>
        <p:sp>
          <p:nvSpPr>
            <p:cNvPr id="20" name="Rectangle: Rounded Corners 15">
              <a:extLst>
                <a:ext uri="{FF2B5EF4-FFF2-40B4-BE49-F238E27FC236}">
                  <a16:creationId xmlns:a16="http://schemas.microsoft.com/office/drawing/2014/main" id="{54CC1AE4-69E9-4A47-B357-3D61081273C3}"/>
                </a:ext>
              </a:extLst>
            </p:cNvPr>
            <p:cNvSpPr/>
            <p:nvPr/>
          </p:nvSpPr>
          <p:spPr>
            <a:xfrm>
              <a:off x="11517549" y="5324139"/>
              <a:ext cx="446786" cy="23035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E16"/>
                </a:solidFill>
                <a:effectLst/>
                <a:uLnTx/>
                <a:uFillTx/>
                <a:latin typeface="Calibri"/>
                <a:ea typeface="+mn-ea"/>
                <a:cs typeface="+mn-cs"/>
              </a:endParaRPr>
            </a:p>
          </p:txBody>
        </p:sp>
        <p:sp>
          <p:nvSpPr>
            <p:cNvPr id="22" name="Oval 21">
              <a:extLst>
                <a:ext uri="{FF2B5EF4-FFF2-40B4-BE49-F238E27FC236}">
                  <a16:creationId xmlns:a16="http://schemas.microsoft.com/office/drawing/2014/main" id="{DB09E3C8-BCDB-426E-8756-1DFC1630434B}"/>
                </a:ext>
              </a:extLst>
            </p:cNvPr>
            <p:cNvSpPr/>
            <p:nvPr/>
          </p:nvSpPr>
          <p:spPr>
            <a:xfrm>
              <a:off x="10919214" y="523832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endParaRPr lang="en-US" sz="1200" dirty="0"/>
            </a:p>
          </p:txBody>
        </p:sp>
      </p:grpSp>
    </p:spTree>
    <p:extLst>
      <p:ext uri="{BB962C8B-B14F-4D97-AF65-F5344CB8AC3E}">
        <p14:creationId xmlns:p14="http://schemas.microsoft.com/office/powerpoint/2010/main" val="384493382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71B2C-F4CF-4006-95E2-065F3F857572}"/>
              </a:ext>
            </a:extLst>
          </p:cNvPr>
          <p:cNvSpPr txBox="1"/>
          <p:nvPr/>
        </p:nvSpPr>
        <p:spPr>
          <a:xfrm>
            <a:off x="576163" y="1396008"/>
            <a:ext cx="4330418" cy="4388253"/>
          </a:xfrm>
          <a:prstGeom prst="rect">
            <a:avLst/>
          </a:prstGeom>
          <a:noFill/>
        </p:spPr>
        <p:txBody>
          <a:bodyPr wrap="square" rtlCol="0">
            <a:spAutoFit/>
          </a:bodyPr>
          <a:lstStyle/>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Hover over an Expected Document with Related Expected Documents and click on the </a:t>
            </a:r>
            <a:r>
              <a:rPr lang="en-US" b="1" dirty="0">
                <a:solidFill>
                  <a:schemeClr val="tx1">
                    <a:lumMod val="75000"/>
                  </a:schemeClr>
                </a:solidFill>
              </a:rPr>
              <a:t>Ellipses</a:t>
            </a:r>
          </a:p>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Select </a:t>
            </a:r>
            <a:r>
              <a:rPr lang="en-US" b="1" dirty="0">
                <a:solidFill>
                  <a:schemeClr val="tx1">
                    <a:lumMod val="75000"/>
                  </a:schemeClr>
                </a:solidFill>
              </a:rPr>
              <a:t>Update Related Expected Documents</a:t>
            </a:r>
          </a:p>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Select </a:t>
            </a:r>
            <a:r>
              <a:rPr lang="en-US" b="1" dirty="0">
                <a:solidFill>
                  <a:schemeClr val="tx1">
                    <a:lumMod val="75000"/>
                  </a:schemeClr>
                </a:solidFill>
              </a:rPr>
              <a:t>an option </a:t>
            </a:r>
            <a:r>
              <a:rPr lang="en-US" dirty="0">
                <a:solidFill>
                  <a:schemeClr val="tx1">
                    <a:lumMod val="75000"/>
                  </a:schemeClr>
                </a:solidFill>
              </a:rPr>
              <a:t>in the new window</a:t>
            </a:r>
          </a:p>
          <a:p>
            <a:pPr marL="1074420" lvl="2" indent="-34290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 </a:t>
            </a:r>
            <a:r>
              <a:rPr lang="en-US" sz="1300" dirty="0">
                <a:solidFill>
                  <a:schemeClr val="tx1">
                    <a:lumMod val="75000"/>
                  </a:schemeClr>
                </a:solidFill>
              </a:rPr>
              <a:t>You can update expected documents for all Study Sites in the same Study or same Study Country</a:t>
            </a:r>
            <a:endParaRPr lang="en-US" sz="1300" b="1" dirty="0">
              <a:solidFill>
                <a:schemeClr val="tx1">
                  <a:lumMod val="75000"/>
                </a:schemeClr>
              </a:solidFill>
            </a:endParaRPr>
          </a:p>
          <a:p>
            <a:pPr marL="617220" lvl="1" indent="-342900">
              <a:lnSpc>
                <a:spcPct val="80000"/>
              </a:lnSpc>
              <a:spcBef>
                <a:spcPts val="1200"/>
              </a:spcBef>
              <a:buClr>
                <a:schemeClr val="tx2"/>
              </a:buClr>
              <a:buFont typeface="+mj-lt"/>
              <a:buAutoNum type="arabicPeriod" startAt="8"/>
            </a:pPr>
            <a:r>
              <a:rPr lang="en-US" dirty="0">
                <a:solidFill>
                  <a:schemeClr val="tx1">
                    <a:lumMod val="75000"/>
                  </a:schemeClr>
                </a:solidFill>
              </a:rPr>
              <a:t>Click </a:t>
            </a:r>
            <a:r>
              <a:rPr lang="en-US" b="1" dirty="0">
                <a:solidFill>
                  <a:schemeClr val="tx1">
                    <a:lumMod val="75000"/>
                  </a:schemeClr>
                </a:solidFill>
              </a:rPr>
              <a:t>Continue</a:t>
            </a:r>
          </a:p>
          <a:p>
            <a:pPr marL="1017270" lvl="2" indent="-28575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A yellow banner will be displayed on top of the page when the bulk updates start</a:t>
            </a:r>
          </a:p>
          <a:p>
            <a:pPr marL="1017270" lvl="2" indent="-285750">
              <a:lnSpc>
                <a:spcPct val="80000"/>
              </a:lnSpc>
              <a:spcBef>
                <a:spcPts val="1200"/>
              </a:spcBef>
              <a:buClr>
                <a:schemeClr val="tx1"/>
              </a:buClr>
              <a:buFont typeface="Calibri" panose="020F0502020204030204" pitchFamily="34" charset="0"/>
              <a:buChar char="—"/>
            </a:pPr>
            <a:r>
              <a:rPr lang="en-US" sz="1300" b="1" dirty="0">
                <a:solidFill>
                  <a:schemeClr val="tx1">
                    <a:lumMod val="75000"/>
                  </a:schemeClr>
                </a:solidFill>
              </a:rPr>
              <a:t>Note</a:t>
            </a:r>
            <a:r>
              <a:rPr lang="en-US" sz="1300" dirty="0">
                <a:solidFill>
                  <a:schemeClr val="tx1">
                    <a:lumMod val="75000"/>
                  </a:schemeClr>
                </a:solidFill>
              </a:rPr>
              <a:t>: Vault will now “copy and paste” the values you update for Requiredness and # Expected for one site, across all Study Sites in that Country</a:t>
            </a:r>
          </a:p>
          <a:p>
            <a:pPr marL="274320" lvl="1">
              <a:lnSpc>
                <a:spcPct val="80000"/>
              </a:lnSpc>
              <a:spcBef>
                <a:spcPts val="1200"/>
              </a:spcBef>
              <a:buClr>
                <a:schemeClr val="tx2"/>
              </a:buClr>
            </a:pPr>
            <a:endParaRPr kumimoji="0" lang="en-US" sz="1800" b="0" i="0" u="none" strike="noStrike" kern="1200" cap="none" spc="0" normalizeH="0" baseline="0" noProof="0" dirty="0">
              <a:ln>
                <a:noFill/>
              </a:ln>
              <a:solidFill>
                <a:schemeClr val="tx1">
                  <a:lumMod val="7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0BDF895-E3CF-485A-A630-FC4CCC3921DF}"/>
              </a:ext>
            </a:extLst>
          </p:cNvPr>
          <p:cNvSpPr>
            <a:spLocks noGrp="1"/>
          </p:cNvSpPr>
          <p:nvPr>
            <p:ph type="title"/>
          </p:nvPr>
        </p:nvSpPr>
        <p:spPr/>
        <p:txBody>
          <a:bodyPr/>
          <a:lstStyle/>
          <a:p>
            <a:r>
              <a:rPr lang="en-GB">
                <a:solidFill>
                  <a:srgbClr val="FF9E16"/>
                </a:solidFill>
              </a:rPr>
              <a:t>Update Related Expected Documents</a:t>
            </a:r>
          </a:p>
        </p:txBody>
      </p:sp>
      <p:grpSp>
        <p:nvGrpSpPr>
          <p:cNvPr id="3" name="Group 2" descr="Screenshot showing steps 10 and 11">
            <a:extLst>
              <a:ext uri="{FF2B5EF4-FFF2-40B4-BE49-F238E27FC236}">
                <a16:creationId xmlns:a16="http://schemas.microsoft.com/office/drawing/2014/main" id="{4096FB5F-C8E9-AB65-6657-17B26ED9FA3B}"/>
              </a:ext>
            </a:extLst>
          </p:cNvPr>
          <p:cNvGrpSpPr/>
          <p:nvPr/>
        </p:nvGrpSpPr>
        <p:grpSpPr>
          <a:xfrm>
            <a:off x="7023606" y="4457153"/>
            <a:ext cx="5018587" cy="2123502"/>
            <a:chOff x="7023606" y="4457153"/>
            <a:chExt cx="5018587" cy="2123502"/>
          </a:xfrm>
        </p:grpSpPr>
        <p:pic>
          <p:nvPicPr>
            <p:cNvPr id="10" name="Picture 9">
              <a:extLst>
                <a:ext uri="{FF2B5EF4-FFF2-40B4-BE49-F238E27FC236}">
                  <a16:creationId xmlns:a16="http://schemas.microsoft.com/office/drawing/2014/main" id="{DF986348-F133-428C-A2D7-EE454DECC667}"/>
                </a:ext>
              </a:extLst>
            </p:cNvPr>
            <p:cNvPicPr>
              <a:picLocks noChangeAspect="1"/>
            </p:cNvPicPr>
            <p:nvPr/>
          </p:nvPicPr>
          <p:blipFill>
            <a:blip r:embed="rId3"/>
            <a:stretch>
              <a:fillRect/>
            </a:stretch>
          </p:blipFill>
          <p:spPr>
            <a:xfrm>
              <a:off x="7438316" y="4457153"/>
              <a:ext cx="3993871" cy="2123502"/>
            </a:xfrm>
            <a:prstGeom prst="rect">
              <a:avLst/>
            </a:prstGeom>
            <a:ln>
              <a:noFill/>
            </a:ln>
            <a:effectLst>
              <a:outerShdw blurRad="292100" dist="139700" dir="2700000" algn="tl" rotWithShape="0">
                <a:srgbClr val="333333">
                  <a:alpha val="65000"/>
                </a:srgbClr>
              </a:outerShdw>
            </a:effectLst>
          </p:spPr>
        </p:pic>
        <p:sp>
          <p:nvSpPr>
            <p:cNvPr id="32" name="Rectangle: Rounded Corners 15">
              <a:extLst>
                <a:ext uri="{FF2B5EF4-FFF2-40B4-BE49-F238E27FC236}">
                  <a16:creationId xmlns:a16="http://schemas.microsoft.com/office/drawing/2014/main" id="{97DA0AC3-7378-43DB-9916-75966C1F5E3E}"/>
                </a:ext>
              </a:extLst>
            </p:cNvPr>
            <p:cNvSpPr/>
            <p:nvPr/>
          </p:nvSpPr>
          <p:spPr>
            <a:xfrm>
              <a:off x="7521955" y="5156957"/>
              <a:ext cx="3480027" cy="68855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9E16"/>
                </a:solidFill>
                <a:effectLst/>
                <a:uLnTx/>
                <a:uFillTx/>
                <a:latin typeface="Calibri"/>
                <a:ea typeface="+mn-ea"/>
                <a:cs typeface="+mn-cs"/>
              </a:endParaRPr>
            </a:p>
          </p:txBody>
        </p:sp>
        <p:sp>
          <p:nvSpPr>
            <p:cNvPr id="34" name="Rectangle: Rounded Corners 4">
              <a:extLst>
                <a:ext uri="{FF2B5EF4-FFF2-40B4-BE49-F238E27FC236}">
                  <a16:creationId xmlns:a16="http://schemas.microsoft.com/office/drawing/2014/main" id="{780FAD10-03DA-4334-A5D7-4D1783E006DC}"/>
                </a:ext>
              </a:extLst>
            </p:cNvPr>
            <p:cNvSpPr/>
            <p:nvPr/>
          </p:nvSpPr>
          <p:spPr>
            <a:xfrm>
              <a:off x="10730420" y="6203873"/>
              <a:ext cx="742916" cy="37678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9" name="Oval 18">
              <a:extLst>
                <a:ext uri="{FF2B5EF4-FFF2-40B4-BE49-F238E27FC236}">
                  <a16:creationId xmlns:a16="http://schemas.microsoft.com/office/drawing/2014/main" id="{73F7783C-0481-423E-8A95-427B8368A68D}"/>
                </a:ext>
              </a:extLst>
            </p:cNvPr>
            <p:cNvSpPr/>
            <p:nvPr/>
          </p:nvSpPr>
          <p:spPr>
            <a:xfrm>
              <a:off x="7023606" y="5355625"/>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10</a:t>
              </a:r>
              <a:endParaRPr lang="en-US" sz="1200" dirty="0"/>
            </a:p>
          </p:txBody>
        </p:sp>
        <p:sp>
          <p:nvSpPr>
            <p:cNvPr id="20" name="Oval 19">
              <a:extLst>
                <a:ext uri="{FF2B5EF4-FFF2-40B4-BE49-F238E27FC236}">
                  <a16:creationId xmlns:a16="http://schemas.microsoft.com/office/drawing/2014/main" id="{7C0F39F7-A7DD-426B-992E-F9A6C8E66593}"/>
                </a:ext>
              </a:extLst>
            </p:cNvPr>
            <p:cNvSpPr/>
            <p:nvPr/>
          </p:nvSpPr>
          <p:spPr>
            <a:xfrm>
              <a:off x="11584993" y="5976718"/>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11</a:t>
              </a:r>
              <a:endParaRPr lang="en-US" sz="1200" dirty="0"/>
            </a:p>
          </p:txBody>
        </p:sp>
      </p:grpSp>
      <p:grpSp>
        <p:nvGrpSpPr>
          <p:cNvPr id="2" name="Group 1" descr="Screenshot showing steps 8 and 9">
            <a:extLst>
              <a:ext uri="{FF2B5EF4-FFF2-40B4-BE49-F238E27FC236}">
                <a16:creationId xmlns:a16="http://schemas.microsoft.com/office/drawing/2014/main" id="{1675380C-EA8A-6F36-CD8A-9DA5849197DB}"/>
              </a:ext>
            </a:extLst>
          </p:cNvPr>
          <p:cNvGrpSpPr/>
          <p:nvPr/>
        </p:nvGrpSpPr>
        <p:grpSpPr>
          <a:xfrm>
            <a:off x="4962600" y="1163919"/>
            <a:ext cx="4579212" cy="3240515"/>
            <a:chOff x="4856040" y="1145407"/>
            <a:chExt cx="4579212" cy="3240515"/>
          </a:xfrm>
        </p:grpSpPr>
        <p:pic>
          <p:nvPicPr>
            <p:cNvPr id="7" name="Picture 6">
              <a:extLst>
                <a:ext uri="{FF2B5EF4-FFF2-40B4-BE49-F238E27FC236}">
                  <a16:creationId xmlns:a16="http://schemas.microsoft.com/office/drawing/2014/main" id="{70A97C55-A54D-4A8D-9E96-B7515FFE2BC5}"/>
                </a:ext>
              </a:extLst>
            </p:cNvPr>
            <p:cNvPicPr>
              <a:picLocks noChangeAspect="1"/>
            </p:cNvPicPr>
            <p:nvPr/>
          </p:nvPicPr>
          <p:blipFill>
            <a:blip r:embed="rId4"/>
            <a:stretch>
              <a:fillRect/>
            </a:stretch>
          </p:blipFill>
          <p:spPr>
            <a:xfrm>
              <a:off x="4856040" y="1145407"/>
              <a:ext cx="4330418" cy="3127157"/>
            </a:xfrm>
            <a:prstGeom prst="rect">
              <a:avLst/>
            </a:prstGeom>
            <a:ln>
              <a:noFill/>
            </a:ln>
            <a:effectLst>
              <a:outerShdw blurRad="292100" dist="139700" dir="2700000" algn="tl" rotWithShape="0">
                <a:srgbClr val="333333">
                  <a:alpha val="65000"/>
                </a:srgbClr>
              </a:outerShdw>
            </a:effectLst>
          </p:spPr>
        </p:pic>
        <p:sp>
          <p:nvSpPr>
            <p:cNvPr id="24" name="Rectangle: Rounded Corners 15">
              <a:extLst>
                <a:ext uri="{FF2B5EF4-FFF2-40B4-BE49-F238E27FC236}">
                  <a16:creationId xmlns:a16="http://schemas.microsoft.com/office/drawing/2014/main" id="{ECDE8A21-3357-4C63-A2A5-6BDD5AE3F7CB}"/>
                </a:ext>
              </a:extLst>
            </p:cNvPr>
            <p:cNvSpPr/>
            <p:nvPr/>
          </p:nvSpPr>
          <p:spPr>
            <a:xfrm>
              <a:off x="4925079" y="4034380"/>
              <a:ext cx="1304502" cy="30074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9E16"/>
                </a:solidFill>
                <a:effectLst/>
                <a:uLnTx/>
                <a:uFillTx/>
                <a:latin typeface="Calibri"/>
                <a:ea typeface="+mn-ea"/>
                <a:cs typeface="+mn-cs"/>
              </a:endParaRPr>
            </a:p>
          </p:txBody>
        </p:sp>
        <p:sp>
          <p:nvSpPr>
            <p:cNvPr id="14" name="Oval 13">
              <a:extLst>
                <a:ext uri="{FF2B5EF4-FFF2-40B4-BE49-F238E27FC236}">
                  <a16:creationId xmlns:a16="http://schemas.microsoft.com/office/drawing/2014/main" id="{926D7555-7F27-4C74-B72C-58EC2D795DCA}"/>
                </a:ext>
              </a:extLst>
            </p:cNvPr>
            <p:cNvSpPr/>
            <p:nvPr/>
          </p:nvSpPr>
          <p:spPr>
            <a:xfrm>
              <a:off x="6341619" y="398358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endParaRPr lang="en-US" sz="1200" dirty="0"/>
            </a:p>
          </p:txBody>
        </p:sp>
        <p:sp>
          <p:nvSpPr>
            <p:cNvPr id="17" name="Oval 16">
              <a:extLst>
                <a:ext uri="{FF2B5EF4-FFF2-40B4-BE49-F238E27FC236}">
                  <a16:creationId xmlns:a16="http://schemas.microsoft.com/office/drawing/2014/main" id="{1A5A2D39-7854-425E-ABB1-216C73CC7815}"/>
                </a:ext>
              </a:extLst>
            </p:cNvPr>
            <p:cNvSpPr/>
            <p:nvPr/>
          </p:nvSpPr>
          <p:spPr>
            <a:xfrm>
              <a:off x="8978052" y="1377496"/>
              <a:ext cx="457200" cy="402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9</a:t>
              </a:r>
              <a:endParaRPr lang="en-US" sz="1200" dirty="0"/>
            </a:p>
          </p:txBody>
        </p:sp>
        <p:sp>
          <p:nvSpPr>
            <p:cNvPr id="22" name="Rectangle: Rounded Corners 15">
              <a:extLst>
                <a:ext uri="{FF2B5EF4-FFF2-40B4-BE49-F238E27FC236}">
                  <a16:creationId xmlns:a16="http://schemas.microsoft.com/office/drawing/2014/main" id="{F8A7279A-84B5-443A-A7FB-D351D0188CF1}"/>
                </a:ext>
              </a:extLst>
            </p:cNvPr>
            <p:cNvSpPr/>
            <p:nvPr/>
          </p:nvSpPr>
          <p:spPr>
            <a:xfrm>
              <a:off x="7311490" y="1321156"/>
              <a:ext cx="1540648" cy="387441"/>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9E16"/>
                </a:solidFill>
                <a:effectLst/>
                <a:uLnTx/>
                <a:uFillTx/>
                <a:latin typeface="Calibri"/>
                <a:ea typeface="+mn-ea"/>
                <a:cs typeface="+mn-cs"/>
              </a:endParaRPr>
            </a:p>
          </p:txBody>
        </p:sp>
      </p:grpSp>
    </p:spTree>
    <p:extLst>
      <p:ext uri="{BB962C8B-B14F-4D97-AF65-F5344CB8AC3E}">
        <p14:creationId xmlns:p14="http://schemas.microsoft.com/office/powerpoint/2010/main" val="310209478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Managing Your Trial in Vault</a:t>
            </a:r>
          </a:p>
        </p:txBody>
      </p:sp>
      <p:sp>
        <p:nvSpPr>
          <p:cNvPr id="5" name="Subtitle 4">
            <a:extLst>
              <a:ext uri="{FF2B5EF4-FFF2-40B4-BE49-F238E27FC236}">
                <a16:creationId xmlns:a16="http://schemas.microsoft.com/office/drawing/2014/main" id="{C403D1A0-9F88-4FA5-86AE-084BE35CB29C}"/>
              </a:ext>
            </a:extLst>
          </p:cNvPr>
          <p:cNvSpPr>
            <a:spLocks noGrp="1"/>
          </p:cNvSpPr>
          <p:nvPr>
            <p:ph type="subTitle" idx="1"/>
          </p:nvPr>
        </p:nvSpPr>
        <p:spPr/>
        <p:txBody>
          <a:bodyPr/>
          <a:lstStyle/>
          <a:p>
            <a:r>
              <a:rPr lang="en-US"/>
              <a:t>Good Vault Practices</a:t>
            </a:r>
          </a:p>
        </p:txBody>
      </p:sp>
    </p:spTree>
    <p:extLst>
      <p:ext uri="{BB962C8B-B14F-4D97-AF65-F5344CB8AC3E}">
        <p14:creationId xmlns:p14="http://schemas.microsoft.com/office/powerpoint/2010/main" val="36795783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p:txBody>
          <a:bodyPr/>
          <a:lstStyle/>
          <a:p>
            <a:r>
              <a:rPr lang="en-GB"/>
              <a:t>Content Outline</a:t>
            </a:r>
          </a:p>
        </p:txBody>
      </p:sp>
      <p:grpSp>
        <p:nvGrpSpPr>
          <p:cNvPr id="2" name="Group 1" descr="3. How to manage protocol amendments">
            <a:extLst>
              <a:ext uri="{FF2B5EF4-FFF2-40B4-BE49-F238E27FC236}">
                <a16:creationId xmlns:a16="http://schemas.microsoft.com/office/drawing/2014/main" id="{EBB1F40E-6332-4D76-8633-CC39F487B48C}"/>
              </a:ext>
            </a:extLst>
          </p:cNvPr>
          <p:cNvGrpSpPr/>
          <p:nvPr/>
        </p:nvGrpSpPr>
        <p:grpSpPr>
          <a:xfrm>
            <a:off x="2257992" y="3221677"/>
            <a:ext cx="7821507" cy="751608"/>
            <a:chOff x="2257994" y="3689293"/>
            <a:chExt cx="7676012" cy="1120774"/>
          </a:xfrm>
        </p:grpSpPr>
        <p:sp>
          <p:nvSpPr>
            <p:cNvPr id="31" name="Rectangle 30">
              <a:extLst>
                <a:ext uri="{FF2B5EF4-FFF2-40B4-BE49-F238E27FC236}">
                  <a16:creationId xmlns:a16="http://schemas.microsoft.com/office/drawing/2014/main" id="{9189A9CC-000B-4BAE-817F-82EA3C650672}"/>
                </a:ext>
              </a:extLst>
            </p:cNvPr>
            <p:cNvSpPr/>
            <p:nvPr/>
          </p:nvSpPr>
          <p:spPr>
            <a:xfrm>
              <a:off x="2257994" y="3689293"/>
              <a:ext cx="7676012" cy="112077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rId3" action="ppaction://hlinksldjump"/>
                </a:rPr>
                <a:t>How to </a:t>
              </a:r>
              <a:r>
                <a:rPr lang="en-US" u="sng" dirty="0">
                  <a:solidFill>
                    <a:schemeClr val="accent1"/>
                  </a:solidFill>
                  <a:hlinkClick r:id="rId3" action="ppaction://hlinksldjump"/>
                </a:rPr>
                <a:t>Manage Protocol Amendments</a:t>
              </a:r>
              <a:endParaRPr lang="en-US" u="sng" dirty="0">
                <a:solidFill>
                  <a:schemeClr val="accent1"/>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715483" y="3809224"/>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3</a:t>
              </a:r>
            </a:p>
          </p:txBody>
        </p:sp>
      </p:grpSp>
      <p:grpSp>
        <p:nvGrpSpPr>
          <p:cNvPr id="4" name="Group 3" descr="4. How to complete milestones">
            <a:extLst>
              <a:ext uri="{FF2B5EF4-FFF2-40B4-BE49-F238E27FC236}">
                <a16:creationId xmlns:a16="http://schemas.microsoft.com/office/drawing/2014/main" id="{E236313C-D6E8-4A16-BAE0-DC945308FFAD}"/>
              </a:ext>
            </a:extLst>
          </p:cNvPr>
          <p:cNvGrpSpPr/>
          <p:nvPr/>
        </p:nvGrpSpPr>
        <p:grpSpPr>
          <a:xfrm>
            <a:off x="2257992" y="4053713"/>
            <a:ext cx="7821507" cy="751608"/>
            <a:chOff x="2257994" y="4924800"/>
            <a:chExt cx="7676012" cy="1242000"/>
          </a:xfrm>
        </p:grpSpPr>
        <p:sp>
          <p:nvSpPr>
            <p:cNvPr id="36" name="Rectangle 35">
              <a:extLst>
                <a:ext uri="{FF2B5EF4-FFF2-40B4-BE49-F238E27FC236}">
                  <a16:creationId xmlns:a16="http://schemas.microsoft.com/office/drawing/2014/main" id="{CB541FA0-B51D-4B55-9307-08918A75F6EA}"/>
                </a:ext>
              </a:extLst>
            </p:cNvPr>
            <p:cNvSpPr/>
            <p:nvPr/>
          </p:nvSpPr>
          <p:spPr>
            <a:xfrm>
              <a:off x="2257994" y="4924800"/>
              <a:ext cx="7676012" cy="124200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GB" dirty="0">
                  <a:solidFill>
                    <a:schemeClr val="bg1">
                      <a:lumMod val="50000"/>
                    </a:schemeClr>
                  </a:solidFill>
                  <a:hlinkClick r:id="rId4" action="ppaction://hlinksldjump"/>
                </a:rPr>
                <a:t>How to Complete Milestones</a:t>
              </a:r>
              <a:endParaRPr lang="en-GB" dirty="0">
                <a:solidFill>
                  <a:schemeClr val="bg1">
                    <a:lumMod val="50000"/>
                  </a:schemeClr>
                </a:solidFill>
                <a:hlinkClick r:id="" action="ppaction://noaction"/>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712215" y="5108272"/>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4</a:t>
              </a:r>
            </a:p>
          </p:txBody>
        </p:sp>
      </p:grpSp>
      <p:grpSp>
        <p:nvGrpSpPr>
          <p:cNvPr id="12" name="Group 11" descr="1. How to activate a study, study country and study site including how to activate a study, how to move a study country/site to active and how to activate several study countries/sites at once">
            <a:extLst>
              <a:ext uri="{FF2B5EF4-FFF2-40B4-BE49-F238E27FC236}">
                <a16:creationId xmlns:a16="http://schemas.microsoft.com/office/drawing/2014/main" id="{DED16BE7-DD09-40AD-AC9D-D7CFCCDD3BB7}"/>
              </a:ext>
            </a:extLst>
          </p:cNvPr>
          <p:cNvGrpSpPr/>
          <p:nvPr/>
        </p:nvGrpSpPr>
        <p:grpSpPr>
          <a:xfrm>
            <a:off x="2257994" y="1006669"/>
            <a:ext cx="7821508" cy="1333760"/>
            <a:chOff x="2257994" y="4513828"/>
            <a:chExt cx="7676012" cy="1492701"/>
          </a:xfrm>
        </p:grpSpPr>
        <p:sp>
          <p:nvSpPr>
            <p:cNvPr id="13" name="Rectangle 12">
              <a:extLst>
                <a:ext uri="{FF2B5EF4-FFF2-40B4-BE49-F238E27FC236}">
                  <a16:creationId xmlns:a16="http://schemas.microsoft.com/office/drawing/2014/main" id="{C652AC9E-BDB5-4F50-9BA6-4E99E2AF16BC}"/>
                </a:ext>
              </a:extLst>
            </p:cNvPr>
            <p:cNvSpPr/>
            <p:nvPr/>
          </p:nvSpPr>
          <p:spPr>
            <a:xfrm>
              <a:off x="2257994" y="4513828"/>
              <a:ext cx="7676012" cy="1492701"/>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u="sng" dirty="0">
                  <a:solidFill>
                    <a:schemeClr val="accent1"/>
                  </a:solidFill>
                </a:rPr>
                <a:t>How to Activate a Study, Study Country, and Study Site</a:t>
              </a:r>
            </a:p>
            <a:p>
              <a:pPr marL="630238" indent="-285750">
                <a:buClr>
                  <a:schemeClr val="tx2"/>
                </a:buClr>
                <a:buFont typeface="Arial" panose="020B0604020202020204" pitchFamily="34" charset="0"/>
                <a:buChar char="•"/>
              </a:pPr>
              <a:r>
                <a:rPr lang="en-GB" dirty="0">
                  <a:solidFill>
                    <a:schemeClr val="bg1">
                      <a:lumMod val="50000"/>
                    </a:schemeClr>
                  </a:solidFill>
                  <a:hlinkClick r:id="rId5" action="ppaction://hlinksldjump"/>
                </a:rPr>
                <a:t>How to </a:t>
              </a:r>
              <a:r>
                <a:rPr lang="en-GB" u="sng" dirty="0">
                  <a:solidFill>
                    <a:schemeClr val="accent1"/>
                  </a:solidFill>
                </a:rPr>
                <a:t>activate a Study</a:t>
              </a:r>
            </a:p>
            <a:p>
              <a:pPr marL="630238" indent="-285750">
                <a:buClr>
                  <a:schemeClr val="tx2"/>
                </a:buClr>
                <a:buFont typeface="Arial" panose="020B0604020202020204" pitchFamily="34" charset="0"/>
                <a:buChar char="•"/>
              </a:pPr>
              <a:r>
                <a:rPr lang="en-US" dirty="0">
                  <a:solidFill>
                    <a:schemeClr val="accent1"/>
                  </a:solidFill>
                  <a:hlinkClick r:id="rId6" action="ppaction://hlinksldjump">
                    <a:extLst>
                      <a:ext uri="{A12FA001-AC4F-418D-AE19-62706E023703}">
                        <ahyp:hlinkClr xmlns:ahyp="http://schemas.microsoft.com/office/drawing/2018/hyperlinkcolor" val="tx"/>
                      </a:ext>
                    </a:extLst>
                  </a:hlinkClick>
                </a:rPr>
                <a:t>How to move a Study Country and Study Site </a:t>
              </a:r>
              <a:r>
                <a:rPr lang="en-US" u="sng" dirty="0">
                  <a:solidFill>
                    <a:schemeClr val="accent1"/>
                  </a:solidFill>
                  <a:hlinkClick r:id="rId6" action="ppaction://hlinksldjump">
                    <a:extLst>
                      <a:ext uri="{A12FA001-AC4F-418D-AE19-62706E023703}">
                        <ahyp:hlinkClr xmlns:ahyp="http://schemas.microsoft.com/office/drawing/2018/hyperlinkcolor" val="tx"/>
                      </a:ext>
                    </a:extLst>
                  </a:hlinkClick>
                </a:rPr>
                <a:t>to </a:t>
              </a:r>
              <a:r>
                <a:rPr lang="en-US" u="sng" dirty="0">
                  <a:solidFill>
                    <a:schemeClr val="accent1"/>
                  </a:solidFill>
                </a:rPr>
                <a:t>Active</a:t>
              </a:r>
            </a:p>
            <a:p>
              <a:pPr marL="630238" indent="-285750">
                <a:buClr>
                  <a:schemeClr val="tx2"/>
                </a:buClr>
                <a:buFont typeface="Arial" panose="020B0604020202020204" pitchFamily="34" charset="0"/>
                <a:buChar char="•"/>
              </a:pPr>
              <a:r>
                <a:rPr lang="en-US" dirty="0">
                  <a:solidFill>
                    <a:schemeClr val="bg1">
                      <a:lumMod val="50000"/>
                    </a:schemeClr>
                  </a:solidFill>
                  <a:hlinkClick r:id="rId3" action="ppaction://hlinksldjump"/>
                </a:rPr>
                <a:t>How to activate Several Study Countries and Sites at once</a:t>
              </a:r>
              <a:endParaRPr lang="en-US" dirty="0">
                <a:solidFill>
                  <a:schemeClr val="bg1">
                    <a:lumMod val="50000"/>
                  </a:schemeClr>
                </a:solidFill>
              </a:endParaRPr>
            </a:p>
          </p:txBody>
        </p:sp>
        <p:sp>
          <p:nvSpPr>
            <p:cNvPr id="14" name="Rectangle 13">
              <a:extLst>
                <a:ext uri="{FF2B5EF4-FFF2-40B4-BE49-F238E27FC236}">
                  <a16:creationId xmlns:a16="http://schemas.microsoft.com/office/drawing/2014/main" id="{D458DF35-68D7-4E96-8416-D8CB57C9CC11}"/>
                </a:ext>
              </a:extLst>
            </p:cNvPr>
            <p:cNvSpPr/>
            <p:nvPr/>
          </p:nvSpPr>
          <p:spPr>
            <a:xfrm>
              <a:off x="2715481" y="4822650"/>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grpSp>
        <p:nvGrpSpPr>
          <p:cNvPr id="15" name="Group 14" descr="2. How to update a study person including how to add person specific expected documents">
            <a:extLst>
              <a:ext uri="{FF2B5EF4-FFF2-40B4-BE49-F238E27FC236}">
                <a16:creationId xmlns:a16="http://schemas.microsoft.com/office/drawing/2014/main" id="{F8BF31F7-3BC6-764C-9B3D-C9CE14745809}"/>
              </a:ext>
            </a:extLst>
          </p:cNvPr>
          <p:cNvGrpSpPr/>
          <p:nvPr/>
        </p:nvGrpSpPr>
        <p:grpSpPr>
          <a:xfrm>
            <a:off x="2257992" y="2405249"/>
            <a:ext cx="7821507" cy="751608"/>
            <a:chOff x="2257994" y="3689293"/>
            <a:chExt cx="7676012" cy="1120774"/>
          </a:xfrm>
        </p:grpSpPr>
        <p:sp>
          <p:nvSpPr>
            <p:cNvPr id="16" name="Rectangle 15">
              <a:extLst>
                <a:ext uri="{FF2B5EF4-FFF2-40B4-BE49-F238E27FC236}">
                  <a16:creationId xmlns:a16="http://schemas.microsoft.com/office/drawing/2014/main" id="{2B860CD8-49D8-A74F-BDF9-9C11C9E6C101}"/>
                </a:ext>
              </a:extLst>
            </p:cNvPr>
            <p:cNvSpPr/>
            <p:nvPr/>
          </p:nvSpPr>
          <p:spPr>
            <a:xfrm>
              <a:off x="2257994" y="3689293"/>
              <a:ext cx="7676012" cy="112077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buClr>
                  <a:schemeClr val="tx2"/>
                </a:buClr>
              </a:pPr>
              <a:r>
                <a:rPr lang="en-US" dirty="0">
                  <a:solidFill>
                    <a:schemeClr val="bg1">
                      <a:lumMod val="50000"/>
                    </a:schemeClr>
                  </a:solidFill>
                  <a:hlinkClick r:id="rId7" action="ppaction://hlinksldjump"/>
                </a:rPr>
                <a:t>How to Update a Study Person</a:t>
              </a:r>
              <a:endParaRPr lang="en-US" dirty="0">
                <a:solidFill>
                  <a:schemeClr val="bg1">
                    <a:lumMod val="50000"/>
                  </a:schemeClr>
                </a:solidFill>
              </a:endParaRPr>
            </a:p>
            <a:p>
              <a:pPr marL="627063" indent="-285750">
                <a:buClr>
                  <a:schemeClr val="tx2"/>
                </a:buClr>
                <a:buFont typeface="Arial" panose="020B0604020202020204" pitchFamily="34" charset="0"/>
                <a:buChar char="•"/>
              </a:pPr>
              <a:r>
                <a:rPr lang="en-US" u="sng" dirty="0">
                  <a:solidFill>
                    <a:schemeClr val="bg1">
                      <a:lumMod val="50000"/>
                    </a:schemeClr>
                  </a:solidFill>
                  <a:hlinkClick r:id="rId8" action="ppaction://hlinksldjump"/>
                </a:rPr>
                <a:t>How to add Person specific expected documents</a:t>
              </a:r>
              <a:endParaRPr lang="en-US" u="sng" dirty="0">
                <a:solidFill>
                  <a:schemeClr val="accent1"/>
                </a:solidFill>
              </a:endParaRPr>
            </a:p>
          </p:txBody>
        </p:sp>
        <p:sp>
          <p:nvSpPr>
            <p:cNvPr id="17" name="Rectangle 16">
              <a:extLst>
                <a:ext uri="{FF2B5EF4-FFF2-40B4-BE49-F238E27FC236}">
                  <a16:creationId xmlns:a16="http://schemas.microsoft.com/office/drawing/2014/main" id="{CF905FEE-DC00-F445-AD33-583624512BFE}"/>
                </a:ext>
              </a:extLst>
            </p:cNvPr>
            <p:cNvSpPr/>
            <p:nvPr/>
          </p:nvSpPr>
          <p:spPr>
            <a:xfrm>
              <a:off x="2715483" y="3809224"/>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grpSp>
      <p:grpSp>
        <p:nvGrpSpPr>
          <p:cNvPr id="18" name="Group 17" descr="5. How to track study communication">
            <a:extLst>
              <a:ext uri="{FF2B5EF4-FFF2-40B4-BE49-F238E27FC236}">
                <a16:creationId xmlns:a16="http://schemas.microsoft.com/office/drawing/2014/main" id="{0E3A4143-9408-6241-A098-4A3696E247B2}"/>
              </a:ext>
            </a:extLst>
          </p:cNvPr>
          <p:cNvGrpSpPr/>
          <p:nvPr/>
        </p:nvGrpSpPr>
        <p:grpSpPr>
          <a:xfrm>
            <a:off x="2257992" y="4910368"/>
            <a:ext cx="7821507" cy="751608"/>
            <a:chOff x="2257994" y="4924800"/>
            <a:chExt cx="7676012" cy="1242000"/>
          </a:xfrm>
        </p:grpSpPr>
        <p:sp>
          <p:nvSpPr>
            <p:cNvPr id="19" name="Rectangle 18">
              <a:extLst>
                <a:ext uri="{FF2B5EF4-FFF2-40B4-BE49-F238E27FC236}">
                  <a16:creationId xmlns:a16="http://schemas.microsoft.com/office/drawing/2014/main" id="{852E8A6B-2438-AB47-9C1C-A2E6B8F01ABE}"/>
                </a:ext>
              </a:extLst>
            </p:cNvPr>
            <p:cNvSpPr/>
            <p:nvPr/>
          </p:nvSpPr>
          <p:spPr>
            <a:xfrm>
              <a:off x="2257994" y="4924800"/>
              <a:ext cx="7676012" cy="1242000"/>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a:spcBef>
                  <a:spcPts val="1600"/>
                </a:spcBef>
                <a:buClr>
                  <a:schemeClr val="tx2"/>
                </a:buClr>
              </a:pPr>
              <a:r>
                <a:rPr lang="en-US" dirty="0">
                  <a:solidFill>
                    <a:schemeClr val="bg1">
                      <a:lumMod val="50000"/>
                    </a:schemeClr>
                  </a:solidFill>
                  <a:hlinkClick r:id="" action="ppaction://noaction"/>
                </a:rPr>
                <a:t>How to </a:t>
              </a:r>
              <a:r>
                <a:rPr lang="en-US" u="sng" dirty="0">
                  <a:solidFill>
                    <a:schemeClr val="accent1"/>
                  </a:solidFill>
                  <a:hlinkClick r:id="" action="ppaction://noaction"/>
                </a:rPr>
                <a:t>Track Study Communication</a:t>
              </a:r>
              <a:endParaRPr lang="en-US" u="sng" dirty="0">
                <a:solidFill>
                  <a:schemeClr val="accent1"/>
                </a:solidFill>
              </a:endParaRPr>
            </a:p>
          </p:txBody>
        </p:sp>
        <p:sp>
          <p:nvSpPr>
            <p:cNvPr id="20" name="Rectangle 19">
              <a:extLst>
                <a:ext uri="{FF2B5EF4-FFF2-40B4-BE49-F238E27FC236}">
                  <a16:creationId xmlns:a16="http://schemas.microsoft.com/office/drawing/2014/main" id="{E7822964-392A-4243-AACC-77CF5BF2F22B}"/>
                </a:ext>
              </a:extLst>
            </p:cNvPr>
            <p:cNvSpPr/>
            <p:nvPr/>
          </p:nvSpPr>
          <p:spPr>
            <a:xfrm>
              <a:off x="2712215" y="5108272"/>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5</a:t>
              </a:r>
            </a:p>
          </p:txBody>
        </p:sp>
      </p:grpSp>
    </p:spTree>
    <p:extLst>
      <p:ext uri="{BB962C8B-B14F-4D97-AF65-F5344CB8AC3E}">
        <p14:creationId xmlns:p14="http://schemas.microsoft.com/office/powerpoint/2010/main" val="295233056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Study communication log:&#10;&#10;Communication Logs allow tracking of communications for a Study, Study Country or Study Site. There are 3 communication types:&#13;&#10;Ingested Email: created when an email is sent to Vault. The contents become an unclassified document, is associated to a Study and is ready for manual classification. &#13;&#10;Site Communication: to track communications with site personnel regarding site related important information or activities.&#13;&#10;Other Communication: used for all other types of study-related communications at all levels.&#13;&#10;">
            <a:extLst>
              <a:ext uri="{FF2B5EF4-FFF2-40B4-BE49-F238E27FC236}">
                <a16:creationId xmlns:a16="http://schemas.microsoft.com/office/drawing/2014/main" id="{E625BCA8-2729-40BC-B5BE-EDE764583E6D}"/>
              </a:ext>
            </a:extLst>
          </p:cNvPr>
          <p:cNvGrpSpPr/>
          <p:nvPr/>
        </p:nvGrpSpPr>
        <p:grpSpPr>
          <a:xfrm>
            <a:off x="9407487" y="1263359"/>
            <a:ext cx="2497508" cy="5173816"/>
            <a:chOff x="9539055" y="1395135"/>
            <a:chExt cx="2497508" cy="5173816"/>
          </a:xfrm>
        </p:grpSpPr>
        <p:sp>
          <p:nvSpPr>
            <p:cNvPr id="19" name="Round Single Corner Rectangle 35">
              <a:extLst>
                <a:ext uri="{FF2B5EF4-FFF2-40B4-BE49-F238E27FC236}">
                  <a16:creationId xmlns:a16="http://schemas.microsoft.com/office/drawing/2014/main" id="{80858D9A-1399-45A3-BB34-3CFE7F2547C7}"/>
                </a:ext>
              </a:extLst>
            </p:cNvPr>
            <p:cNvSpPr/>
            <p:nvPr/>
          </p:nvSpPr>
          <p:spPr>
            <a:xfrm rot="10800000">
              <a:off x="9610959" y="1690951"/>
              <a:ext cx="2333103" cy="487800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21" name="TextBox 20">
              <a:extLst>
                <a:ext uri="{FF2B5EF4-FFF2-40B4-BE49-F238E27FC236}">
                  <a16:creationId xmlns:a16="http://schemas.microsoft.com/office/drawing/2014/main" id="{168FF750-5403-45A2-BA78-915FE2D3BB4F}"/>
                </a:ext>
              </a:extLst>
            </p:cNvPr>
            <p:cNvSpPr txBox="1"/>
            <p:nvPr/>
          </p:nvSpPr>
          <p:spPr>
            <a:xfrm>
              <a:off x="9555942" y="1942698"/>
              <a:ext cx="2480621" cy="1015663"/>
            </a:xfrm>
            <a:prstGeom prst="rect">
              <a:avLst/>
            </a:prstGeom>
            <a:noFill/>
          </p:spPr>
          <p:txBody>
            <a:bodyPr wrap="square" rtlCol="0">
              <a:spAutoFit/>
            </a:bodyPr>
            <a:lstStyle/>
            <a:p>
              <a:pPr algn="ctr"/>
              <a:r>
                <a:rPr lang="en-US" sz="2000" b="1" dirty="0">
                  <a:solidFill>
                    <a:schemeClr val="bg2">
                      <a:lumMod val="50000"/>
                    </a:schemeClr>
                  </a:solidFill>
                </a:rPr>
                <a:t>Study Communication </a:t>
              </a:r>
            </a:p>
            <a:p>
              <a:pPr algn="ctr"/>
              <a:r>
                <a:rPr lang="en-US" sz="2000" b="1" dirty="0">
                  <a:solidFill>
                    <a:schemeClr val="bg2">
                      <a:lumMod val="50000"/>
                    </a:schemeClr>
                  </a:solidFill>
                </a:rPr>
                <a:t>Log</a:t>
              </a:r>
            </a:p>
          </p:txBody>
        </p:sp>
        <p:sp>
          <p:nvSpPr>
            <p:cNvPr id="23" name="TextBox 22">
              <a:extLst>
                <a:ext uri="{FF2B5EF4-FFF2-40B4-BE49-F238E27FC236}">
                  <a16:creationId xmlns:a16="http://schemas.microsoft.com/office/drawing/2014/main" id="{8B83C159-821C-4320-9457-C32A0B9E884F}"/>
                </a:ext>
              </a:extLst>
            </p:cNvPr>
            <p:cNvSpPr txBox="1"/>
            <p:nvPr/>
          </p:nvSpPr>
          <p:spPr>
            <a:xfrm>
              <a:off x="9539055" y="2808380"/>
              <a:ext cx="2443575" cy="277359"/>
            </a:xfrm>
            <a:prstGeom prst="rect">
              <a:avLst/>
            </a:prstGeom>
            <a:noFill/>
          </p:spPr>
          <p:txBody>
            <a:bodyPr wrap="square" rtlCol="0">
              <a:spAutoFit/>
            </a:bodyPr>
            <a:lstStyle/>
            <a:p>
              <a:pPr marL="285750" indent="-285750">
                <a:buFont typeface="Arial" panose="020B0604020202020204" pitchFamily="34" charset="0"/>
                <a:buChar char="•"/>
              </a:pPr>
              <a:endParaRPr lang="en-US" sz="1200">
                <a:solidFill>
                  <a:schemeClr val="bg2">
                    <a:lumMod val="50000"/>
                  </a:schemeClr>
                </a:solidFill>
              </a:endParaRPr>
            </a:p>
          </p:txBody>
        </p:sp>
        <p:sp>
          <p:nvSpPr>
            <p:cNvPr id="97" name="TextBox 96">
              <a:extLst>
                <a:ext uri="{FF2B5EF4-FFF2-40B4-BE49-F238E27FC236}">
                  <a16:creationId xmlns:a16="http://schemas.microsoft.com/office/drawing/2014/main" id="{E0718698-4861-4189-A56E-63179C035F70}"/>
                </a:ext>
              </a:extLst>
            </p:cNvPr>
            <p:cNvSpPr txBox="1"/>
            <p:nvPr/>
          </p:nvSpPr>
          <p:spPr>
            <a:xfrm>
              <a:off x="9647076" y="2935047"/>
              <a:ext cx="2289412" cy="3600986"/>
            </a:xfrm>
            <a:prstGeom prst="rect">
              <a:avLst/>
            </a:prstGeom>
            <a:noFill/>
          </p:spPr>
          <p:txBody>
            <a:bodyPr wrap="square" rtlCol="0">
              <a:spAutoFit/>
            </a:bodyPr>
            <a:lstStyle/>
            <a:p>
              <a:r>
                <a:rPr lang="en-US" sz="1200" dirty="0"/>
                <a:t>Communication Logs allow tracking of communications for a Study, Study Country or Study Site. There are 3 communication types:</a:t>
              </a:r>
            </a:p>
            <a:p>
              <a:r>
                <a:rPr lang="en-US" sz="1200" b="1" dirty="0"/>
                <a:t>Ingested Email: </a:t>
              </a:r>
              <a:r>
                <a:rPr lang="en-US" sz="1200" dirty="0"/>
                <a:t>created when an email is sent to Vault. The contents become an unclassified document, is associated to a Study and is ready for manual classification. </a:t>
              </a:r>
            </a:p>
            <a:p>
              <a:r>
                <a:rPr lang="en-US" sz="1200" b="1" dirty="0"/>
                <a:t>Site Communication</a:t>
              </a:r>
              <a:r>
                <a:rPr lang="en-US" sz="1200" dirty="0"/>
                <a:t>: to track communications with site personnel regarding site related important information or activities.</a:t>
              </a:r>
            </a:p>
            <a:p>
              <a:r>
                <a:rPr lang="en-US" sz="1200" b="1" dirty="0"/>
                <a:t>Other Communication</a:t>
              </a:r>
              <a:r>
                <a:rPr lang="en-US" sz="1200" dirty="0"/>
                <a:t>: used for all other types of study-related communications at all levels.</a:t>
              </a:r>
            </a:p>
          </p:txBody>
        </p:sp>
        <p:sp>
          <p:nvSpPr>
            <p:cNvPr id="7" name="Oval 6">
              <a:extLst>
                <a:ext uri="{FF2B5EF4-FFF2-40B4-BE49-F238E27FC236}">
                  <a16:creationId xmlns:a16="http://schemas.microsoft.com/office/drawing/2014/main" id="{F3AEAE25-1D8C-4BDE-8686-26F7D5C4BE35}"/>
                </a:ext>
              </a:extLst>
            </p:cNvPr>
            <p:cNvSpPr/>
            <p:nvPr/>
          </p:nvSpPr>
          <p:spPr>
            <a:xfrm>
              <a:off x="10444789" y="1395135"/>
              <a:ext cx="621792" cy="621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0CDC944-7825-4647-AF8F-43A1878BFD52}"/>
                </a:ext>
              </a:extLst>
            </p:cNvPr>
            <p:cNvGrpSpPr>
              <a:grpSpLocks noChangeAspect="1"/>
            </p:cNvGrpSpPr>
            <p:nvPr/>
          </p:nvGrpSpPr>
          <p:grpSpPr bwMode="auto">
            <a:xfrm>
              <a:off x="10512990" y="1479228"/>
              <a:ext cx="495703" cy="473141"/>
              <a:chOff x="5024" y="601"/>
              <a:chExt cx="1442" cy="1396"/>
            </a:xfrm>
            <a:solidFill>
              <a:schemeClr val="bg1"/>
            </a:solidFill>
          </p:grpSpPr>
          <p:sp>
            <p:nvSpPr>
              <p:cNvPr id="61" name="Freeform 5">
                <a:extLst>
                  <a:ext uri="{FF2B5EF4-FFF2-40B4-BE49-F238E27FC236}">
                    <a16:creationId xmlns:a16="http://schemas.microsoft.com/office/drawing/2014/main" id="{B29E169E-CCF2-4B5B-B61B-7644BFCD8D6D}"/>
                  </a:ext>
                </a:extLst>
              </p:cNvPr>
              <p:cNvSpPr>
                <a:spLocks noEditPoints="1"/>
              </p:cNvSpPr>
              <p:nvPr/>
            </p:nvSpPr>
            <p:spPr bwMode="auto">
              <a:xfrm>
                <a:off x="5467" y="601"/>
                <a:ext cx="531" cy="508"/>
              </a:xfrm>
              <a:custGeom>
                <a:avLst/>
                <a:gdLst>
                  <a:gd name="T0" fmla="*/ 73 w 145"/>
                  <a:gd name="T1" fmla="*/ 3 h 138"/>
                  <a:gd name="T2" fmla="*/ 136 w 145"/>
                  <a:gd name="T3" fmla="*/ 51 h 138"/>
                  <a:gd name="T4" fmla="*/ 94 w 145"/>
                  <a:gd name="T5" fmla="*/ 128 h 138"/>
                  <a:gd name="T6" fmla="*/ 12 w 145"/>
                  <a:gd name="T7" fmla="*/ 88 h 138"/>
                  <a:gd name="T8" fmla="*/ 57 w 145"/>
                  <a:gd name="T9" fmla="*/ 6 h 138"/>
                  <a:gd name="T10" fmla="*/ 73 w 145"/>
                  <a:gd name="T11" fmla="*/ 3 h 138"/>
                  <a:gd name="T12" fmla="*/ 73 w 145"/>
                  <a:gd name="T13" fmla="*/ 123 h 138"/>
                  <a:gd name="T14" fmla="*/ 90 w 145"/>
                  <a:gd name="T15" fmla="*/ 121 h 138"/>
                  <a:gd name="T16" fmla="*/ 129 w 145"/>
                  <a:gd name="T17" fmla="*/ 52 h 138"/>
                  <a:gd name="T18" fmla="*/ 46 w 145"/>
                  <a:gd name="T19" fmla="*/ 18 h 138"/>
                  <a:gd name="T20" fmla="*/ 18 w 145"/>
                  <a:gd name="T21" fmla="*/ 79 h 138"/>
                  <a:gd name="T22" fmla="*/ 73 w 145"/>
                  <a:gd name="T23" fmla="*/ 1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38">
                    <a:moveTo>
                      <a:pt x="73" y="3"/>
                    </a:moveTo>
                    <a:cubicBezTo>
                      <a:pt x="103" y="3"/>
                      <a:pt x="129" y="23"/>
                      <a:pt x="136" y="51"/>
                    </a:cubicBezTo>
                    <a:cubicBezTo>
                      <a:pt x="145" y="84"/>
                      <a:pt x="126" y="117"/>
                      <a:pt x="94" y="128"/>
                    </a:cubicBezTo>
                    <a:cubicBezTo>
                      <a:pt x="60" y="138"/>
                      <a:pt x="24" y="121"/>
                      <a:pt x="12" y="88"/>
                    </a:cubicBezTo>
                    <a:cubicBezTo>
                      <a:pt x="0" y="53"/>
                      <a:pt x="21" y="15"/>
                      <a:pt x="57" y="6"/>
                    </a:cubicBezTo>
                    <a:cubicBezTo>
                      <a:pt x="62" y="4"/>
                      <a:pt x="68" y="3"/>
                      <a:pt x="73" y="3"/>
                    </a:cubicBezTo>
                    <a:close/>
                    <a:moveTo>
                      <a:pt x="73" y="123"/>
                    </a:moveTo>
                    <a:cubicBezTo>
                      <a:pt x="79" y="123"/>
                      <a:pt x="84" y="122"/>
                      <a:pt x="90" y="121"/>
                    </a:cubicBezTo>
                    <a:cubicBezTo>
                      <a:pt x="119" y="113"/>
                      <a:pt x="137" y="82"/>
                      <a:pt x="129" y="52"/>
                    </a:cubicBezTo>
                    <a:cubicBezTo>
                      <a:pt x="119" y="17"/>
                      <a:pt x="79" y="0"/>
                      <a:pt x="46" y="18"/>
                    </a:cubicBezTo>
                    <a:cubicBezTo>
                      <a:pt x="24" y="30"/>
                      <a:pt x="12" y="55"/>
                      <a:pt x="18" y="79"/>
                    </a:cubicBezTo>
                    <a:cubicBezTo>
                      <a:pt x="24" y="105"/>
                      <a:pt x="47" y="123"/>
                      <a:pt x="73"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2" name="Freeform 6">
                <a:extLst>
                  <a:ext uri="{FF2B5EF4-FFF2-40B4-BE49-F238E27FC236}">
                    <a16:creationId xmlns:a16="http://schemas.microsoft.com/office/drawing/2014/main" id="{95DCF292-7F19-43A2-AA4C-6E66E732BA8E}"/>
                  </a:ext>
                </a:extLst>
              </p:cNvPr>
              <p:cNvSpPr>
                <a:spLocks noEditPoints="1"/>
              </p:cNvSpPr>
              <p:nvPr/>
            </p:nvSpPr>
            <p:spPr bwMode="auto">
              <a:xfrm>
                <a:off x="5478" y="1493"/>
                <a:ext cx="527" cy="504"/>
              </a:xfrm>
              <a:custGeom>
                <a:avLst/>
                <a:gdLst>
                  <a:gd name="T0" fmla="*/ 71 w 144"/>
                  <a:gd name="T1" fmla="*/ 135 h 137"/>
                  <a:gd name="T2" fmla="*/ 7 w 144"/>
                  <a:gd name="T3" fmla="*/ 86 h 137"/>
                  <a:gd name="T4" fmla="*/ 49 w 144"/>
                  <a:gd name="T5" fmla="*/ 12 h 137"/>
                  <a:gd name="T6" fmla="*/ 132 w 144"/>
                  <a:gd name="T7" fmla="*/ 51 h 137"/>
                  <a:gd name="T8" fmla="*/ 87 w 144"/>
                  <a:gd name="T9" fmla="*/ 133 h 137"/>
                  <a:gd name="T10" fmla="*/ 71 w 144"/>
                  <a:gd name="T11" fmla="*/ 135 h 137"/>
                  <a:gd name="T12" fmla="*/ 70 w 144"/>
                  <a:gd name="T13" fmla="*/ 16 h 137"/>
                  <a:gd name="T14" fmla="*/ 63 w 144"/>
                  <a:gd name="T15" fmla="*/ 16 h 137"/>
                  <a:gd name="T16" fmla="*/ 54 w 144"/>
                  <a:gd name="T17" fmla="*/ 18 h 137"/>
                  <a:gd name="T18" fmla="*/ 16 w 144"/>
                  <a:gd name="T19" fmla="*/ 86 h 137"/>
                  <a:gd name="T20" fmla="*/ 93 w 144"/>
                  <a:gd name="T21" fmla="*/ 123 h 137"/>
                  <a:gd name="T22" fmla="*/ 126 w 144"/>
                  <a:gd name="T23" fmla="*/ 60 h 137"/>
                  <a:gd name="T24" fmla="*/ 70 w 144"/>
                  <a:gd name="T25" fmla="*/ 1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37">
                    <a:moveTo>
                      <a:pt x="71" y="135"/>
                    </a:moveTo>
                    <a:cubicBezTo>
                      <a:pt x="41" y="136"/>
                      <a:pt x="14" y="115"/>
                      <a:pt x="7" y="86"/>
                    </a:cubicBezTo>
                    <a:cubicBezTo>
                      <a:pt x="0" y="54"/>
                      <a:pt x="18" y="23"/>
                      <a:pt x="49" y="12"/>
                    </a:cubicBezTo>
                    <a:cubicBezTo>
                      <a:pt x="83" y="0"/>
                      <a:pt x="120" y="18"/>
                      <a:pt x="132" y="51"/>
                    </a:cubicBezTo>
                    <a:cubicBezTo>
                      <a:pt x="144" y="86"/>
                      <a:pt x="123" y="124"/>
                      <a:pt x="87" y="133"/>
                    </a:cubicBezTo>
                    <a:cubicBezTo>
                      <a:pt x="82" y="135"/>
                      <a:pt x="76" y="136"/>
                      <a:pt x="71" y="135"/>
                    </a:cubicBezTo>
                    <a:close/>
                    <a:moveTo>
                      <a:pt x="70" y="16"/>
                    </a:moveTo>
                    <a:cubicBezTo>
                      <a:pt x="68" y="16"/>
                      <a:pt x="66" y="16"/>
                      <a:pt x="63" y="16"/>
                    </a:cubicBezTo>
                    <a:cubicBezTo>
                      <a:pt x="60" y="17"/>
                      <a:pt x="57" y="17"/>
                      <a:pt x="54" y="18"/>
                    </a:cubicBezTo>
                    <a:cubicBezTo>
                      <a:pt x="25" y="26"/>
                      <a:pt x="7" y="57"/>
                      <a:pt x="16" y="86"/>
                    </a:cubicBezTo>
                    <a:cubicBezTo>
                      <a:pt x="25" y="120"/>
                      <a:pt x="62" y="137"/>
                      <a:pt x="93" y="123"/>
                    </a:cubicBezTo>
                    <a:cubicBezTo>
                      <a:pt x="117" y="113"/>
                      <a:pt x="132" y="87"/>
                      <a:pt x="126" y="60"/>
                    </a:cubicBezTo>
                    <a:cubicBezTo>
                      <a:pt x="121" y="34"/>
                      <a:pt x="97" y="16"/>
                      <a:pt x="7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3" name="Freeform 7">
                <a:extLst>
                  <a:ext uri="{FF2B5EF4-FFF2-40B4-BE49-F238E27FC236}">
                    <a16:creationId xmlns:a16="http://schemas.microsoft.com/office/drawing/2014/main" id="{7C3BBD74-D75B-4C0B-94B7-BEEAD245F0D0}"/>
                  </a:ext>
                </a:extLst>
              </p:cNvPr>
              <p:cNvSpPr>
                <a:spLocks noEditPoints="1"/>
              </p:cNvSpPr>
              <p:nvPr/>
            </p:nvSpPr>
            <p:spPr bwMode="auto">
              <a:xfrm>
                <a:off x="5024" y="1032"/>
                <a:ext cx="523" cy="508"/>
              </a:xfrm>
              <a:custGeom>
                <a:avLst/>
                <a:gdLst>
                  <a:gd name="T0" fmla="*/ 72 w 143"/>
                  <a:gd name="T1" fmla="*/ 137 h 138"/>
                  <a:gd name="T2" fmla="*/ 8 w 143"/>
                  <a:gd name="T3" fmla="*/ 89 h 138"/>
                  <a:gd name="T4" fmla="*/ 48 w 143"/>
                  <a:gd name="T5" fmla="*/ 13 h 138"/>
                  <a:gd name="T6" fmla="*/ 133 w 143"/>
                  <a:gd name="T7" fmla="*/ 55 h 138"/>
                  <a:gd name="T8" fmla="*/ 88 w 143"/>
                  <a:gd name="T9" fmla="*/ 134 h 138"/>
                  <a:gd name="T10" fmla="*/ 72 w 143"/>
                  <a:gd name="T11" fmla="*/ 137 h 138"/>
                  <a:gd name="T12" fmla="*/ 70 w 143"/>
                  <a:gd name="T13" fmla="*/ 17 h 138"/>
                  <a:gd name="T14" fmla="*/ 53 w 143"/>
                  <a:gd name="T15" fmla="*/ 20 h 138"/>
                  <a:gd name="T16" fmla="*/ 16 w 143"/>
                  <a:gd name="T17" fmla="*/ 87 h 138"/>
                  <a:gd name="T18" fmla="*/ 92 w 143"/>
                  <a:gd name="T19" fmla="*/ 125 h 138"/>
                  <a:gd name="T20" fmla="*/ 126 w 143"/>
                  <a:gd name="T21" fmla="*/ 59 h 138"/>
                  <a:gd name="T22" fmla="*/ 70 w 143"/>
                  <a:gd name="T23" fmla="*/ 1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138">
                    <a:moveTo>
                      <a:pt x="72" y="137"/>
                    </a:moveTo>
                    <a:cubicBezTo>
                      <a:pt x="41" y="137"/>
                      <a:pt x="15" y="116"/>
                      <a:pt x="8" y="89"/>
                    </a:cubicBezTo>
                    <a:cubicBezTo>
                      <a:pt x="0" y="57"/>
                      <a:pt x="17" y="25"/>
                      <a:pt x="48" y="13"/>
                    </a:cubicBezTo>
                    <a:cubicBezTo>
                      <a:pt x="84" y="0"/>
                      <a:pt x="122" y="20"/>
                      <a:pt x="133" y="55"/>
                    </a:cubicBezTo>
                    <a:cubicBezTo>
                      <a:pt x="143" y="89"/>
                      <a:pt x="123" y="125"/>
                      <a:pt x="88" y="134"/>
                    </a:cubicBezTo>
                    <a:cubicBezTo>
                      <a:pt x="82" y="136"/>
                      <a:pt x="77" y="137"/>
                      <a:pt x="72" y="137"/>
                    </a:cubicBezTo>
                    <a:close/>
                    <a:moveTo>
                      <a:pt x="70" y="17"/>
                    </a:moveTo>
                    <a:cubicBezTo>
                      <a:pt x="65" y="17"/>
                      <a:pt x="59" y="18"/>
                      <a:pt x="53" y="20"/>
                    </a:cubicBezTo>
                    <a:cubicBezTo>
                      <a:pt x="24" y="29"/>
                      <a:pt x="8" y="59"/>
                      <a:pt x="16" y="87"/>
                    </a:cubicBezTo>
                    <a:cubicBezTo>
                      <a:pt x="25" y="120"/>
                      <a:pt x="60" y="138"/>
                      <a:pt x="92" y="125"/>
                    </a:cubicBezTo>
                    <a:cubicBezTo>
                      <a:pt x="118" y="114"/>
                      <a:pt x="133" y="87"/>
                      <a:pt x="126" y="59"/>
                    </a:cubicBezTo>
                    <a:cubicBezTo>
                      <a:pt x="120" y="34"/>
                      <a:pt x="96" y="17"/>
                      <a:pt x="7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4" name="Freeform 8">
                <a:extLst>
                  <a:ext uri="{FF2B5EF4-FFF2-40B4-BE49-F238E27FC236}">
                    <a16:creationId xmlns:a16="http://schemas.microsoft.com/office/drawing/2014/main" id="{7DB546AB-0B40-4795-AFDB-AC4DEF45A34A}"/>
                  </a:ext>
                </a:extLst>
              </p:cNvPr>
              <p:cNvSpPr>
                <a:spLocks noEditPoints="1"/>
              </p:cNvSpPr>
              <p:nvPr/>
            </p:nvSpPr>
            <p:spPr bwMode="auto">
              <a:xfrm>
                <a:off x="5928" y="1043"/>
                <a:ext cx="538" cy="494"/>
              </a:xfrm>
              <a:custGeom>
                <a:avLst/>
                <a:gdLst>
                  <a:gd name="T0" fmla="*/ 73 w 147"/>
                  <a:gd name="T1" fmla="*/ 134 h 134"/>
                  <a:gd name="T2" fmla="*/ 9 w 147"/>
                  <a:gd name="T3" fmla="*/ 86 h 134"/>
                  <a:gd name="T4" fmla="*/ 53 w 147"/>
                  <a:gd name="T5" fmla="*/ 9 h 134"/>
                  <a:gd name="T6" fmla="*/ 131 w 147"/>
                  <a:gd name="T7" fmla="*/ 44 h 134"/>
                  <a:gd name="T8" fmla="*/ 89 w 147"/>
                  <a:gd name="T9" fmla="*/ 131 h 134"/>
                  <a:gd name="T10" fmla="*/ 73 w 147"/>
                  <a:gd name="T11" fmla="*/ 134 h 134"/>
                  <a:gd name="T12" fmla="*/ 14 w 147"/>
                  <a:gd name="T13" fmla="*/ 72 h 134"/>
                  <a:gd name="T14" fmla="*/ 17 w 147"/>
                  <a:gd name="T15" fmla="*/ 85 h 134"/>
                  <a:gd name="T16" fmla="*/ 88 w 147"/>
                  <a:gd name="T17" fmla="*/ 124 h 134"/>
                  <a:gd name="T18" fmla="*/ 126 w 147"/>
                  <a:gd name="T19" fmla="*/ 52 h 134"/>
                  <a:gd name="T20" fmla="*/ 57 w 147"/>
                  <a:gd name="T21" fmla="*/ 16 h 134"/>
                  <a:gd name="T22" fmla="*/ 14 w 147"/>
                  <a:gd name="T23" fmla="*/ 7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34">
                    <a:moveTo>
                      <a:pt x="73" y="134"/>
                    </a:moveTo>
                    <a:cubicBezTo>
                      <a:pt x="42" y="134"/>
                      <a:pt x="16" y="114"/>
                      <a:pt x="9" y="86"/>
                    </a:cubicBezTo>
                    <a:cubicBezTo>
                      <a:pt x="0" y="53"/>
                      <a:pt x="20" y="18"/>
                      <a:pt x="53" y="9"/>
                    </a:cubicBezTo>
                    <a:cubicBezTo>
                      <a:pt x="84" y="0"/>
                      <a:pt x="117" y="15"/>
                      <a:pt x="131" y="44"/>
                    </a:cubicBezTo>
                    <a:cubicBezTo>
                      <a:pt x="147" y="80"/>
                      <a:pt x="126" y="121"/>
                      <a:pt x="89" y="131"/>
                    </a:cubicBezTo>
                    <a:cubicBezTo>
                      <a:pt x="83" y="133"/>
                      <a:pt x="77" y="134"/>
                      <a:pt x="73" y="134"/>
                    </a:cubicBezTo>
                    <a:close/>
                    <a:moveTo>
                      <a:pt x="14" y="72"/>
                    </a:moveTo>
                    <a:cubicBezTo>
                      <a:pt x="15" y="75"/>
                      <a:pt x="15" y="80"/>
                      <a:pt x="17" y="85"/>
                    </a:cubicBezTo>
                    <a:cubicBezTo>
                      <a:pt x="25" y="115"/>
                      <a:pt x="57" y="133"/>
                      <a:pt x="88" y="124"/>
                    </a:cubicBezTo>
                    <a:cubicBezTo>
                      <a:pt x="118" y="115"/>
                      <a:pt x="136" y="82"/>
                      <a:pt x="126" y="52"/>
                    </a:cubicBezTo>
                    <a:cubicBezTo>
                      <a:pt x="116" y="25"/>
                      <a:pt x="87" y="8"/>
                      <a:pt x="57" y="16"/>
                    </a:cubicBezTo>
                    <a:cubicBezTo>
                      <a:pt x="33" y="22"/>
                      <a:pt x="15" y="43"/>
                      <a:pt x="14"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5" name="Freeform 9">
                <a:extLst>
                  <a:ext uri="{FF2B5EF4-FFF2-40B4-BE49-F238E27FC236}">
                    <a16:creationId xmlns:a16="http://schemas.microsoft.com/office/drawing/2014/main" id="{10844833-A369-4D2E-A3B9-CED4D6609AC4}"/>
                  </a:ext>
                </a:extLst>
              </p:cNvPr>
              <p:cNvSpPr>
                <a:spLocks/>
              </p:cNvSpPr>
              <p:nvPr/>
            </p:nvSpPr>
            <p:spPr bwMode="auto">
              <a:xfrm>
                <a:off x="5976" y="1540"/>
                <a:ext cx="172" cy="170"/>
              </a:xfrm>
              <a:custGeom>
                <a:avLst/>
                <a:gdLst>
                  <a:gd name="T0" fmla="*/ 32 w 47"/>
                  <a:gd name="T1" fmla="*/ 0 h 46"/>
                  <a:gd name="T2" fmla="*/ 47 w 47"/>
                  <a:gd name="T3" fmla="*/ 4 h 46"/>
                  <a:gd name="T4" fmla="*/ 4 w 47"/>
                  <a:gd name="T5" fmla="*/ 46 h 46"/>
                  <a:gd name="T6" fmla="*/ 0 w 47"/>
                  <a:gd name="T7" fmla="*/ 31 h 46"/>
                  <a:gd name="T8" fmla="*/ 17 w 47"/>
                  <a:gd name="T9" fmla="*/ 17 h 46"/>
                  <a:gd name="T10" fmla="*/ 32 w 47"/>
                  <a:gd name="T11" fmla="*/ 0 h 46"/>
                </a:gdLst>
                <a:ahLst/>
                <a:cxnLst>
                  <a:cxn ang="0">
                    <a:pos x="T0" y="T1"/>
                  </a:cxn>
                  <a:cxn ang="0">
                    <a:pos x="T2" y="T3"/>
                  </a:cxn>
                  <a:cxn ang="0">
                    <a:pos x="T4" y="T5"/>
                  </a:cxn>
                  <a:cxn ang="0">
                    <a:pos x="T6" y="T7"/>
                  </a:cxn>
                  <a:cxn ang="0">
                    <a:pos x="T8" y="T9"/>
                  </a:cxn>
                  <a:cxn ang="0">
                    <a:pos x="T10" y="T11"/>
                  </a:cxn>
                </a:cxnLst>
                <a:rect l="0" t="0" r="r" b="b"/>
                <a:pathLst>
                  <a:path w="47" h="46">
                    <a:moveTo>
                      <a:pt x="32" y="0"/>
                    </a:moveTo>
                    <a:cubicBezTo>
                      <a:pt x="37" y="1"/>
                      <a:pt x="42" y="2"/>
                      <a:pt x="47" y="4"/>
                    </a:cubicBezTo>
                    <a:cubicBezTo>
                      <a:pt x="36" y="21"/>
                      <a:pt x="22" y="35"/>
                      <a:pt x="4" y="46"/>
                    </a:cubicBezTo>
                    <a:cubicBezTo>
                      <a:pt x="3" y="41"/>
                      <a:pt x="1" y="36"/>
                      <a:pt x="0" y="31"/>
                    </a:cubicBezTo>
                    <a:cubicBezTo>
                      <a:pt x="6" y="26"/>
                      <a:pt x="12" y="22"/>
                      <a:pt x="17" y="17"/>
                    </a:cubicBezTo>
                    <a:cubicBezTo>
                      <a:pt x="22" y="11"/>
                      <a:pt x="27" y="6"/>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6" name="Freeform 10">
                <a:extLst>
                  <a:ext uri="{FF2B5EF4-FFF2-40B4-BE49-F238E27FC236}">
                    <a16:creationId xmlns:a16="http://schemas.microsoft.com/office/drawing/2014/main" id="{17A14064-9C89-4435-89BD-9BDFE1945044}"/>
                  </a:ext>
                </a:extLst>
              </p:cNvPr>
              <p:cNvSpPr>
                <a:spLocks/>
              </p:cNvSpPr>
              <p:nvPr/>
            </p:nvSpPr>
            <p:spPr bwMode="auto">
              <a:xfrm>
                <a:off x="5324" y="1537"/>
                <a:ext cx="176" cy="173"/>
              </a:xfrm>
              <a:custGeom>
                <a:avLst/>
                <a:gdLst>
                  <a:gd name="T0" fmla="*/ 0 w 48"/>
                  <a:gd name="T1" fmla="*/ 5 h 47"/>
                  <a:gd name="T2" fmla="*/ 16 w 48"/>
                  <a:gd name="T3" fmla="*/ 0 h 47"/>
                  <a:gd name="T4" fmla="*/ 48 w 48"/>
                  <a:gd name="T5" fmla="*/ 32 h 47"/>
                  <a:gd name="T6" fmla="*/ 43 w 48"/>
                  <a:gd name="T7" fmla="*/ 47 h 47"/>
                  <a:gd name="T8" fmla="*/ 0 w 48"/>
                  <a:gd name="T9" fmla="*/ 5 h 47"/>
                </a:gdLst>
                <a:ahLst/>
                <a:cxnLst>
                  <a:cxn ang="0">
                    <a:pos x="T0" y="T1"/>
                  </a:cxn>
                  <a:cxn ang="0">
                    <a:pos x="T2" y="T3"/>
                  </a:cxn>
                  <a:cxn ang="0">
                    <a:pos x="T4" y="T5"/>
                  </a:cxn>
                  <a:cxn ang="0">
                    <a:pos x="T6" y="T7"/>
                  </a:cxn>
                  <a:cxn ang="0">
                    <a:pos x="T8" y="T9"/>
                  </a:cxn>
                </a:cxnLst>
                <a:rect l="0" t="0" r="r" b="b"/>
                <a:pathLst>
                  <a:path w="48" h="47">
                    <a:moveTo>
                      <a:pt x="0" y="5"/>
                    </a:moveTo>
                    <a:cubicBezTo>
                      <a:pt x="6" y="3"/>
                      <a:pt x="11" y="2"/>
                      <a:pt x="16" y="0"/>
                    </a:cubicBezTo>
                    <a:cubicBezTo>
                      <a:pt x="24" y="13"/>
                      <a:pt x="35" y="23"/>
                      <a:pt x="48" y="32"/>
                    </a:cubicBezTo>
                    <a:cubicBezTo>
                      <a:pt x="46" y="37"/>
                      <a:pt x="44" y="42"/>
                      <a:pt x="43" y="47"/>
                    </a:cubicBezTo>
                    <a:cubicBezTo>
                      <a:pt x="25" y="36"/>
                      <a:pt x="11" y="2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7" name="Freeform 11">
                <a:extLst>
                  <a:ext uri="{FF2B5EF4-FFF2-40B4-BE49-F238E27FC236}">
                    <a16:creationId xmlns:a16="http://schemas.microsoft.com/office/drawing/2014/main" id="{1E79B0F4-48DB-4F65-965D-4878540E99EC}"/>
                  </a:ext>
                </a:extLst>
              </p:cNvPr>
              <p:cNvSpPr>
                <a:spLocks/>
              </p:cNvSpPr>
              <p:nvPr/>
            </p:nvSpPr>
            <p:spPr bwMode="auto">
              <a:xfrm>
                <a:off x="5976" y="896"/>
                <a:ext cx="168" cy="169"/>
              </a:xfrm>
              <a:custGeom>
                <a:avLst/>
                <a:gdLst>
                  <a:gd name="T0" fmla="*/ 0 w 46"/>
                  <a:gd name="T1" fmla="*/ 15 h 46"/>
                  <a:gd name="T2" fmla="*/ 4 w 46"/>
                  <a:gd name="T3" fmla="*/ 0 h 46"/>
                  <a:gd name="T4" fmla="*/ 46 w 46"/>
                  <a:gd name="T5" fmla="*/ 41 h 46"/>
                  <a:gd name="T6" fmla="*/ 31 w 46"/>
                  <a:gd name="T7" fmla="*/ 46 h 46"/>
                  <a:gd name="T8" fmla="*/ 0 w 46"/>
                  <a:gd name="T9" fmla="*/ 15 h 46"/>
                </a:gdLst>
                <a:ahLst/>
                <a:cxnLst>
                  <a:cxn ang="0">
                    <a:pos x="T0" y="T1"/>
                  </a:cxn>
                  <a:cxn ang="0">
                    <a:pos x="T2" y="T3"/>
                  </a:cxn>
                  <a:cxn ang="0">
                    <a:pos x="T4" y="T5"/>
                  </a:cxn>
                  <a:cxn ang="0">
                    <a:pos x="T6" y="T7"/>
                  </a:cxn>
                  <a:cxn ang="0">
                    <a:pos x="T8" y="T9"/>
                  </a:cxn>
                </a:cxnLst>
                <a:rect l="0" t="0" r="r" b="b"/>
                <a:pathLst>
                  <a:path w="46" h="46">
                    <a:moveTo>
                      <a:pt x="0" y="15"/>
                    </a:moveTo>
                    <a:cubicBezTo>
                      <a:pt x="1" y="10"/>
                      <a:pt x="3" y="5"/>
                      <a:pt x="4" y="0"/>
                    </a:cubicBezTo>
                    <a:cubicBezTo>
                      <a:pt x="21" y="11"/>
                      <a:pt x="35" y="24"/>
                      <a:pt x="46" y="41"/>
                    </a:cubicBezTo>
                    <a:cubicBezTo>
                      <a:pt x="41" y="43"/>
                      <a:pt x="36" y="44"/>
                      <a:pt x="31" y="46"/>
                    </a:cubicBezTo>
                    <a:cubicBezTo>
                      <a:pt x="22" y="34"/>
                      <a:pt x="12" y="23"/>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8" name="Freeform 12">
                <a:extLst>
                  <a:ext uri="{FF2B5EF4-FFF2-40B4-BE49-F238E27FC236}">
                    <a16:creationId xmlns:a16="http://schemas.microsoft.com/office/drawing/2014/main" id="{4A7F58DB-B84A-42C3-B321-5F565166906D}"/>
                  </a:ext>
                </a:extLst>
              </p:cNvPr>
              <p:cNvSpPr>
                <a:spLocks/>
              </p:cNvSpPr>
              <p:nvPr/>
            </p:nvSpPr>
            <p:spPr bwMode="auto">
              <a:xfrm>
                <a:off x="5328" y="896"/>
                <a:ext cx="172" cy="169"/>
              </a:xfrm>
              <a:custGeom>
                <a:avLst/>
                <a:gdLst>
                  <a:gd name="T0" fmla="*/ 0 w 47"/>
                  <a:gd name="T1" fmla="*/ 41 h 46"/>
                  <a:gd name="T2" fmla="*/ 42 w 47"/>
                  <a:gd name="T3" fmla="*/ 0 h 46"/>
                  <a:gd name="T4" fmla="*/ 47 w 47"/>
                  <a:gd name="T5" fmla="*/ 15 h 46"/>
                  <a:gd name="T6" fmla="*/ 16 w 47"/>
                  <a:gd name="T7" fmla="*/ 46 h 46"/>
                  <a:gd name="T8" fmla="*/ 0 w 47"/>
                  <a:gd name="T9" fmla="*/ 41 h 46"/>
                </a:gdLst>
                <a:ahLst/>
                <a:cxnLst>
                  <a:cxn ang="0">
                    <a:pos x="T0" y="T1"/>
                  </a:cxn>
                  <a:cxn ang="0">
                    <a:pos x="T2" y="T3"/>
                  </a:cxn>
                  <a:cxn ang="0">
                    <a:pos x="T4" y="T5"/>
                  </a:cxn>
                  <a:cxn ang="0">
                    <a:pos x="T6" y="T7"/>
                  </a:cxn>
                  <a:cxn ang="0">
                    <a:pos x="T8" y="T9"/>
                  </a:cxn>
                </a:cxnLst>
                <a:rect l="0" t="0" r="r" b="b"/>
                <a:pathLst>
                  <a:path w="47" h="46">
                    <a:moveTo>
                      <a:pt x="0" y="41"/>
                    </a:moveTo>
                    <a:cubicBezTo>
                      <a:pt x="11" y="24"/>
                      <a:pt x="25" y="11"/>
                      <a:pt x="42" y="0"/>
                    </a:cubicBezTo>
                    <a:cubicBezTo>
                      <a:pt x="43" y="5"/>
                      <a:pt x="45" y="10"/>
                      <a:pt x="47" y="15"/>
                    </a:cubicBezTo>
                    <a:cubicBezTo>
                      <a:pt x="35" y="23"/>
                      <a:pt x="24" y="34"/>
                      <a:pt x="16" y="46"/>
                    </a:cubicBezTo>
                    <a:cubicBezTo>
                      <a:pt x="10" y="44"/>
                      <a:pt x="5" y="43"/>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9" name="Freeform 13">
                <a:extLst>
                  <a:ext uri="{FF2B5EF4-FFF2-40B4-BE49-F238E27FC236}">
                    <a16:creationId xmlns:a16="http://schemas.microsoft.com/office/drawing/2014/main" id="{F8CFAEBC-DE6F-4E1C-BB3C-EF9D23F11BB1}"/>
                  </a:ext>
                </a:extLst>
              </p:cNvPr>
              <p:cNvSpPr>
                <a:spLocks/>
              </p:cNvSpPr>
              <p:nvPr/>
            </p:nvSpPr>
            <p:spPr bwMode="auto">
              <a:xfrm>
                <a:off x="5602" y="1758"/>
                <a:ext cx="260" cy="92"/>
              </a:xfrm>
              <a:custGeom>
                <a:avLst/>
                <a:gdLst>
                  <a:gd name="T0" fmla="*/ 0 w 71"/>
                  <a:gd name="T1" fmla="*/ 24 h 25"/>
                  <a:gd name="T2" fmla="*/ 27 w 71"/>
                  <a:gd name="T3" fmla="*/ 1 h 25"/>
                  <a:gd name="T4" fmla="*/ 36 w 71"/>
                  <a:gd name="T5" fmla="*/ 7 h 25"/>
                  <a:gd name="T6" fmla="*/ 46 w 71"/>
                  <a:gd name="T7" fmla="*/ 0 h 25"/>
                  <a:gd name="T8" fmla="*/ 71 w 71"/>
                  <a:gd name="T9" fmla="*/ 23 h 25"/>
                  <a:gd name="T10" fmla="*/ 71 w 71"/>
                  <a:gd name="T11" fmla="*/ 24 h 25"/>
                  <a:gd name="T12" fmla="*/ 1 w 71"/>
                  <a:gd name="T13" fmla="*/ 25 h 25"/>
                  <a:gd name="T14" fmla="*/ 0 w 7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5">
                    <a:moveTo>
                      <a:pt x="0" y="24"/>
                    </a:moveTo>
                    <a:cubicBezTo>
                      <a:pt x="9" y="16"/>
                      <a:pt x="18" y="9"/>
                      <a:pt x="27" y="1"/>
                    </a:cubicBezTo>
                    <a:cubicBezTo>
                      <a:pt x="30" y="3"/>
                      <a:pt x="33" y="5"/>
                      <a:pt x="36" y="7"/>
                    </a:cubicBezTo>
                    <a:cubicBezTo>
                      <a:pt x="39" y="5"/>
                      <a:pt x="43" y="3"/>
                      <a:pt x="46" y="0"/>
                    </a:cubicBezTo>
                    <a:cubicBezTo>
                      <a:pt x="54" y="8"/>
                      <a:pt x="63" y="16"/>
                      <a:pt x="71" y="23"/>
                    </a:cubicBezTo>
                    <a:cubicBezTo>
                      <a:pt x="71" y="24"/>
                      <a:pt x="71" y="24"/>
                      <a:pt x="71" y="24"/>
                    </a:cubicBezTo>
                    <a:cubicBezTo>
                      <a:pt x="47" y="24"/>
                      <a:pt x="24" y="25"/>
                      <a:pt x="1" y="25"/>
                    </a:cubicBezTo>
                    <a:cubicBezTo>
                      <a:pt x="0" y="24"/>
                      <a:pt x="0" y="24"/>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0" name="Freeform 14">
                <a:extLst>
                  <a:ext uri="{FF2B5EF4-FFF2-40B4-BE49-F238E27FC236}">
                    <a16:creationId xmlns:a16="http://schemas.microsoft.com/office/drawing/2014/main" id="{A982557A-C0F2-400A-AF66-0C385411BC83}"/>
                  </a:ext>
                </a:extLst>
              </p:cNvPr>
              <p:cNvSpPr>
                <a:spLocks/>
              </p:cNvSpPr>
              <p:nvPr/>
            </p:nvSpPr>
            <p:spPr bwMode="auto">
              <a:xfrm>
                <a:off x="5610" y="1677"/>
                <a:ext cx="252" cy="88"/>
              </a:xfrm>
              <a:custGeom>
                <a:avLst/>
                <a:gdLst>
                  <a:gd name="T0" fmla="*/ 69 w 69"/>
                  <a:gd name="T1" fmla="*/ 0 h 24"/>
                  <a:gd name="T2" fmla="*/ 34 w 69"/>
                  <a:gd name="T3" fmla="*/ 24 h 24"/>
                  <a:gd name="T4" fmla="*/ 0 w 69"/>
                  <a:gd name="T5" fmla="*/ 0 h 24"/>
                  <a:gd name="T6" fmla="*/ 1 w 69"/>
                  <a:gd name="T7" fmla="*/ 0 h 24"/>
                  <a:gd name="T8" fmla="*/ 69 w 69"/>
                  <a:gd name="T9" fmla="*/ 0 h 24"/>
                </a:gdLst>
                <a:ahLst/>
                <a:cxnLst>
                  <a:cxn ang="0">
                    <a:pos x="T0" y="T1"/>
                  </a:cxn>
                  <a:cxn ang="0">
                    <a:pos x="T2" y="T3"/>
                  </a:cxn>
                  <a:cxn ang="0">
                    <a:pos x="T4" y="T5"/>
                  </a:cxn>
                  <a:cxn ang="0">
                    <a:pos x="T6" y="T7"/>
                  </a:cxn>
                  <a:cxn ang="0">
                    <a:pos x="T8" y="T9"/>
                  </a:cxn>
                </a:cxnLst>
                <a:rect l="0" t="0" r="r" b="b"/>
                <a:pathLst>
                  <a:path w="69" h="24">
                    <a:moveTo>
                      <a:pt x="69" y="0"/>
                    </a:moveTo>
                    <a:cubicBezTo>
                      <a:pt x="57" y="8"/>
                      <a:pt x="46" y="16"/>
                      <a:pt x="34" y="24"/>
                    </a:cubicBezTo>
                    <a:cubicBezTo>
                      <a:pt x="23" y="16"/>
                      <a:pt x="12" y="8"/>
                      <a:pt x="0" y="0"/>
                    </a:cubicBezTo>
                    <a:cubicBezTo>
                      <a:pt x="1" y="0"/>
                      <a:pt x="1" y="0"/>
                      <a:pt x="1" y="0"/>
                    </a:cubicBezTo>
                    <a:cubicBezTo>
                      <a:pt x="23" y="0"/>
                      <a:pt x="46"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1" name="Freeform 15">
                <a:extLst>
                  <a:ext uri="{FF2B5EF4-FFF2-40B4-BE49-F238E27FC236}">
                    <a16:creationId xmlns:a16="http://schemas.microsoft.com/office/drawing/2014/main" id="{AC3F82E6-B891-4A97-AA33-122D25314CE4}"/>
                  </a:ext>
                </a:extLst>
              </p:cNvPr>
              <p:cNvSpPr>
                <a:spLocks/>
              </p:cNvSpPr>
              <p:nvPr/>
            </p:nvSpPr>
            <p:spPr bwMode="auto">
              <a:xfrm>
                <a:off x="5588" y="1684"/>
                <a:ext cx="99" cy="155"/>
              </a:xfrm>
              <a:custGeom>
                <a:avLst/>
                <a:gdLst>
                  <a:gd name="T0" fmla="*/ 27 w 27"/>
                  <a:gd name="T1" fmla="*/ 18 h 42"/>
                  <a:gd name="T2" fmla="*/ 0 w 27"/>
                  <a:gd name="T3" fmla="*/ 42 h 42"/>
                  <a:gd name="T4" fmla="*/ 1 w 27"/>
                  <a:gd name="T5" fmla="*/ 0 h 42"/>
                  <a:gd name="T6" fmla="*/ 27 w 27"/>
                  <a:gd name="T7" fmla="*/ 18 h 42"/>
                </a:gdLst>
                <a:ahLst/>
                <a:cxnLst>
                  <a:cxn ang="0">
                    <a:pos x="T0" y="T1"/>
                  </a:cxn>
                  <a:cxn ang="0">
                    <a:pos x="T2" y="T3"/>
                  </a:cxn>
                  <a:cxn ang="0">
                    <a:pos x="T4" y="T5"/>
                  </a:cxn>
                  <a:cxn ang="0">
                    <a:pos x="T6" y="T7"/>
                  </a:cxn>
                </a:cxnLst>
                <a:rect l="0" t="0" r="r" b="b"/>
                <a:pathLst>
                  <a:path w="27" h="42">
                    <a:moveTo>
                      <a:pt x="27" y="18"/>
                    </a:moveTo>
                    <a:cubicBezTo>
                      <a:pt x="18" y="26"/>
                      <a:pt x="9" y="34"/>
                      <a:pt x="0" y="42"/>
                    </a:cubicBezTo>
                    <a:cubicBezTo>
                      <a:pt x="1" y="28"/>
                      <a:pt x="1" y="14"/>
                      <a:pt x="1" y="0"/>
                    </a:cubicBezTo>
                    <a:cubicBezTo>
                      <a:pt x="10" y="7"/>
                      <a:pt x="18" y="12"/>
                      <a:pt x="2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2" name="Freeform 16">
                <a:extLst>
                  <a:ext uri="{FF2B5EF4-FFF2-40B4-BE49-F238E27FC236}">
                    <a16:creationId xmlns:a16="http://schemas.microsoft.com/office/drawing/2014/main" id="{F28A1933-919A-4BC4-9E3C-73EE54D28FCE}"/>
                  </a:ext>
                </a:extLst>
              </p:cNvPr>
              <p:cNvSpPr>
                <a:spLocks/>
              </p:cNvSpPr>
              <p:nvPr/>
            </p:nvSpPr>
            <p:spPr bwMode="auto">
              <a:xfrm>
                <a:off x="5785" y="1680"/>
                <a:ext cx="96" cy="155"/>
              </a:xfrm>
              <a:custGeom>
                <a:avLst/>
                <a:gdLst>
                  <a:gd name="T0" fmla="*/ 26 w 26"/>
                  <a:gd name="T1" fmla="*/ 0 h 42"/>
                  <a:gd name="T2" fmla="*/ 25 w 26"/>
                  <a:gd name="T3" fmla="*/ 42 h 42"/>
                  <a:gd name="T4" fmla="*/ 0 w 26"/>
                  <a:gd name="T5" fmla="*/ 19 h 42"/>
                  <a:gd name="T6" fmla="*/ 26 w 26"/>
                  <a:gd name="T7" fmla="*/ 0 h 42"/>
                </a:gdLst>
                <a:ahLst/>
                <a:cxnLst>
                  <a:cxn ang="0">
                    <a:pos x="T0" y="T1"/>
                  </a:cxn>
                  <a:cxn ang="0">
                    <a:pos x="T2" y="T3"/>
                  </a:cxn>
                  <a:cxn ang="0">
                    <a:pos x="T4" y="T5"/>
                  </a:cxn>
                  <a:cxn ang="0">
                    <a:pos x="T6" y="T7"/>
                  </a:cxn>
                </a:cxnLst>
                <a:rect l="0" t="0" r="r" b="b"/>
                <a:pathLst>
                  <a:path w="26" h="42">
                    <a:moveTo>
                      <a:pt x="26" y="0"/>
                    </a:moveTo>
                    <a:cubicBezTo>
                      <a:pt x="26" y="14"/>
                      <a:pt x="25" y="28"/>
                      <a:pt x="25" y="42"/>
                    </a:cubicBezTo>
                    <a:cubicBezTo>
                      <a:pt x="16" y="34"/>
                      <a:pt x="8" y="26"/>
                      <a:pt x="0" y="19"/>
                    </a:cubicBezTo>
                    <a:cubicBezTo>
                      <a:pt x="9" y="13"/>
                      <a:pt x="17" y="7"/>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3" name="Freeform 17">
                <a:extLst>
                  <a:ext uri="{FF2B5EF4-FFF2-40B4-BE49-F238E27FC236}">
                    <a16:creationId xmlns:a16="http://schemas.microsoft.com/office/drawing/2014/main" id="{AC9A9B12-F49C-403D-9E4E-772229682249}"/>
                  </a:ext>
                </a:extLst>
              </p:cNvPr>
              <p:cNvSpPr>
                <a:spLocks noEditPoints="1"/>
              </p:cNvSpPr>
              <p:nvPr/>
            </p:nvSpPr>
            <p:spPr bwMode="auto">
              <a:xfrm>
                <a:off x="5189" y="1154"/>
                <a:ext cx="175" cy="291"/>
              </a:xfrm>
              <a:custGeom>
                <a:avLst/>
                <a:gdLst>
                  <a:gd name="T0" fmla="*/ 48 w 48"/>
                  <a:gd name="T1" fmla="*/ 40 h 79"/>
                  <a:gd name="T2" fmla="*/ 48 w 48"/>
                  <a:gd name="T3" fmla="*/ 72 h 79"/>
                  <a:gd name="T4" fmla="*/ 40 w 48"/>
                  <a:gd name="T5" fmla="*/ 79 h 79"/>
                  <a:gd name="T6" fmla="*/ 8 w 48"/>
                  <a:gd name="T7" fmla="*/ 79 h 79"/>
                  <a:gd name="T8" fmla="*/ 5 w 48"/>
                  <a:gd name="T9" fmla="*/ 79 h 79"/>
                  <a:gd name="T10" fmla="*/ 0 w 48"/>
                  <a:gd name="T11" fmla="*/ 74 h 79"/>
                  <a:gd name="T12" fmla="*/ 0 w 48"/>
                  <a:gd name="T13" fmla="*/ 70 h 79"/>
                  <a:gd name="T14" fmla="*/ 0 w 48"/>
                  <a:gd name="T15" fmla="*/ 10 h 79"/>
                  <a:gd name="T16" fmla="*/ 0 w 48"/>
                  <a:gd name="T17" fmla="*/ 8 h 79"/>
                  <a:gd name="T18" fmla="*/ 7 w 48"/>
                  <a:gd name="T19" fmla="*/ 1 h 79"/>
                  <a:gd name="T20" fmla="*/ 41 w 48"/>
                  <a:gd name="T21" fmla="*/ 1 h 79"/>
                  <a:gd name="T22" fmla="*/ 48 w 48"/>
                  <a:gd name="T23" fmla="*/ 8 h 79"/>
                  <a:gd name="T24" fmla="*/ 48 w 48"/>
                  <a:gd name="T25" fmla="*/ 40 h 79"/>
                  <a:gd name="T26" fmla="*/ 4 w 48"/>
                  <a:gd name="T27" fmla="*/ 67 h 79"/>
                  <a:gd name="T28" fmla="*/ 44 w 48"/>
                  <a:gd name="T29" fmla="*/ 67 h 79"/>
                  <a:gd name="T30" fmla="*/ 43 w 48"/>
                  <a:gd name="T31" fmla="*/ 10 h 79"/>
                  <a:gd name="T32" fmla="*/ 4 w 48"/>
                  <a:gd name="T33" fmla="*/ 10 h 79"/>
                  <a:gd name="T34" fmla="*/ 4 w 48"/>
                  <a:gd name="T35" fmla="*/ 67 h 79"/>
                  <a:gd name="T36" fmla="*/ 24 w 48"/>
                  <a:gd name="T37" fmla="*/ 71 h 79"/>
                  <a:gd name="T38" fmla="*/ 21 w 48"/>
                  <a:gd name="T39" fmla="*/ 73 h 79"/>
                  <a:gd name="T40" fmla="*/ 24 w 48"/>
                  <a:gd name="T41" fmla="*/ 76 h 79"/>
                  <a:gd name="T42" fmla="*/ 27 w 48"/>
                  <a:gd name="T43" fmla="*/ 73 h 79"/>
                  <a:gd name="T44" fmla="*/ 24 w 48"/>
                  <a:gd name="T45"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79">
                    <a:moveTo>
                      <a:pt x="48" y="40"/>
                    </a:moveTo>
                    <a:cubicBezTo>
                      <a:pt x="48" y="50"/>
                      <a:pt x="47" y="61"/>
                      <a:pt x="48" y="72"/>
                    </a:cubicBezTo>
                    <a:cubicBezTo>
                      <a:pt x="48" y="76"/>
                      <a:pt x="45" y="79"/>
                      <a:pt x="40" y="79"/>
                    </a:cubicBezTo>
                    <a:cubicBezTo>
                      <a:pt x="29" y="79"/>
                      <a:pt x="18" y="79"/>
                      <a:pt x="8" y="79"/>
                    </a:cubicBezTo>
                    <a:cubicBezTo>
                      <a:pt x="7" y="79"/>
                      <a:pt x="6" y="79"/>
                      <a:pt x="5" y="79"/>
                    </a:cubicBezTo>
                    <a:cubicBezTo>
                      <a:pt x="3" y="79"/>
                      <a:pt x="1" y="77"/>
                      <a:pt x="0" y="74"/>
                    </a:cubicBezTo>
                    <a:cubicBezTo>
                      <a:pt x="0" y="73"/>
                      <a:pt x="0" y="72"/>
                      <a:pt x="0" y="70"/>
                    </a:cubicBezTo>
                    <a:cubicBezTo>
                      <a:pt x="0" y="50"/>
                      <a:pt x="0" y="30"/>
                      <a:pt x="0" y="10"/>
                    </a:cubicBezTo>
                    <a:cubicBezTo>
                      <a:pt x="0" y="9"/>
                      <a:pt x="0" y="8"/>
                      <a:pt x="0" y="8"/>
                    </a:cubicBezTo>
                    <a:cubicBezTo>
                      <a:pt x="0" y="3"/>
                      <a:pt x="3" y="1"/>
                      <a:pt x="7" y="1"/>
                    </a:cubicBezTo>
                    <a:cubicBezTo>
                      <a:pt x="18" y="0"/>
                      <a:pt x="30" y="0"/>
                      <a:pt x="41" y="1"/>
                    </a:cubicBezTo>
                    <a:cubicBezTo>
                      <a:pt x="45" y="1"/>
                      <a:pt x="48" y="3"/>
                      <a:pt x="48" y="8"/>
                    </a:cubicBezTo>
                    <a:cubicBezTo>
                      <a:pt x="48" y="18"/>
                      <a:pt x="48" y="29"/>
                      <a:pt x="48" y="40"/>
                    </a:cubicBezTo>
                    <a:close/>
                    <a:moveTo>
                      <a:pt x="4" y="67"/>
                    </a:moveTo>
                    <a:cubicBezTo>
                      <a:pt x="17" y="67"/>
                      <a:pt x="31" y="67"/>
                      <a:pt x="44" y="67"/>
                    </a:cubicBezTo>
                    <a:cubicBezTo>
                      <a:pt x="44" y="62"/>
                      <a:pt x="44" y="12"/>
                      <a:pt x="43" y="10"/>
                    </a:cubicBezTo>
                    <a:cubicBezTo>
                      <a:pt x="30" y="10"/>
                      <a:pt x="17" y="10"/>
                      <a:pt x="4" y="10"/>
                    </a:cubicBezTo>
                    <a:cubicBezTo>
                      <a:pt x="4" y="29"/>
                      <a:pt x="4" y="48"/>
                      <a:pt x="4" y="67"/>
                    </a:cubicBezTo>
                    <a:close/>
                    <a:moveTo>
                      <a:pt x="24" y="71"/>
                    </a:moveTo>
                    <a:cubicBezTo>
                      <a:pt x="22" y="71"/>
                      <a:pt x="21" y="72"/>
                      <a:pt x="21" y="73"/>
                    </a:cubicBezTo>
                    <a:cubicBezTo>
                      <a:pt x="21" y="75"/>
                      <a:pt x="22" y="76"/>
                      <a:pt x="24" y="76"/>
                    </a:cubicBezTo>
                    <a:cubicBezTo>
                      <a:pt x="25" y="76"/>
                      <a:pt x="27" y="75"/>
                      <a:pt x="27" y="73"/>
                    </a:cubicBezTo>
                    <a:cubicBezTo>
                      <a:pt x="27" y="72"/>
                      <a:pt x="25" y="71"/>
                      <a:pt x="2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4" name="Freeform 18">
                <a:extLst>
                  <a:ext uri="{FF2B5EF4-FFF2-40B4-BE49-F238E27FC236}">
                    <a16:creationId xmlns:a16="http://schemas.microsoft.com/office/drawing/2014/main" id="{733C6DB4-705D-4429-8319-4E59E129963E}"/>
                  </a:ext>
                </a:extLst>
              </p:cNvPr>
              <p:cNvSpPr>
                <a:spLocks noEditPoints="1"/>
              </p:cNvSpPr>
              <p:nvPr/>
            </p:nvSpPr>
            <p:spPr bwMode="auto">
              <a:xfrm>
                <a:off x="6045" y="1190"/>
                <a:ext cx="297" cy="240"/>
              </a:xfrm>
              <a:custGeom>
                <a:avLst/>
                <a:gdLst>
                  <a:gd name="T0" fmla="*/ 20 w 81"/>
                  <a:gd name="T1" fmla="*/ 65 h 65"/>
                  <a:gd name="T2" fmla="*/ 20 w 81"/>
                  <a:gd name="T3" fmla="*/ 62 h 65"/>
                  <a:gd name="T4" fmla="*/ 31 w 81"/>
                  <a:gd name="T5" fmla="*/ 62 h 65"/>
                  <a:gd name="T6" fmla="*/ 31 w 81"/>
                  <a:gd name="T7" fmla="*/ 55 h 65"/>
                  <a:gd name="T8" fmla="*/ 28 w 81"/>
                  <a:gd name="T9" fmla="*/ 55 h 65"/>
                  <a:gd name="T10" fmla="*/ 5 w 81"/>
                  <a:gd name="T11" fmla="*/ 55 h 65"/>
                  <a:gd name="T12" fmla="*/ 0 w 81"/>
                  <a:gd name="T13" fmla="*/ 50 h 65"/>
                  <a:gd name="T14" fmla="*/ 0 w 81"/>
                  <a:gd name="T15" fmla="*/ 5 h 65"/>
                  <a:gd name="T16" fmla="*/ 5 w 81"/>
                  <a:gd name="T17" fmla="*/ 0 h 65"/>
                  <a:gd name="T18" fmla="*/ 76 w 81"/>
                  <a:gd name="T19" fmla="*/ 0 h 65"/>
                  <a:gd name="T20" fmla="*/ 81 w 81"/>
                  <a:gd name="T21" fmla="*/ 5 h 65"/>
                  <a:gd name="T22" fmla="*/ 81 w 81"/>
                  <a:gd name="T23" fmla="*/ 50 h 65"/>
                  <a:gd name="T24" fmla="*/ 76 w 81"/>
                  <a:gd name="T25" fmla="*/ 55 h 65"/>
                  <a:gd name="T26" fmla="*/ 53 w 81"/>
                  <a:gd name="T27" fmla="*/ 55 h 65"/>
                  <a:gd name="T28" fmla="*/ 50 w 81"/>
                  <a:gd name="T29" fmla="*/ 55 h 65"/>
                  <a:gd name="T30" fmla="*/ 50 w 81"/>
                  <a:gd name="T31" fmla="*/ 62 h 65"/>
                  <a:gd name="T32" fmla="*/ 61 w 81"/>
                  <a:gd name="T33" fmla="*/ 62 h 65"/>
                  <a:gd name="T34" fmla="*/ 61 w 81"/>
                  <a:gd name="T35" fmla="*/ 65 h 65"/>
                  <a:gd name="T36" fmla="*/ 20 w 81"/>
                  <a:gd name="T37" fmla="*/ 65 h 65"/>
                  <a:gd name="T38" fmla="*/ 77 w 81"/>
                  <a:gd name="T39" fmla="*/ 50 h 65"/>
                  <a:gd name="T40" fmla="*/ 77 w 81"/>
                  <a:gd name="T41" fmla="*/ 6 h 65"/>
                  <a:gd name="T42" fmla="*/ 4 w 81"/>
                  <a:gd name="T43" fmla="*/ 6 h 65"/>
                  <a:gd name="T44" fmla="*/ 4 w 81"/>
                  <a:gd name="T45" fmla="*/ 50 h 65"/>
                  <a:gd name="T46" fmla="*/ 77 w 81"/>
                  <a:gd name="T47" fmla="*/ 5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65">
                    <a:moveTo>
                      <a:pt x="20" y="65"/>
                    </a:moveTo>
                    <a:cubicBezTo>
                      <a:pt x="20" y="64"/>
                      <a:pt x="20" y="63"/>
                      <a:pt x="20" y="62"/>
                    </a:cubicBezTo>
                    <a:cubicBezTo>
                      <a:pt x="24" y="62"/>
                      <a:pt x="27" y="62"/>
                      <a:pt x="31" y="62"/>
                    </a:cubicBezTo>
                    <a:cubicBezTo>
                      <a:pt x="31" y="60"/>
                      <a:pt x="31" y="58"/>
                      <a:pt x="31" y="55"/>
                    </a:cubicBezTo>
                    <a:cubicBezTo>
                      <a:pt x="30" y="55"/>
                      <a:pt x="29" y="55"/>
                      <a:pt x="28" y="55"/>
                    </a:cubicBezTo>
                    <a:cubicBezTo>
                      <a:pt x="20" y="55"/>
                      <a:pt x="13" y="55"/>
                      <a:pt x="5" y="55"/>
                    </a:cubicBezTo>
                    <a:cubicBezTo>
                      <a:pt x="1" y="55"/>
                      <a:pt x="0" y="54"/>
                      <a:pt x="0" y="50"/>
                    </a:cubicBezTo>
                    <a:cubicBezTo>
                      <a:pt x="0" y="35"/>
                      <a:pt x="0" y="20"/>
                      <a:pt x="0" y="5"/>
                    </a:cubicBezTo>
                    <a:cubicBezTo>
                      <a:pt x="0" y="2"/>
                      <a:pt x="1" y="0"/>
                      <a:pt x="5" y="0"/>
                    </a:cubicBezTo>
                    <a:cubicBezTo>
                      <a:pt x="29" y="0"/>
                      <a:pt x="52" y="0"/>
                      <a:pt x="76" y="0"/>
                    </a:cubicBezTo>
                    <a:cubicBezTo>
                      <a:pt x="80" y="0"/>
                      <a:pt x="81" y="2"/>
                      <a:pt x="81" y="5"/>
                    </a:cubicBezTo>
                    <a:cubicBezTo>
                      <a:pt x="81" y="20"/>
                      <a:pt x="81" y="35"/>
                      <a:pt x="81" y="50"/>
                    </a:cubicBezTo>
                    <a:cubicBezTo>
                      <a:pt x="81" y="54"/>
                      <a:pt x="80" y="55"/>
                      <a:pt x="76" y="55"/>
                    </a:cubicBezTo>
                    <a:cubicBezTo>
                      <a:pt x="68" y="55"/>
                      <a:pt x="61" y="55"/>
                      <a:pt x="53" y="55"/>
                    </a:cubicBezTo>
                    <a:cubicBezTo>
                      <a:pt x="52" y="55"/>
                      <a:pt x="51" y="55"/>
                      <a:pt x="50" y="55"/>
                    </a:cubicBezTo>
                    <a:cubicBezTo>
                      <a:pt x="50" y="58"/>
                      <a:pt x="50" y="60"/>
                      <a:pt x="50" y="62"/>
                    </a:cubicBezTo>
                    <a:cubicBezTo>
                      <a:pt x="53" y="62"/>
                      <a:pt x="57" y="62"/>
                      <a:pt x="61" y="62"/>
                    </a:cubicBezTo>
                    <a:cubicBezTo>
                      <a:pt x="61" y="63"/>
                      <a:pt x="61" y="64"/>
                      <a:pt x="61" y="65"/>
                    </a:cubicBezTo>
                    <a:cubicBezTo>
                      <a:pt x="47" y="65"/>
                      <a:pt x="34" y="65"/>
                      <a:pt x="20" y="65"/>
                    </a:cubicBezTo>
                    <a:close/>
                    <a:moveTo>
                      <a:pt x="77" y="50"/>
                    </a:moveTo>
                    <a:cubicBezTo>
                      <a:pt x="77" y="35"/>
                      <a:pt x="77" y="20"/>
                      <a:pt x="77" y="6"/>
                    </a:cubicBezTo>
                    <a:cubicBezTo>
                      <a:pt x="52" y="6"/>
                      <a:pt x="28" y="6"/>
                      <a:pt x="4" y="6"/>
                    </a:cubicBezTo>
                    <a:cubicBezTo>
                      <a:pt x="4" y="21"/>
                      <a:pt x="4" y="35"/>
                      <a:pt x="4" y="50"/>
                    </a:cubicBezTo>
                    <a:cubicBezTo>
                      <a:pt x="28" y="50"/>
                      <a:pt x="53" y="50"/>
                      <a:pt x="7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5" name="Freeform 19">
                <a:extLst>
                  <a:ext uri="{FF2B5EF4-FFF2-40B4-BE49-F238E27FC236}">
                    <a16:creationId xmlns:a16="http://schemas.microsoft.com/office/drawing/2014/main" id="{EF1028E6-9A21-49E4-9633-0511AC87B75E}"/>
                  </a:ext>
                </a:extLst>
              </p:cNvPr>
              <p:cNvSpPr>
                <a:spLocks/>
              </p:cNvSpPr>
              <p:nvPr/>
            </p:nvSpPr>
            <p:spPr bwMode="auto">
              <a:xfrm>
                <a:off x="6082" y="1235"/>
                <a:ext cx="84" cy="84"/>
              </a:xfrm>
              <a:custGeom>
                <a:avLst/>
                <a:gdLst>
                  <a:gd name="T0" fmla="*/ 4 w 23"/>
                  <a:gd name="T1" fmla="*/ 8 h 23"/>
                  <a:gd name="T2" fmla="*/ 3 w 23"/>
                  <a:gd name="T3" fmla="*/ 14 h 23"/>
                  <a:gd name="T4" fmla="*/ 0 w 23"/>
                  <a:gd name="T5" fmla="*/ 14 h 23"/>
                  <a:gd name="T6" fmla="*/ 0 w 23"/>
                  <a:gd name="T7" fmla="*/ 0 h 23"/>
                  <a:gd name="T8" fmla="*/ 14 w 23"/>
                  <a:gd name="T9" fmla="*/ 0 h 23"/>
                  <a:gd name="T10" fmla="*/ 14 w 23"/>
                  <a:gd name="T11" fmla="*/ 3 h 23"/>
                  <a:gd name="T12" fmla="*/ 8 w 23"/>
                  <a:gd name="T13" fmla="*/ 4 h 23"/>
                  <a:gd name="T14" fmla="*/ 23 w 23"/>
                  <a:gd name="T15" fmla="*/ 20 h 23"/>
                  <a:gd name="T16" fmla="*/ 20 w 23"/>
                  <a:gd name="T17" fmla="*/ 23 h 23"/>
                  <a:gd name="T18" fmla="*/ 4 w 23"/>
                  <a:gd name="T19" fmla="*/ 7 h 23"/>
                  <a:gd name="T20" fmla="*/ 4 w 23"/>
                  <a:gd name="T21"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4" y="8"/>
                    </a:moveTo>
                    <a:cubicBezTo>
                      <a:pt x="4" y="9"/>
                      <a:pt x="4" y="11"/>
                      <a:pt x="3" y="14"/>
                    </a:cubicBezTo>
                    <a:cubicBezTo>
                      <a:pt x="2" y="14"/>
                      <a:pt x="1" y="14"/>
                      <a:pt x="0" y="14"/>
                    </a:cubicBezTo>
                    <a:cubicBezTo>
                      <a:pt x="0" y="9"/>
                      <a:pt x="0" y="5"/>
                      <a:pt x="0" y="0"/>
                    </a:cubicBezTo>
                    <a:cubicBezTo>
                      <a:pt x="5" y="0"/>
                      <a:pt x="9" y="0"/>
                      <a:pt x="14" y="0"/>
                    </a:cubicBezTo>
                    <a:cubicBezTo>
                      <a:pt x="14" y="1"/>
                      <a:pt x="14" y="2"/>
                      <a:pt x="14" y="3"/>
                    </a:cubicBezTo>
                    <a:cubicBezTo>
                      <a:pt x="12" y="4"/>
                      <a:pt x="10" y="4"/>
                      <a:pt x="8" y="4"/>
                    </a:cubicBezTo>
                    <a:cubicBezTo>
                      <a:pt x="13" y="9"/>
                      <a:pt x="18" y="14"/>
                      <a:pt x="23" y="20"/>
                    </a:cubicBezTo>
                    <a:cubicBezTo>
                      <a:pt x="22" y="21"/>
                      <a:pt x="21" y="22"/>
                      <a:pt x="20" y="23"/>
                    </a:cubicBezTo>
                    <a:cubicBezTo>
                      <a:pt x="15" y="18"/>
                      <a:pt x="10" y="12"/>
                      <a:pt x="4" y="7"/>
                    </a:cubicBezTo>
                    <a:cubicBezTo>
                      <a:pt x="4" y="7"/>
                      <a:pt x="4" y="7"/>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6" name="Freeform 20">
                <a:extLst>
                  <a:ext uri="{FF2B5EF4-FFF2-40B4-BE49-F238E27FC236}">
                    <a16:creationId xmlns:a16="http://schemas.microsoft.com/office/drawing/2014/main" id="{A8D865A2-5E3D-4D0A-8E5A-F7B52F708FE2}"/>
                  </a:ext>
                </a:extLst>
              </p:cNvPr>
              <p:cNvSpPr>
                <a:spLocks/>
              </p:cNvSpPr>
              <p:nvPr/>
            </p:nvSpPr>
            <p:spPr bwMode="auto">
              <a:xfrm>
                <a:off x="5730" y="686"/>
                <a:ext cx="154" cy="261"/>
              </a:xfrm>
              <a:custGeom>
                <a:avLst/>
                <a:gdLst>
                  <a:gd name="T0" fmla="*/ 11 w 42"/>
                  <a:gd name="T1" fmla="*/ 31 h 71"/>
                  <a:gd name="T2" fmla="*/ 11 w 42"/>
                  <a:gd name="T3" fmla="*/ 31 h 71"/>
                  <a:gd name="T4" fmla="*/ 11 w 42"/>
                  <a:gd name="T5" fmla="*/ 32 h 71"/>
                  <a:gd name="T6" fmla="*/ 11 w 42"/>
                  <a:gd name="T7" fmla="*/ 32 h 71"/>
                  <a:gd name="T8" fmla="*/ 11 w 42"/>
                  <a:gd name="T9" fmla="*/ 32 h 71"/>
                  <a:gd name="T10" fmla="*/ 10 w 42"/>
                  <a:gd name="T11" fmla="*/ 33 h 71"/>
                  <a:gd name="T12" fmla="*/ 10 w 42"/>
                  <a:gd name="T13" fmla="*/ 33 h 71"/>
                  <a:gd name="T14" fmla="*/ 10 w 42"/>
                  <a:gd name="T15" fmla="*/ 33 h 71"/>
                  <a:gd name="T16" fmla="*/ 10 w 42"/>
                  <a:gd name="T17" fmla="*/ 34 h 71"/>
                  <a:gd name="T18" fmla="*/ 9 w 42"/>
                  <a:gd name="T19" fmla="*/ 37 h 71"/>
                  <a:gd name="T20" fmla="*/ 8 w 42"/>
                  <a:gd name="T21" fmla="*/ 39 h 71"/>
                  <a:gd name="T22" fmla="*/ 7 w 42"/>
                  <a:gd name="T23" fmla="*/ 39 h 71"/>
                  <a:gd name="T24" fmla="*/ 3 w 42"/>
                  <a:gd name="T25" fmla="*/ 48 h 71"/>
                  <a:gd name="T26" fmla="*/ 4 w 42"/>
                  <a:gd name="T27" fmla="*/ 48 h 71"/>
                  <a:gd name="T28" fmla="*/ 4 w 42"/>
                  <a:gd name="T29" fmla="*/ 49 h 71"/>
                  <a:gd name="T30" fmla="*/ 4 w 42"/>
                  <a:gd name="T31" fmla="*/ 49 h 71"/>
                  <a:gd name="T32" fmla="*/ 5 w 42"/>
                  <a:gd name="T33" fmla="*/ 49 h 71"/>
                  <a:gd name="T34" fmla="*/ 6 w 42"/>
                  <a:gd name="T35" fmla="*/ 50 h 71"/>
                  <a:gd name="T36" fmla="*/ 7 w 42"/>
                  <a:gd name="T37" fmla="*/ 50 h 71"/>
                  <a:gd name="T38" fmla="*/ 15 w 42"/>
                  <a:gd name="T39" fmla="*/ 54 h 71"/>
                  <a:gd name="T40" fmla="*/ 20 w 42"/>
                  <a:gd name="T41" fmla="*/ 56 h 71"/>
                  <a:gd name="T42" fmla="*/ 22 w 42"/>
                  <a:gd name="T43" fmla="*/ 59 h 71"/>
                  <a:gd name="T44" fmla="*/ 23 w 42"/>
                  <a:gd name="T45" fmla="*/ 61 h 71"/>
                  <a:gd name="T46" fmla="*/ 25 w 42"/>
                  <a:gd name="T47" fmla="*/ 70 h 71"/>
                  <a:gd name="T48" fmla="*/ 25 w 42"/>
                  <a:gd name="T49" fmla="*/ 71 h 71"/>
                  <a:gd name="T50" fmla="*/ 41 w 42"/>
                  <a:gd name="T51" fmla="*/ 71 h 71"/>
                  <a:gd name="T52" fmla="*/ 34 w 42"/>
                  <a:gd name="T53" fmla="*/ 49 h 71"/>
                  <a:gd name="T54" fmla="*/ 22 w 42"/>
                  <a:gd name="T55" fmla="*/ 44 h 71"/>
                  <a:gd name="T56" fmla="*/ 19 w 42"/>
                  <a:gd name="T57" fmla="*/ 40 h 71"/>
                  <a:gd name="T58" fmla="*/ 24 w 42"/>
                  <a:gd name="T59" fmla="*/ 30 h 71"/>
                  <a:gd name="T60" fmla="*/ 27 w 42"/>
                  <a:gd name="T61" fmla="*/ 26 h 71"/>
                  <a:gd name="T62" fmla="*/ 25 w 42"/>
                  <a:gd name="T63" fmla="*/ 21 h 71"/>
                  <a:gd name="T64" fmla="*/ 26 w 42"/>
                  <a:gd name="T65" fmla="*/ 19 h 71"/>
                  <a:gd name="T66" fmla="*/ 22 w 42"/>
                  <a:gd name="T67" fmla="*/ 6 h 71"/>
                  <a:gd name="T68" fmla="*/ 18 w 42"/>
                  <a:gd name="T69" fmla="*/ 2 h 71"/>
                  <a:gd name="T70" fmla="*/ 11 w 42"/>
                  <a:gd name="T71" fmla="*/ 1 h 71"/>
                  <a:gd name="T72" fmla="*/ 8 w 42"/>
                  <a:gd name="T73" fmla="*/ 1 h 71"/>
                  <a:gd name="T74" fmla="*/ 4 w 42"/>
                  <a:gd name="T75" fmla="*/ 3 h 71"/>
                  <a:gd name="T76" fmla="*/ 1 w 42"/>
                  <a:gd name="T77" fmla="*/ 6 h 71"/>
                  <a:gd name="T78" fmla="*/ 0 w 42"/>
                  <a:gd name="T79" fmla="*/ 7 h 71"/>
                  <a:gd name="T80" fmla="*/ 0 w 42"/>
                  <a:gd name="T81" fmla="*/ 7 h 71"/>
                  <a:gd name="T82" fmla="*/ 3 w 42"/>
                  <a:gd name="T83" fmla="*/ 9 h 71"/>
                  <a:gd name="T84" fmla="*/ 4 w 42"/>
                  <a:gd name="T85" fmla="*/ 11 h 71"/>
                  <a:gd name="T86" fmla="*/ 5 w 42"/>
                  <a:gd name="T87" fmla="*/ 11 h 71"/>
                  <a:gd name="T88" fmla="*/ 8 w 42"/>
                  <a:gd name="T89" fmla="*/ 13 h 71"/>
                  <a:gd name="T90" fmla="*/ 8 w 42"/>
                  <a:gd name="T91" fmla="*/ 14 h 71"/>
                  <a:gd name="T92" fmla="*/ 9 w 42"/>
                  <a:gd name="T93" fmla="*/ 17 h 71"/>
                  <a:gd name="T94" fmla="*/ 9 w 42"/>
                  <a:gd name="T95" fmla="*/ 26 h 71"/>
                  <a:gd name="T96" fmla="*/ 10 w 42"/>
                  <a:gd name="T97" fmla="*/ 26 h 71"/>
                  <a:gd name="T98" fmla="*/ 10 w 42"/>
                  <a:gd name="T99" fmla="*/ 27 h 71"/>
                  <a:gd name="T100" fmla="*/ 10 w 42"/>
                  <a:gd name="T101" fmla="*/ 27 h 71"/>
                  <a:gd name="T102" fmla="*/ 10 w 42"/>
                  <a:gd name="T103" fmla="*/ 27 h 71"/>
                  <a:gd name="T104" fmla="*/ 10 w 42"/>
                  <a:gd name="T105" fmla="*/ 28 h 71"/>
                  <a:gd name="T106" fmla="*/ 10 w 42"/>
                  <a:gd name="T107" fmla="*/ 28 h 71"/>
                  <a:gd name="T108" fmla="*/ 11 w 42"/>
                  <a:gd name="T109" fmla="*/ 28 h 71"/>
                  <a:gd name="T110" fmla="*/ 11 w 42"/>
                  <a:gd name="T111" fmla="*/ 29 h 71"/>
                  <a:gd name="T112" fmla="*/ 11 w 42"/>
                  <a:gd name="T113" fmla="*/ 29 h 71"/>
                  <a:gd name="T114" fmla="*/ 11 w 42"/>
                  <a:gd name="T115" fmla="*/ 29 h 71"/>
                  <a:gd name="T116" fmla="*/ 11 w 42"/>
                  <a:gd name="T117" fmla="*/ 30 h 71"/>
                  <a:gd name="T118" fmla="*/ 11 w 42"/>
                  <a:gd name="T119" fmla="*/ 30 h 71"/>
                  <a:gd name="T120" fmla="*/ 11 w 42"/>
                  <a:gd name="T121" fmla="*/ 30 h 71"/>
                  <a:gd name="T122" fmla="*/ 11 w 42"/>
                  <a:gd name="T123"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71">
                    <a:moveTo>
                      <a:pt x="11" y="31"/>
                    </a:moveTo>
                    <a:cubicBezTo>
                      <a:pt x="11" y="31"/>
                      <a:pt x="11" y="31"/>
                      <a:pt x="11" y="31"/>
                    </a:cubicBezTo>
                    <a:cubicBezTo>
                      <a:pt x="11" y="31"/>
                      <a:pt x="11" y="32"/>
                      <a:pt x="11" y="32"/>
                    </a:cubicBezTo>
                    <a:cubicBezTo>
                      <a:pt x="11" y="32"/>
                      <a:pt x="11" y="32"/>
                      <a:pt x="11" y="32"/>
                    </a:cubicBezTo>
                    <a:cubicBezTo>
                      <a:pt x="11" y="32"/>
                      <a:pt x="11" y="32"/>
                      <a:pt x="11" y="32"/>
                    </a:cubicBezTo>
                    <a:cubicBezTo>
                      <a:pt x="10" y="32"/>
                      <a:pt x="10" y="32"/>
                      <a:pt x="10" y="33"/>
                    </a:cubicBezTo>
                    <a:cubicBezTo>
                      <a:pt x="10" y="33"/>
                      <a:pt x="10" y="33"/>
                      <a:pt x="10" y="33"/>
                    </a:cubicBezTo>
                    <a:cubicBezTo>
                      <a:pt x="10" y="33"/>
                      <a:pt x="10" y="33"/>
                      <a:pt x="10" y="33"/>
                    </a:cubicBezTo>
                    <a:cubicBezTo>
                      <a:pt x="10" y="33"/>
                      <a:pt x="10" y="34"/>
                      <a:pt x="10" y="34"/>
                    </a:cubicBezTo>
                    <a:cubicBezTo>
                      <a:pt x="10" y="35"/>
                      <a:pt x="9" y="36"/>
                      <a:pt x="9" y="37"/>
                    </a:cubicBezTo>
                    <a:cubicBezTo>
                      <a:pt x="9" y="38"/>
                      <a:pt x="8" y="38"/>
                      <a:pt x="8" y="39"/>
                    </a:cubicBezTo>
                    <a:cubicBezTo>
                      <a:pt x="8" y="39"/>
                      <a:pt x="8" y="39"/>
                      <a:pt x="7" y="39"/>
                    </a:cubicBezTo>
                    <a:cubicBezTo>
                      <a:pt x="7" y="42"/>
                      <a:pt x="6" y="45"/>
                      <a:pt x="3" y="48"/>
                    </a:cubicBezTo>
                    <a:cubicBezTo>
                      <a:pt x="4" y="48"/>
                      <a:pt x="4" y="48"/>
                      <a:pt x="4" y="48"/>
                    </a:cubicBezTo>
                    <a:cubicBezTo>
                      <a:pt x="4" y="48"/>
                      <a:pt x="4" y="49"/>
                      <a:pt x="4" y="49"/>
                    </a:cubicBezTo>
                    <a:cubicBezTo>
                      <a:pt x="4" y="49"/>
                      <a:pt x="4" y="49"/>
                      <a:pt x="4" y="49"/>
                    </a:cubicBezTo>
                    <a:cubicBezTo>
                      <a:pt x="4" y="49"/>
                      <a:pt x="5" y="49"/>
                      <a:pt x="5" y="49"/>
                    </a:cubicBezTo>
                    <a:cubicBezTo>
                      <a:pt x="5" y="49"/>
                      <a:pt x="6" y="49"/>
                      <a:pt x="6" y="50"/>
                    </a:cubicBezTo>
                    <a:cubicBezTo>
                      <a:pt x="6" y="50"/>
                      <a:pt x="7" y="50"/>
                      <a:pt x="7" y="50"/>
                    </a:cubicBezTo>
                    <a:cubicBezTo>
                      <a:pt x="9" y="51"/>
                      <a:pt x="12" y="53"/>
                      <a:pt x="15" y="54"/>
                    </a:cubicBezTo>
                    <a:cubicBezTo>
                      <a:pt x="17" y="55"/>
                      <a:pt x="19" y="55"/>
                      <a:pt x="20" y="56"/>
                    </a:cubicBezTo>
                    <a:cubicBezTo>
                      <a:pt x="21" y="57"/>
                      <a:pt x="21" y="58"/>
                      <a:pt x="22" y="59"/>
                    </a:cubicBezTo>
                    <a:cubicBezTo>
                      <a:pt x="23" y="59"/>
                      <a:pt x="23" y="60"/>
                      <a:pt x="23" y="61"/>
                    </a:cubicBezTo>
                    <a:cubicBezTo>
                      <a:pt x="24" y="64"/>
                      <a:pt x="25" y="67"/>
                      <a:pt x="25" y="70"/>
                    </a:cubicBezTo>
                    <a:cubicBezTo>
                      <a:pt x="25" y="71"/>
                      <a:pt x="25" y="71"/>
                      <a:pt x="25" y="71"/>
                    </a:cubicBezTo>
                    <a:cubicBezTo>
                      <a:pt x="41" y="71"/>
                      <a:pt x="41" y="71"/>
                      <a:pt x="41" y="71"/>
                    </a:cubicBezTo>
                    <a:cubicBezTo>
                      <a:pt x="41" y="58"/>
                      <a:pt x="42" y="52"/>
                      <a:pt x="34" y="49"/>
                    </a:cubicBezTo>
                    <a:cubicBezTo>
                      <a:pt x="26" y="46"/>
                      <a:pt x="22" y="44"/>
                      <a:pt x="22" y="44"/>
                    </a:cubicBezTo>
                    <a:cubicBezTo>
                      <a:pt x="22" y="44"/>
                      <a:pt x="20" y="42"/>
                      <a:pt x="19" y="40"/>
                    </a:cubicBezTo>
                    <a:cubicBezTo>
                      <a:pt x="22" y="37"/>
                      <a:pt x="23" y="34"/>
                      <a:pt x="24" y="30"/>
                    </a:cubicBezTo>
                    <a:cubicBezTo>
                      <a:pt x="25" y="30"/>
                      <a:pt x="26" y="29"/>
                      <a:pt x="27" y="26"/>
                    </a:cubicBezTo>
                    <a:cubicBezTo>
                      <a:pt x="28" y="21"/>
                      <a:pt x="26" y="20"/>
                      <a:pt x="25" y="21"/>
                    </a:cubicBezTo>
                    <a:cubicBezTo>
                      <a:pt x="25" y="20"/>
                      <a:pt x="26" y="19"/>
                      <a:pt x="26" y="19"/>
                    </a:cubicBezTo>
                    <a:cubicBezTo>
                      <a:pt x="28" y="6"/>
                      <a:pt x="22" y="6"/>
                      <a:pt x="22" y="6"/>
                    </a:cubicBezTo>
                    <a:cubicBezTo>
                      <a:pt x="22" y="6"/>
                      <a:pt x="21" y="4"/>
                      <a:pt x="18" y="2"/>
                    </a:cubicBezTo>
                    <a:cubicBezTo>
                      <a:pt x="16" y="1"/>
                      <a:pt x="14" y="0"/>
                      <a:pt x="11" y="1"/>
                    </a:cubicBezTo>
                    <a:cubicBezTo>
                      <a:pt x="9" y="1"/>
                      <a:pt x="8" y="1"/>
                      <a:pt x="8" y="1"/>
                    </a:cubicBezTo>
                    <a:cubicBezTo>
                      <a:pt x="6" y="2"/>
                      <a:pt x="5" y="2"/>
                      <a:pt x="4" y="3"/>
                    </a:cubicBezTo>
                    <a:cubicBezTo>
                      <a:pt x="3" y="4"/>
                      <a:pt x="2" y="5"/>
                      <a:pt x="1" y="6"/>
                    </a:cubicBezTo>
                    <a:cubicBezTo>
                      <a:pt x="0" y="6"/>
                      <a:pt x="0" y="7"/>
                      <a:pt x="0" y="7"/>
                    </a:cubicBezTo>
                    <a:cubicBezTo>
                      <a:pt x="0" y="7"/>
                      <a:pt x="0" y="7"/>
                      <a:pt x="0" y="7"/>
                    </a:cubicBezTo>
                    <a:cubicBezTo>
                      <a:pt x="1" y="8"/>
                      <a:pt x="2" y="9"/>
                      <a:pt x="3" y="9"/>
                    </a:cubicBezTo>
                    <a:cubicBezTo>
                      <a:pt x="4" y="10"/>
                      <a:pt x="4" y="10"/>
                      <a:pt x="4" y="11"/>
                    </a:cubicBezTo>
                    <a:cubicBezTo>
                      <a:pt x="4" y="11"/>
                      <a:pt x="5" y="11"/>
                      <a:pt x="5" y="11"/>
                    </a:cubicBezTo>
                    <a:cubicBezTo>
                      <a:pt x="6" y="11"/>
                      <a:pt x="7" y="12"/>
                      <a:pt x="8" y="13"/>
                    </a:cubicBezTo>
                    <a:cubicBezTo>
                      <a:pt x="8" y="13"/>
                      <a:pt x="8" y="14"/>
                      <a:pt x="8" y="14"/>
                    </a:cubicBezTo>
                    <a:cubicBezTo>
                      <a:pt x="9" y="15"/>
                      <a:pt x="9" y="16"/>
                      <a:pt x="9" y="17"/>
                    </a:cubicBezTo>
                    <a:cubicBezTo>
                      <a:pt x="10" y="19"/>
                      <a:pt x="10" y="22"/>
                      <a:pt x="9" y="26"/>
                    </a:cubicBezTo>
                    <a:cubicBezTo>
                      <a:pt x="9" y="26"/>
                      <a:pt x="10" y="26"/>
                      <a:pt x="10" y="26"/>
                    </a:cubicBezTo>
                    <a:cubicBezTo>
                      <a:pt x="10" y="27"/>
                      <a:pt x="10" y="27"/>
                      <a:pt x="10" y="27"/>
                    </a:cubicBezTo>
                    <a:cubicBezTo>
                      <a:pt x="10" y="27"/>
                      <a:pt x="10" y="27"/>
                      <a:pt x="10" y="27"/>
                    </a:cubicBezTo>
                    <a:cubicBezTo>
                      <a:pt x="10" y="27"/>
                      <a:pt x="10" y="27"/>
                      <a:pt x="10" y="27"/>
                    </a:cubicBezTo>
                    <a:cubicBezTo>
                      <a:pt x="10" y="27"/>
                      <a:pt x="10" y="28"/>
                      <a:pt x="10" y="28"/>
                    </a:cubicBezTo>
                    <a:cubicBezTo>
                      <a:pt x="10" y="28"/>
                      <a:pt x="10" y="28"/>
                      <a:pt x="10" y="28"/>
                    </a:cubicBezTo>
                    <a:cubicBezTo>
                      <a:pt x="10" y="28"/>
                      <a:pt x="11" y="28"/>
                      <a:pt x="11" y="28"/>
                    </a:cubicBezTo>
                    <a:cubicBezTo>
                      <a:pt x="11" y="28"/>
                      <a:pt x="11" y="29"/>
                      <a:pt x="11" y="29"/>
                    </a:cubicBezTo>
                    <a:cubicBezTo>
                      <a:pt x="11" y="29"/>
                      <a:pt x="11" y="29"/>
                      <a:pt x="11" y="29"/>
                    </a:cubicBezTo>
                    <a:cubicBezTo>
                      <a:pt x="11" y="29"/>
                      <a:pt x="11" y="29"/>
                      <a:pt x="11" y="29"/>
                    </a:cubicBezTo>
                    <a:cubicBezTo>
                      <a:pt x="11" y="30"/>
                      <a:pt x="11" y="30"/>
                      <a:pt x="11" y="30"/>
                    </a:cubicBezTo>
                    <a:cubicBezTo>
                      <a:pt x="11" y="30"/>
                      <a:pt x="11" y="30"/>
                      <a:pt x="11" y="30"/>
                    </a:cubicBezTo>
                    <a:cubicBezTo>
                      <a:pt x="11" y="30"/>
                      <a:pt x="11" y="30"/>
                      <a:pt x="11" y="30"/>
                    </a:cubicBezTo>
                    <a:cubicBezTo>
                      <a:pt x="11" y="31"/>
                      <a:pt x="11" y="31"/>
                      <a:pt x="1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77" name="Freeform 21">
                <a:extLst>
                  <a:ext uri="{FF2B5EF4-FFF2-40B4-BE49-F238E27FC236}">
                    <a16:creationId xmlns:a16="http://schemas.microsoft.com/office/drawing/2014/main" id="{793029D8-9AF6-451D-A4D9-6D0D916ED894}"/>
                  </a:ext>
                </a:extLst>
              </p:cNvPr>
              <p:cNvSpPr>
                <a:spLocks/>
              </p:cNvSpPr>
              <p:nvPr/>
            </p:nvSpPr>
            <p:spPr bwMode="auto">
              <a:xfrm>
                <a:off x="5595" y="715"/>
                <a:ext cx="216" cy="258"/>
              </a:xfrm>
              <a:custGeom>
                <a:avLst/>
                <a:gdLst>
                  <a:gd name="T0" fmla="*/ 45 w 59"/>
                  <a:gd name="T1" fmla="*/ 22 h 70"/>
                  <a:gd name="T2" fmla="*/ 45 w 59"/>
                  <a:gd name="T3" fmla="*/ 21 h 70"/>
                  <a:gd name="T4" fmla="*/ 45 w 59"/>
                  <a:gd name="T5" fmla="*/ 21 h 70"/>
                  <a:gd name="T6" fmla="*/ 45 w 59"/>
                  <a:gd name="T7" fmla="*/ 21 h 70"/>
                  <a:gd name="T8" fmla="*/ 45 w 59"/>
                  <a:gd name="T9" fmla="*/ 20 h 70"/>
                  <a:gd name="T10" fmla="*/ 45 w 59"/>
                  <a:gd name="T11" fmla="*/ 20 h 70"/>
                  <a:gd name="T12" fmla="*/ 44 w 59"/>
                  <a:gd name="T13" fmla="*/ 20 h 70"/>
                  <a:gd name="T14" fmla="*/ 44 w 59"/>
                  <a:gd name="T15" fmla="*/ 20 h 70"/>
                  <a:gd name="T16" fmla="*/ 44 w 59"/>
                  <a:gd name="T17" fmla="*/ 20 h 70"/>
                  <a:gd name="T18" fmla="*/ 44 w 59"/>
                  <a:gd name="T19" fmla="*/ 20 h 70"/>
                  <a:gd name="T20" fmla="*/ 44 w 59"/>
                  <a:gd name="T21" fmla="*/ 20 h 70"/>
                  <a:gd name="T22" fmla="*/ 43 w 59"/>
                  <a:gd name="T23" fmla="*/ 20 h 70"/>
                  <a:gd name="T24" fmla="*/ 44 w 59"/>
                  <a:gd name="T25" fmla="*/ 9 h 70"/>
                  <a:gd name="T26" fmla="*/ 43 w 59"/>
                  <a:gd name="T27" fmla="*/ 7 h 70"/>
                  <a:gd name="T28" fmla="*/ 40 w 59"/>
                  <a:gd name="T29" fmla="*/ 5 h 70"/>
                  <a:gd name="T30" fmla="*/ 38 w 59"/>
                  <a:gd name="T31" fmla="*/ 3 h 70"/>
                  <a:gd name="T32" fmla="*/ 35 w 59"/>
                  <a:gd name="T33" fmla="*/ 1 h 70"/>
                  <a:gd name="T34" fmla="*/ 35 w 59"/>
                  <a:gd name="T35" fmla="*/ 1 h 70"/>
                  <a:gd name="T36" fmla="*/ 33 w 59"/>
                  <a:gd name="T37" fmla="*/ 0 h 70"/>
                  <a:gd name="T38" fmla="*/ 32 w 59"/>
                  <a:gd name="T39" fmla="*/ 0 h 70"/>
                  <a:gd name="T40" fmla="*/ 30 w 59"/>
                  <a:gd name="T41" fmla="*/ 0 h 70"/>
                  <a:gd name="T42" fmla="*/ 26 w 59"/>
                  <a:gd name="T43" fmla="*/ 1 h 70"/>
                  <a:gd name="T44" fmla="*/ 22 w 59"/>
                  <a:gd name="T45" fmla="*/ 2 h 70"/>
                  <a:gd name="T46" fmla="*/ 19 w 59"/>
                  <a:gd name="T47" fmla="*/ 5 h 70"/>
                  <a:gd name="T48" fmla="*/ 17 w 59"/>
                  <a:gd name="T49" fmla="*/ 8 h 70"/>
                  <a:gd name="T50" fmla="*/ 15 w 59"/>
                  <a:gd name="T51" fmla="*/ 18 h 70"/>
                  <a:gd name="T52" fmla="*/ 15 w 59"/>
                  <a:gd name="T53" fmla="*/ 20 h 70"/>
                  <a:gd name="T54" fmla="*/ 15 w 59"/>
                  <a:gd name="T55" fmla="*/ 20 h 70"/>
                  <a:gd name="T56" fmla="*/ 15 w 59"/>
                  <a:gd name="T57" fmla="*/ 20 h 70"/>
                  <a:gd name="T58" fmla="*/ 15 w 59"/>
                  <a:gd name="T59" fmla="*/ 20 h 70"/>
                  <a:gd name="T60" fmla="*/ 15 w 59"/>
                  <a:gd name="T61" fmla="*/ 20 h 70"/>
                  <a:gd name="T62" fmla="*/ 14 w 59"/>
                  <a:gd name="T63" fmla="*/ 20 h 70"/>
                  <a:gd name="T64" fmla="*/ 14 w 59"/>
                  <a:gd name="T65" fmla="*/ 20 h 70"/>
                  <a:gd name="T66" fmla="*/ 14 w 59"/>
                  <a:gd name="T67" fmla="*/ 21 h 70"/>
                  <a:gd name="T68" fmla="*/ 14 w 59"/>
                  <a:gd name="T69" fmla="*/ 21 h 70"/>
                  <a:gd name="T70" fmla="*/ 14 w 59"/>
                  <a:gd name="T71" fmla="*/ 21 h 70"/>
                  <a:gd name="T72" fmla="*/ 14 w 59"/>
                  <a:gd name="T73" fmla="*/ 22 h 70"/>
                  <a:gd name="T74" fmla="*/ 14 w 59"/>
                  <a:gd name="T75" fmla="*/ 22 h 70"/>
                  <a:gd name="T76" fmla="*/ 14 w 59"/>
                  <a:gd name="T77" fmla="*/ 23 h 70"/>
                  <a:gd name="T78" fmla="*/ 14 w 59"/>
                  <a:gd name="T79" fmla="*/ 24 h 70"/>
                  <a:gd name="T80" fmla="*/ 14 w 59"/>
                  <a:gd name="T81" fmla="*/ 24 h 70"/>
                  <a:gd name="T82" fmla="*/ 15 w 59"/>
                  <a:gd name="T83" fmla="*/ 26 h 70"/>
                  <a:gd name="T84" fmla="*/ 16 w 59"/>
                  <a:gd name="T85" fmla="*/ 29 h 70"/>
                  <a:gd name="T86" fmla="*/ 17 w 59"/>
                  <a:gd name="T87" fmla="*/ 30 h 70"/>
                  <a:gd name="T88" fmla="*/ 18 w 59"/>
                  <a:gd name="T89" fmla="*/ 33 h 70"/>
                  <a:gd name="T90" fmla="*/ 20 w 59"/>
                  <a:gd name="T91" fmla="*/ 42 h 70"/>
                  <a:gd name="T92" fmla="*/ 19 w 59"/>
                  <a:gd name="T93" fmla="*/ 43 h 70"/>
                  <a:gd name="T94" fmla="*/ 15 w 59"/>
                  <a:gd name="T95" fmla="*/ 45 h 70"/>
                  <a:gd name="T96" fmla="*/ 8 w 59"/>
                  <a:gd name="T97" fmla="*/ 48 h 70"/>
                  <a:gd name="T98" fmla="*/ 59 w 59"/>
                  <a:gd name="T99" fmla="*/ 70 h 70"/>
                  <a:gd name="T100" fmla="*/ 59 w 59"/>
                  <a:gd name="T101" fmla="*/ 63 h 70"/>
                  <a:gd name="T102" fmla="*/ 58 w 59"/>
                  <a:gd name="T103" fmla="*/ 54 h 70"/>
                  <a:gd name="T104" fmla="*/ 55 w 59"/>
                  <a:gd name="T105" fmla="*/ 50 h 70"/>
                  <a:gd name="T106" fmla="*/ 43 w 59"/>
                  <a:gd name="T107" fmla="*/ 45 h 70"/>
                  <a:gd name="T108" fmla="*/ 41 w 59"/>
                  <a:gd name="T109" fmla="*/ 43 h 70"/>
                  <a:gd name="T110" fmla="*/ 39 w 59"/>
                  <a:gd name="T111" fmla="*/ 42 h 70"/>
                  <a:gd name="T112" fmla="*/ 42 w 59"/>
                  <a:gd name="T113" fmla="*/ 30 h 70"/>
                  <a:gd name="T114" fmla="*/ 43 w 59"/>
                  <a:gd name="T115" fmla="*/ 28 h 70"/>
                  <a:gd name="T116" fmla="*/ 45 w 59"/>
                  <a:gd name="T117" fmla="*/ 24 h 70"/>
                  <a:gd name="T118" fmla="*/ 45 w 59"/>
                  <a:gd name="T119" fmla="*/ 24 h 70"/>
                  <a:gd name="T120" fmla="*/ 45 w 59"/>
                  <a:gd name="T121" fmla="*/ 23 h 70"/>
                  <a:gd name="T122" fmla="*/ 45 w 59"/>
                  <a:gd name="T12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 h="70">
                    <a:moveTo>
                      <a:pt x="45" y="22"/>
                    </a:moveTo>
                    <a:cubicBezTo>
                      <a:pt x="45" y="22"/>
                      <a:pt x="45" y="22"/>
                      <a:pt x="45" y="22"/>
                    </a:cubicBezTo>
                    <a:cubicBezTo>
                      <a:pt x="45" y="22"/>
                      <a:pt x="45" y="22"/>
                      <a:pt x="45" y="22"/>
                    </a:cubicBezTo>
                    <a:cubicBezTo>
                      <a:pt x="45" y="22"/>
                      <a:pt x="45" y="21"/>
                      <a:pt x="45" y="21"/>
                    </a:cubicBezTo>
                    <a:cubicBezTo>
                      <a:pt x="45" y="21"/>
                      <a:pt x="45" y="21"/>
                      <a:pt x="45" y="21"/>
                    </a:cubicBezTo>
                    <a:cubicBezTo>
                      <a:pt x="45" y="21"/>
                      <a:pt x="45" y="21"/>
                      <a:pt x="45" y="21"/>
                    </a:cubicBezTo>
                    <a:cubicBezTo>
                      <a:pt x="45" y="21"/>
                      <a:pt x="45" y="21"/>
                      <a:pt x="45" y="21"/>
                    </a:cubicBezTo>
                    <a:cubicBezTo>
                      <a:pt x="45" y="21"/>
                      <a:pt x="45" y="21"/>
                      <a:pt x="45" y="21"/>
                    </a:cubicBezTo>
                    <a:cubicBezTo>
                      <a:pt x="45" y="21"/>
                      <a:pt x="45" y="21"/>
                      <a:pt x="45" y="21"/>
                    </a:cubicBezTo>
                    <a:cubicBezTo>
                      <a:pt x="45" y="20"/>
                      <a:pt x="45" y="20"/>
                      <a:pt x="45" y="20"/>
                    </a:cubicBezTo>
                    <a:cubicBezTo>
                      <a:pt x="45" y="20"/>
                      <a:pt x="45" y="20"/>
                      <a:pt x="45" y="20"/>
                    </a:cubicBezTo>
                    <a:cubicBezTo>
                      <a:pt x="45" y="20"/>
                      <a:pt x="45" y="20"/>
                      <a:pt x="45" y="20"/>
                    </a:cubicBezTo>
                    <a:cubicBezTo>
                      <a:pt x="45" y="20"/>
                      <a:pt x="45"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4" y="20"/>
                      <a:pt x="44" y="20"/>
                    </a:cubicBezTo>
                    <a:cubicBezTo>
                      <a:pt x="44" y="20"/>
                      <a:pt x="43" y="20"/>
                      <a:pt x="43" y="20"/>
                    </a:cubicBezTo>
                    <a:cubicBezTo>
                      <a:pt x="43" y="20"/>
                      <a:pt x="43" y="20"/>
                      <a:pt x="43" y="20"/>
                    </a:cubicBezTo>
                    <a:cubicBezTo>
                      <a:pt x="43" y="19"/>
                      <a:pt x="44" y="18"/>
                      <a:pt x="44" y="18"/>
                    </a:cubicBezTo>
                    <a:cubicBezTo>
                      <a:pt x="44" y="14"/>
                      <a:pt x="44" y="11"/>
                      <a:pt x="44" y="9"/>
                    </a:cubicBezTo>
                    <a:cubicBezTo>
                      <a:pt x="44" y="9"/>
                      <a:pt x="43" y="8"/>
                      <a:pt x="43" y="7"/>
                    </a:cubicBezTo>
                    <a:cubicBezTo>
                      <a:pt x="43" y="7"/>
                      <a:pt x="43" y="7"/>
                      <a:pt x="43" y="7"/>
                    </a:cubicBezTo>
                    <a:cubicBezTo>
                      <a:pt x="42" y="6"/>
                      <a:pt x="41" y="5"/>
                      <a:pt x="41" y="5"/>
                    </a:cubicBezTo>
                    <a:cubicBezTo>
                      <a:pt x="40" y="5"/>
                      <a:pt x="40" y="5"/>
                      <a:pt x="40" y="5"/>
                    </a:cubicBezTo>
                    <a:cubicBezTo>
                      <a:pt x="40" y="5"/>
                      <a:pt x="40" y="5"/>
                      <a:pt x="39" y="4"/>
                    </a:cubicBezTo>
                    <a:cubicBezTo>
                      <a:pt x="39" y="4"/>
                      <a:pt x="39" y="4"/>
                      <a:pt x="38" y="3"/>
                    </a:cubicBezTo>
                    <a:cubicBezTo>
                      <a:pt x="38" y="3"/>
                      <a:pt x="37" y="2"/>
                      <a:pt x="36" y="2"/>
                    </a:cubicBezTo>
                    <a:cubicBezTo>
                      <a:pt x="36" y="1"/>
                      <a:pt x="36" y="1"/>
                      <a:pt x="35" y="1"/>
                    </a:cubicBezTo>
                    <a:cubicBezTo>
                      <a:pt x="35" y="1"/>
                      <a:pt x="35" y="1"/>
                      <a:pt x="35" y="1"/>
                    </a:cubicBezTo>
                    <a:cubicBezTo>
                      <a:pt x="35" y="1"/>
                      <a:pt x="35" y="1"/>
                      <a:pt x="35" y="1"/>
                    </a:cubicBezTo>
                    <a:cubicBezTo>
                      <a:pt x="34" y="1"/>
                      <a:pt x="34" y="1"/>
                      <a:pt x="33" y="0"/>
                    </a:cubicBezTo>
                    <a:cubicBezTo>
                      <a:pt x="33" y="0"/>
                      <a:pt x="33" y="0"/>
                      <a:pt x="33" y="0"/>
                    </a:cubicBezTo>
                    <a:cubicBezTo>
                      <a:pt x="33" y="0"/>
                      <a:pt x="32" y="0"/>
                      <a:pt x="32" y="0"/>
                    </a:cubicBezTo>
                    <a:cubicBezTo>
                      <a:pt x="32" y="0"/>
                      <a:pt x="32" y="0"/>
                      <a:pt x="32" y="0"/>
                    </a:cubicBezTo>
                    <a:cubicBezTo>
                      <a:pt x="31" y="0"/>
                      <a:pt x="30" y="0"/>
                      <a:pt x="30" y="0"/>
                    </a:cubicBezTo>
                    <a:cubicBezTo>
                      <a:pt x="30" y="0"/>
                      <a:pt x="30" y="0"/>
                      <a:pt x="30" y="0"/>
                    </a:cubicBezTo>
                    <a:cubicBezTo>
                      <a:pt x="29" y="0"/>
                      <a:pt x="29" y="0"/>
                      <a:pt x="29" y="0"/>
                    </a:cubicBezTo>
                    <a:cubicBezTo>
                      <a:pt x="27" y="0"/>
                      <a:pt x="26" y="0"/>
                      <a:pt x="26" y="1"/>
                    </a:cubicBezTo>
                    <a:cubicBezTo>
                      <a:pt x="25" y="1"/>
                      <a:pt x="24" y="1"/>
                      <a:pt x="24" y="1"/>
                    </a:cubicBezTo>
                    <a:cubicBezTo>
                      <a:pt x="23" y="2"/>
                      <a:pt x="23" y="2"/>
                      <a:pt x="22" y="2"/>
                    </a:cubicBezTo>
                    <a:cubicBezTo>
                      <a:pt x="22" y="3"/>
                      <a:pt x="21" y="3"/>
                      <a:pt x="20" y="4"/>
                    </a:cubicBezTo>
                    <a:cubicBezTo>
                      <a:pt x="20" y="4"/>
                      <a:pt x="19" y="5"/>
                      <a:pt x="19" y="5"/>
                    </a:cubicBezTo>
                    <a:cubicBezTo>
                      <a:pt x="19" y="5"/>
                      <a:pt x="18" y="5"/>
                      <a:pt x="18" y="6"/>
                    </a:cubicBezTo>
                    <a:cubicBezTo>
                      <a:pt x="18" y="6"/>
                      <a:pt x="17" y="7"/>
                      <a:pt x="17" y="8"/>
                    </a:cubicBezTo>
                    <a:cubicBezTo>
                      <a:pt x="16" y="9"/>
                      <a:pt x="15" y="10"/>
                      <a:pt x="15" y="11"/>
                    </a:cubicBezTo>
                    <a:cubicBezTo>
                      <a:pt x="15" y="13"/>
                      <a:pt x="15" y="16"/>
                      <a:pt x="15" y="18"/>
                    </a:cubicBezTo>
                    <a:cubicBezTo>
                      <a:pt x="15" y="18"/>
                      <a:pt x="15" y="19"/>
                      <a:pt x="16" y="20"/>
                    </a:cubicBezTo>
                    <a:cubicBezTo>
                      <a:pt x="16" y="20"/>
                      <a:pt x="16"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4" y="20"/>
                      <a:pt x="14" y="20"/>
                    </a:cubicBezTo>
                    <a:cubicBezTo>
                      <a:pt x="14" y="20"/>
                      <a:pt x="14" y="20"/>
                      <a:pt x="14" y="20"/>
                    </a:cubicBezTo>
                    <a:cubicBezTo>
                      <a:pt x="14" y="20"/>
                      <a:pt x="14" y="20"/>
                      <a:pt x="14" y="20"/>
                    </a:cubicBezTo>
                    <a:cubicBezTo>
                      <a:pt x="14" y="20"/>
                      <a:pt x="14" y="20"/>
                      <a:pt x="14" y="20"/>
                    </a:cubicBezTo>
                    <a:cubicBezTo>
                      <a:pt x="14" y="20"/>
                      <a:pt x="14" y="21"/>
                      <a:pt x="14" y="21"/>
                    </a:cubicBezTo>
                    <a:cubicBezTo>
                      <a:pt x="14" y="21"/>
                      <a:pt x="14" y="21"/>
                      <a:pt x="14" y="21"/>
                    </a:cubicBezTo>
                    <a:cubicBezTo>
                      <a:pt x="14" y="21"/>
                      <a:pt x="14" y="21"/>
                      <a:pt x="14" y="21"/>
                    </a:cubicBezTo>
                    <a:cubicBezTo>
                      <a:pt x="14" y="21"/>
                      <a:pt x="14" y="21"/>
                      <a:pt x="14" y="21"/>
                    </a:cubicBezTo>
                    <a:cubicBezTo>
                      <a:pt x="14" y="21"/>
                      <a:pt x="14" y="21"/>
                      <a:pt x="14" y="21"/>
                    </a:cubicBezTo>
                    <a:cubicBezTo>
                      <a:pt x="14" y="21"/>
                      <a:pt x="14" y="21"/>
                      <a:pt x="14" y="21"/>
                    </a:cubicBezTo>
                    <a:cubicBezTo>
                      <a:pt x="14" y="21"/>
                      <a:pt x="14" y="22"/>
                      <a:pt x="14" y="22"/>
                    </a:cubicBezTo>
                    <a:cubicBezTo>
                      <a:pt x="14" y="22"/>
                      <a:pt x="14" y="22"/>
                      <a:pt x="14" y="22"/>
                    </a:cubicBezTo>
                    <a:cubicBezTo>
                      <a:pt x="14" y="22"/>
                      <a:pt x="14" y="22"/>
                      <a:pt x="14" y="22"/>
                    </a:cubicBezTo>
                    <a:cubicBezTo>
                      <a:pt x="14" y="22"/>
                      <a:pt x="14" y="22"/>
                      <a:pt x="14" y="22"/>
                    </a:cubicBezTo>
                    <a:cubicBezTo>
                      <a:pt x="14" y="22"/>
                      <a:pt x="14" y="23"/>
                      <a:pt x="14" y="23"/>
                    </a:cubicBezTo>
                    <a:cubicBezTo>
                      <a:pt x="14" y="23"/>
                      <a:pt x="14" y="23"/>
                      <a:pt x="14" y="23"/>
                    </a:cubicBezTo>
                    <a:cubicBezTo>
                      <a:pt x="14" y="23"/>
                      <a:pt x="14" y="23"/>
                      <a:pt x="14" y="23"/>
                    </a:cubicBezTo>
                    <a:cubicBezTo>
                      <a:pt x="14" y="23"/>
                      <a:pt x="14" y="23"/>
                      <a:pt x="14" y="24"/>
                    </a:cubicBezTo>
                    <a:cubicBezTo>
                      <a:pt x="14" y="24"/>
                      <a:pt x="14" y="24"/>
                      <a:pt x="14" y="24"/>
                    </a:cubicBezTo>
                    <a:cubicBezTo>
                      <a:pt x="14" y="24"/>
                      <a:pt x="14" y="24"/>
                      <a:pt x="14" y="24"/>
                    </a:cubicBezTo>
                    <a:cubicBezTo>
                      <a:pt x="14" y="25"/>
                      <a:pt x="14" y="25"/>
                      <a:pt x="14" y="25"/>
                    </a:cubicBezTo>
                    <a:cubicBezTo>
                      <a:pt x="15" y="26"/>
                      <a:pt x="15" y="26"/>
                      <a:pt x="15" y="26"/>
                    </a:cubicBezTo>
                    <a:cubicBezTo>
                      <a:pt x="15" y="27"/>
                      <a:pt x="15" y="28"/>
                      <a:pt x="15" y="28"/>
                    </a:cubicBezTo>
                    <a:cubicBezTo>
                      <a:pt x="16" y="28"/>
                      <a:pt x="16" y="28"/>
                      <a:pt x="16" y="29"/>
                    </a:cubicBezTo>
                    <a:cubicBezTo>
                      <a:pt x="16" y="29"/>
                      <a:pt x="16" y="29"/>
                      <a:pt x="16" y="29"/>
                    </a:cubicBezTo>
                    <a:cubicBezTo>
                      <a:pt x="17" y="30"/>
                      <a:pt x="17" y="30"/>
                      <a:pt x="17" y="30"/>
                    </a:cubicBezTo>
                    <a:cubicBezTo>
                      <a:pt x="17" y="30"/>
                      <a:pt x="17" y="30"/>
                      <a:pt x="17" y="31"/>
                    </a:cubicBezTo>
                    <a:cubicBezTo>
                      <a:pt x="17" y="32"/>
                      <a:pt x="18" y="33"/>
                      <a:pt x="18" y="33"/>
                    </a:cubicBezTo>
                    <a:cubicBezTo>
                      <a:pt x="18" y="35"/>
                      <a:pt x="20" y="38"/>
                      <a:pt x="22" y="39"/>
                    </a:cubicBezTo>
                    <a:cubicBezTo>
                      <a:pt x="21" y="40"/>
                      <a:pt x="21" y="41"/>
                      <a:pt x="20" y="42"/>
                    </a:cubicBezTo>
                    <a:cubicBezTo>
                      <a:pt x="20" y="42"/>
                      <a:pt x="20" y="42"/>
                      <a:pt x="20" y="43"/>
                    </a:cubicBezTo>
                    <a:cubicBezTo>
                      <a:pt x="19" y="43"/>
                      <a:pt x="19" y="43"/>
                      <a:pt x="19" y="43"/>
                    </a:cubicBezTo>
                    <a:cubicBezTo>
                      <a:pt x="19" y="43"/>
                      <a:pt x="19" y="43"/>
                      <a:pt x="19" y="43"/>
                    </a:cubicBezTo>
                    <a:cubicBezTo>
                      <a:pt x="19" y="43"/>
                      <a:pt x="18" y="44"/>
                      <a:pt x="15" y="45"/>
                    </a:cubicBezTo>
                    <a:cubicBezTo>
                      <a:pt x="15" y="45"/>
                      <a:pt x="14" y="46"/>
                      <a:pt x="12" y="46"/>
                    </a:cubicBezTo>
                    <a:cubicBezTo>
                      <a:pt x="11" y="47"/>
                      <a:pt x="9" y="48"/>
                      <a:pt x="8" y="48"/>
                    </a:cubicBezTo>
                    <a:cubicBezTo>
                      <a:pt x="0" y="51"/>
                      <a:pt x="0" y="57"/>
                      <a:pt x="0" y="70"/>
                    </a:cubicBezTo>
                    <a:cubicBezTo>
                      <a:pt x="59" y="70"/>
                      <a:pt x="59" y="70"/>
                      <a:pt x="59" y="70"/>
                    </a:cubicBezTo>
                    <a:cubicBezTo>
                      <a:pt x="59" y="68"/>
                      <a:pt x="59" y="67"/>
                      <a:pt x="59" y="65"/>
                    </a:cubicBezTo>
                    <a:cubicBezTo>
                      <a:pt x="59" y="64"/>
                      <a:pt x="59" y="63"/>
                      <a:pt x="59" y="63"/>
                    </a:cubicBezTo>
                    <a:cubicBezTo>
                      <a:pt x="59" y="61"/>
                      <a:pt x="59" y="59"/>
                      <a:pt x="59" y="58"/>
                    </a:cubicBezTo>
                    <a:cubicBezTo>
                      <a:pt x="59" y="57"/>
                      <a:pt x="58" y="55"/>
                      <a:pt x="58" y="54"/>
                    </a:cubicBezTo>
                    <a:cubicBezTo>
                      <a:pt x="58" y="53"/>
                      <a:pt x="57" y="53"/>
                      <a:pt x="57" y="52"/>
                    </a:cubicBezTo>
                    <a:cubicBezTo>
                      <a:pt x="56" y="52"/>
                      <a:pt x="56" y="51"/>
                      <a:pt x="55" y="50"/>
                    </a:cubicBezTo>
                    <a:cubicBezTo>
                      <a:pt x="54" y="50"/>
                      <a:pt x="53" y="49"/>
                      <a:pt x="52" y="48"/>
                    </a:cubicBezTo>
                    <a:cubicBezTo>
                      <a:pt x="48" y="47"/>
                      <a:pt x="45" y="46"/>
                      <a:pt x="43" y="45"/>
                    </a:cubicBezTo>
                    <a:cubicBezTo>
                      <a:pt x="43" y="44"/>
                      <a:pt x="42" y="44"/>
                      <a:pt x="42" y="44"/>
                    </a:cubicBezTo>
                    <a:cubicBezTo>
                      <a:pt x="41" y="44"/>
                      <a:pt x="41" y="43"/>
                      <a:pt x="41" y="43"/>
                    </a:cubicBezTo>
                    <a:cubicBezTo>
                      <a:pt x="40" y="43"/>
                      <a:pt x="40" y="43"/>
                      <a:pt x="40" y="43"/>
                    </a:cubicBezTo>
                    <a:cubicBezTo>
                      <a:pt x="40" y="43"/>
                      <a:pt x="40" y="43"/>
                      <a:pt x="39" y="42"/>
                    </a:cubicBezTo>
                    <a:cubicBezTo>
                      <a:pt x="39" y="42"/>
                      <a:pt x="38" y="40"/>
                      <a:pt x="37" y="39"/>
                    </a:cubicBezTo>
                    <a:cubicBezTo>
                      <a:pt x="40" y="37"/>
                      <a:pt x="41" y="33"/>
                      <a:pt x="42" y="30"/>
                    </a:cubicBezTo>
                    <a:cubicBezTo>
                      <a:pt x="42" y="30"/>
                      <a:pt x="42" y="29"/>
                      <a:pt x="43" y="29"/>
                    </a:cubicBezTo>
                    <a:cubicBezTo>
                      <a:pt x="43" y="29"/>
                      <a:pt x="43" y="29"/>
                      <a:pt x="43" y="28"/>
                    </a:cubicBezTo>
                    <a:cubicBezTo>
                      <a:pt x="44" y="27"/>
                      <a:pt x="44" y="26"/>
                      <a:pt x="45" y="25"/>
                    </a:cubicBezTo>
                    <a:cubicBezTo>
                      <a:pt x="45" y="25"/>
                      <a:pt x="45" y="25"/>
                      <a:pt x="45" y="24"/>
                    </a:cubicBezTo>
                    <a:cubicBezTo>
                      <a:pt x="45" y="24"/>
                      <a:pt x="45" y="24"/>
                      <a:pt x="45" y="24"/>
                    </a:cubicBezTo>
                    <a:cubicBezTo>
                      <a:pt x="45" y="24"/>
                      <a:pt x="45" y="24"/>
                      <a:pt x="45" y="24"/>
                    </a:cubicBezTo>
                    <a:cubicBezTo>
                      <a:pt x="45" y="23"/>
                      <a:pt x="45" y="23"/>
                      <a:pt x="45" y="23"/>
                    </a:cubicBezTo>
                    <a:cubicBezTo>
                      <a:pt x="45" y="23"/>
                      <a:pt x="45" y="23"/>
                      <a:pt x="45" y="23"/>
                    </a:cubicBezTo>
                    <a:cubicBezTo>
                      <a:pt x="45" y="23"/>
                      <a:pt x="45" y="23"/>
                      <a:pt x="45" y="23"/>
                    </a:cubicBezTo>
                    <a:cubicBezTo>
                      <a:pt x="45" y="23"/>
                      <a:pt x="45" y="22"/>
                      <a:pt x="45" y="22"/>
                    </a:cubicBezTo>
                    <a:cubicBezTo>
                      <a:pt x="45" y="22"/>
                      <a:pt x="45" y="22"/>
                      <a:pt x="4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8" name="Freeform 22">
                <a:extLst>
                  <a:ext uri="{FF2B5EF4-FFF2-40B4-BE49-F238E27FC236}">
                    <a16:creationId xmlns:a16="http://schemas.microsoft.com/office/drawing/2014/main" id="{1D57214E-289D-4DEE-936B-869FF3A54943}"/>
                  </a:ext>
                </a:extLst>
              </p:cNvPr>
              <p:cNvSpPr>
                <a:spLocks/>
              </p:cNvSpPr>
              <p:nvPr/>
            </p:nvSpPr>
            <p:spPr bwMode="auto">
              <a:xfrm>
                <a:off x="5752" y="7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9" name="Freeform 23">
                <a:extLst>
                  <a:ext uri="{FF2B5EF4-FFF2-40B4-BE49-F238E27FC236}">
                    <a16:creationId xmlns:a16="http://schemas.microsoft.com/office/drawing/2014/main" id="{868E66B6-3082-41E6-AAC8-7B8A3DE0266B}"/>
                  </a:ext>
                </a:extLst>
              </p:cNvPr>
              <p:cNvSpPr>
                <a:spLocks/>
              </p:cNvSpPr>
              <p:nvPr/>
            </p:nvSpPr>
            <p:spPr bwMode="auto">
              <a:xfrm>
                <a:off x="5650" y="7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80" name="Freeform 24">
                <a:extLst>
                  <a:ext uri="{FF2B5EF4-FFF2-40B4-BE49-F238E27FC236}">
                    <a16:creationId xmlns:a16="http://schemas.microsoft.com/office/drawing/2014/main" id="{62D63A16-F956-478A-8D20-6E45897009F8}"/>
                  </a:ext>
                </a:extLst>
              </p:cNvPr>
              <p:cNvSpPr>
                <a:spLocks/>
              </p:cNvSpPr>
              <p:nvPr/>
            </p:nvSpPr>
            <p:spPr bwMode="auto">
              <a:xfrm>
                <a:off x="5650" y="78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45" name="Title 1">
            <a:extLst>
              <a:ext uri="{FF2B5EF4-FFF2-40B4-BE49-F238E27FC236}">
                <a16:creationId xmlns:a16="http://schemas.microsoft.com/office/drawing/2014/main" id="{D4CB9CED-A954-4E53-AE2A-0FCFC4068B3D}"/>
              </a:ext>
            </a:extLst>
          </p:cNvPr>
          <p:cNvSpPr txBox="1">
            <a:spLocks noGrp="1"/>
          </p:cNvSpPr>
          <p:nvPr>
            <p:ph type="title" idx="4294967295"/>
          </p:nvPr>
        </p:nvSpPr>
        <p:spPr>
          <a:xfrm>
            <a:off x="196456" y="83806"/>
            <a:ext cx="11639394" cy="1101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Touchpoints for Managing your Trial in Vault</a:t>
            </a:r>
          </a:p>
        </p:txBody>
      </p:sp>
      <p:grpSp>
        <p:nvGrpSpPr>
          <p:cNvPr id="10" name="Group 9" descr="Study, study country and study site states: &#10;&#10;Moving your Study, Study Countries, and Study Sites to Active allows you to track the status of your Study at each level.&#13;&#10;&#13;&#10;Activating your Study, Study Countries, and Study Sites will generate new milestones for tracking important dates. It will also generate new expected documents.&#13;&#10;">
            <a:extLst>
              <a:ext uri="{FF2B5EF4-FFF2-40B4-BE49-F238E27FC236}">
                <a16:creationId xmlns:a16="http://schemas.microsoft.com/office/drawing/2014/main" id="{9F09236F-6F43-41CE-9DAA-2FBA2E6F93BC}"/>
              </a:ext>
            </a:extLst>
          </p:cNvPr>
          <p:cNvGrpSpPr/>
          <p:nvPr/>
        </p:nvGrpSpPr>
        <p:grpSpPr>
          <a:xfrm>
            <a:off x="380034" y="1256435"/>
            <a:ext cx="2269986" cy="5180734"/>
            <a:chOff x="467924" y="1012504"/>
            <a:chExt cx="2269986" cy="5525332"/>
          </a:xfrm>
        </p:grpSpPr>
        <p:sp>
          <p:nvSpPr>
            <p:cNvPr id="11" name="Round Single Corner Rectangle 35">
              <a:extLst>
                <a:ext uri="{FF2B5EF4-FFF2-40B4-BE49-F238E27FC236}">
                  <a16:creationId xmlns:a16="http://schemas.microsoft.com/office/drawing/2014/main" id="{5D451D03-6FA6-4A23-AC45-521E3811FBD4}"/>
                </a:ext>
              </a:extLst>
            </p:cNvPr>
            <p:cNvSpPr/>
            <p:nvPr/>
          </p:nvSpPr>
          <p:spPr>
            <a:xfrm rot="10800000">
              <a:off x="503852" y="1350857"/>
              <a:ext cx="2138200" cy="5186979"/>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13" name="TextBox 12">
              <a:extLst>
                <a:ext uri="{FF2B5EF4-FFF2-40B4-BE49-F238E27FC236}">
                  <a16:creationId xmlns:a16="http://schemas.microsoft.com/office/drawing/2014/main" id="{7AD39B68-B3CE-4D49-A89D-E965C9047796}"/>
                </a:ext>
              </a:extLst>
            </p:cNvPr>
            <p:cNvSpPr txBox="1"/>
            <p:nvPr/>
          </p:nvSpPr>
          <p:spPr>
            <a:xfrm>
              <a:off x="467924" y="1592170"/>
              <a:ext cx="2269986" cy="1083220"/>
            </a:xfrm>
            <a:prstGeom prst="rect">
              <a:avLst/>
            </a:prstGeom>
            <a:noFill/>
          </p:spPr>
          <p:txBody>
            <a:bodyPr wrap="square" rtlCol="0">
              <a:spAutoFit/>
            </a:bodyPr>
            <a:lstStyle/>
            <a:p>
              <a:pPr algn="ctr"/>
              <a:r>
                <a:rPr lang="en-US" sz="2000" b="1" dirty="0">
                  <a:solidFill>
                    <a:schemeClr val="bg2">
                      <a:lumMod val="50000"/>
                    </a:schemeClr>
                  </a:solidFill>
                </a:rPr>
                <a:t>Study, Study Country, and Study Site States</a:t>
              </a:r>
            </a:p>
          </p:txBody>
        </p:sp>
        <p:sp>
          <p:nvSpPr>
            <p:cNvPr id="14" name="Oval 13">
              <a:extLst>
                <a:ext uri="{FF2B5EF4-FFF2-40B4-BE49-F238E27FC236}">
                  <a16:creationId xmlns:a16="http://schemas.microsoft.com/office/drawing/2014/main" id="{5B0F146B-72D8-4A55-8D57-E52EA91D86C3}"/>
                </a:ext>
              </a:extLst>
            </p:cNvPr>
            <p:cNvSpPr>
              <a:spLocks noChangeAspect="1"/>
            </p:cNvSpPr>
            <p:nvPr/>
          </p:nvSpPr>
          <p:spPr>
            <a:xfrm>
              <a:off x="1242057" y="1012504"/>
              <a:ext cx="645427" cy="645427"/>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Black" panose="020B0A04020102020204" pitchFamily="34" charset="0"/>
              </a:endParaRPr>
            </a:p>
          </p:txBody>
        </p:sp>
        <p:sp>
          <p:nvSpPr>
            <p:cNvPr id="15" name="TextBox 14">
              <a:extLst>
                <a:ext uri="{FF2B5EF4-FFF2-40B4-BE49-F238E27FC236}">
                  <a16:creationId xmlns:a16="http://schemas.microsoft.com/office/drawing/2014/main" id="{4CB78685-9EC9-4B8C-967D-7069F6D9D2A1}"/>
                </a:ext>
              </a:extLst>
            </p:cNvPr>
            <p:cNvSpPr txBox="1"/>
            <p:nvPr/>
          </p:nvSpPr>
          <p:spPr>
            <a:xfrm>
              <a:off x="493530" y="2541329"/>
              <a:ext cx="2220431" cy="295424"/>
            </a:xfrm>
            <a:prstGeom prst="rect">
              <a:avLst/>
            </a:prstGeom>
            <a:noFill/>
          </p:spPr>
          <p:txBody>
            <a:bodyPr wrap="square" rtlCol="0">
              <a:spAutoFit/>
            </a:bodyPr>
            <a:lstStyle/>
            <a:p>
              <a:pPr marL="231775" indent="-231775">
                <a:buFont typeface="Arial" panose="020B0604020202020204" pitchFamily="34" charset="0"/>
                <a:buChar char="•"/>
              </a:pPr>
              <a:endParaRPr lang="en-US" sz="1200">
                <a:solidFill>
                  <a:schemeClr val="bg2">
                    <a:lumMod val="50000"/>
                  </a:schemeClr>
                </a:solidFill>
              </a:endParaRPr>
            </a:p>
          </p:txBody>
        </p:sp>
      </p:grpSp>
      <p:grpSp>
        <p:nvGrpSpPr>
          <p:cNvPr id="33" name="Group 32" descr="Study personnel:&#10;&#10;Create and maintain study rosters to track the start and end dates for personnel working on each study.&#13;&#10;&#13;&#10;Admins can grant and remove study access to users with study person records.&#13;&#10;">
            <a:extLst>
              <a:ext uri="{FF2B5EF4-FFF2-40B4-BE49-F238E27FC236}">
                <a16:creationId xmlns:a16="http://schemas.microsoft.com/office/drawing/2014/main" id="{035B8BDD-A7A3-4B2E-9DF0-6EF73B366955}"/>
              </a:ext>
            </a:extLst>
          </p:cNvPr>
          <p:cNvGrpSpPr/>
          <p:nvPr/>
        </p:nvGrpSpPr>
        <p:grpSpPr>
          <a:xfrm>
            <a:off x="2588485" y="1248235"/>
            <a:ext cx="2269986" cy="5188934"/>
            <a:chOff x="9456434" y="1020304"/>
            <a:chExt cx="2269986" cy="5521917"/>
          </a:xfrm>
        </p:grpSpPr>
        <p:grpSp>
          <p:nvGrpSpPr>
            <p:cNvPr id="32" name="Group 31">
              <a:extLst>
                <a:ext uri="{FF2B5EF4-FFF2-40B4-BE49-F238E27FC236}">
                  <a16:creationId xmlns:a16="http://schemas.microsoft.com/office/drawing/2014/main" id="{56894DD8-565F-49B2-9D35-EA8AED48E71B}"/>
                </a:ext>
              </a:extLst>
            </p:cNvPr>
            <p:cNvGrpSpPr/>
            <p:nvPr/>
          </p:nvGrpSpPr>
          <p:grpSpPr>
            <a:xfrm>
              <a:off x="9456434" y="1351196"/>
              <a:ext cx="2269986" cy="5191025"/>
              <a:chOff x="9456434" y="1351196"/>
              <a:chExt cx="2269986" cy="5191025"/>
            </a:xfrm>
          </p:grpSpPr>
          <p:grpSp>
            <p:nvGrpSpPr>
              <p:cNvPr id="38" name="Group 37">
                <a:extLst>
                  <a:ext uri="{FF2B5EF4-FFF2-40B4-BE49-F238E27FC236}">
                    <a16:creationId xmlns:a16="http://schemas.microsoft.com/office/drawing/2014/main" id="{24A416DC-3731-4787-9158-70E0146DC9DC}"/>
                  </a:ext>
                </a:extLst>
              </p:cNvPr>
              <p:cNvGrpSpPr/>
              <p:nvPr/>
            </p:nvGrpSpPr>
            <p:grpSpPr>
              <a:xfrm>
                <a:off x="9456434" y="1351196"/>
                <a:ext cx="2269986" cy="5191025"/>
                <a:chOff x="9474363" y="1351196"/>
                <a:chExt cx="2269986" cy="5191025"/>
              </a:xfrm>
            </p:grpSpPr>
            <p:sp>
              <p:nvSpPr>
                <p:cNvPr id="39" name="Round Single Corner Rectangle 35">
                  <a:extLst>
                    <a:ext uri="{FF2B5EF4-FFF2-40B4-BE49-F238E27FC236}">
                      <a16:creationId xmlns:a16="http://schemas.microsoft.com/office/drawing/2014/main" id="{ED9FA387-FE80-4FAD-8A05-768E8912ED45}"/>
                    </a:ext>
                  </a:extLst>
                </p:cNvPr>
                <p:cNvSpPr/>
                <p:nvPr/>
              </p:nvSpPr>
              <p:spPr>
                <a:xfrm rot="10800000">
                  <a:off x="9537607" y="1351196"/>
                  <a:ext cx="2116642" cy="5191025"/>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42" name="TextBox 41">
                  <a:extLst>
                    <a:ext uri="{FF2B5EF4-FFF2-40B4-BE49-F238E27FC236}">
                      <a16:creationId xmlns:a16="http://schemas.microsoft.com/office/drawing/2014/main" id="{F399B4D6-FA4E-4E2B-9140-AF9526BF8F14}"/>
                    </a:ext>
                  </a:extLst>
                </p:cNvPr>
                <p:cNvSpPr txBox="1"/>
                <p:nvPr/>
              </p:nvSpPr>
              <p:spPr>
                <a:xfrm>
                  <a:off x="9474363" y="1919423"/>
                  <a:ext cx="2269986" cy="425786"/>
                </a:xfrm>
                <a:prstGeom prst="rect">
                  <a:avLst/>
                </a:prstGeom>
                <a:noFill/>
              </p:spPr>
              <p:txBody>
                <a:bodyPr wrap="square" rtlCol="0">
                  <a:spAutoFit/>
                </a:bodyPr>
                <a:lstStyle/>
                <a:p>
                  <a:pPr algn="ctr"/>
                  <a:r>
                    <a:rPr lang="en-US" sz="2000" b="1" dirty="0">
                      <a:solidFill>
                        <a:schemeClr val="bg2">
                          <a:lumMod val="50000"/>
                        </a:schemeClr>
                      </a:solidFill>
                    </a:rPr>
                    <a:t>Study Personnel </a:t>
                  </a:r>
                </a:p>
              </p:txBody>
            </p:sp>
          </p:grpSp>
          <p:sp>
            <p:nvSpPr>
              <p:cNvPr id="99" name="TextBox 98">
                <a:extLst>
                  <a:ext uri="{FF2B5EF4-FFF2-40B4-BE49-F238E27FC236}">
                    <a16:creationId xmlns:a16="http://schemas.microsoft.com/office/drawing/2014/main" id="{18B9066A-393D-4ACA-9963-450ED2153E70}"/>
                  </a:ext>
                </a:extLst>
              </p:cNvPr>
              <p:cNvSpPr txBox="1"/>
              <p:nvPr/>
            </p:nvSpPr>
            <p:spPr>
              <a:xfrm>
                <a:off x="9532382" y="2675129"/>
                <a:ext cx="2099653" cy="1670388"/>
              </a:xfrm>
              <a:prstGeom prst="rect">
                <a:avLst/>
              </a:prstGeom>
              <a:noFill/>
            </p:spPr>
            <p:txBody>
              <a:bodyPr wrap="square" rtlCol="0">
                <a:spAutoFit/>
              </a:bodyPr>
              <a:lstStyle/>
              <a:p>
                <a:r>
                  <a:rPr lang="en-US" sz="1200" dirty="0"/>
                  <a:t>Create and maintain study rosters to track the start and end dates for personnel working on each study.</a:t>
                </a:r>
              </a:p>
              <a:p>
                <a:endParaRPr lang="en-US" sz="1200" dirty="0"/>
              </a:p>
              <a:p>
                <a:r>
                  <a:rPr lang="en-US" sz="1200" dirty="0"/>
                  <a:t>Admins can grant and remove study access to users with study person records.</a:t>
                </a:r>
              </a:p>
            </p:txBody>
          </p:sp>
        </p:grpSp>
        <p:sp>
          <p:nvSpPr>
            <p:cNvPr id="81" name="Oval 80">
              <a:extLst>
                <a:ext uri="{FF2B5EF4-FFF2-40B4-BE49-F238E27FC236}">
                  <a16:creationId xmlns:a16="http://schemas.microsoft.com/office/drawing/2014/main" id="{16396773-FA86-4EEA-86E3-1C27D72E0006}"/>
                </a:ext>
              </a:extLst>
            </p:cNvPr>
            <p:cNvSpPr>
              <a:spLocks noChangeAspect="1"/>
            </p:cNvSpPr>
            <p:nvPr/>
          </p:nvSpPr>
          <p:spPr>
            <a:xfrm>
              <a:off x="10243577" y="1020304"/>
              <a:ext cx="661694" cy="661694"/>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Arial Black" panose="020B0A04020102020204" pitchFamily="34" charset="0"/>
              </a:endParaRPr>
            </a:p>
          </p:txBody>
        </p:sp>
      </p:grpSp>
      <p:grpSp>
        <p:nvGrpSpPr>
          <p:cNvPr id="5" name="Group 4" descr="Ad Hoc events:&#10;&#10;Ad Hoc Events can help plan for unscheduled events during a study.&#13;&#10;&#13;&#10;There is one type of Study Level Ad Hoc Event:&#13;&#10;Protocol Amendment &#13;&#10;&#13;&#10;Ad Hoc Events create new Milestones for tracking relevant dates and document collection.&#13;&#10;">
            <a:extLst>
              <a:ext uri="{FF2B5EF4-FFF2-40B4-BE49-F238E27FC236}">
                <a16:creationId xmlns:a16="http://schemas.microsoft.com/office/drawing/2014/main" id="{C991AD39-9934-4D7D-ACA3-3145A67BBD4E}"/>
              </a:ext>
            </a:extLst>
          </p:cNvPr>
          <p:cNvGrpSpPr/>
          <p:nvPr/>
        </p:nvGrpSpPr>
        <p:grpSpPr>
          <a:xfrm>
            <a:off x="4707277" y="1251304"/>
            <a:ext cx="3153767" cy="5185869"/>
            <a:chOff x="4840801" y="1397077"/>
            <a:chExt cx="3153767" cy="5185869"/>
          </a:xfrm>
        </p:grpSpPr>
        <p:grpSp>
          <p:nvGrpSpPr>
            <p:cNvPr id="9" name="Group 8">
              <a:extLst>
                <a:ext uri="{FF2B5EF4-FFF2-40B4-BE49-F238E27FC236}">
                  <a16:creationId xmlns:a16="http://schemas.microsoft.com/office/drawing/2014/main" id="{AEE4AAF7-66D5-4C19-AA54-B07C43854762}"/>
                </a:ext>
              </a:extLst>
            </p:cNvPr>
            <p:cNvGrpSpPr/>
            <p:nvPr/>
          </p:nvGrpSpPr>
          <p:grpSpPr>
            <a:xfrm>
              <a:off x="4840801" y="1603905"/>
              <a:ext cx="3153767" cy="4979041"/>
              <a:chOff x="5003420" y="1236082"/>
              <a:chExt cx="3153767" cy="5304475"/>
            </a:xfrm>
          </p:grpSpPr>
          <p:grpSp>
            <p:nvGrpSpPr>
              <p:cNvPr id="3" name="Group 2">
                <a:extLst>
                  <a:ext uri="{FF2B5EF4-FFF2-40B4-BE49-F238E27FC236}">
                    <a16:creationId xmlns:a16="http://schemas.microsoft.com/office/drawing/2014/main" id="{7CDE89D4-4E4B-4538-AC9F-3E9DFA9FAADB}"/>
                  </a:ext>
                </a:extLst>
              </p:cNvPr>
              <p:cNvGrpSpPr/>
              <p:nvPr/>
            </p:nvGrpSpPr>
            <p:grpSpPr>
              <a:xfrm>
                <a:off x="5003420" y="1343729"/>
                <a:ext cx="2454478" cy="5196828"/>
                <a:chOff x="5003420" y="1343729"/>
                <a:chExt cx="2454478" cy="5196828"/>
              </a:xfrm>
            </p:grpSpPr>
            <p:sp>
              <p:nvSpPr>
                <p:cNvPr id="4" name="Round Single Corner Rectangle 35">
                  <a:extLst>
                    <a:ext uri="{FF2B5EF4-FFF2-40B4-BE49-F238E27FC236}">
                      <a16:creationId xmlns:a16="http://schemas.microsoft.com/office/drawing/2014/main" id="{7E8C668D-3EFA-4CC6-BDEF-1EA2CDC5548E}"/>
                    </a:ext>
                  </a:extLst>
                </p:cNvPr>
                <p:cNvSpPr/>
                <p:nvPr/>
              </p:nvSpPr>
              <p:spPr>
                <a:xfrm rot="10800000">
                  <a:off x="5140695" y="1343729"/>
                  <a:ext cx="2221263" cy="5196828"/>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6" name="TextBox 5">
                  <a:extLst>
                    <a:ext uri="{FF2B5EF4-FFF2-40B4-BE49-F238E27FC236}">
                      <a16:creationId xmlns:a16="http://schemas.microsoft.com/office/drawing/2014/main" id="{BD48C97B-F0F0-4349-A07C-03E3154CC895}"/>
                    </a:ext>
                  </a:extLst>
                </p:cNvPr>
                <p:cNvSpPr txBox="1"/>
                <p:nvPr/>
              </p:nvSpPr>
              <p:spPr>
                <a:xfrm>
                  <a:off x="5003420" y="1752795"/>
                  <a:ext cx="2454478" cy="754154"/>
                </a:xfrm>
                <a:prstGeom prst="rect">
                  <a:avLst/>
                </a:prstGeom>
                <a:noFill/>
              </p:spPr>
              <p:txBody>
                <a:bodyPr wrap="square" rtlCol="0">
                  <a:spAutoFit/>
                </a:bodyPr>
                <a:lstStyle/>
                <a:p>
                  <a:pPr algn="ctr"/>
                  <a:r>
                    <a:rPr lang="en-US" sz="2000" b="1" dirty="0">
                      <a:solidFill>
                        <a:schemeClr val="bg2">
                          <a:lumMod val="50000"/>
                        </a:schemeClr>
                      </a:solidFill>
                    </a:rPr>
                    <a:t>Ad Hoc </a:t>
                  </a:r>
                </a:p>
                <a:p>
                  <a:pPr algn="ctr"/>
                  <a:r>
                    <a:rPr lang="en-US" sz="2000" b="1" dirty="0">
                      <a:solidFill>
                        <a:schemeClr val="bg2">
                          <a:lumMod val="50000"/>
                        </a:schemeClr>
                      </a:solidFill>
                    </a:rPr>
                    <a:t>Events</a:t>
                  </a:r>
                </a:p>
              </p:txBody>
            </p:sp>
            <p:sp>
              <p:nvSpPr>
                <p:cNvPr id="8" name="TextBox 7">
                  <a:extLst>
                    <a:ext uri="{FF2B5EF4-FFF2-40B4-BE49-F238E27FC236}">
                      <a16:creationId xmlns:a16="http://schemas.microsoft.com/office/drawing/2014/main" id="{47592108-03BC-43C2-A8B4-8BF136194EB5}"/>
                    </a:ext>
                  </a:extLst>
                </p:cNvPr>
                <p:cNvSpPr txBox="1"/>
                <p:nvPr/>
              </p:nvSpPr>
              <p:spPr>
                <a:xfrm>
                  <a:off x="5152658" y="2697275"/>
                  <a:ext cx="2289412" cy="2721512"/>
                </a:xfrm>
                <a:prstGeom prst="rect">
                  <a:avLst/>
                </a:prstGeom>
                <a:noFill/>
              </p:spPr>
              <p:txBody>
                <a:bodyPr wrap="square" rtlCol="0">
                  <a:spAutoFit/>
                </a:bodyPr>
                <a:lstStyle/>
                <a:p>
                  <a:r>
                    <a:rPr lang="en-US" sz="1200" dirty="0"/>
                    <a:t>Ad Hoc Events can help plan for unscheduled events during a study.</a:t>
                  </a:r>
                </a:p>
                <a:p>
                  <a:endParaRPr lang="en-US" sz="1200" dirty="0"/>
                </a:p>
                <a:p>
                  <a:r>
                    <a:rPr lang="en-US" sz="1200" dirty="0"/>
                    <a:t>There is one type of Study Level Ad Hoc Event:</a:t>
                  </a:r>
                </a:p>
                <a:p>
                  <a:pPr marL="285750" indent="-285750">
                    <a:buFont typeface="Arial" panose="020B0604020202020204" pitchFamily="34" charset="0"/>
                    <a:buChar char="•"/>
                  </a:pPr>
                  <a:r>
                    <a:rPr lang="en-US" sz="1200" dirty="0"/>
                    <a:t>Protocol Amendment </a:t>
                  </a:r>
                </a:p>
                <a:p>
                  <a:endParaRPr lang="en-US" sz="1200" dirty="0"/>
                </a:p>
                <a:p>
                  <a:r>
                    <a:rPr lang="en-US" sz="1200" dirty="0"/>
                    <a:t>Ad Hoc Events create new Milestones for tracking relevant dates and document collection.</a:t>
                  </a:r>
                </a:p>
                <a:p>
                  <a:br>
                    <a:rPr lang="en-US" sz="1400" dirty="0"/>
                  </a:br>
                  <a:endParaRPr lang="en-US" sz="1100" dirty="0">
                    <a:solidFill>
                      <a:schemeClr val="bg2">
                        <a:lumMod val="50000"/>
                      </a:schemeClr>
                    </a:solidFill>
                  </a:endParaRPr>
                </a:p>
              </p:txBody>
            </p:sp>
          </p:grpSp>
          <p:sp>
            <p:nvSpPr>
              <p:cNvPr id="87" name="Rectangle 65">
                <a:extLst>
                  <a:ext uri="{FF2B5EF4-FFF2-40B4-BE49-F238E27FC236}">
                    <a16:creationId xmlns:a16="http://schemas.microsoft.com/office/drawing/2014/main" id="{79A8BB0F-684E-47B1-A381-BAB55BA21F5C}"/>
                  </a:ext>
                </a:extLst>
              </p:cNvPr>
              <p:cNvSpPr>
                <a:spLocks noChangeArrowheads="1"/>
              </p:cNvSpPr>
              <p:nvPr/>
            </p:nvSpPr>
            <p:spPr bwMode="auto">
              <a:xfrm>
                <a:off x="8043009" y="1236082"/>
                <a:ext cx="114178" cy="1686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101" name="Oval 100">
              <a:extLst>
                <a:ext uri="{FF2B5EF4-FFF2-40B4-BE49-F238E27FC236}">
                  <a16:creationId xmlns:a16="http://schemas.microsoft.com/office/drawing/2014/main" id="{399FDE38-3841-460A-A78C-B51B39958E62}"/>
                </a:ext>
              </a:extLst>
            </p:cNvPr>
            <p:cNvSpPr>
              <a:spLocks noChangeAspect="1"/>
            </p:cNvSpPr>
            <p:nvPr/>
          </p:nvSpPr>
          <p:spPr>
            <a:xfrm>
              <a:off x="5798797" y="1397077"/>
              <a:ext cx="645427" cy="605720"/>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Black" panose="020B0A04020102020204" pitchFamily="34" charset="0"/>
              </a:endParaRPr>
            </a:p>
          </p:txBody>
        </p:sp>
        <p:pic>
          <p:nvPicPr>
            <p:cNvPr id="24" name="Graphic 23" descr="Flip calendar">
              <a:extLst>
                <a:ext uri="{FF2B5EF4-FFF2-40B4-BE49-F238E27FC236}">
                  <a16:creationId xmlns:a16="http://schemas.microsoft.com/office/drawing/2014/main" id="{64322B08-89EC-43D7-8A61-B3C819F881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5008" y="1407283"/>
              <a:ext cx="569288" cy="569288"/>
            </a:xfrm>
            <a:prstGeom prst="rect">
              <a:avLst/>
            </a:prstGeom>
          </p:spPr>
        </p:pic>
      </p:grpSp>
      <p:sp>
        <p:nvSpPr>
          <p:cNvPr id="82" name="TextBox 81">
            <a:extLst>
              <a:ext uri="{FF2B5EF4-FFF2-40B4-BE49-F238E27FC236}">
                <a16:creationId xmlns:a16="http://schemas.microsoft.com/office/drawing/2014/main" id="{991DCAE9-AF73-4595-95AE-CA8A07F5258F}"/>
              </a:ext>
            </a:extLst>
          </p:cNvPr>
          <p:cNvSpPr txBox="1"/>
          <p:nvPr/>
        </p:nvSpPr>
        <p:spPr>
          <a:xfrm>
            <a:off x="415961" y="2816271"/>
            <a:ext cx="2176459" cy="2492990"/>
          </a:xfrm>
          <a:prstGeom prst="rect">
            <a:avLst/>
          </a:prstGeom>
          <a:noFill/>
        </p:spPr>
        <p:txBody>
          <a:bodyPr wrap="square" rtlCol="0">
            <a:spAutoFit/>
          </a:bodyPr>
          <a:lstStyle/>
          <a:p>
            <a:r>
              <a:rPr lang="en-US" sz="1200" dirty="0"/>
              <a:t>Moving your Study, Study Countries, and Study Sites to Active allows you to track the status of your Study at each level.</a:t>
            </a:r>
          </a:p>
          <a:p>
            <a:endParaRPr lang="en-US" sz="1200" dirty="0"/>
          </a:p>
          <a:p>
            <a:r>
              <a:rPr lang="en-US" sz="1200" dirty="0"/>
              <a:t>Activating your Study, Study Countries, and Study Sites will generate new milestones for tracking important dates. It will also generate new expected documents.</a:t>
            </a:r>
            <a:br>
              <a:rPr lang="en-US" sz="1200" dirty="0"/>
            </a:br>
            <a:endParaRPr lang="en-US" sz="1200" dirty="0">
              <a:solidFill>
                <a:schemeClr val="bg2">
                  <a:lumMod val="50000"/>
                </a:schemeClr>
              </a:solidFill>
            </a:endParaRPr>
          </a:p>
        </p:txBody>
      </p:sp>
      <p:pic>
        <p:nvPicPr>
          <p:cNvPr id="36" name="Graphic 35" descr="Workflow">
            <a:extLst>
              <a:ext uri="{FF2B5EF4-FFF2-40B4-BE49-F238E27FC236}">
                <a16:creationId xmlns:a16="http://schemas.microsoft.com/office/drawing/2014/main" id="{FA72FB14-B10C-4F30-84A7-DB522527A5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0775" y="1239585"/>
            <a:ext cx="619065" cy="619065"/>
          </a:xfrm>
          <a:prstGeom prst="rect">
            <a:avLst/>
          </a:prstGeom>
        </p:spPr>
      </p:pic>
      <p:grpSp>
        <p:nvGrpSpPr>
          <p:cNvPr id="17" name="Group 16" descr="Milestones and expected documents: &#10;&#10;Milestones are used for planning, tracking, and completing activities required to manage a clinical trial.&#13;&#10;&#13;&#10;Expected Documents can be used to measure TMF completeness and timeliness by planning for documents you expect to collect&#13;&#10;&#13;&#10;Vault can create person, product, and organization specific Expected Documents for more granular tracking&#13;&#10;">
            <a:extLst>
              <a:ext uri="{FF2B5EF4-FFF2-40B4-BE49-F238E27FC236}">
                <a16:creationId xmlns:a16="http://schemas.microsoft.com/office/drawing/2014/main" id="{89A41D37-E236-D540-A9CE-DC47F2B7800F}"/>
              </a:ext>
            </a:extLst>
          </p:cNvPr>
          <p:cNvGrpSpPr/>
          <p:nvPr/>
        </p:nvGrpSpPr>
        <p:grpSpPr>
          <a:xfrm>
            <a:off x="7054920" y="1261357"/>
            <a:ext cx="2454478" cy="5176718"/>
            <a:chOff x="7054920" y="1333927"/>
            <a:chExt cx="2454478" cy="5176718"/>
          </a:xfrm>
        </p:grpSpPr>
        <p:grpSp>
          <p:nvGrpSpPr>
            <p:cNvPr id="25" name="Group 24">
              <a:extLst>
                <a:ext uri="{FF2B5EF4-FFF2-40B4-BE49-F238E27FC236}">
                  <a16:creationId xmlns:a16="http://schemas.microsoft.com/office/drawing/2014/main" id="{160822F8-D950-45E7-BCB0-29E04793B24E}"/>
                </a:ext>
              </a:extLst>
            </p:cNvPr>
            <p:cNvGrpSpPr/>
            <p:nvPr/>
          </p:nvGrpSpPr>
          <p:grpSpPr>
            <a:xfrm>
              <a:off x="7054920" y="1333927"/>
              <a:ext cx="2454478" cy="5176718"/>
              <a:chOff x="4762868" y="1018258"/>
              <a:chExt cx="2454478" cy="5516070"/>
            </a:xfrm>
          </p:grpSpPr>
          <p:sp>
            <p:nvSpPr>
              <p:cNvPr id="26" name="Round Single Corner Rectangle 35">
                <a:extLst>
                  <a:ext uri="{FF2B5EF4-FFF2-40B4-BE49-F238E27FC236}">
                    <a16:creationId xmlns:a16="http://schemas.microsoft.com/office/drawing/2014/main" id="{FAEBEC64-BE56-40DC-B325-33AE45FEF384}"/>
                  </a:ext>
                </a:extLst>
              </p:cNvPr>
              <p:cNvSpPr/>
              <p:nvPr/>
            </p:nvSpPr>
            <p:spPr>
              <a:xfrm rot="10800000">
                <a:off x="4877707" y="1336558"/>
                <a:ext cx="2209571" cy="5197770"/>
              </a:xfrm>
              <a:prstGeom prst="round1Rect">
                <a:avLst>
                  <a:gd name="adj" fmla="val 0"/>
                </a:avLst>
              </a:prstGeom>
              <a:solidFill>
                <a:schemeClr val="bg1"/>
              </a:solidFill>
              <a:ln w="9525"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1600" kern="0">
                  <a:solidFill>
                    <a:sysClr val="windowText" lastClr="000000"/>
                  </a:solidFill>
                  <a:latin typeface="Calibri"/>
                  <a:ea typeface="ＭＳ Ｐゴシック" charset="0"/>
                  <a:cs typeface="ＭＳ Ｐゴシック" charset="0"/>
                </a:endParaRPr>
              </a:p>
            </p:txBody>
          </p:sp>
          <p:sp>
            <p:nvSpPr>
              <p:cNvPr id="28" name="TextBox 27">
                <a:extLst>
                  <a:ext uri="{FF2B5EF4-FFF2-40B4-BE49-F238E27FC236}">
                    <a16:creationId xmlns:a16="http://schemas.microsoft.com/office/drawing/2014/main" id="{C6338576-8C4A-4A23-B411-C5FD14A68747}"/>
                  </a:ext>
                </a:extLst>
              </p:cNvPr>
              <p:cNvSpPr txBox="1"/>
              <p:nvPr/>
            </p:nvSpPr>
            <p:spPr>
              <a:xfrm>
                <a:off x="4762868" y="1656721"/>
                <a:ext cx="2454478" cy="426339"/>
              </a:xfrm>
              <a:prstGeom prst="rect">
                <a:avLst/>
              </a:prstGeom>
              <a:noFill/>
            </p:spPr>
            <p:txBody>
              <a:bodyPr wrap="square" rtlCol="0">
                <a:spAutoFit/>
              </a:bodyPr>
              <a:lstStyle/>
              <a:p>
                <a:pPr algn="ctr"/>
                <a:endParaRPr lang="en-US" sz="2000" b="1">
                  <a:solidFill>
                    <a:schemeClr val="bg2">
                      <a:lumMod val="50000"/>
                    </a:schemeClr>
                  </a:solidFill>
                </a:endParaRPr>
              </a:p>
            </p:txBody>
          </p:sp>
          <p:sp>
            <p:nvSpPr>
              <p:cNvPr id="29" name="Oval 28">
                <a:extLst>
                  <a:ext uri="{FF2B5EF4-FFF2-40B4-BE49-F238E27FC236}">
                    <a16:creationId xmlns:a16="http://schemas.microsoft.com/office/drawing/2014/main" id="{4B579402-70DB-4F31-95E0-2B503AA96632}"/>
                  </a:ext>
                </a:extLst>
              </p:cNvPr>
              <p:cNvSpPr>
                <a:spLocks noChangeAspect="1"/>
              </p:cNvSpPr>
              <p:nvPr/>
            </p:nvSpPr>
            <p:spPr>
              <a:xfrm>
                <a:off x="5668299" y="1018258"/>
                <a:ext cx="662553" cy="662553"/>
              </a:xfrm>
              <a:prstGeom prst="ellipse">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Arial Black" panose="020B0A04020102020204" pitchFamily="34" charset="0"/>
                </a:endParaRPr>
              </a:p>
            </p:txBody>
          </p:sp>
          <p:sp>
            <p:nvSpPr>
              <p:cNvPr id="30" name="TextBox 29">
                <a:extLst>
                  <a:ext uri="{FF2B5EF4-FFF2-40B4-BE49-F238E27FC236}">
                    <a16:creationId xmlns:a16="http://schemas.microsoft.com/office/drawing/2014/main" id="{54B08CA9-399F-4C94-98B0-F8BBD3FF68B2}"/>
                  </a:ext>
                </a:extLst>
              </p:cNvPr>
              <p:cNvSpPr txBox="1"/>
              <p:nvPr/>
            </p:nvSpPr>
            <p:spPr>
              <a:xfrm>
                <a:off x="4914082" y="2544426"/>
                <a:ext cx="2203137" cy="295157"/>
              </a:xfrm>
              <a:prstGeom prst="rect">
                <a:avLst/>
              </a:prstGeom>
              <a:noFill/>
            </p:spPr>
            <p:txBody>
              <a:bodyPr wrap="square" rtlCol="0">
                <a:spAutoFit/>
              </a:bodyPr>
              <a:lstStyle/>
              <a:p>
                <a:pPr marL="742950" lvl="1" indent="-285750">
                  <a:buFont typeface="Arial" panose="020B0604020202020204" pitchFamily="34" charset="0"/>
                  <a:buChar char="•"/>
                </a:pPr>
                <a:endParaRPr lang="en-US" sz="1200">
                  <a:solidFill>
                    <a:schemeClr val="bg2">
                      <a:lumMod val="50000"/>
                    </a:schemeClr>
                  </a:solidFill>
                </a:endParaRPr>
              </a:p>
            </p:txBody>
          </p:sp>
        </p:grpSp>
        <p:sp>
          <p:nvSpPr>
            <p:cNvPr id="84" name="TextBox 83">
              <a:extLst>
                <a:ext uri="{FF2B5EF4-FFF2-40B4-BE49-F238E27FC236}">
                  <a16:creationId xmlns:a16="http://schemas.microsoft.com/office/drawing/2014/main" id="{3C6E598F-9897-49E4-ADF6-1C8D020DD9A0}"/>
                </a:ext>
              </a:extLst>
            </p:cNvPr>
            <p:cNvSpPr txBox="1"/>
            <p:nvPr/>
          </p:nvSpPr>
          <p:spPr>
            <a:xfrm>
              <a:off x="7091439" y="1898085"/>
              <a:ext cx="2391165" cy="1015663"/>
            </a:xfrm>
            <a:prstGeom prst="rect">
              <a:avLst/>
            </a:prstGeom>
            <a:noFill/>
          </p:spPr>
          <p:txBody>
            <a:bodyPr wrap="square" rtlCol="0">
              <a:spAutoFit/>
            </a:bodyPr>
            <a:lstStyle/>
            <a:p>
              <a:pPr algn="ctr"/>
              <a:r>
                <a:rPr lang="en-US" sz="2000" b="1" dirty="0">
                  <a:solidFill>
                    <a:schemeClr val="bg2">
                      <a:lumMod val="50000"/>
                    </a:schemeClr>
                  </a:solidFill>
                </a:rPr>
                <a:t>Milestones &amp; Expected Documents</a:t>
              </a:r>
            </a:p>
          </p:txBody>
        </p:sp>
        <p:sp>
          <p:nvSpPr>
            <p:cNvPr id="88" name="TextBox 87" descr="Milestones and expected documents:&#10;&#10;Milestones are used for planning, tracking, and completing activities required to manage a clinical trial.&#13;&#10;&#13;&#10;Expected Documents can be used to measure TMF completeness and timeliness by planning for documents you expect to collect&#13;&#10;&#13;&#10;Vault can create person, product, and organization specific Expected Documents for more granular tracking&#13;&#10;">
              <a:extLst>
                <a:ext uri="{FF2B5EF4-FFF2-40B4-BE49-F238E27FC236}">
                  <a16:creationId xmlns:a16="http://schemas.microsoft.com/office/drawing/2014/main" id="{E15446A0-DFD0-4F15-A986-084EFDD52576}"/>
                </a:ext>
              </a:extLst>
            </p:cNvPr>
            <p:cNvSpPr txBox="1"/>
            <p:nvPr/>
          </p:nvSpPr>
          <p:spPr>
            <a:xfrm>
              <a:off x="7157075" y="2895477"/>
              <a:ext cx="2289412" cy="2862322"/>
            </a:xfrm>
            <a:prstGeom prst="rect">
              <a:avLst/>
            </a:prstGeom>
            <a:noFill/>
          </p:spPr>
          <p:txBody>
            <a:bodyPr wrap="square" rtlCol="0">
              <a:spAutoFit/>
            </a:bodyPr>
            <a:lstStyle/>
            <a:p>
              <a:r>
                <a:rPr lang="en-US" sz="1200" dirty="0"/>
                <a:t>Milestones are used for planning, tracking, and completing activities required to manage a clinical trial.</a:t>
              </a:r>
            </a:p>
            <a:p>
              <a:endParaRPr lang="en-US" sz="1200" dirty="0"/>
            </a:p>
            <a:p>
              <a:r>
                <a:rPr lang="en-US" sz="1200" dirty="0"/>
                <a:t>Expected Documents can be used to measure TMF completeness and timeliness by planning for documents you expect to collect</a:t>
              </a:r>
            </a:p>
            <a:p>
              <a:endParaRPr lang="en-US" sz="1200" dirty="0"/>
            </a:p>
            <a:p>
              <a:r>
                <a:rPr lang="en-US" sz="1200" dirty="0"/>
                <a:t>Vault can create </a:t>
              </a:r>
              <a:r>
                <a:rPr lang="en-US" sz="1200" b="1" dirty="0"/>
                <a:t>person</a:t>
              </a:r>
              <a:r>
                <a:rPr lang="en-US" sz="1200" dirty="0"/>
                <a:t>, </a:t>
              </a:r>
              <a:r>
                <a:rPr lang="en-US" sz="1200" b="1" dirty="0"/>
                <a:t>product</a:t>
              </a:r>
              <a:r>
                <a:rPr lang="en-US" sz="1200" dirty="0"/>
                <a:t>, and </a:t>
              </a:r>
              <a:r>
                <a:rPr lang="en-US" sz="1200" b="1" dirty="0"/>
                <a:t>organization</a:t>
              </a:r>
              <a:r>
                <a:rPr lang="en-US" sz="1200" dirty="0"/>
                <a:t> specific Expected Documents for more granular tracking</a:t>
              </a:r>
              <a:br>
                <a:rPr lang="en-US" sz="1200" dirty="0"/>
              </a:br>
              <a:endParaRPr lang="en-US" sz="1200" dirty="0">
                <a:solidFill>
                  <a:schemeClr val="bg2">
                    <a:lumMod val="50000"/>
                  </a:schemeClr>
                </a:solidFill>
              </a:endParaRPr>
            </a:p>
          </p:txBody>
        </p:sp>
        <p:grpSp>
          <p:nvGrpSpPr>
            <p:cNvPr id="89" name="Group 332">
              <a:extLst>
                <a:ext uri="{FF2B5EF4-FFF2-40B4-BE49-F238E27FC236}">
                  <a16:creationId xmlns:a16="http://schemas.microsoft.com/office/drawing/2014/main" id="{5AFA87A4-93E9-4C43-8B10-E3E466F2957B}"/>
                </a:ext>
              </a:extLst>
            </p:cNvPr>
            <p:cNvGrpSpPr>
              <a:grpSpLocks noChangeAspect="1"/>
            </p:cNvGrpSpPr>
            <p:nvPr/>
          </p:nvGrpSpPr>
          <p:grpSpPr bwMode="auto">
            <a:xfrm>
              <a:off x="8058347" y="1396488"/>
              <a:ext cx="475437" cy="475437"/>
              <a:chOff x="4930" y="2689"/>
              <a:chExt cx="350" cy="350"/>
            </a:xfrm>
            <a:solidFill>
              <a:schemeClr val="bg1"/>
            </a:solidFill>
          </p:grpSpPr>
          <p:sp>
            <p:nvSpPr>
              <p:cNvPr id="92" name="Freeform 333">
                <a:extLst>
                  <a:ext uri="{FF2B5EF4-FFF2-40B4-BE49-F238E27FC236}">
                    <a16:creationId xmlns:a16="http://schemas.microsoft.com/office/drawing/2014/main" id="{25A92516-EC71-4C2D-810E-2E3AD7327BB2}"/>
                  </a:ext>
                </a:extLst>
              </p:cNvPr>
              <p:cNvSpPr>
                <a:spLocks/>
              </p:cNvSpPr>
              <p:nvPr/>
            </p:nvSpPr>
            <p:spPr bwMode="auto">
              <a:xfrm>
                <a:off x="4930" y="2689"/>
                <a:ext cx="350" cy="350"/>
              </a:xfrm>
              <a:custGeom>
                <a:avLst/>
                <a:gdLst>
                  <a:gd name="T0" fmla="*/ 213 w 246"/>
                  <a:gd name="T1" fmla="*/ 75 h 246"/>
                  <a:gd name="T2" fmla="*/ 227 w 246"/>
                  <a:gd name="T3" fmla="*/ 61 h 246"/>
                  <a:gd name="T4" fmla="*/ 245 w 246"/>
                  <a:gd name="T5" fmla="*/ 109 h 246"/>
                  <a:gd name="T6" fmla="*/ 246 w 246"/>
                  <a:gd name="T7" fmla="*/ 134 h 246"/>
                  <a:gd name="T8" fmla="*/ 230 w 246"/>
                  <a:gd name="T9" fmla="*/ 185 h 246"/>
                  <a:gd name="T10" fmla="*/ 153 w 246"/>
                  <a:gd name="T11" fmla="*/ 242 h 246"/>
                  <a:gd name="T12" fmla="*/ 119 w 246"/>
                  <a:gd name="T13" fmla="*/ 246 h 246"/>
                  <a:gd name="T14" fmla="*/ 48 w 246"/>
                  <a:gd name="T15" fmla="*/ 219 h 246"/>
                  <a:gd name="T16" fmla="*/ 7 w 246"/>
                  <a:gd name="T17" fmla="*/ 161 h 246"/>
                  <a:gd name="T18" fmla="*/ 2 w 246"/>
                  <a:gd name="T19" fmla="*/ 134 h 246"/>
                  <a:gd name="T20" fmla="*/ 28 w 246"/>
                  <a:gd name="T21" fmla="*/ 50 h 246"/>
                  <a:gd name="T22" fmla="*/ 94 w 246"/>
                  <a:gd name="T23" fmla="*/ 8 h 246"/>
                  <a:gd name="T24" fmla="*/ 188 w 246"/>
                  <a:gd name="T25" fmla="*/ 22 h 246"/>
                  <a:gd name="T26" fmla="*/ 189 w 246"/>
                  <a:gd name="T27" fmla="*/ 23 h 246"/>
                  <a:gd name="T28" fmla="*/ 189 w 246"/>
                  <a:gd name="T29" fmla="*/ 23 h 246"/>
                  <a:gd name="T30" fmla="*/ 175 w 246"/>
                  <a:gd name="T31" fmla="*/ 37 h 246"/>
                  <a:gd name="T32" fmla="*/ 172 w 246"/>
                  <a:gd name="T33" fmla="*/ 36 h 246"/>
                  <a:gd name="T34" fmla="*/ 139 w 246"/>
                  <a:gd name="T35" fmla="*/ 25 h 246"/>
                  <a:gd name="T36" fmla="*/ 58 w 246"/>
                  <a:gd name="T37" fmla="*/ 47 h 246"/>
                  <a:gd name="T38" fmla="*/ 24 w 246"/>
                  <a:gd name="T39" fmla="*/ 104 h 246"/>
                  <a:gd name="T40" fmla="*/ 22 w 246"/>
                  <a:gd name="T41" fmla="*/ 132 h 246"/>
                  <a:gd name="T42" fmla="*/ 46 w 246"/>
                  <a:gd name="T43" fmla="*/ 191 h 246"/>
                  <a:gd name="T44" fmla="*/ 131 w 246"/>
                  <a:gd name="T45" fmla="*/ 226 h 246"/>
                  <a:gd name="T46" fmla="*/ 189 w 246"/>
                  <a:gd name="T47" fmla="*/ 204 h 246"/>
                  <a:gd name="T48" fmla="*/ 223 w 246"/>
                  <a:gd name="T49" fmla="*/ 151 h 246"/>
                  <a:gd name="T50" fmla="*/ 226 w 246"/>
                  <a:gd name="T51" fmla="*/ 120 h 246"/>
                  <a:gd name="T52" fmla="*/ 214 w 246"/>
                  <a:gd name="T53" fmla="*/ 76 h 246"/>
                  <a:gd name="T54" fmla="*/ 213 w 246"/>
                  <a:gd name="T55" fmla="*/ 7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46">
                    <a:moveTo>
                      <a:pt x="213" y="75"/>
                    </a:moveTo>
                    <a:cubicBezTo>
                      <a:pt x="227" y="61"/>
                      <a:pt x="227" y="61"/>
                      <a:pt x="227" y="61"/>
                    </a:cubicBezTo>
                    <a:cubicBezTo>
                      <a:pt x="237" y="75"/>
                      <a:pt x="243" y="92"/>
                      <a:pt x="245" y="109"/>
                    </a:cubicBezTo>
                    <a:cubicBezTo>
                      <a:pt x="246" y="118"/>
                      <a:pt x="246" y="126"/>
                      <a:pt x="246" y="134"/>
                    </a:cubicBezTo>
                    <a:cubicBezTo>
                      <a:pt x="244" y="152"/>
                      <a:pt x="239" y="169"/>
                      <a:pt x="230" y="185"/>
                    </a:cubicBezTo>
                    <a:cubicBezTo>
                      <a:pt x="212" y="215"/>
                      <a:pt x="187" y="234"/>
                      <a:pt x="153" y="242"/>
                    </a:cubicBezTo>
                    <a:cubicBezTo>
                      <a:pt x="142" y="245"/>
                      <a:pt x="131" y="246"/>
                      <a:pt x="119" y="246"/>
                    </a:cubicBezTo>
                    <a:cubicBezTo>
                      <a:pt x="93" y="245"/>
                      <a:pt x="68" y="236"/>
                      <a:pt x="48" y="219"/>
                    </a:cubicBezTo>
                    <a:cubicBezTo>
                      <a:pt x="29" y="204"/>
                      <a:pt x="15" y="184"/>
                      <a:pt x="7" y="161"/>
                    </a:cubicBezTo>
                    <a:cubicBezTo>
                      <a:pt x="5" y="152"/>
                      <a:pt x="3" y="143"/>
                      <a:pt x="2" y="134"/>
                    </a:cubicBezTo>
                    <a:cubicBezTo>
                      <a:pt x="0" y="103"/>
                      <a:pt x="9" y="75"/>
                      <a:pt x="28" y="50"/>
                    </a:cubicBezTo>
                    <a:cubicBezTo>
                      <a:pt x="45" y="29"/>
                      <a:pt x="68" y="15"/>
                      <a:pt x="94" y="8"/>
                    </a:cubicBezTo>
                    <a:cubicBezTo>
                      <a:pt x="126" y="0"/>
                      <a:pt x="160" y="5"/>
                      <a:pt x="188" y="22"/>
                    </a:cubicBezTo>
                    <a:cubicBezTo>
                      <a:pt x="188" y="23"/>
                      <a:pt x="188" y="23"/>
                      <a:pt x="189" y="23"/>
                    </a:cubicBezTo>
                    <a:cubicBezTo>
                      <a:pt x="189" y="23"/>
                      <a:pt x="189" y="23"/>
                      <a:pt x="189" y="23"/>
                    </a:cubicBezTo>
                    <a:cubicBezTo>
                      <a:pt x="175" y="37"/>
                      <a:pt x="175" y="37"/>
                      <a:pt x="175" y="37"/>
                    </a:cubicBezTo>
                    <a:cubicBezTo>
                      <a:pt x="172" y="36"/>
                      <a:pt x="172" y="36"/>
                      <a:pt x="172" y="36"/>
                    </a:cubicBezTo>
                    <a:cubicBezTo>
                      <a:pt x="161" y="30"/>
                      <a:pt x="150" y="26"/>
                      <a:pt x="139" y="25"/>
                    </a:cubicBezTo>
                    <a:cubicBezTo>
                      <a:pt x="109" y="21"/>
                      <a:pt x="82" y="28"/>
                      <a:pt x="58" y="47"/>
                    </a:cubicBezTo>
                    <a:cubicBezTo>
                      <a:pt x="41" y="62"/>
                      <a:pt x="28" y="82"/>
                      <a:pt x="24" y="104"/>
                    </a:cubicBezTo>
                    <a:cubicBezTo>
                      <a:pt x="22" y="113"/>
                      <a:pt x="21" y="123"/>
                      <a:pt x="22" y="132"/>
                    </a:cubicBezTo>
                    <a:cubicBezTo>
                      <a:pt x="23" y="154"/>
                      <a:pt x="31" y="174"/>
                      <a:pt x="46" y="191"/>
                    </a:cubicBezTo>
                    <a:cubicBezTo>
                      <a:pt x="67" y="215"/>
                      <a:pt x="99" y="229"/>
                      <a:pt x="131" y="226"/>
                    </a:cubicBezTo>
                    <a:cubicBezTo>
                      <a:pt x="152" y="225"/>
                      <a:pt x="172" y="217"/>
                      <a:pt x="189" y="204"/>
                    </a:cubicBezTo>
                    <a:cubicBezTo>
                      <a:pt x="206" y="190"/>
                      <a:pt x="218" y="172"/>
                      <a:pt x="223" y="151"/>
                    </a:cubicBezTo>
                    <a:cubicBezTo>
                      <a:pt x="226" y="141"/>
                      <a:pt x="227" y="130"/>
                      <a:pt x="226" y="120"/>
                    </a:cubicBezTo>
                    <a:cubicBezTo>
                      <a:pt x="226" y="105"/>
                      <a:pt x="221" y="90"/>
                      <a:pt x="214" y="76"/>
                    </a:cubicBezTo>
                    <a:cubicBezTo>
                      <a:pt x="214" y="76"/>
                      <a:pt x="213" y="75"/>
                      <a:pt x="213" y="7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34">
                <a:extLst>
                  <a:ext uri="{FF2B5EF4-FFF2-40B4-BE49-F238E27FC236}">
                    <a16:creationId xmlns:a16="http://schemas.microsoft.com/office/drawing/2014/main" id="{B381E305-7161-4926-9C94-EF2708291170}"/>
                  </a:ext>
                </a:extLst>
              </p:cNvPr>
              <p:cNvSpPr>
                <a:spLocks/>
              </p:cNvSpPr>
              <p:nvPr/>
            </p:nvSpPr>
            <p:spPr bwMode="auto">
              <a:xfrm>
                <a:off x="5000" y="2762"/>
                <a:ext cx="209" cy="214"/>
              </a:xfrm>
              <a:custGeom>
                <a:avLst/>
                <a:gdLst>
                  <a:gd name="T0" fmla="*/ 110 w 147"/>
                  <a:gd name="T1" fmla="*/ 13 h 151"/>
                  <a:gd name="T2" fmla="*/ 97 w 147"/>
                  <a:gd name="T3" fmla="*/ 27 h 151"/>
                  <a:gd name="T4" fmla="*/ 95 w 147"/>
                  <a:gd name="T5" fmla="*/ 26 h 151"/>
                  <a:gd name="T6" fmla="*/ 68 w 147"/>
                  <a:gd name="T7" fmla="*/ 22 h 151"/>
                  <a:gd name="T8" fmla="*/ 21 w 147"/>
                  <a:gd name="T9" fmla="*/ 64 h 151"/>
                  <a:gd name="T10" fmla="*/ 36 w 147"/>
                  <a:gd name="T11" fmla="*/ 111 h 151"/>
                  <a:gd name="T12" fmla="*/ 65 w 147"/>
                  <a:gd name="T13" fmla="*/ 126 h 151"/>
                  <a:gd name="T14" fmla="*/ 108 w 147"/>
                  <a:gd name="T15" fmla="*/ 114 h 151"/>
                  <a:gd name="T16" fmla="*/ 122 w 147"/>
                  <a:gd name="T17" fmla="*/ 54 h 151"/>
                  <a:gd name="T18" fmla="*/ 121 w 147"/>
                  <a:gd name="T19" fmla="*/ 51 h 151"/>
                  <a:gd name="T20" fmla="*/ 121 w 147"/>
                  <a:gd name="T21" fmla="*/ 51 h 151"/>
                  <a:gd name="T22" fmla="*/ 135 w 147"/>
                  <a:gd name="T23" fmla="*/ 37 h 151"/>
                  <a:gd name="T24" fmla="*/ 136 w 147"/>
                  <a:gd name="T25" fmla="*/ 39 h 151"/>
                  <a:gd name="T26" fmla="*/ 145 w 147"/>
                  <a:gd name="T27" fmla="*/ 67 h 151"/>
                  <a:gd name="T28" fmla="*/ 124 w 147"/>
                  <a:gd name="T29" fmla="*/ 125 h 151"/>
                  <a:gd name="T30" fmla="*/ 85 w 147"/>
                  <a:gd name="T31" fmla="*/ 145 h 151"/>
                  <a:gd name="T32" fmla="*/ 3 w 147"/>
                  <a:gd name="T33" fmla="*/ 94 h 151"/>
                  <a:gd name="T34" fmla="*/ 1 w 147"/>
                  <a:gd name="T35" fmla="*/ 67 h 151"/>
                  <a:gd name="T36" fmla="*/ 56 w 147"/>
                  <a:gd name="T37" fmla="*/ 5 h 151"/>
                  <a:gd name="T38" fmla="*/ 110 w 147"/>
                  <a:gd name="T39" fmla="*/ 12 h 151"/>
                  <a:gd name="T40" fmla="*/ 110 w 147"/>
                  <a:gd name="T41"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51">
                    <a:moveTo>
                      <a:pt x="110" y="13"/>
                    </a:moveTo>
                    <a:cubicBezTo>
                      <a:pt x="97" y="27"/>
                      <a:pt x="97" y="27"/>
                      <a:pt x="97" y="27"/>
                    </a:cubicBezTo>
                    <a:cubicBezTo>
                      <a:pt x="96" y="27"/>
                      <a:pt x="95" y="27"/>
                      <a:pt x="95" y="26"/>
                    </a:cubicBezTo>
                    <a:cubicBezTo>
                      <a:pt x="87" y="23"/>
                      <a:pt x="77" y="21"/>
                      <a:pt x="68" y="22"/>
                    </a:cubicBezTo>
                    <a:cubicBezTo>
                      <a:pt x="45" y="24"/>
                      <a:pt x="25" y="41"/>
                      <a:pt x="21" y="64"/>
                    </a:cubicBezTo>
                    <a:cubicBezTo>
                      <a:pt x="17" y="82"/>
                      <a:pt x="22" y="98"/>
                      <a:pt x="36" y="111"/>
                    </a:cubicBezTo>
                    <a:cubicBezTo>
                      <a:pt x="44" y="119"/>
                      <a:pt x="54" y="125"/>
                      <a:pt x="65" y="126"/>
                    </a:cubicBezTo>
                    <a:cubicBezTo>
                      <a:pt x="80" y="128"/>
                      <a:pt x="96" y="124"/>
                      <a:pt x="108" y="114"/>
                    </a:cubicBezTo>
                    <a:cubicBezTo>
                      <a:pt x="125" y="99"/>
                      <a:pt x="131" y="75"/>
                      <a:pt x="122" y="54"/>
                    </a:cubicBezTo>
                    <a:cubicBezTo>
                      <a:pt x="121" y="53"/>
                      <a:pt x="121" y="52"/>
                      <a:pt x="121" y="51"/>
                    </a:cubicBezTo>
                    <a:cubicBezTo>
                      <a:pt x="121" y="51"/>
                      <a:pt x="121" y="51"/>
                      <a:pt x="121" y="51"/>
                    </a:cubicBezTo>
                    <a:cubicBezTo>
                      <a:pt x="135" y="37"/>
                      <a:pt x="135" y="37"/>
                      <a:pt x="135" y="37"/>
                    </a:cubicBezTo>
                    <a:cubicBezTo>
                      <a:pt x="135" y="38"/>
                      <a:pt x="136" y="38"/>
                      <a:pt x="136" y="39"/>
                    </a:cubicBezTo>
                    <a:cubicBezTo>
                      <a:pt x="141" y="47"/>
                      <a:pt x="144" y="57"/>
                      <a:pt x="145" y="67"/>
                    </a:cubicBezTo>
                    <a:cubicBezTo>
                      <a:pt x="147" y="89"/>
                      <a:pt x="140" y="109"/>
                      <a:pt x="124" y="125"/>
                    </a:cubicBezTo>
                    <a:cubicBezTo>
                      <a:pt x="114" y="135"/>
                      <a:pt x="100" y="143"/>
                      <a:pt x="85" y="145"/>
                    </a:cubicBezTo>
                    <a:cubicBezTo>
                      <a:pt x="49" y="151"/>
                      <a:pt x="14" y="129"/>
                      <a:pt x="3" y="94"/>
                    </a:cubicBezTo>
                    <a:cubicBezTo>
                      <a:pt x="1" y="85"/>
                      <a:pt x="0" y="76"/>
                      <a:pt x="1" y="67"/>
                    </a:cubicBezTo>
                    <a:cubicBezTo>
                      <a:pt x="4" y="37"/>
                      <a:pt x="26" y="12"/>
                      <a:pt x="56" y="5"/>
                    </a:cubicBezTo>
                    <a:cubicBezTo>
                      <a:pt x="74" y="0"/>
                      <a:pt x="93" y="3"/>
                      <a:pt x="110" y="12"/>
                    </a:cubicBezTo>
                    <a:cubicBezTo>
                      <a:pt x="110" y="13"/>
                      <a:pt x="110" y="13"/>
                      <a:pt x="110"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35">
                <a:extLst>
                  <a:ext uri="{FF2B5EF4-FFF2-40B4-BE49-F238E27FC236}">
                    <a16:creationId xmlns:a16="http://schemas.microsoft.com/office/drawing/2014/main" id="{7659F334-0CAC-4D47-9341-89C9076CE521}"/>
                  </a:ext>
                </a:extLst>
              </p:cNvPr>
              <p:cNvSpPr>
                <a:spLocks/>
              </p:cNvSpPr>
              <p:nvPr/>
            </p:nvSpPr>
            <p:spPr bwMode="auto">
              <a:xfrm>
                <a:off x="5068" y="2700"/>
                <a:ext cx="203" cy="202"/>
              </a:xfrm>
              <a:custGeom>
                <a:avLst/>
                <a:gdLst>
                  <a:gd name="T0" fmla="*/ 143 w 143"/>
                  <a:gd name="T1" fmla="*/ 23 h 142"/>
                  <a:gd name="T2" fmla="*/ 100 w 143"/>
                  <a:gd name="T3" fmla="*/ 64 h 142"/>
                  <a:gd name="T4" fmla="*/ 86 w 143"/>
                  <a:gd name="T5" fmla="*/ 64 h 142"/>
                  <a:gd name="T6" fmla="*/ 45 w 143"/>
                  <a:gd name="T7" fmla="*/ 106 h 142"/>
                  <a:gd name="T8" fmla="*/ 46 w 143"/>
                  <a:gd name="T9" fmla="*/ 125 h 142"/>
                  <a:gd name="T10" fmla="*/ 37 w 143"/>
                  <a:gd name="T11" fmla="*/ 136 h 142"/>
                  <a:gd name="T12" fmla="*/ 9 w 143"/>
                  <a:gd name="T13" fmla="*/ 133 h 142"/>
                  <a:gd name="T14" fmla="*/ 8 w 143"/>
                  <a:gd name="T15" fmla="*/ 102 h 142"/>
                  <a:gd name="T16" fmla="*/ 19 w 143"/>
                  <a:gd name="T17" fmla="*/ 95 h 142"/>
                  <a:gd name="T18" fmla="*/ 37 w 143"/>
                  <a:gd name="T19" fmla="*/ 98 h 142"/>
                  <a:gd name="T20" fmla="*/ 78 w 143"/>
                  <a:gd name="T21" fmla="*/ 56 h 142"/>
                  <a:gd name="T22" fmla="*/ 78 w 143"/>
                  <a:gd name="T23" fmla="*/ 43 h 142"/>
                  <a:gd name="T24" fmla="*/ 121 w 143"/>
                  <a:gd name="T25" fmla="*/ 0 h 142"/>
                  <a:gd name="T26" fmla="*/ 121 w 143"/>
                  <a:gd name="T27" fmla="*/ 22 h 142"/>
                  <a:gd name="T28" fmla="*/ 142 w 143"/>
                  <a:gd name="T29" fmla="*/ 22 h 142"/>
                  <a:gd name="T30" fmla="*/ 143 w 143"/>
                  <a:gd name="T31" fmla="*/ 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42">
                    <a:moveTo>
                      <a:pt x="143" y="23"/>
                    </a:moveTo>
                    <a:cubicBezTo>
                      <a:pt x="100" y="64"/>
                      <a:pt x="100" y="64"/>
                      <a:pt x="100" y="64"/>
                    </a:cubicBezTo>
                    <a:cubicBezTo>
                      <a:pt x="86" y="64"/>
                      <a:pt x="86" y="64"/>
                      <a:pt x="86" y="64"/>
                    </a:cubicBezTo>
                    <a:cubicBezTo>
                      <a:pt x="45" y="106"/>
                      <a:pt x="45" y="106"/>
                      <a:pt x="45" y="106"/>
                    </a:cubicBezTo>
                    <a:cubicBezTo>
                      <a:pt x="48" y="111"/>
                      <a:pt x="49" y="118"/>
                      <a:pt x="46" y="125"/>
                    </a:cubicBezTo>
                    <a:cubicBezTo>
                      <a:pt x="45" y="129"/>
                      <a:pt x="41" y="133"/>
                      <a:pt x="37" y="136"/>
                    </a:cubicBezTo>
                    <a:cubicBezTo>
                      <a:pt x="28" y="142"/>
                      <a:pt x="17" y="140"/>
                      <a:pt x="9" y="133"/>
                    </a:cubicBezTo>
                    <a:cubicBezTo>
                      <a:pt x="0" y="125"/>
                      <a:pt x="0" y="110"/>
                      <a:pt x="8" y="102"/>
                    </a:cubicBezTo>
                    <a:cubicBezTo>
                      <a:pt x="11" y="99"/>
                      <a:pt x="15" y="96"/>
                      <a:pt x="19" y="95"/>
                    </a:cubicBezTo>
                    <a:cubicBezTo>
                      <a:pt x="25" y="94"/>
                      <a:pt x="31" y="95"/>
                      <a:pt x="37" y="98"/>
                    </a:cubicBezTo>
                    <a:cubicBezTo>
                      <a:pt x="78" y="56"/>
                      <a:pt x="78" y="56"/>
                      <a:pt x="78" y="56"/>
                    </a:cubicBezTo>
                    <a:cubicBezTo>
                      <a:pt x="78" y="43"/>
                      <a:pt x="78" y="43"/>
                      <a:pt x="78" y="43"/>
                    </a:cubicBezTo>
                    <a:cubicBezTo>
                      <a:pt x="121" y="0"/>
                      <a:pt x="121" y="0"/>
                      <a:pt x="121" y="0"/>
                    </a:cubicBezTo>
                    <a:cubicBezTo>
                      <a:pt x="121" y="22"/>
                      <a:pt x="121" y="22"/>
                      <a:pt x="121" y="22"/>
                    </a:cubicBezTo>
                    <a:cubicBezTo>
                      <a:pt x="142" y="22"/>
                      <a:pt x="142" y="22"/>
                      <a:pt x="142" y="22"/>
                    </a:cubicBezTo>
                    <a:lnTo>
                      <a:pt x="143"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49" name="Graphic 48" descr="Users">
            <a:extLst>
              <a:ext uri="{FF2B5EF4-FFF2-40B4-BE49-F238E27FC236}">
                <a16:creationId xmlns:a16="http://schemas.microsoft.com/office/drawing/2014/main" id="{5B398519-0BD3-4040-B0DA-6E6F37E677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70388" y="1319926"/>
            <a:ext cx="472173" cy="472173"/>
          </a:xfrm>
          <a:prstGeom prst="rect">
            <a:avLst/>
          </a:prstGeom>
        </p:spPr>
      </p:pic>
    </p:spTree>
    <p:extLst>
      <p:ext uri="{BB962C8B-B14F-4D97-AF65-F5344CB8AC3E}">
        <p14:creationId xmlns:p14="http://schemas.microsoft.com/office/powerpoint/2010/main" val="29117352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3658261581"/>
              </p:ext>
            </p:extLst>
          </p:nvPr>
        </p:nvGraphicFramePr>
        <p:xfrm>
          <a:off x="276303" y="1161591"/>
          <a:ext cx="11613612" cy="5246121"/>
        </p:xfrm>
        <a:graphic>
          <a:graphicData uri="http://schemas.openxmlformats.org/drawingml/2006/table">
            <a:tbl>
              <a:tblPr firstRow="1" bandRow="1">
                <a:tableStyleId>{F5AB1C69-6EDB-4FF4-983F-18BD219EF322}</a:tableStyleId>
              </a:tblPr>
              <a:tblGrid>
                <a:gridCol w="1935602">
                  <a:extLst>
                    <a:ext uri="{9D8B030D-6E8A-4147-A177-3AD203B41FA5}">
                      <a16:colId xmlns:a16="http://schemas.microsoft.com/office/drawing/2014/main" val="1857809840"/>
                    </a:ext>
                  </a:extLst>
                </a:gridCol>
                <a:gridCol w="1935602">
                  <a:extLst>
                    <a:ext uri="{9D8B030D-6E8A-4147-A177-3AD203B41FA5}">
                      <a16:colId xmlns:a16="http://schemas.microsoft.com/office/drawing/2014/main" val="728793516"/>
                    </a:ext>
                  </a:extLst>
                </a:gridCol>
                <a:gridCol w="1935602">
                  <a:extLst>
                    <a:ext uri="{9D8B030D-6E8A-4147-A177-3AD203B41FA5}">
                      <a16:colId xmlns:a16="http://schemas.microsoft.com/office/drawing/2014/main" val="4064718049"/>
                    </a:ext>
                  </a:extLst>
                </a:gridCol>
                <a:gridCol w="1935602">
                  <a:extLst>
                    <a:ext uri="{9D8B030D-6E8A-4147-A177-3AD203B41FA5}">
                      <a16:colId xmlns:a16="http://schemas.microsoft.com/office/drawing/2014/main" val="4170649937"/>
                    </a:ext>
                  </a:extLst>
                </a:gridCol>
                <a:gridCol w="1935602">
                  <a:extLst>
                    <a:ext uri="{9D8B030D-6E8A-4147-A177-3AD203B41FA5}">
                      <a16:colId xmlns:a16="http://schemas.microsoft.com/office/drawing/2014/main" val="3847079043"/>
                    </a:ext>
                  </a:extLst>
                </a:gridCol>
                <a:gridCol w="1935602">
                  <a:extLst>
                    <a:ext uri="{9D8B030D-6E8A-4147-A177-3AD203B41FA5}">
                      <a16:colId xmlns:a16="http://schemas.microsoft.com/office/drawing/2014/main" val="1530792412"/>
                    </a:ext>
                  </a:extLst>
                </a:gridCol>
              </a:tblGrid>
              <a:tr h="370429">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Best Practice Guidance</a:t>
                      </a:r>
                    </a:p>
                  </a:txBody>
                  <a:tcPr marL="87187" marR="87187"/>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marL="87187" marR="87187"/>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marL="87187" marR="87187"/>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latin typeface="+mn-lt"/>
                        <a:ea typeface="+mn-ea"/>
                        <a:cs typeface="+mn-cs"/>
                      </a:endParaRPr>
                    </a:p>
                  </a:txBody>
                  <a:tcPr marL="87187" marR="87187"/>
                </a:tc>
                <a:extLst>
                  <a:ext uri="{0D108BD9-81ED-4DB2-BD59-A6C34878D82A}">
                    <a16:rowId xmlns:a16="http://schemas.microsoft.com/office/drawing/2014/main" val="2333310750"/>
                  </a:ext>
                </a:extLst>
              </a:tr>
              <a:tr h="724951">
                <a:tc>
                  <a:txBody>
                    <a:bodyPr/>
                    <a:lstStyle/>
                    <a:p>
                      <a:pPr algn="ctr"/>
                      <a:r>
                        <a:rPr lang="en-US" sz="1400" b="1" kern="1200" dirty="0">
                          <a:solidFill>
                            <a:schemeClr val="lt1"/>
                          </a:solidFill>
                          <a:latin typeface="+mn-lt"/>
                          <a:ea typeface="+mn-ea"/>
                          <a:cs typeface="+mn-cs"/>
                        </a:rPr>
                        <a:t>Moving Study, Study Country, Study Site to Active</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Study Personnel</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Milestones</a:t>
                      </a:r>
                    </a:p>
                  </a:txBody>
                  <a:tcPr marL="87187" marR="87187" anchor="ctr">
                    <a:solidFill>
                      <a:srgbClr val="4F86A0"/>
                    </a:solidFill>
                  </a:tcPr>
                </a:tc>
                <a:tc>
                  <a:txBody>
                    <a:bodyPr/>
                    <a:lstStyle/>
                    <a:p>
                      <a:pPr algn="ctr"/>
                      <a:r>
                        <a:rPr lang="en-US" sz="1400" b="1" kern="1200" dirty="0">
                          <a:solidFill>
                            <a:schemeClr val="lt1"/>
                          </a:solidFill>
                          <a:latin typeface="+mn-lt"/>
                          <a:ea typeface="+mn-ea"/>
                          <a:cs typeface="+mn-cs"/>
                        </a:rPr>
                        <a:t>Expected Documents</a:t>
                      </a:r>
                    </a:p>
                  </a:txBody>
                  <a:tcPr marL="92875" marR="92875" anchor="ctr">
                    <a:solidFill>
                      <a:srgbClr val="4F86A0"/>
                    </a:solidFill>
                  </a:tcPr>
                </a:tc>
                <a:tc>
                  <a:txBody>
                    <a:bodyPr/>
                    <a:lstStyle/>
                    <a:p>
                      <a:pPr marL="0" marR="0" algn="ctr" fontAlgn="t">
                        <a:spcBef>
                          <a:spcPts val="0"/>
                        </a:spcBef>
                        <a:spcAft>
                          <a:spcPts val="0"/>
                        </a:spcAft>
                      </a:pPr>
                      <a:r>
                        <a:rPr lang="en-US" sz="1400" b="1" dirty="0">
                          <a:solidFill>
                            <a:srgbClr val="FFFFFF"/>
                          </a:solidFill>
                          <a:effectLst/>
                          <a:latin typeface="Calibri" panose="020F0502020204030204" pitchFamily="34" charset="0"/>
                        </a:rPr>
                        <a:t>Ad Hoc Events</a:t>
                      </a:r>
                    </a:p>
                  </a:txBody>
                  <a:tcPr marL="50800" marR="50800" marT="50800" marB="50800" anchor="ctr">
                    <a:solidFill>
                      <a:srgbClr val="4F86A0"/>
                    </a:solidFill>
                  </a:tcPr>
                </a:tc>
                <a:tc>
                  <a:txBody>
                    <a:bodyPr/>
                    <a:lstStyle/>
                    <a:p>
                      <a:pPr algn="ctr"/>
                      <a:r>
                        <a:rPr lang="en-US" sz="1400" b="1" kern="1200" dirty="0">
                          <a:solidFill>
                            <a:schemeClr val="lt1"/>
                          </a:solidFill>
                          <a:latin typeface="+mn-lt"/>
                          <a:ea typeface="+mn-ea"/>
                          <a:cs typeface="+mn-cs"/>
                        </a:rPr>
                        <a:t>Study Communication Log</a:t>
                      </a:r>
                    </a:p>
                  </a:txBody>
                  <a:tcPr marL="92875" marR="92875" anchor="ctr">
                    <a:solidFill>
                      <a:srgbClr val="4F86A0"/>
                    </a:solidFill>
                  </a:tcPr>
                </a:tc>
                <a:extLst>
                  <a:ext uri="{0D108BD9-81ED-4DB2-BD59-A6C34878D82A}">
                    <a16:rowId xmlns:a16="http://schemas.microsoft.com/office/drawing/2014/main" val="1369341206"/>
                  </a:ext>
                </a:extLst>
              </a:tr>
              <a:tr h="41441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Complete all relevant milestones before moving the Study, Study Country, or Study Site to the next state</a:t>
                      </a:r>
                      <a:br>
                        <a:rPr kumimoji="0" lang="en-US" sz="1050" b="0" i="0" u="none" strike="noStrike" kern="1200" cap="none" spc="0" normalizeH="0" baseline="0" noProof="0" dirty="0">
                          <a:ln>
                            <a:noFill/>
                          </a:ln>
                          <a:solidFill>
                            <a:schemeClr val="tx1"/>
                          </a:solidFill>
                          <a:effectLst/>
                          <a:uLnTx/>
                          <a:uFillTx/>
                          <a:latin typeface="Calibri"/>
                          <a:ea typeface="+mn-ea"/>
                          <a:cs typeface="+mn-cs"/>
                        </a:rPr>
                      </a:br>
                      <a:endParaRPr kumimoji="0" lang="en-US" sz="105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Study, Study Country, and Study Site are manually moved into the Active state (Standard). Milestones are automatically created</a:t>
                      </a:r>
                      <a:br>
                        <a:rPr kumimoji="0" lang="en-US" sz="1050" b="0" i="0" u="none" strike="noStrike" kern="1200" cap="none" spc="0" normalizeH="0" baseline="0" noProof="0" dirty="0">
                          <a:ln>
                            <a:noFill/>
                          </a:ln>
                          <a:solidFill>
                            <a:schemeClr val="tx1"/>
                          </a:solidFill>
                          <a:effectLst/>
                          <a:uLnTx/>
                          <a:uFillTx/>
                          <a:latin typeface="Calibri"/>
                          <a:ea typeface="+mn-ea"/>
                          <a:cs typeface="+mn-cs"/>
                        </a:rPr>
                      </a:br>
                      <a:endParaRPr kumimoji="0" lang="en-US" sz="105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The Legacy action for “Create Milestones from Template” should not be used</a:t>
                      </a:r>
                      <a:endParaRPr kumimoji="0" lang="en-US" sz="1050" b="0" i="0" u="none" strike="noStrike" kern="1200" cap="none" spc="0" normalizeH="0" baseline="0" noProof="0" dirty="0">
                        <a:ln>
                          <a:noFill/>
                        </a:ln>
                        <a:solidFill>
                          <a:schemeClr val="tx1"/>
                        </a:solidFill>
                        <a:effectLst/>
                        <a:uLnTx/>
                        <a:uFillTx/>
                        <a:latin typeface="Calibri"/>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Use </a:t>
                      </a:r>
                      <a:r>
                        <a:rPr lang="en-US" sz="1050" dirty="0">
                          <a:solidFill>
                            <a:schemeClr val="tx1"/>
                          </a:solidFill>
                        </a:rPr>
                        <a:t>Start Date field on your Study Person records to maintain accurate records of study participation.</a:t>
                      </a:r>
                      <a:br>
                        <a:rPr lang="en-US" sz="1050" dirty="0">
                          <a:solidFill>
                            <a:schemeClr val="tx1"/>
                          </a:solidFill>
                        </a:rPr>
                      </a:br>
                      <a:endParaRPr kumimoji="0" lang="en-US" sz="105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Use End Date field on your Study Person to track the end of study participation while the study is ongoing.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chemeClr val="tx1"/>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The ‘Make Inactive</a:t>
                      </a:r>
                      <a:r>
                        <a:rPr kumimoji="0" lang="en-US" sz="1050" b="0" i="0" u="none" strike="noStrike" kern="1200" cap="none" spc="0" normalizeH="0" baseline="0" noProof="0" dirty="0">
                          <a:ln>
                            <a:noFill/>
                          </a:ln>
                          <a:solidFill>
                            <a:schemeClr val="tx1"/>
                          </a:solidFill>
                          <a:effectLst/>
                          <a:uLnTx/>
                          <a:uFillTx/>
                          <a:latin typeface="+mn-lt"/>
                          <a:ea typeface="+mn-ea"/>
                          <a:cs typeface="+mn-cs"/>
                        </a:rPr>
                        <a:t>’ action that inactivates a Study Person and populated the end date should only be used for study personnel without person-specific documents (if a study person is inactivated and the document is up versioned, the study will no longer be added to the document!)</a:t>
                      </a:r>
                      <a:br>
                        <a:rPr kumimoji="0" lang="en-US" sz="1050" b="0" i="0" u="none" strike="noStrike" kern="1200" cap="none" spc="0" normalizeH="0" baseline="0" noProof="0" dirty="0">
                          <a:ln>
                            <a:noFill/>
                          </a:ln>
                          <a:solidFill>
                            <a:schemeClr val="tx1"/>
                          </a:solidFill>
                          <a:effectLst/>
                          <a:uLnTx/>
                          <a:uFillTx/>
                          <a:latin typeface="Calibri"/>
                          <a:ea typeface="+mn-ea"/>
                          <a:cs typeface="+mn-cs"/>
                        </a:rPr>
                      </a:br>
                      <a:endParaRPr kumimoji="0" lang="en-US" sz="1050" b="0" i="0" u="none" strike="noStrike" kern="1200" cap="none" spc="0" normalizeH="0" baseline="0" noProof="0" dirty="0">
                        <a:ln>
                          <a:noFill/>
                        </a:ln>
                        <a:solidFill>
                          <a:schemeClr val="tx1"/>
                        </a:solidFill>
                        <a:effectLst/>
                        <a:uLnTx/>
                        <a:uFillTx/>
                        <a:latin typeface="Calibri"/>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dirty="0">
                          <a:solidFill>
                            <a:schemeClr val="dk1"/>
                          </a:solidFill>
                          <a:effectLst/>
                          <a:latin typeface="+mn-lt"/>
                          <a:ea typeface="+mn-ea"/>
                          <a:cs typeface="+mn-cs"/>
                        </a:rPr>
                        <a:t>Review and update Planned and Actual milestone dates throughout the Trial. Do not update Baseline dates after setting them initially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dirty="0">
                          <a:solidFill>
                            <a:schemeClr val="dk1"/>
                          </a:solidFill>
                          <a:effectLst/>
                          <a:latin typeface="+mn-lt"/>
                          <a:ea typeface="+mn-ea"/>
                          <a:cs typeface="+mn-cs"/>
                        </a:rPr>
                        <a:t>Plan Clinical milestones first to auto-plan Inspection Readiness milestones </a:t>
                      </a:r>
                    </a:p>
                    <a:p>
                      <a:pPr marL="341313"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dirty="0">
                          <a:solidFill>
                            <a:schemeClr val="dk1"/>
                          </a:solidFill>
                          <a:effectLst/>
                          <a:latin typeface="+mn-lt"/>
                          <a:ea typeface="+mn-ea"/>
                          <a:cs typeface="+mn-cs"/>
                        </a:rPr>
                        <a:t>(Ex: planning First Study Site Initiated will automatically plan IR - First Study Site Initiated")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dirty="0">
                          <a:solidFill>
                            <a:schemeClr val="dk1"/>
                          </a:solidFill>
                          <a:effectLst/>
                          <a:latin typeface="+mn-lt"/>
                          <a:ea typeface="+mn-ea"/>
                          <a:cs typeface="+mn-cs"/>
                        </a:rPr>
                        <a:t>Populate Actual Finish Dates as close to real-time as possible, as this will control any milestones which auto-complete</a:t>
                      </a:r>
                      <a:br>
                        <a:rPr kumimoji="0" lang="en-US" sz="1050" b="0" i="0" u="none" strike="noStrike" kern="1200" cap="none" spc="0" normalizeH="0" baseline="0" noProof="0" dirty="0">
                          <a:ln>
                            <a:noFill/>
                          </a:ln>
                          <a:solidFill>
                            <a:srgbClr val="646569"/>
                          </a:solidFill>
                          <a:effectLst/>
                          <a:uLnTx/>
                          <a:uFillTx/>
                          <a:latin typeface="+mn-lt"/>
                          <a:ea typeface="+mn-ea"/>
                          <a:cs typeface="+mn-cs"/>
                        </a:rPr>
                      </a:br>
                      <a:endParaRPr kumimoji="0" lang="en-US" sz="1050" b="0" i="0" u="none" strike="noStrike" kern="1200" cap="none" spc="0" normalizeH="0" baseline="0" noProof="0" dirty="0">
                        <a:ln>
                          <a:noFill/>
                        </a:ln>
                        <a:solidFill>
                          <a:srgbClr val="646569"/>
                        </a:solidFill>
                        <a:effectLst/>
                        <a:uLnTx/>
                        <a:uFillTx/>
                        <a:latin typeface="+mn-lt"/>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Review and update Expected Documents throughout the trial and with the generation of any new milestone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kern="1200" dirty="0">
                        <a:solidFill>
                          <a:schemeClr val="dk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An Expected Document maintains the same # Expected and Requiredness across </a:t>
                      </a:r>
                      <a:r>
                        <a:rPr lang="en-US" sz="1050" b="1" u="sng" dirty="0"/>
                        <a:t>all</a:t>
                      </a:r>
                      <a:r>
                        <a:rPr lang="en-US" sz="1050" dirty="0"/>
                        <a:t> Milestones because there should not be a different requirement </a:t>
                      </a:r>
                      <a:r>
                        <a:rPr lang="en-US" sz="1050" u="none" dirty="0"/>
                        <a:t>per department/business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u="none" dirty="0"/>
                    </a:p>
                  </a:txBody>
                  <a:tcPr marL="92875" marR="92875"/>
                </a:tc>
                <a:tc>
                  <a:txBody>
                    <a:bodyPr/>
                    <a:lstStyle/>
                    <a:p>
                      <a:pPr marL="171450" lvl="1" indent="-171450" algn="l" rtl="0" fontAlgn="ctr">
                        <a:spcBef>
                          <a:spcPts val="0"/>
                        </a:spcBef>
                        <a:spcAft>
                          <a:spcPts val="0"/>
                        </a:spcAft>
                        <a:buFont typeface="Arial" panose="020B0604020202020204" pitchFamily="34" charset="0"/>
                        <a:buChar char="•"/>
                      </a:pPr>
                      <a:r>
                        <a:rPr lang="en-US" sz="1050" dirty="0">
                          <a:effectLst/>
                        </a:rPr>
                        <a:t>Update relevant expected documents as Protocol Amendments occur</a:t>
                      </a:r>
                    </a:p>
                    <a:p>
                      <a:pPr marL="171450" lvl="1" indent="-171450" algn="l" rtl="0" fontAlgn="ctr">
                        <a:spcBef>
                          <a:spcPts val="0"/>
                        </a:spcBef>
                        <a:spcAft>
                          <a:spcPts val="0"/>
                        </a:spcAft>
                        <a:buFont typeface="Arial" panose="020B0604020202020204" pitchFamily="34" charset="0"/>
                        <a:buChar char="•"/>
                      </a:pPr>
                      <a:endParaRPr lang="en-US" sz="1050" dirty="0">
                        <a:effectLst/>
                      </a:endParaRPr>
                    </a:p>
                    <a:p>
                      <a:pPr marL="171450" lvl="1" indent="-171450" algn="l" rtl="0" fontAlgn="ctr">
                        <a:spcBef>
                          <a:spcPts val="0"/>
                        </a:spcBef>
                        <a:spcAft>
                          <a:spcPts val="0"/>
                        </a:spcAft>
                        <a:buFont typeface="Arial" panose="020B0604020202020204" pitchFamily="34" charset="0"/>
                        <a:buChar char="•"/>
                      </a:pPr>
                      <a:r>
                        <a:rPr lang="en-US" sz="1050" dirty="0">
                          <a:effectLst/>
                        </a:rPr>
                        <a:t>For any documents that should be associated with expected documents that have owning milestones, ensure the owning milestone field is populated on the document appropriately</a:t>
                      </a:r>
                    </a:p>
                    <a:p>
                      <a:pPr marL="0" lvl="1" indent="0" algn="l" rtl="0" fontAlgn="ctr">
                        <a:spcBef>
                          <a:spcPts val="0"/>
                        </a:spcBef>
                        <a:spcAft>
                          <a:spcPts val="0"/>
                        </a:spcAft>
                        <a:buFont typeface="Arial" panose="020B0604020202020204" pitchFamily="34" charset="0"/>
                        <a:buNone/>
                      </a:pPr>
                      <a:endParaRPr lang="en-US" sz="1050" dirty="0">
                        <a:effectLst/>
                      </a:endParaRPr>
                    </a:p>
                  </a:txBody>
                  <a:tcPr marL="50800" marR="50800" marT="50800" marB="50800"/>
                </a:tc>
                <a:tc>
                  <a:txBody>
                    <a:bodyPr/>
                    <a:lstStyle/>
                    <a:p>
                      <a:pPr marL="171450" indent="-171450" algn="l">
                        <a:buFont typeface="Arial" panose="020B0604020202020204" pitchFamily="34" charset="0"/>
                        <a:buChar char="•"/>
                      </a:pPr>
                      <a:r>
                        <a:rPr lang="en-US" sz="1050" b="0" dirty="0"/>
                        <a:t>Create the Study Communication Log as communications happen to replace external team trackers</a:t>
                      </a:r>
                    </a:p>
                    <a:p>
                      <a:pPr marL="171450" indent="-171450" algn="l">
                        <a:buFont typeface="Arial" panose="020B0604020202020204" pitchFamily="34" charset="0"/>
                        <a:buChar char="•"/>
                      </a:pPr>
                      <a:endParaRPr lang="en-US" sz="1050" b="0" dirty="0"/>
                    </a:p>
                    <a:p>
                      <a:pPr marL="171450" indent="-171450" algn="l">
                        <a:buFont typeface="Arial" panose="020B0604020202020204" pitchFamily="34" charset="0"/>
                        <a:buChar char="•"/>
                      </a:pPr>
                      <a:r>
                        <a:rPr lang="en-US" sz="1050" b="0" dirty="0"/>
                        <a:t>The Clinical Email Ingestion feature supports inbound email addresses which can create a TMF document from an inbound message. This can then be related to a Study Communication Log record</a:t>
                      </a:r>
                    </a:p>
                    <a:p>
                      <a:pPr marL="171450" indent="-171450" algn="l">
                        <a:buFont typeface="Arial" panose="020B0604020202020204" pitchFamily="34" charset="0"/>
                        <a:buChar char="•"/>
                      </a:pPr>
                      <a:endParaRPr lang="en-US" sz="1050" b="0" dirty="0"/>
                    </a:p>
                    <a:p>
                      <a:pPr marL="171450" indent="-171450" algn="l">
                        <a:buFont typeface="Arial" panose="020B0604020202020204" pitchFamily="34" charset="0"/>
                        <a:buChar char="•"/>
                      </a:pPr>
                      <a:r>
                        <a:rPr lang="en-US" sz="1050" b="0" dirty="0"/>
                        <a:t>Run a communications report in lieu of uploading correspondence</a:t>
                      </a:r>
                    </a:p>
                  </a:txBody>
                  <a:tcPr marL="92875" marR="92875"/>
                </a:tc>
                <a:extLst>
                  <a:ext uri="{0D108BD9-81ED-4DB2-BD59-A6C34878D82A}">
                    <a16:rowId xmlns:a16="http://schemas.microsoft.com/office/drawing/2014/main" val="1503635792"/>
                  </a:ext>
                </a:extLst>
              </a:tr>
            </a:tbl>
          </a:graphicData>
        </a:graphic>
      </p:graphicFrame>
      <p:sp>
        <p:nvSpPr>
          <p:cNvPr id="3" name="Text Placeholder 2">
            <a:extLst>
              <a:ext uri="{FF2B5EF4-FFF2-40B4-BE49-F238E27FC236}">
                <a16:creationId xmlns:a16="http://schemas.microsoft.com/office/drawing/2014/main" id="{B6E0882B-A21B-441D-BBDA-FD16FAEB23DC}"/>
              </a:ext>
            </a:extLst>
          </p:cNvPr>
          <p:cNvSpPr>
            <a:spLocks noGrp="1"/>
          </p:cNvSpPr>
          <p:nvPr>
            <p:ph type="body" sz="quarter" idx="13"/>
          </p:nvPr>
        </p:nvSpPr>
        <p:spPr>
          <a:xfrm>
            <a:off x="276303" y="581928"/>
            <a:ext cx="11639394" cy="579664"/>
          </a:xfrm>
        </p:spPr>
        <p:txBody>
          <a:bodyPr/>
          <a:lstStyle/>
          <a:p>
            <a:r>
              <a:rPr lang="en-US"/>
              <a:t>Managing Your Trial in Vault</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96275"/>
            <a:ext cx="11639394" cy="680693"/>
          </a:xfrm>
        </p:spPr>
        <p:txBody>
          <a:bodyPr>
            <a:normAutofit fontScale="90000"/>
          </a:bodyPr>
          <a:lstStyle/>
          <a:p>
            <a:r>
              <a:rPr lang="en-US" dirty="0"/>
              <a:t>Best Practices</a:t>
            </a:r>
          </a:p>
        </p:txBody>
      </p:sp>
    </p:spTree>
    <p:extLst>
      <p:ext uri="{BB962C8B-B14F-4D97-AF65-F5344CB8AC3E}">
        <p14:creationId xmlns:p14="http://schemas.microsoft.com/office/powerpoint/2010/main" val="278218622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Activation Order of Studies, Study Countries, and Study Sites&#10;•Define a business process for what triggers a Study, Study Country, and Study Site to become Active&#10;•Should the Study move to Active first, followed by Study Country, and then the Study Site? (This behavior is Standard in Vault)&#10;•Should Study and Study Country move to Active only after the first Study Site becomes Active?&#10;•When is a Site considered Active?&#10;•Trial Management Tools&#10;•The following trial management tools pull information from different areas of Vault into a single page:&#10;•TMF Homepage - displays graphs that show the timeliness, completeness, and quality of your TMF documents, in addition to your tasks and upcoming milestones&#10;•Study Management Homepage - displays key information including study status, enrollment metrics, and monitoring data&#10;•CRA Homepage – displays key information for Clinical Research Associates (CRAs), including site status, enrollment metrics, and monitoring data&#10;">
            <a:extLst>
              <a:ext uri="{FF2B5EF4-FFF2-40B4-BE49-F238E27FC236}">
                <a16:creationId xmlns:a16="http://schemas.microsoft.com/office/drawing/2014/main" id="{3DA551A2-7F26-41E0-A5EA-DB6DD4212389}"/>
              </a:ext>
            </a:extLst>
          </p:cNvPr>
          <p:cNvGraphicFramePr/>
          <p:nvPr>
            <p:extLst>
              <p:ext uri="{D42A27DB-BD31-4B8C-83A1-F6EECF244321}">
                <p14:modId xmlns:p14="http://schemas.microsoft.com/office/powerpoint/2010/main" val="3765135947"/>
              </p:ext>
            </p:extLst>
          </p:nvPr>
        </p:nvGraphicFramePr>
        <p:xfrm>
          <a:off x="898071" y="1066801"/>
          <a:ext cx="10341429"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91D2AA89-2D94-4D13-9165-4151C1CA9AE6}"/>
              </a:ext>
            </a:extLst>
          </p:cNvPr>
          <p:cNvSpPr>
            <a:spLocks noGrp="1"/>
          </p:cNvSpPr>
          <p:nvPr>
            <p:ph type="title"/>
          </p:nvPr>
        </p:nvSpPr>
        <p:spPr/>
        <p:txBody>
          <a:bodyPr/>
          <a:lstStyle/>
          <a:p>
            <a:r>
              <a:rPr lang="en-US"/>
              <a:t>Key Considerations</a:t>
            </a:r>
          </a:p>
        </p:txBody>
      </p:sp>
    </p:spTree>
    <p:extLst>
      <p:ext uri="{BB962C8B-B14F-4D97-AF65-F5344CB8AC3E}">
        <p14:creationId xmlns:p14="http://schemas.microsoft.com/office/powerpoint/2010/main" val="247198228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How to Activate a Study, </a:t>
            </a:r>
            <a:br>
              <a:rPr lang="en-US" dirty="0"/>
            </a:br>
            <a:r>
              <a:rPr lang="en-US" dirty="0"/>
              <a:t>Study Country, and Study Site</a:t>
            </a:r>
          </a:p>
        </p:txBody>
      </p:sp>
    </p:spTree>
    <p:extLst>
      <p:ext uri="{BB962C8B-B14F-4D97-AF65-F5344CB8AC3E}">
        <p14:creationId xmlns:p14="http://schemas.microsoft.com/office/powerpoint/2010/main" val="363982431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showing step 3">
            <a:extLst>
              <a:ext uri="{FF2B5EF4-FFF2-40B4-BE49-F238E27FC236}">
                <a16:creationId xmlns:a16="http://schemas.microsoft.com/office/drawing/2014/main" id="{DB0CF4CE-7401-4E99-2D39-67A3185F40C3}"/>
              </a:ext>
            </a:extLst>
          </p:cNvPr>
          <p:cNvPicPr>
            <a:picLocks noChangeAspect="1"/>
          </p:cNvPicPr>
          <p:nvPr/>
        </p:nvPicPr>
        <p:blipFill>
          <a:blip r:embed="rId3"/>
          <a:stretch>
            <a:fillRect/>
          </a:stretch>
        </p:blipFill>
        <p:spPr>
          <a:xfrm>
            <a:off x="5284375" y="2999530"/>
            <a:ext cx="6631322" cy="1441116"/>
          </a:xfrm>
          <a:prstGeom prst="rect">
            <a:avLst/>
          </a:prstGeom>
        </p:spPr>
      </p:pic>
      <p:sp>
        <p:nvSpPr>
          <p:cNvPr id="2" name="Content Placeholder 1">
            <a:extLst>
              <a:ext uri="{FF2B5EF4-FFF2-40B4-BE49-F238E27FC236}">
                <a16:creationId xmlns:a16="http://schemas.microsoft.com/office/drawing/2014/main" id="{8D9C52B2-057F-4F56-B675-C53D7731E605}"/>
              </a:ext>
            </a:extLst>
          </p:cNvPr>
          <p:cNvSpPr>
            <a:spLocks noGrp="1"/>
          </p:cNvSpPr>
          <p:nvPr>
            <p:ph idx="1"/>
          </p:nvPr>
        </p:nvSpPr>
        <p:spPr>
          <a:xfrm>
            <a:off x="434932" y="965709"/>
            <a:ext cx="4288078" cy="5105400"/>
          </a:xfrm>
        </p:spPr>
        <p:txBody>
          <a:bodyPr/>
          <a:lstStyle/>
          <a:p>
            <a:pPr marL="457200" indent="-457200">
              <a:buFont typeface="+mj-lt"/>
              <a:buAutoNum type="arabicPeriod"/>
            </a:pPr>
            <a:r>
              <a:rPr lang="en-US" sz="1800" dirty="0"/>
              <a:t>Navigate to the </a:t>
            </a:r>
            <a:r>
              <a:rPr lang="en-US" sz="1800" b="1" dirty="0"/>
              <a:t>Study Info</a:t>
            </a:r>
            <a:r>
              <a:rPr lang="en-US" sz="1800" dirty="0"/>
              <a:t> Tab and Select </a:t>
            </a:r>
            <a:r>
              <a:rPr lang="en-US" sz="1800" b="1" dirty="0"/>
              <a:t>Studies</a:t>
            </a:r>
            <a:r>
              <a:rPr lang="en-US" sz="1800" dirty="0"/>
              <a:t> </a:t>
            </a:r>
          </a:p>
          <a:p>
            <a:pPr marL="457200" indent="-457200">
              <a:buFont typeface="+mj-lt"/>
              <a:buAutoNum type="arabicPeriod"/>
            </a:pPr>
            <a:r>
              <a:rPr lang="en-US" sz="1800" dirty="0"/>
              <a:t>Open your </a:t>
            </a:r>
            <a:r>
              <a:rPr lang="en-US" sz="1800" b="1" dirty="0"/>
              <a:t>Study</a:t>
            </a:r>
            <a:r>
              <a:rPr lang="en-US" sz="1800" dirty="0"/>
              <a:t> page by clicking into its </a:t>
            </a:r>
            <a:r>
              <a:rPr lang="en-US" sz="1800" b="1" dirty="0"/>
              <a:t>Study Number </a:t>
            </a:r>
            <a:r>
              <a:rPr lang="en-US" sz="1800" dirty="0"/>
              <a:t>link</a:t>
            </a:r>
          </a:p>
          <a:p>
            <a:pPr marL="457200" indent="-457200">
              <a:buFont typeface="+mj-lt"/>
              <a:buAutoNum type="arabicPeriod"/>
            </a:pPr>
            <a:r>
              <a:rPr lang="en-US" sz="1800" dirty="0"/>
              <a:t>Confirm all relevant Milestones are complete</a:t>
            </a:r>
          </a:p>
          <a:p>
            <a:pPr lvl="1">
              <a:buFont typeface="Calibri" panose="020F0502020204030204" pitchFamily="34" charset="0"/>
              <a:buChar char="⁻"/>
            </a:pPr>
            <a:r>
              <a:rPr lang="en-US" sz="1300" b="1" dirty="0"/>
              <a:t>Note: </a:t>
            </a:r>
            <a:r>
              <a:rPr lang="en-US" sz="1300" dirty="0"/>
              <a:t>If a milestone is not completed, populate the Actual Finish Date. This will change the lifecycle state of the milestone to Complete and update the Completeness icon </a:t>
            </a:r>
          </a:p>
          <a:p>
            <a:pPr marL="457200" indent="-457200">
              <a:buFont typeface="+mj-lt"/>
              <a:buAutoNum type="arabicPeriod"/>
            </a:pPr>
            <a:r>
              <a:rPr lang="en-US" sz="1800" dirty="0"/>
              <a:t>On the </a:t>
            </a:r>
            <a:r>
              <a:rPr lang="en-US" sz="1800" b="1" dirty="0"/>
              <a:t>Study</a:t>
            </a:r>
            <a:r>
              <a:rPr lang="en-US" sz="1800" dirty="0"/>
              <a:t> Page, navigate to the </a:t>
            </a:r>
            <a:r>
              <a:rPr lang="en-US" sz="1800" b="1" dirty="0"/>
              <a:t>Workflow and Change State icon </a:t>
            </a:r>
            <a:r>
              <a:rPr lang="en-US" sz="1800" dirty="0"/>
              <a:t>and choose </a:t>
            </a:r>
            <a:r>
              <a:rPr lang="en-US" sz="1800" b="1" dirty="0"/>
              <a:t>Ready to Enroll</a:t>
            </a:r>
          </a:p>
          <a:p>
            <a:pPr lvl="1"/>
            <a:r>
              <a:rPr lang="en-US" sz="1300" b="1" dirty="0"/>
              <a:t>Note</a:t>
            </a:r>
            <a:r>
              <a:rPr lang="en-US" sz="1300" dirty="0"/>
              <a:t>: The Study state and the Lifecycle Stage bar now say “Active”</a:t>
            </a:r>
          </a:p>
          <a:p>
            <a:pPr lvl="1"/>
            <a:r>
              <a:rPr lang="en-US" sz="1300" b="1" dirty="0"/>
              <a:t>Note</a:t>
            </a:r>
            <a:r>
              <a:rPr lang="en-US" sz="1300" dirty="0"/>
              <a:t>: New Milestones and Expected Documents will generate in the Active state. Plan the milestones by populating Planned Finish Dates and update Expected Documents as needed for your Trial. These Steps can be found in the </a:t>
            </a:r>
            <a:r>
              <a:rPr lang="en-US" sz="1300" b="1" dirty="0"/>
              <a:t>Plan Initial Requirements </a:t>
            </a:r>
            <a:r>
              <a:rPr lang="en-US" sz="1300" dirty="0" err="1"/>
              <a:t>GvP</a:t>
            </a:r>
            <a:r>
              <a:rPr lang="en-US" sz="1300" dirty="0"/>
              <a:t>. </a:t>
            </a:r>
          </a:p>
        </p:txBody>
      </p:sp>
      <p:sp>
        <p:nvSpPr>
          <p:cNvPr id="4" name="Title 3">
            <a:extLst>
              <a:ext uri="{FF2B5EF4-FFF2-40B4-BE49-F238E27FC236}">
                <a16:creationId xmlns:a16="http://schemas.microsoft.com/office/drawing/2014/main" id="{E2232E57-1C45-4AA6-A8BE-2AFE4754DECB}"/>
              </a:ext>
            </a:extLst>
          </p:cNvPr>
          <p:cNvSpPr>
            <a:spLocks noGrp="1"/>
          </p:cNvSpPr>
          <p:nvPr>
            <p:ph type="title"/>
          </p:nvPr>
        </p:nvSpPr>
        <p:spPr/>
        <p:txBody>
          <a:bodyPr/>
          <a:lstStyle/>
          <a:p>
            <a:r>
              <a:rPr lang="en-US"/>
              <a:t>Activate a Study</a:t>
            </a:r>
          </a:p>
        </p:txBody>
      </p:sp>
      <p:grpSp>
        <p:nvGrpSpPr>
          <p:cNvPr id="27" name="Group 26" descr="Screenshot showing step 1">
            <a:extLst>
              <a:ext uri="{FF2B5EF4-FFF2-40B4-BE49-F238E27FC236}">
                <a16:creationId xmlns:a16="http://schemas.microsoft.com/office/drawing/2014/main" id="{4ED00F31-A7BF-48FB-8871-032567D509CC}"/>
              </a:ext>
            </a:extLst>
          </p:cNvPr>
          <p:cNvGrpSpPr/>
          <p:nvPr/>
        </p:nvGrpSpPr>
        <p:grpSpPr>
          <a:xfrm>
            <a:off x="4971071" y="907551"/>
            <a:ext cx="2452394" cy="1388768"/>
            <a:chOff x="5029046" y="1082844"/>
            <a:chExt cx="2452394" cy="1388768"/>
          </a:xfrm>
        </p:grpSpPr>
        <p:pic>
          <p:nvPicPr>
            <p:cNvPr id="30" name="Picture 29">
              <a:extLst>
                <a:ext uri="{FF2B5EF4-FFF2-40B4-BE49-F238E27FC236}">
                  <a16:creationId xmlns:a16="http://schemas.microsoft.com/office/drawing/2014/main" id="{74DB27A6-500E-4104-957D-F94A05E53BBE}"/>
                </a:ext>
              </a:extLst>
            </p:cNvPr>
            <p:cNvPicPr>
              <a:picLocks noChangeAspect="1"/>
            </p:cNvPicPr>
            <p:nvPr/>
          </p:nvPicPr>
          <p:blipFill>
            <a:blip r:embed="rId4"/>
            <a:stretch>
              <a:fillRect/>
            </a:stretch>
          </p:blipFill>
          <p:spPr>
            <a:xfrm>
              <a:off x="5537166" y="1082844"/>
              <a:ext cx="1944274" cy="1388768"/>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EF360107-989B-4DC8-AB55-557C438E2F06}"/>
                </a:ext>
              </a:extLst>
            </p:cNvPr>
            <p:cNvSpPr/>
            <p:nvPr/>
          </p:nvSpPr>
          <p:spPr>
            <a:xfrm>
              <a:off x="5029046" y="114100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1</a:t>
              </a:r>
              <a:endParaRPr lang="en-US" sz="1200" dirty="0"/>
            </a:p>
          </p:txBody>
        </p:sp>
      </p:grpSp>
      <p:grpSp>
        <p:nvGrpSpPr>
          <p:cNvPr id="34" name="Group 33" descr="Screenshot showing step 2">
            <a:extLst>
              <a:ext uri="{FF2B5EF4-FFF2-40B4-BE49-F238E27FC236}">
                <a16:creationId xmlns:a16="http://schemas.microsoft.com/office/drawing/2014/main" id="{983B5545-F909-4FB2-BA31-B9B2C40393F7}"/>
              </a:ext>
            </a:extLst>
          </p:cNvPr>
          <p:cNvGrpSpPr/>
          <p:nvPr/>
        </p:nvGrpSpPr>
        <p:grpSpPr>
          <a:xfrm>
            <a:off x="7521057" y="907551"/>
            <a:ext cx="4316384" cy="1794931"/>
            <a:chOff x="7440684" y="829859"/>
            <a:chExt cx="4316384" cy="1794931"/>
          </a:xfrm>
        </p:grpSpPr>
        <p:grpSp>
          <p:nvGrpSpPr>
            <p:cNvPr id="35" name="Group 34">
              <a:extLst>
                <a:ext uri="{FF2B5EF4-FFF2-40B4-BE49-F238E27FC236}">
                  <a16:creationId xmlns:a16="http://schemas.microsoft.com/office/drawing/2014/main" id="{8EA469D8-EE75-468A-9591-35BECC7B7F2C}"/>
                </a:ext>
              </a:extLst>
            </p:cNvPr>
            <p:cNvGrpSpPr/>
            <p:nvPr/>
          </p:nvGrpSpPr>
          <p:grpSpPr>
            <a:xfrm>
              <a:off x="7440684" y="829859"/>
              <a:ext cx="4316384" cy="1794931"/>
              <a:chOff x="7195577" y="1143857"/>
              <a:chExt cx="4316384" cy="1794931"/>
            </a:xfrm>
          </p:grpSpPr>
          <p:pic>
            <p:nvPicPr>
              <p:cNvPr id="49" name="Picture 48">
                <a:extLst>
                  <a:ext uri="{FF2B5EF4-FFF2-40B4-BE49-F238E27FC236}">
                    <a16:creationId xmlns:a16="http://schemas.microsoft.com/office/drawing/2014/main" id="{7E63C346-6D32-4C12-9145-628DF897F3C5}"/>
                  </a:ext>
                </a:extLst>
              </p:cNvPr>
              <p:cNvPicPr>
                <a:picLocks noChangeAspect="1"/>
              </p:cNvPicPr>
              <p:nvPr/>
            </p:nvPicPr>
            <p:blipFill>
              <a:blip r:embed="rId5"/>
              <a:srcRect/>
              <a:stretch/>
            </p:blipFill>
            <p:spPr>
              <a:xfrm>
                <a:off x="7195577" y="1143857"/>
                <a:ext cx="4316384" cy="1794931"/>
              </a:xfrm>
              <a:prstGeom prst="rect">
                <a:avLst/>
              </a:prstGeom>
              <a:ln>
                <a:noFill/>
              </a:ln>
              <a:effectLst>
                <a:outerShdw blurRad="292100" dist="139700" dir="2700000" algn="tl" rotWithShape="0">
                  <a:srgbClr val="333333">
                    <a:alpha val="65000"/>
                  </a:srgbClr>
                </a:outerShdw>
              </a:effectLst>
            </p:spPr>
          </p:pic>
          <p:sp>
            <p:nvSpPr>
              <p:cNvPr id="50" name="Rectangle: Rounded Corners 49">
                <a:extLst>
                  <a:ext uri="{FF2B5EF4-FFF2-40B4-BE49-F238E27FC236}">
                    <a16:creationId xmlns:a16="http://schemas.microsoft.com/office/drawing/2014/main" id="{CD36A668-9B91-4295-899C-FCEB03AB3475}"/>
                  </a:ext>
                </a:extLst>
              </p:cNvPr>
              <p:cNvSpPr/>
              <p:nvPr/>
            </p:nvSpPr>
            <p:spPr>
              <a:xfrm>
                <a:off x="7497805" y="2013325"/>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cxnSp>
            <p:nvCxnSpPr>
              <p:cNvPr id="52" name="Straight Arrow Connector 51">
                <a:extLst>
                  <a:ext uri="{FF2B5EF4-FFF2-40B4-BE49-F238E27FC236}">
                    <a16:creationId xmlns:a16="http://schemas.microsoft.com/office/drawing/2014/main" id="{C2EA8F78-4EF1-4894-811C-542ED9A9B4EE}"/>
                  </a:ext>
                </a:extLst>
              </p:cNvPr>
              <p:cNvCxnSpPr>
                <a:cxnSpLocks/>
                <a:endCxn id="50" idx="3"/>
              </p:cNvCxnSpPr>
              <p:nvPr/>
            </p:nvCxnSpPr>
            <p:spPr>
              <a:xfrm flipH="1" flipV="1">
                <a:off x="8362424" y="2141319"/>
                <a:ext cx="754393" cy="52749"/>
              </a:xfrm>
              <a:prstGeom prst="straightConnector1">
                <a:avLst/>
              </a:prstGeom>
              <a:ln w="28575">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3" name="Rectangle: Rounded Corners 52">
                <a:extLst>
                  <a:ext uri="{FF2B5EF4-FFF2-40B4-BE49-F238E27FC236}">
                    <a16:creationId xmlns:a16="http://schemas.microsoft.com/office/drawing/2014/main" id="{C2AF58B2-BCA5-4DB0-8D97-37C5F876C6C1}"/>
                  </a:ext>
                </a:extLst>
              </p:cNvPr>
              <p:cNvSpPr/>
              <p:nvPr/>
            </p:nvSpPr>
            <p:spPr>
              <a:xfrm>
                <a:off x="10332218" y="2333697"/>
                <a:ext cx="769479" cy="2191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cxnSp>
            <p:nvCxnSpPr>
              <p:cNvPr id="54" name="Straight Arrow Connector 53">
                <a:extLst>
                  <a:ext uri="{FF2B5EF4-FFF2-40B4-BE49-F238E27FC236}">
                    <a16:creationId xmlns:a16="http://schemas.microsoft.com/office/drawing/2014/main" id="{5D4A0CA3-5AA5-40C6-9DB5-AB67AA821515}"/>
                  </a:ext>
                </a:extLst>
              </p:cNvPr>
              <p:cNvCxnSpPr>
                <a:cxnSpLocks/>
              </p:cNvCxnSpPr>
              <p:nvPr/>
            </p:nvCxnSpPr>
            <p:spPr>
              <a:xfrm>
                <a:off x="9577825" y="2252767"/>
                <a:ext cx="754393" cy="188113"/>
              </a:xfrm>
              <a:prstGeom prst="straightConnector1">
                <a:avLst/>
              </a:prstGeom>
              <a:ln w="28575">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44" name="Oval 43">
              <a:extLst>
                <a:ext uri="{FF2B5EF4-FFF2-40B4-BE49-F238E27FC236}">
                  <a16:creationId xmlns:a16="http://schemas.microsoft.com/office/drawing/2014/main" id="{961B5D48-2C51-4DA3-910F-13C88619D30D}"/>
                </a:ext>
              </a:extLst>
            </p:cNvPr>
            <p:cNvSpPr/>
            <p:nvPr/>
          </p:nvSpPr>
          <p:spPr>
            <a:xfrm>
              <a:off x="9361924" y="168038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2</a:t>
              </a:r>
              <a:endParaRPr lang="en-US" sz="1200" dirty="0"/>
            </a:p>
          </p:txBody>
        </p:sp>
      </p:grpSp>
      <p:sp>
        <p:nvSpPr>
          <p:cNvPr id="57" name="Oval 56">
            <a:extLst>
              <a:ext uri="{FF2B5EF4-FFF2-40B4-BE49-F238E27FC236}">
                <a16:creationId xmlns:a16="http://schemas.microsoft.com/office/drawing/2014/main" id="{AFED7C7D-FFAC-4ABF-904E-092C7EDCC8D2}"/>
              </a:ext>
            </a:extLst>
          </p:cNvPr>
          <p:cNvSpPr/>
          <p:nvPr/>
        </p:nvSpPr>
        <p:spPr>
          <a:xfrm>
            <a:off x="8834596" y="3285678"/>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3</a:t>
            </a:r>
            <a:endParaRPr lang="en-US" sz="1200" dirty="0"/>
          </a:p>
        </p:txBody>
      </p:sp>
      <p:grpSp>
        <p:nvGrpSpPr>
          <p:cNvPr id="3" name="Group 2" descr="Screenshot showing step 4 and then end result">
            <a:extLst>
              <a:ext uri="{FF2B5EF4-FFF2-40B4-BE49-F238E27FC236}">
                <a16:creationId xmlns:a16="http://schemas.microsoft.com/office/drawing/2014/main" id="{859FBA25-0A80-9B24-B7D9-67E769C58120}"/>
              </a:ext>
            </a:extLst>
          </p:cNvPr>
          <p:cNvGrpSpPr/>
          <p:nvPr/>
        </p:nvGrpSpPr>
        <p:grpSpPr>
          <a:xfrm>
            <a:off x="5184018" y="4858074"/>
            <a:ext cx="6653423" cy="1425703"/>
            <a:chOff x="5184018" y="4858074"/>
            <a:chExt cx="6653423" cy="1425703"/>
          </a:xfrm>
        </p:grpSpPr>
        <p:grpSp>
          <p:nvGrpSpPr>
            <p:cNvPr id="58" name="Group 57">
              <a:extLst>
                <a:ext uri="{FF2B5EF4-FFF2-40B4-BE49-F238E27FC236}">
                  <a16:creationId xmlns:a16="http://schemas.microsoft.com/office/drawing/2014/main" id="{E5C248EE-6B44-4AF3-9B39-B0D23FF4D611}"/>
                </a:ext>
              </a:extLst>
            </p:cNvPr>
            <p:cNvGrpSpPr/>
            <p:nvPr/>
          </p:nvGrpSpPr>
          <p:grpSpPr>
            <a:xfrm>
              <a:off x="5217007" y="4858074"/>
              <a:ext cx="6620434" cy="704930"/>
              <a:chOff x="5197507" y="5001286"/>
              <a:chExt cx="6620434" cy="704930"/>
            </a:xfrm>
          </p:grpSpPr>
          <p:pic>
            <p:nvPicPr>
              <p:cNvPr id="59" name="Picture 58">
                <a:extLst>
                  <a:ext uri="{FF2B5EF4-FFF2-40B4-BE49-F238E27FC236}">
                    <a16:creationId xmlns:a16="http://schemas.microsoft.com/office/drawing/2014/main" id="{56AE3B69-292F-42F0-A71F-6DD0FA8D5B80}"/>
                  </a:ext>
                </a:extLst>
              </p:cNvPr>
              <p:cNvPicPr>
                <a:picLocks noChangeAspect="1"/>
              </p:cNvPicPr>
              <p:nvPr/>
            </p:nvPicPr>
            <p:blipFill>
              <a:blip r:embed="rId6"/>
              <a:srcRect/>
              <a:stretch/>
            </p:blipFill>
            <p:spPr>
              <a:xfrm>
                <a:off x="5197507" y="5001286"/>
                <a:ext cx="6620434" cy="704930"/>
              </a:xfrm>
              <a:prstGeom prst="rect">
                <a:avLst/>
              </a:prstGeom>
              <a:ln>
                <a:noFill/>
              </a:ln>
              <a:effectLst>
                <a:outerShdw blurRad="292100" dist="139700" dir="2700000" algn="tl" rotWithShape="0">
                  <a:srgbClr val="333333">
                    <a:alpha val="65000"/>
                  </a:srgbClr>
                </a:outerShdw>
              </a:effectLst>
            </p:spPr>
          </p:pic>
          <p:sp>
            <p:nvSpPr>
              <p:cNvPr id="60" name="Oval 59">
                <a:extLst>
                  <a:ext uri="{FF2B5EF4-FFF2-40B4-BE49-F238E27FC236}">
                    <a16:creationId xmlns:a16="http://schemas.microsoft.com/office/drawing/2014/main" id="{3131B67D-82B1-41A4-A1CA-7F98F1DF00F3}"/>
                  </a:ext>
                </a:extLst>
              </p:cNvPr>
              <p:cNvSpPr/>
              <p:nvPr/>
            </p:nvSpPr>
            <p:spPr>
              <a:xfrm>
                <a:off x="10024143" y="5110955"/>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4</a:t>
                </a:r>
                <a:endParaRPr lang="en-US" sz="1200" dirty="0"/>
              </a:p>
            </p:txBody>
          </p:sp>
          <p:sp>
            <p:nvSpPr>
              <p:cNvPr id="61" name="Rectangle: Rounded Corners 60">
                <a:extLst>
                  <a:ext uri="{FF2B5EF4-FFF2-40B4-BE49-F238E27FC236}">
                    <a16:creationId xmlns:a16="http://schemas.microsoft.com/office/drawing/2014/main" id="{7E360CC2-70AD-4C4B-B27F-AB2028FAEA73}"/>
                  </a:ext>
                </a:extLst>
              </p:cNvPr>
              <p:cNvSpPr/>
              <p:nvPr/>
            </p:nvSpPr>
            <p:spPr>
              <a:xfrm>
                <a:off x="10657698" y="5336318"/>
                <a:ext cx="608717" cy="13272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F578D2D0-0503-4B7A-AFEA-BD5276342F33}"/>
                  </a:ext>
                </a:extLst>
              </p:cNvPr>
              <p:cNvSpPr/>
              <p:nvPr/>
            </p:nvSpPr>
            <p:spPr>
              <a:xfrm>
                <a:off x="11465011" y="5053141"/>
                <a:ext cx="285495" cy="20540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49EF639A-E1F4-4C54-B403-708968DD473A}"/>
                </a:ext>
              </a:extLst>
            </p:cNvPr>
            <p:cNvGrpSpPr/>
            <p:nvPr/>
          </p:nvGrpSpPr>
          <p:grpSpPr>
            <a:xfrm>
              <a:off x="5184018" y="5762679"/>
              <a:ext cx="6620434" cy="521098"/>
              <a:chOff x="5197508" y="5966433"/>
              <a:chExt cx="6620434" cy="521098"/>
            </a:xfrm>
          </p:grpSpPr>
          <p:pic>
            <p:nvPicPr>
              <p:cNvPr id="64" name="Picture 63">
                <a:extLst>
                  <a:ext uri="{FF2B5EF4-FFF2-40B4-BE49-F238E27FC236}">
                    <a16:creationId xmlns:a16="http://schemas.microsoft.com/office/drawing/2014/main" id="{2C314D5D-826D-4396-8D00-4AE302E14AB3}"/>
                  </a:ext>
                </a:extLst>
              </p:cNvPr>
              <p:cNvPicPr>
                <a:picLocks noChangeAspect="1"/>
              </p:cNvPicPr>
              <p:nvPr/>
            </p:nvPicPr>
            <p:blipFill>
              <a:blip r:embed="rId7"/>
              <a:srcRect/>
              <a:stretch/>
            </p:blipFill>
            <p:spPr>
              <a:xfrm>
                <a:off x="5197508" y="5966433"/>
                <a:ext cx="6620434" cy="521098"/>
              </a:xfrm>
              <a:prstGeom prst="rect">
                <a:avLst/>
              </a:prstGeom>
              <a:ln>
                <a:noFill/>
              </a:ln>
              <a:effectLst>
                <a:outerShdw blurRad="292100" dist="139700" dir="2700000" algn="tl" rotWithShape="0">
                  <a:srgbClr val="333333">
                    <a:alpha val="65000"/>
                  </a:srgbClr>
                </a:outerShdw>
              </a:effectLst>
            </p:spPr>
          </p:pic>
          <p:sp>
            <p:nvSpPr>
              <p:cNvPr id="65" name="Rectangle: Rounded Corners 64">
                <a:extLst>
                  <a:ext uri="{FF2B5EF4-FFF2-40B4-BE49-F238E27FC236}">
                    <a16:creationId xmlns:a16="http://schemas.microsoft.com/office/drawing/2014/main" id="{37439F50-6616-45BF-8DFD-3B7A119A29FC}"/>
                  </a:ext>
                </a:extLst>
              </p:cNvPr>
              <p:cNvSpPr/>
              <p:nvPr/>
            </p:nvSpPr>
            <p:spPr>
              <a:xfrm>
                <a:off x="6179603" y="5976109"/>
                <a:ext cx="543450" cy="18999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64447922-C4EB-46EF-AD5A-F9D3A0F9B86C}"/>
                  </a:ext>
                </a:extLst>
              </p:cNvPr>
              <p:cNvSpPr/>
              <p:nvPr/>
            </p:nvSpPr>
            <p:spPr>
              <a:xfrm>
                <a:off x="8075373" y="6166108"/>
                <a:ext cx="1518446" cy="27570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9181587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E4C65BBA-3F26-458B-9991-0F026E871FFF}"/>
              </a:ext>
            </a:extLst>
          </p:cNvPr>
          <p:cNvSpPr>
            <a:spLocks noGrp="1"/>
          </p:cNvSpPr>
          <p:nvPr>
            <p:ph sz="half" idx="1"/>
          </p:nvPr>
        </p:nvSpPr>
        <p:spPr>
          <a:xfrm>
            <a:off x="245822" y="1032574"/>
            <a:ext cx="4485570" cy="5105400"/>
          </a:xfrm>
        </p:spPr>
        <p:txBody>
          <a:bodyPr/>
          <a:lstStyle/>
          <a:p>
            <a:pPr marL="457200" indent="-457200">
              <a:buFont typeface="+mj-lt"/>
              <a:buAutoNum type="arabicPeriod" startAt="5"/>
            </a:pPr>
            <a:r>
              <a:rPr lang="en-US" sz="1800" dirty="0"/>
              <a:t>From the Study Page, navigate to the </a:t>
            </a:r>
            <a:r>
              <a:rPr lang="en-US" sz="1800" b="1" dirty="0"/>
              <a:t>Study</a:t>
            </a:r>
            <a:r>
              <a:rPr lang="en-US" sz="1800" dirty="0"/>
              <a:t> </a:t>
            </a:r>
            <a:r>
              <a:rPr lang="en-US" sz="1800" b="1" dirty="0"/>
              <a:t>Countries</a:t>
            </a:r>
            <a:r>
              <a:rPr lang="en-US" sz="1800" dirty="0"/>
              <a:t> section </a:t>
            </a:r>
          </a:p>
          <a:p>
            <a:pPr marL="457200" indent="-457200">
              <a:buFont typeface="+mj-lt"/>
              <a:buAutoNum type="arabicPeriod" startAt="5"/>
            </a:pPr>
            <a:r>
              <a:rPr lang="en-US" sz="1800" dirty="0"/>
              <a:t>Open the </a:t>
            </a:r>
            <a:r>
              <a:rPr lang="en-US" sz="1800" b="1" dirty="0"/>
              <a:t>Study Country </a:t>
            </a:r>
            <a:r>
              <a:rPr lang="en-US" sz="1800" dirty="0"/>
              <a:t>page by clicking into the </a:t>
            </a:r>
            <a:r>
              <a:rPr lang="en-US" sz="1800" b="1" dirty="0"/>
              <a:t>Study Country Name</a:t>
            </a:r>
            <a:r>
              <a:rPr lang="en-US" sz="1800" dirty="0"/>
              <a:t> link</a:t>
            </a:r>
          </a:p>
          <a:p>
            <a:pPr marL="457200" indent="-457200">
              <a:buFont typeface="+mj-lt"/>
              <a:buAutoNum type="arabicPeriod" startAt="5"/>
            </a:pPr>
            <a:r>
              <a:rPr lang="en-US" sz="1800" dirty="0"/>
              <a:t>Confirm all relevant Milestones are complete</a:t>
            </a:r>
          </a:p>
          <a:p>
            <a:pPr marL="685800" marR="0" lvl="1" indent="-228600" algn="l" defTabSz="914400" rtl="0" eaLnBrk="1" fontAlgn="auto" latinLnBrk="0" hangingPunct="1">
              <a:lnSpc>
                <a:spcPct val="80000"/>
              </a:lnSpc>
              <a:spcBef>
                <a:spcPts val="600"/>
              </a:spcBef>
              <a:spcAft>
                <a:spcPts val="0"/>
              </a:spcAft>
              <a:buClrTx/>
              <a:buSzTx/>
              <a:buFont typeface="Calibri" panose="020F0502020204030204" pitchFamily="34" charset="0"/>
              <a:buChar char="⁻"/>
              <a:tabLst/>
              <a:defRPr/>
            </a:pPr>
            <a:r>
              <a:rPr kumimoji="0" lang="en-US" sz="1300" b="1" i="0" u="none" strike="noStrike" kern="1200" cap="none" spc="0" normalizeH="0" baseline="0" noProof="0" dirty="0">
                <a:ln>
                  <a:noFill/>
                </a:ln>
                <a:solidFill>
                  <a:srgbClr val="646569">
                    <a:lumMod val="75000"/>
                  </a:srgbClr>
                </a:solidFill>
                <a:effectLst/>
                <a:uLnTx/>
                <a:uFillTx/>
                <a:latin typeface="Calibri"/>
                <a:ea typeface="+mn-ea"/>
                <a:cs typeface="+mn-cs"/>
              </a:rPr>
              <a:t>Note: </a:t>
            </a:r>
            <a:r>
              <a:rPr kumimoji="0" lang="en-US" sz="1300" b="0" i="0" u="none" strike="noStrike" kern="1200" cap="none" spc="0" normalizeH="0" baseline="0" noProof="0" dirty="0">
                <a:ln>
                  <a:noFill/>
                </a:ln>
                <a:solidFill>
                  <a:srgbClr val="646569">
                    <a:lumMod val="75000"/>
                  </a:srgbClr>
                </a:solidFill>
                <a:effectLst/>
                <a:uLnTx/>
                <a:uFillTx/>
                <a:latin typeface="Calibri"/>
                <a:ea typeface="+mn-ea"/>
                <a:cs typeface="+mn-cs"/>
              </a:rPr>
              <a:t>If a milestone is not completed, populate the Actual Finish Date. This will change the lifecycle state of the milestone to Complete and update the Completeness icon.</a:t>
            </a:r>
            <a:endParaRPr lang="en-US" sz="1800" dirty="0"/>
          </a:p>
          <a:p>
            <a:pPr marL="457200" indent="-457200">
              <a:buFont typeface="+mj-lt"/>
              <a:buAutoNum type="arabicPeriod" startAt="5"/>
            </a:pPr>
            <a:r>
              <a:rPr lang="en-US" sz="1800" dirty="0"/>
              <a:t>On the </a:t>
            </a:r>
            <a:r>
              <a:rPr lang="en-US" sz="1800" b="1" dirty="0"/>
              <a:t>Study Country </a:t>
            </a:r>
            <a:r>
              <a:rPr lang="en-US" sz="1800" dirty="0"/>
              <a:t>Page, navigate to the </a:t>
            </a:r>
            <a:r>
              <a:rPr lang="en-US" sz="1800" b="1" dirty="0"/>
              <a:t>Workflow and Change State</a:t>
            </a:r>
            <a:r>
              <a:rPr lang="en-US" sz="1800" dirty="0"/>
              <a:t> icon</a:t>
            </a:r>
            <a:r>
              <a:rPr lang="en-US" sz="1800" b="1" dirty="0"/>
              <a:t> </a:t>
            </a:r>
            <a:r>
              <a:rPr lang="en-US" sz="1800" dirty="0"/>
              <a:t>and choose </a:t>
            </a:r>
            <a:r>
              <a:rPr lang="en-US" sz="1800" b="1" dirty="0"/>
              <a:t>First Site Initiated </a:t>
            </a:r>
          </a:p>
          <a:p>
            <a:pPr lvl="1"/>
            <a:r>
              <a:rPr lang="en-US" sz="1300" b="1" dirty="0"/>
              <a:t>Note</a:t>
            </a:r>
            <a:r>
              <a:rPr lang="en-US" sz="1300" dirty="0"/>
              <a:t>: Both the Study Country state and Lifecycle Stage bar now say “Active”</a:t>
            </a:r>
          </a:p>
          <a:p>
            <a:pPr lvl="1"/>
            <a:r>
              <a:rPr lang="en-US" sz="1300" b="1" dirty="0"/>
              <a:t>Note</a:t>
            </a:r>
            <a:r>
              <a:rPr lang="en-US" sz="1300" dirty="0"/>
              <a:t>: New Milestones and Expected Documents will generate in the Active state. Plan the milestones by populating Planned Finish Dates and update Expected Documents as needed for your Trial. These Steps can be found in the </a:t>
            </a:r>
            <a:r>
              <a:rPr lang="en-US" sz="1300" b="1" dirty="0"/>
              <a:t>Plan Initial Requirements </a:t>
            </a:r>
            <a:r>
              <a:rPr lang="en-US" sz="1300" dirty="0" err="1"/>
              <a:t>GvP</a:t>
            </a:r>
            <a:r>
              <a:rPr lang="en-US" sz="1300" dirty="0"/>
              <a:t>. </a:t>
            </a:r>
          </a:p>
          <a:p>
            <a:pPr lvl="1"/>
            <a:endParaRPr lang="en-US" sz="1300" dirty="0"/>
          </a:p>
          <a:p>
            <a:pPr marL="457200" indent="-457200">
              <a:buFont typeface="+mj-lt"/>
              <a:buAutoNum type="arabicPeriod" startAt="5"/>
            </a:pPr>
            <a:endParaRPr lang="en-US" dirty="0"/>
          </a:p>
        </p:txBody>
      </p:sp>
      <p:sp>
        <p:nvSpPr>
          <p:cNvPr id="13" name="Title 3">
            <a:extLst>
              <a:ext uri="{FF2B5EF4-FFF2-40B4-BE49-F238E27FC236}">
                <a16:creationId xmlns:a16="http://schemas.microsoft.com/office/drawing/2014/main" id="{0D345229-C8D8-4C30-838D-C3F5E6748114}"/>
              </a:ext>
            </a:extLst>
          </p:cNvPr>
          <p:cNvSpPr>
            <a:spLocks noGrp="1"/>
          </p:cNvSpPr>
          <p:nvPr>
            <p:ph type="title"/>
          </p:nvPr>
        </p:nvSpPr>
        <p:spPr>
          <a:xfrm>
            <a:off x="838200" y="179615"/>
            <a:ext cx="10515600" cy="852959"/>
          </a:xfrm>
        </p:spPr>
        <p:txBody>
          <a:bodyPr/>
          <a:lstStyle/>
          <a:p>
            <a:r>
              <a:rPr lang="en-US" dirty="0"/>
              <a:t>Activate a Study Country</a:t>
            </a:r>
          </a:p>
        </p:txBody>
      </p:sp>
      <p:grpSp>
        <p:nvGrpSpPr>
          <p:cNvPr id="24" name="Group 23" descr="Screenshot showing steps 5 and 6">
            <a:extLst>
              <a:ext uri="{FF2B5EF4-FFF2-40B4-BE49-F238E27FC236}">
                <a16:creationId xmlns:a16="http://schemas.microsoft.com/office/drawing/2014/main" id="{D8AF9EC7-9A31-43CA-90E0-02C1444F5948}"/>
              </a:ext>
            </a:extLst>
          </p:cNvPr>
          <p:cNvGrpSpPr/>
          <p:nvPr/>
        </p:nvGrpSpPr>
        <p:grpSpPr>
          <a:xfrm>
            <a:off x="4874613" y="923456"/>
            <a:ext cx="6887478" cy="1593932"/>
            <a:chOff x="5017832" y="969402"/>
            <a:chExt cx="6887478" cy="1593932"/>
          </a:xfrm>
        </p:grpSpPr>
        <p:pic>
          <p:nvPicPr>
            <p:cNvPr id="25" name="Picture 24">
              <a:extLst>
                <a:ext uri="{FF2B5EF4-FFF2-40B4-BE49-F238E27FC236}">
                  <a16:creationId xmlns:a16="http://schemas.microsoft.com/office/drawing/2014/main" id="{C39762B9-A810-499D-80E4-40C60EBCCF8D}"/>
                </a:ext>
              </a:extLst>
            </p:cNvPr>
            <p:cNvPicPr>
              <a:picLocks noChangeAspect="1"/>
            </p:cNvPicPr>
            <p:nvPr/>
          </p:nvPicPr>
          <p:blipFill>
            <a:blip r:embed="rId2"/>
            <a:srcRect/>
            <a:stretch/>
          </p:blipFill>
          <p:spPr>
            <a:xfrm>
              <a:off x="5017832" y="969402"/>
              <a:ext cx="6887478" cy="1593932"/>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FA748436-A63A-40BA-9760-98A7BB2578AF}"/>
                </a:ext>
              </a:extLst>
            </p:cNvPr>
            <p:cNvSpPr/>
            <p:nvPr/>
          </p:nvSpPr>
          <p:spPr>
            <a:xfrm>
              <a:off x="6006356" y="139216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endParaRPr lang="en-US" sz="1200" dirty="0"/>
            </a:p>
          </p:txBody>
        </p:sp>
        <p:sp>
          <p:nvSpPr>
            <p:cNvPr id="27" name="Rectangle: Rounded Corners 26">
              <a:extLst>
                <a:ext uri="{FF2B5EF4-FFF2-40B4-BE49-F238E27FC236}">
                  <a16:creationId xmlns:a16="http://schemas.microsoft.com/office/drawing/2014/main" id="{92B2B683-AC8A-4733-92B1-7EB99A8278A1}"/>
                </a:ext>
              </a:extLst>
            </p:cNvPr>
            <p:cNvSpPr/>
            <p:nvPr/>
          </p:nvSpPr>
          <p:spPr>
            <a:xfrm>
              <a:off x="5028219" y="1469623"/>
              <a:ext cx="886020" cy="16622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1DA16BE-8162-46DF-BD40-7B7ED8775283}"/>
                </a:ext>
              </a:extLst>
            </p:cNvPr>
            <p:cNvSpPr/>
            <p:nvPr/>
          </p:nvSpPr>
          <p:spPr>
            <a:xfrm>
              <a:off x="6314943" y="214702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6</a:t>
              </a:r>
            </a:p>
          </p:txBody>
        </p:sp>
        <p:sp>
          <p:nvSpPr>
            <p:cNvPr id="33" name="Rectangle: Rounded Corners 32">
              <a:extLst>
                <a:ext uri="{FF2B5EF4-FFF2-40B4-BE49-F238E27FC236}">
                  <a16:creationId xmlns:a16="http://schemas.microsoft.com/office/drawing/2014/main" id="{3DACB61A-084B-4683-9DEC-A58FFD261125}"/>
                </a:ext>
              </a:extLst>
            </p:cNvPr>
            <p:cNvSpPr/>
            <p:nvPr/>
          </p:nvSpPr>
          <p:spPr>
            <a:xfrm>
              <a:off x="6930056" y="2265075"/>
              <a:ext cx="708738" cy="17754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7" name="Picture 36" descr="Screenshot showing step 7">
            <a:extLst>
              <a:ext uri="{FF2B5EF4-FFF2-40B4-BE49-F238E27FC236}">
                <a16:creationId xmlns:a16="http://schemas.microsoft.com/office/drawing/2014/main" id="{B3948DC1-4A1C-45B6-A0A8-7B5976F586D7}"/>
              </a:ext>
            </a:extLst>
          </p:cNvPr>
          <p:cNvPicPr>
            <a:picLocks noChangeAspect="1"/>
          </p:cNvPicPr>
          <p:nvPr/>
        </p:nvPicPr>
        <p:blipFill>
          <a:blip r:embed="rId3"/>
          <a:srcRect/>
          <a:stretch/>
        </p:blipFill>
        <p:spPr>
          <a:xfrm>
            <a:off x="4885000" y="2717426"/>
            <a:ext cx="6887478" cy="1994172"/>
          </a:xfrm>
          <a:prstGeom prst="rect">
            <a:avLst/>
          </a:prstGeom>
          <a:ln>
            <a:noFill/>
          </a:ln>
          <a:effectLst>
            <a:outerShdw blurRad="292100" dist="139700" dir="2700000" algn="tl" rotWithShape="0">
              <a:srgbClr val="333333">
                <a:alpha val="65000"/>
              </a:srgbClr>
            </a:outerShdw>
          </a:effectLst>
        </p:spPr>
      </p:pic>
      <p:sp>
        <p:nvSpPr>
          <p:cNvPr id="41" name="Rectangle: Rounded Corners 40">
            <a:extLst>
              <a:ext uri="{FF2B5EF4-FFF2-40B4-BE49-F238E27FC236}">
                <a16:creationId xmlns:a16="http://schemas.microsoft.com/office/drawing/2014/main" id="{2B4B80F1-168F-4987-942A-9CD3A6B6A8E6}"/>
              </a:ext>
              <a:ext uri="{C183D7F6-B498-43B3-948B-1728B52AA6E4}">
                <adec:decorative xmlns:adec="http://schemas.microsoft.com/office/drawing/2017/decorative" val="1"/>
              </a:ext>
            </a:extLst>
          </p:cNvPr>
          <p:cNvSpPr/>
          <p:nvPr/>
        </p:nvSpPr>
        <p:spPr>
          <a:xfrm>
            <a:off x="7724234" y="3812989"/>
            <a:ext cx="932597" cy="91162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284FFB8B-DF3A-46ED-85D8-B88A1E498F8B}"/>
              </a:ext>
            </a:extLst>
          </p:cNvPr>
          <p:cNvSpPr/>
          <p:nvPr/>
        </p:nvSpPr>
        <p:spPr>
          <a:xfrm>
            <a:off x="5947825" y="370760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p>
        </p:txBody>
      </p:sp>
      <p:grpSp>
        <p:nvGrpSpPr>
          <p:cNvPr id="2" name="Group 1" descr="Screenshot showing step 8">
            <a:extLst>
              <a:ext uri="{FF2B5EF4-FFF2-40B4-BE49-F238E27FC236}">
                <a16:creationId xmlns:a16="http://schemas.microsoft.com/office/drawing/2014/main" id="{41611DE6-F7F4-142A-B5A9-3E8817927D71}"/>
              </a:ext>
            </a:extLst>
          </p:cNvPr>
          <p:cNvGrpSpPr/>
          <p:nvPr/>
        </p:nvGrpSpPr>
        <p:grpSpPr>
          <a:xfrm>
            <a:off x="4874611" y="4995825"/>
            <a:ext cx="6897867" cy="1301537"/>
            <a:chOff x="4874611" y="4995825"/>
            <a:chExt cx="6897867" cy="1301537"/>
          </a:xfrm>
        </p:grpSpPr>
        <p:grpSp>
          <p:nvGrpSpPr>
            <p:cNvPr id="46" name="Group 45">
              <a:extLst>
                <a:ext uri="{FF2B5EF4-FFF2-40B4-BE49-F238E27FC236}">
                  <a16:creationId xmlns:a16="http://schemas.microsoft.com/office/drawing/2014/main" id="{AE52FB4A-57BD-49BE-9CA0-487DEA037E02}"/>
                </a:ext>
              </a:extLst>
            </p:cNvPr>
            <p:cNvGrpSpPr/>
            <p:nvPr/>
          </p:nvGrpSpPr>
          <p:grpSpPr>
            <a:xfrm>
              <a:off x="4874611" y="5751263"/>
              <a:ext cx="6887479" cy="546099"/>
              <a:chOff x="5017831" y="5901197"/>
              <a:chExt cx="7004411" cy="489173"/>
            </a:xfrm>
          </p:grpSpPr>
          <p:pic>
            <p:nvPicPr>
              <p:cNvPr id="51" name="Picture 50">
                <a:extLst>
                  <a:ext uri="{FF2B5EF4-FFF2-40B4-BE49-F238E27FC236}">
                    <a16:creationId xmlns:a16="http://schemas.microsoft.com/office/drawing/2014/main" id="{A77AB36F-BBD0-404F-90DE-5833287BD768}"/>
                  </a:ext>
                </a:extLst>
              </p:cNvPr>
              <p:cNvPicPr>
                <a:picLocks noChangeAspect="1"/>
              </p:cNvPicPr>
              <p:nvPr/>
            </p:nvPicPr>
            <p:blipFill>
              <a:blip r:embed="rId4"/>
              <a:srcRect/>
              <a:stretch/>
            </p:blipFill>
            <p:spPr>
              <a:xfrm>
                <a:off x="5017831" y="5917801"/>
                <a:ext cx="7004411" cy="455965"/>
              </a:xfrm>
              <a:prstGeom prst="rect">
                <a:avLst/>
              </a:prstGeom>
              <a:ln>
                <a:noFill/>
              </a:ln>
              <a:effectLst>
                <a:outerShdw blurRad="292100" dist="139700" dir="2700000" algn="tl" rotWithShape="0">
                  <a:srgbClr val="333333">
                    <a:alpha val="65000"/>
                  </a:srgbClr>
                </a:outerShdw>
              </a:effectLst>
            </p:spPr>
          </p:pic>
          <p:grpSp>
            <p:nvGrpSpPr>
              <p:cNvPr id="52" name="Group 51">
                <a:extLst>
                  <a:ext uri="{FF2B5EF4-FFF2-40B4-BE49-F238E27FC236}">
                    <a16:creationId xmlns:a16="http://schemas.microsoft.com/office/drawing/2014/main" id="{0401F8E0-9776-4A88-B554-E164106E232B}"/>
                  </a:ext>
                </a:extLst>
              </p:cNvPr>
              <p:cNvGrpSpPr/>
              <p:nvPr/>
            </p:nvGrpSpPr>
            <p:grpSpPr>
              <a:xfrm>
                <a:off x="6467364" y="5901197"/>
                <a:ext cx="2802734" cy="489173"/>
                <a:chOff x="6523390" y="5949131"/>
                <a:chExt cx="2802734" cy="489173"/>
              </a:xfrm>
            </p:grpSpPr>
            <p:sp>
              <p:nvSpPr>
                <p:cNvPr id="53" name="Rectangle: Rounded Corners 52">
                  <a:extLst>
                    <a:ext uri="{FF2B5EF4-FFF2-40B4-BE49-F238E27FC236}">
                      <a16:creationId xmlns:a16="http://schemas.microsoft.com/office/drawing/2014/main" id="{3E68D24F-50D9-4DF6-8596-F95AFFD1DC0E}"/>
                    </a:ext>
                  </a:extLst>
                </p:cNvPr>
                <p:cNvSpPr/>
                <p:nvPr/>
              </p:nvSpPr>
              <p:spPr>
                <a:xfrm>
                  <a:off x="6523390" y="5949131"/>
                  <a:ext cx="439446" cy="23677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8D31C263-8014-4ECE-94F9-F71A7B8B9363}"/>
                    </a:ext>
                  </a:extLst>
                </p:cNvPr>
                <p:cNvSpPr/>
                <p:nvPr/>
              </p:nvSpPr>
              <p:spPr>
                <a:xfrm>
                  <a:off x="8036541" y="6199295"/>
                  <a:ext cx="1289583" cy="23900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id="{94F72ADB-3F41-4C05-BA53-1719DA6CF113}"/>
                </a:ext>
              </a:extLst>
            </p:cNvPr>
            <p:cNvGrpSpPr/>
            <p:nvPr/>
          </p:nvGrpSpPr>
          <p:grpSpPr>
            <a:xfrm>
              <a:off x="4874612" y="4995825"/>
              <a:ext cx="6897866" cy="600472"/>
              <a:chOff x="5017831" y="5016746"/>
              <a:chExt cx="6897866" cy="600472"/>
            </a:xfrm>
          </p:grpSpPr>
          <p:pic>
            <p:nvPicPr>
              <p:cNvPr id="56" name="Picture 55">
                <a:extLst>
                  <a:ext uri="{FF2B5EF4-FFF2-40B4-BE49-F238E27FC236}">
                    <a16:creationId xmlns:a16="http://schemas.microsoft.com/office/drawing/2014/main" id="{393CE2D8-FC59-4DF6-A2E4-429F59D245B9}"/>
                  </a:ext>
                </a:extLst>
              </p:cNvPr>
              <p:cNvPicPr>
                <a:picLocks noChangeAspect="1"/>
              </p:cNvPicPr>
              <p:nvPr/>
            </p:nvPicPr>
            <p:blipFill>
              <a:blip r:embed="rId5"/>
              <a:srcRect/>
              <a:stretch/>
            </p:blipFill>
            <p:spPr>
              <a:xfrm>
                <a:off x="5017831" y="5016746"/>
                <a:ext cx="6887479" cy="600472"/>
              </a:xfrm>
              <a:prstGeom prst="rect">
                <a:avLst/>
              </a:prstGeom>
              <a:ln>
                <a:noFill/>
              </a:ln>
              <a:effectLst>
                <a:outerShdw blurRad="292100" dist="139700" dir="2700000" algn="tl" rotWithShape="0">
                  <a:srgbClr val="333333">
                    <a:alpha val="65000"/>
                  </a:srgbClr>
                </a:outerShdw>
              </a:effectLst>
            </p:spPr>
          </p:pic>
          <p:sp>
            <p:nvSpPr>
              <p:cNvPr id="57" name="Oval 56">
                <a:extLst>
                  <a:ext uri="{FF2B5EF4-FFF2-40B4-BE49-F238E27FC236}">
                    <a16:creationId xmlns:a16="http://schemas.microsoft.com/office/drawing/2014/main" id="{B405FB26-D63C-47DF-99EC-0ADDC6710027}"/>
                  </a:ext>
                </a:extLst>
              </p:cNvPr>
              <p:cNvSpPr/>
              <p:nvPr/>
            </p:nvSpPr>
            <p:spPr>
              <a:xfrm>
                <a:off x="9945541" y="517363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8</a:t>
                </a:r>
                <a:endParaRPr lang="en-US" sz="1200" dirty="0"/>
              </a:p>
            </p:txBody>
          </p:sp>
          <p:sp>
            <p:nvSpPr>
              <p:cNvPr id="58" name="Rectangle: Rounded Corners 57">
                <a:extLst>
                  <a:ext uri="{FF2B5EF4-FFF2-40B4-BE49-F238E27FC236}">
                    <a16:creationId xmlns:a16="http://schemas.microsoft.com/office/drawing/2014/main" id="{8ECD07B7-F517-44A0-BCE3-1B41D2AF9286}"/>
                  </a:ext>
                </a:extLst>
              </p:cNvPr>
              <p:cNvSpPr/>
              <p:nvPr/>
            </p:nvSpPr>
            <p:spPr>
              <a:xfrm>
                <a:off x="10715883" y="5299884"/>
                <a:ext cx="718312" cy="18651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AFA865E6-82DB-458C-ABEB-DD17EB7A9199}"/>
                  </a:ext>
                </a:extLst>
              </p:cNvPr>
              <p:cNvSpPr/>
              <p:nvPr/>
            </p:nvSpPr>
            <p:spPr>
              <a:xfrm>
                <a:off x="11507196" y="5016746"/>
                <a:ext cx="408501" cy="2251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8438007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6E6550F-549E-41F6-BBBE-CEB0E538CF82}"/>
              </a:ext>
            </a:extLst>
          </p:cNvPr>
          <p:cNvGraphicFramePr>
            <a:graphicFrameLocks noGrp="1"/>
          </p:cNvGraphicFramePr>
          <p:nvPr>
            <p:ph idx="1"/>
            <p:extLst>
              <p:ext uri="{D42A27DB-BD31-4B8C-83A1-F6EECF244321}">
                <p14:modId xmlns:p14="http://schemas.microsoft.com/office/powerpoint/2010/main" val="2446202378"/>
              </p:ext>
            </p:extLst>
          </p:nvPr>
        </p:nvGraphicFramePr>
        <p:xfrm>
          <a:off x="276304" y="971555"/>
          <a:ext cx="11639393" cy="5390481"/>
        </p:xfrm>
        <a:graphic>
          <a:graphicData uri="http://schemas.openxmlformats.org/drawingml/2006/table">
            <a:tbl>
              <a:tblPr firstRow="1" bandRow="1">
                <a:tableStyleId>{F5AB1C69-6EDB-4FF4-983F-18BD219EF322}</a:tableStyleId>
              </a:tblPr>
              <a:tblGrid>
                <a:gridCol w="1287268">
                  <a:extLst>
                    <a:ext uri="{9D8B030D-6E8A-4147-A177-3AD203B41FA5}">
                      <a16:colId xmlns:a16="http://schemas.microsoft.com/office/drawing/2014/main" val="2925961396"/>
                    </a:ext>
                  </a:extLst>
                </a:gridCol>
                <a:gridCol w="2076289">
                  <a:extLst>
                    <a:ext uri="{9D8B030D-6E8A-4147-A177-3AD203B41FA5}">
                      <a16:colId xmlns:a16="http://schemas.microsoft.com/office/drawing/2014/main" val="728793516"/>
                    </a:ext>
                  </a:extLst>
                </a:gridCol>
                <a:gridCol w="2068959">
                  <a:extLst>
                    <a:ext uri="{9D8B030D-6E8A-4147-A177-3AD203B41FA5}">
                      <a16:colId xmlns:a16="http://schemas.microsoft.com/office/drawing/2014/main" val="4064718049"/>
                    </a:ext>
                  </a:extLst>
                </a:gridCol>
                <a:gridCol w="2068959">
                  <a:extLst>
                    <a:ext uri="{9D8B030D-6E8A-4147-A177-3AD203B41FA5}">
                      <a16:colId xmlns:a16="http://schemas.microsoft.com/office/drawing/2014/main" val="3847079043"/>
                    </a:ext>
                  </a:extLst>
                </a:gridCol>
                <a:gridCol w="2146996">
                  <a:extLst>
                    <a:ext uri="{9D8B030D-6E8A-4147-A177-3AD203B41FA5}">
                      <a16:colId xmlns:a16="http://schemas.microsoft.com/office/drawing/2014/main" val="1530792412"/>
                    </a:ext>
                  </a:extLst>
                </a:gridCol>
                <a:gridCol w="1990922">
                  <a:extLst>
                    <a:ext uri="{9D8B030D-6E8A-4147-A177-3AD203B41FA5}">
                      <a16:colId xmlns:a16="http://schemas.microsoft.com/office/drawing/2014/main" val="2738479488"/>
                    </a:ext>
                  </a:extLst>
                </a:gridCol>
              </a:tblGrid>
              <a:tr h="291139">
                <a:tc rowSpan="2">
                  <a:txBody>
                    <a:bodyPr/>
                    <a:lstStyle/>
                    <a:p>
                      <a:pPr algn="ctr"/>
                      <a:r>
                        <a:rPr lang="en-US" sz="1000" b="1" kern="1200" dirty="0">
                          <a:solidFill>
                            <a:schemeClr val="tx1"/>
                          </a:solidFill>
                          <a:latin typeface="+mn-lt"/>
                          <a:ea typeface="+mn-ea"/>
                          <a:cs typeface="+mn-cs"/>
                        </a:rPr>
                        <a:t>Method  </a:t>
                      </a:r>
                    </a:p>
                  </a:txBody>
                  <a:tcPr marL="87187" marR="87187" anchor="ct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mn-lt"/>
                          <a:ea typeface="+mn-ea"/>
                          <a:cs typeface="+mn-cs"/>
                        </a:rPr>
                        <a:t>Best Practice Guidance</a:t>
                      </a:r>
                    </a:p>
                  </a:txBody>
                  <a:tcPr marL="87187" marR="87187"/>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lt1"/>
                        </a:solidFill>
                        <a:latin typeface="+mn-lt"/>
                        <a:ea typeface="+mn-ea"/>
                        <a:cs typeface="+mn-cs"/>
                      </a:endParaRPr>
                    </a:p>
                  </a:txBody>
                  <a:tcPr marL="87187" marR="87187"/>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lt1"/>
                        </a:solidFill>
                        <a:latin typeface="+mn-lt"/>
                        <a:ea typeface="+mn-ea"/>
                        <a:cs typeface="+mn-cs"/>
                      </a:endParaRPr>
                    </a:p>
                  </a:txBody>
                  <a:tcPr marL="87187" marR="87187"/>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lt1"/>
                        </a:solidFill>
                        <a:latin typeface="+mn-lt"/>
                        <a:ea typeface="+mn-ea"/>
                        <a:cs typeface="+mn-cs"/>
                      </a:endParaRPr>
                    </a:p>
                  </a:txBody>
                  <a:tcPr marL="87187" marR="87187"/>
                </a:tc>
                <a:extLst>
                  <a:ext uri="{0D108BD9-81ED-4DB2-BD59-A6C34878D82A}">
                    <a16:rowId xmlns:a16="http://schemas.microsoft.com/office/drawing/2014/main" val="2333310750"/>
                  </a:ext>
                </a:extLst>
              </a:tr>
              <a:tr h="273494">
                <a:tc vMerge="1">
                  <a:txBody>
                    <a:bodyPr/>
                    <a:lstStyle/>
                    <a:p>
                      <a:pPr algn="ctr"/>
                      <a:endParaRPr lang="en-US" sz="1800" b="1" kern="1200">
                        <a:solidFill>
                          <a:schemeClr val="lt1"/>
                        </a:solidFill>
                        <a:latin typeface="+mn-lt"/>
                        <a:ea typeface="+mn-ea"/>
                        <a:cs typeface="+mn-cs"/>
                      </a:endParaRPr>
                    </a:p>
                  </a:txBody>
                  <a:tcPr>
                    <a:solidFill>
                      <a:srgbClr val="4F86A0"/>
                    </a:solidFill>
                  </a:tcPr>
                </a:tc>
                <a:tc>
                  <a:txBody>
                    <a:bodyPr/>
                    <a:lstStyle/>
                    <a:p>
                      <a:pPr algn="ctr"/>
                      <a:r>
                        <a:rPr lang="en-US" sz="1000" b="1" kern="1200" dirty="0">
                          <a:solidFill>
                            <a:schemeClr val="tx1"/>
                          </a:solidFill>
                          <a:latin typeface="+mn-lt"/>
                          <a:ea typeface="+mn-ea"/>
                          <a:cs typeface="+mn-cs"/>
                        </a:rPr>
                        <a:t>Person</a:t>
                      </a:r>
                    </a:p>
                  </a:txBody>
                  <a:tcPr marL="87187" marR="87187">
                    <a:solidFill>
                      <a:srgbClr val="4F86A0"/>
                    </a:solidFill>
                  </a:tcPr>
                </a:tc>
                <a:tc>
                  <a:txBody>
                    <a:bodyPr/>
                    <a:lstStyle/>
                    <a:p>
                      <a:pPr algn="ctr"/>
                      <a:r>
                        <a:rPr lang="en-US" sz="1000" b="1" kern="1200" dirty="0">
                          <a:solidFill>
                            <a:schemeClr val="tx1"/>
                          </a:solidFill>
                          <a:latin typeface="+mn-lt"/>
                          <a:ea typeface="+mn-ea"/>
                          <a:cs typeface="+mn-cs"/>
                        </a:rPr>
                        <a:t>Contact Information</a:t>
                      </a:r>
                    </a:p>
                  </a:txBody>
                  <a:tcPr marL="87187" marR="87187">
                    <a:solidFill>
                      <a:srgbClr val="4F86A0"/>
                    </a:solidFill>
                  </a:tcPr>
                </a:tc>
                <a:tc>
                  <a:txBody>
                    <a:bodyPr/>
                    <a:lstStyle/>
                    <a:p>
                      <a:pPr marL="0" marR="0" algn="ctr" fontAlgn="t">
                        <a:spcBef>
                          <a:spcPts val="0"/>
                        </a:spcBef>
                        <a:spcAft>
                          <a:spcPts val="0"/>
                        </a:spcAft>
                      </a:pPr>
                      <a:r>
                        <a:rPr lang="en-US" sz="1000" b="1" dirty="0">
                          <a:solidFill>
                            <a:schemeClr val="tx1"/>
                          </a:solidFill>
                          <a:effectLst/>
                          <a:latin typeface="Calibri" panose="020F0502020204030204" pitchFamily="34" charset="0"/>
                        </a:rPr>
                        <a:t>Organization</a:t>
                      </a:r>
                      <a:endParaRPr lang="en-US" sz="1000" dirty="0">
                        <a:solidFill>
                          <a:schemeClr val="tx1"/>
                        </a:solidFill>
                        <a:effectLst/>
                        <a:latin typeface="Calibri" panose="020F0502020204030204" pitchFamily="34" charset="0"/>
                      </a:endParaRPr>
                    </a:p>
                  </a:txBody>
                  <a:tcPr marL="50800" marR="50800" marT="50800" marB="50800">
                    <a:solidFill>
                      <a:srgbClr val="4F86A0"/>
                    </a:solidFill>
                  </a:tcPr>
                </a:tc>
                <a:tc>
                  <a:txBody>
                    <a:bodyPr/>
                    <a:lstStyle/>
                    <a:p>
                      <a:pPr algn="ctr"/>
                      <a:r>
                        <a:rPr lang="en-US" sz="1000" b="1" kern="1200" dirty="0">
                          <a:solidFill>
                            <a:schemeClr val="tx1"/>
                          </a:solidFill>
                          <a:latin typeface="+mn-lt"/>
                          <a:ea typeface="+mn-ea"/>
                          <a:cs typeface="+mn-cs"/>
                        </a:rPr>
                        <a:t>Location</a:t>
                      </a:r>
                    </a:p>
                  </a:txBody>
                  <a:tcPr marL="92875" marR="92875">
                    <a:solidFill>
                      <a:srgbClr val="4F86A0"/>
                    </a:solidFill>
                  </a:tcPr>
                </a:tc>
                <a:tc>
                  <a:txBody>
                    <a:bodyPr/>
                    <a:lstStyle/>
                    <a:p>
                      <a:pPr algn="ctr"/>
                      <a:r>
                        <a:rPr lang="en-US" sz="1000" b="1" kern="1200" dirty="0">
                          <a:solidFill>
                            <a:schemeClr val="tx1"/>
                          </a:solidFill>
                          <a:latin typeface="+mn-lt"/>
                          <a:ea typeface="+mn-ea"/>
                          <a:cs typeface="+mn-cs"/>
                        </a:rPr>
                        <a:t>Product</a:t>
                      </a:r>
                    </a:p>
                  </a:txBody>
                  <a:tcPr marL="92875" marR="92875">
                    <a:solidFill>
                      <a:srgbClr val="4F86A0"/>
                    </a:solidFill>
                  </a:tcPr>
                </a:tc>
                <a:extLst>
                  <a:ext uri="{0D108BD9-81ED-4DB2-BD59-A6C34878D82A}">
                    <a16:rowId xmlns:a16="http://schemas.microsoft.com/office/drawing/2014/main" val="1369341206"/>
                  </a:ext>
                </a:extLst>
              </a:tr>
              <a:tr h="2620250">
                <a:tc>
                  <a:txBody>
                    <a:bodyPr/>
                    <a:lstStyle/>
                    <a:p>
                      <a:pPr algn="ctr"/>
                      <a:r>
                        <a:rPr lang="en-US" sz="1000" dirty="0"/>
                        <a:t>Creating Reference Data</a:t>
                      </a:r>
                    </a:p>
                  </a:txBody>
                  <a:tcPr marL="87187" marR="87187"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Calibri"/>
                          <a:ea typeface="+mn-ea"/>
                          <a:cs typeface="+mn-cs"/>
                        </a:rPr>
                        <a:t>Confirm the Person does not already exist; there is no system duplicate detection based on name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Calibri"/>
                          <a:ea typeface="+mn-ea"/>
                          <a:cs typeface="+mn-cs"/>
                        </a:rPr>
                        <a:t>When a </a:t>
                      </a:r>
                      <a:r>
                        <a:rPr kumimoji="0" lang="en-US" sz="1000" b="1" i="0" u="none" strike="noStrike" kern="1200" cap="none" spc="0" normalizeH="0" baseline="0" noProof="0" dirty="0">
                          <a:ln>
                            <a:noFill/>
                          </a:ln>
                          <a:solidFill>
                            <a:schemeClr val="tx1"/>
                          </a:solidFill>
                          <a:effectLst/>
                          <a:uLnTx/>
                          <a:uFillTx/>
                          <a:latin typeface="Calibri"/>
                          <a:ea typeface="+mn-ea"/>
                          <a:cs typeface="+mn-cs"/>
                        </a:rPr>
                        <a:t>User</a:t>
                      </a:r>
                      <a:r>
                        <a:rPr kumimoji="0" lang="en-US" sz="1000" b="0" i="0" u="none" strike="noStrike" kern="1200" cap="none" spc="0" normalizeH="0" baseline="0" noProof="0" dirty="0">
                          <a:ln>
                            <a:noFill/>
                          </a:ln>
                          <a:solidFill>
                            <a:schemeClr val="tx1"/>
                          </a:solidFill>
                          <a:effectLst/>
                          <a:uLnTx/>
                          <a:uFillTx/>
                          <a:latin typeface="Calibri"/>
                          <a:ea typeface="+mn-ea"/>
                          <a:cs typeface="+mn-cs"/>
                        </a:rPr>
                        <a:t> is added to Vault, a Person will automatically be created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Calibri"/>
                          <a:ea typeface="+mn-ea"/>
                          <a:cs typeface="+mn-cs"/>
                        </a:rPr>
                        <a:t>If the Person will also be a </a:t>
                      </a:r>
                      <a:r>
                        <a:rPr kumimoji="0" lang="en-US" sz="1000" b="1" i="0" u="none" strike="noStrike" kern="1200" cap="none" spc="0" normalizeH="0" baseline="0" noProof="0" dirty="0">
                          <a:ln>
                            <a:noFill/>
                          </a:ln>
                          <a:solidFill>
                            <a:schemeClr val="tx1"/>
                          </a:solidFill>
                          <a:effectLst/>
                          <a:uLnTx/>
                          <a:uFillTx/>
                          <a:latin typeface="Calibri"/>
                          <a:ea typeface="+mn-ea"/>
                          <a:cs typeface="+mn-cs"/>
                        </a:rPr>
                        <a:t>User</a:t>
                      </a:r>
                      <a:r>
                        <a:rPr kumimoji="0" lang="en-US" sz="1000" b="0" i="0" u="none" strike="noStrike" kern="1200" cap="none" spc="0" normalizeH="0" baseline="0" noProof="0" dirty="0">
                          <a:ln>
                            <a:noFill/>
                          </a:ln>
                          <a:solidFill>
                            <a:schemeClr val="tx1"/>
                          </a:solidFill>
                          <a:effectLst/>
                          <a:uLnTx/>
                          <a:uFillTx/>
                          <a:latin typeface="Calibri"/>
                          <a:ea typeface="+mn-ea"/>
                          <a:cs typeface="+mn-cs"/>
                        </a:rPr>
                        <a:t> in the future, consider waiting to add, or consider functionality to </a:t>
                      </a:r>
                      <a:r>
                        <a:rPr kumimoji="0" lang="en-US" sz="1000" b="1" i="0" u="none" strike="noStrike" kern="1200" cap="none" spc="0" normalizeH="0" baseline="0" noProof="0" dirty="0">
                          <a:ln>
                            <a:noFill/>
                          </a:ln>
                          <a:solidFill>
                            <a:schemeClr val="tx1"/>
                          </a:solidFill>
                          <a:effectLst/>
                          <a:uLnTx/>
                          <a:uFillTx/>
                          <a:latin typeface="Calibri"/>
                          <a:ea typeface="+mn-ea"/>
                          <a:cs typeface="+mn-cs"/>
                        </a:rPr>
                        <a:t>Promote to User </a:t>
                      </a:r>
                      <a:r>
                        <a:rPr kumimoji="0" lang="en-US" sz="1000" b="0" i="0" u="none" strike="noStrike" kern="1200" cap="none" spc="0" normalizeH="0" baseline="0" noProof="0" dirty="0">
                          <a:ln>
                            <a:noFill/>
                          </a:ln>
                          <a:solidFill>
                            <a:schemeClr val="tx1"/>
                          </a:solidFill>
                          <a:effectLst/>
                          <a:uLnTx/>
                          <a:uFillTx/>
                          <a:latin typeface="Calibri"/>
                          <a:ea typeface="+mn-ea"/>
                          <a:cs typeface="+mn-cs"/>
                        </a:rPr>
                        <a:t>from the Person record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Calibri"/>
                          <a:ea typeface="+mn-ea"/>
                          <a:cs typeface="+mn-cs"/>
                        </a:rPr>
                        <a:t>Only an “Investigator” person type can be linked to a Study Site as PI</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Admins should update the “Personal” type Contact Information as needed before creating a new Contact Information record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Additional contact records can be created to denote organization specific contact info</a:t>
                      </a:r>
                    </a:p>
                  </a:txBody>
                  <a:tcPr marL="87187" marR="87187"/>
                </a:tc>
                <a:tc>
                  <a:txBody>
                    <a:bodyPr/>
                    <a:lstStyle/>
                    <a:p>
                      <a:pPr marL="171450" lvl="1" indent="-171450" algn="l" rtl="0" fontAlgn="ctr">
                        <a:spcBef>
                          <a:spcPts val="0"/>
                        </a:spcBef>
                        <a:spcAft>
                          <a:spcPts val="0"/>
                        </a:spcAft>
                        <a:buFont typeface="Arial" panose="020B0604020202020204" pitchFamily="34" charset="0"/>
                        <a:buChar char="•"/>
                      </a:pPr>
                      <a:r>
                        <a:rPr lang="en-US" sz="1000" dirty="0">
                          <a:solidFill>
                            <a:schemeClr val="tx1"/>
                          </a:solidFill>
                          <a:effectLst/>
                          <a:latin typeface="Calibri" panose="020F0502020204030204" pitchFamily="34" charset="0"/>
                        </a:rPr>
                        <a:t>Confirm the Organization does not already exist</a:t>
                      </a:r>
                      <a:r>
                        <a:rPr kumimoji="0" lang="en-US" sz="1000" b="0" i="0" u="none" strike="noStrike" kern="1200" cap="none" spc="0" normalizeH="0" baseline="0" noProof="0" dirty="0">
                          <a:ln>
                            <a:noFill/>
                          </a:ln>
                          <a:solidFill>
                            <a:schemeClr val="tx1"/>
                          </a:solidFill>
                          <a:effectLst/>
                          <a:uLnTx/>
                          <a:uFillTx/>
                          <a:latin typeface="+mn-lt"/>
                          <a:ea typeface="+mn-ea"/>
                          <a:cs typeface="+mn-cs"/>
                        </a:rPr>
                        <a:t>; system duplicate detection will not account for capitalization or additional characters</a:t>
                      </a:r>
                    </a:p>
                    <a:p>
                      <a:pPr marL="171450" lvl="1" indent="-171450" algn="l" rtl="0" fontAlgn="ctr">
                        <a:spcBef>
                          <a:spcPts val="0"/>
                        </a:spcBef>
                        <a:spcAft>
                          <a:spcPts val="0"/>
                        </a:spcAft>
                        <a:buFont typeface="Arial" panose="020B0604020202020204" pitchFamily="34" charset="0"/>
                        <a:buChar char="•"/>
                      </a:pPr>
                      <a:r>
                        <a:rPr kumimoji="0" lang="en-US" sz="1000" b="0" i="1" u="none" strike="noStrike" kern="1200" cap="none" spc="0" normalizeH="0" baseline="0" noProof="0" dirty="0">
                          <a:ln>
                            <a:noFill/>
                          </a:ln>
                          <a:solidFill>
                            <a:schemeClr val="tx1"/>
                          </a:solidFill>
                          <a:effectLst/>
                          <a:uLnTx/>
                          <a:uFillTx/>
                          <a:latin typeface="+mn-lt"/>
                          <a:ea typeface="+mn-ea"/>
                          <a:cs typeface="+mn-cs"/>
                        </a:rPr>
                        <a:t>Parent Organization </a:t>
                      </a:r>
                      <a:r>
                        <a:rPr kumimoji="0" lang="en-US" sz="1000" b="0" i="0" u="none" strike="noStrike" kern="1200" cap="none" spc="0" normalizeH="0" baseline="0" noProof="0" dirty="0">
                          <a:ln>
                            <a:noFill/>
                          </a:ln>
                          <a:solidFill>
                            <a:schemeClr val="tx1"/>
                          </a:solidFill>
                          <a:effectLst/>
                          <a:uLnTx/>
                          <a:uFillTx/>
                          <a:latin typeface="+mn-lt"/>
                          <a:ea typeface="+mn-ea"/>
                          <a:cs typeface="+mn-cs"/>
                        </a:rPr>
                        <a:t>field should be used to link two Organizations (E.g.,: SMOs, Networks, mergers)</a:t>
                      </a:r>
                    </a:p>
                    <a:p>
                      <a:pPr marL="171450" lvl="1" indent="-171450" algn="l" rtl="0" fontAlgn="ctr">
                        <a:spcBef>
                          <a:spcPts val="0"/>
                        </a:spcBef>
                        <a:spcAft>
                          <a:spcPts val="0"/>
                        </a:spcAft>
                        <a:buFont typeface="Arial" panose="020B0604020202020204" pitchFamily="34" charset="0"/>
                        <a:buChar char="•"/>
                      </a:pPr>
                      <a:r>
                        <a:rPr kumimoji="0" lang="en-US" sz="1000" b="0" i="0" u="none" strike="noStrike" kern="1200" cap="none" spc="0" normalizeH="0" baseline="0" noProof="0" dirty="0">
                          <a:ln>
                            <a:noFill/>
                          </a:ln>
                          <a:solidFill>
                            <a:schemeClr val="tx1"/>
                          </a:solidFill>
                          <a:effectLst/>
                          <a:uLnTx/>
                          <a:uFillTx/>
                          <a:latin typeface="+mn-lt"/>
                          <a:ea typeface="+mn-ea"/>
                          <a:cs typeface="+mn-cs"/>
                        </a:rPr>
                        <a:t>Each Institution that could be a Study Site should be represented by a unique Organization record and have its unique USN</a:t>
                      </a:r>
                    </a:p>
                    <a:p>
                      <a:pPr marL="628650" marR="0" lvl="2"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An Organization should </a:t>
                      </a:r>
                      <a:r>
                        <a:rPr kumimoji="0" lang="en-US" sz="1000" b="0" i="1" u="none" strike="noStrike" kern="1200" cap="none" spc="0" normalizeH="0" baseline="0" noProof="0" dirty="0">
                          <a:ln>
                            <a:noFill/>
                          </a:ln>
                          <a:solidFill>
                            <a:schemeClr val="tx1"/>
                          </a:solidFill>
                          <a:effectLst/>
                          <a:uLnTx/>
                          <a:uFillTx/>
                          <a:latin typeface="+mn-lt"/>
                          <a:ea typeface="+mn-ea"/>
                          <a:cs typeface="+mn-cs"/>
                        </a:rPr>
                        <a:t>never</a:t>
                      </a:r>
                      <a:r>
                        <a:rPr kumimoji="0" lang="en-US" sz="1000" b="0" i="0" u="none" strike="noStrike" kern="1200" cap="none" spc="0" normalizeH="0" baseline="0" noProof="0" dirty="0">
                          <a:ln>
                            <a:noFill/>
                          </a:ln>
                          <a:solidFill>
                            <a:schemeClr val="tx1"/>
                          </a:solidFill>
                          <a:effectLst/>
                          <a:uLnTx/>
                          <a:uFillTx/>
                          <a:latin typeface="+mn-lt"/>
                          <a:ea typeface="+mn-ea"/>
                          <a:cs typeface="+mn-cs"/>
                        </a:rPr>
                        <a:t> be linked to more than one Study Site in the same Study</a:t>
                      </a:r>
                    </a:p>
                  </a:txBody>
                  <a:tcPr marL="50800" marR="50800" marT="50800" marB="50800"/>
                </a:tc>
                <a:tc>
                  <a:txBody>
                    <a:bodyPr/>
                    <a:lstStyle/>
                    <a:p>
                      <a:pPr marL="171450" indent="-171450" algn="l">
                        <a:buFont typeface="Arial" panose="020B0604020202020204" pitchFamily="34" charset="0"/>
                        <a:buChar char="•"/>
                      </a:pPr>
                      <a:r>
                        <a:rPr lang="en-US" sz="1000" b="0" dirty="0">
                          <a:solidFill>
                            <a:schemeClr val="tx1"/>
                          </a:solidFill>
                        </a:rPr>
                        <a:t>Confirm the Location of an Organization does not already exist</a:t>
                      </a:r>
                      <a:r>
                        <a:rPr kumimoji="0" lang="en-US" sz="1000" b="0" i="0" u="none" strike="noStrike" kern="1200" cap="none" spc="0" normalizeH="0" baseline="0" noProof="0" dirty="0">
                          <a:ln>
                            <a:noFill/>
                          </a:ln>
                          <a:solidFill>
                            <a:schemeClr val="tx1"/>
                          </a:solidFill>
                          <a:effectLst/>
                          <a:uLnTx/>
                          <a:uFillTx/>
                          <a:latin typeface="+mn-lt"/>
                          <a:ea typeface="+mn-ea"/>
                          <a:cs typeface="+mn-cs"/>
                        </a:rPr>
                        <a:t>; there is no system duplicate detection based on Location Name</a:t>
                      </a:r>
                    </a:p>
                    <a:p>
                      <a:pPr marL="171450" indent="-171450" algn="l">
                        <a:buFont typeface="Arial" panose="020B0604020202020204" pitchFamily="34" charset="0"/>
                        <a:buChar char="•"/>
                      </a:pPr>
                      <a:r>
                        <a:rPr kumimoji="0" lang="en-US" sz="1000" b="0" i="0" u="none" strike="noStrike" kern="1200" cap="none" spc="0" normalizeH="0" baseline="0" noProof="0" dirty="0">
                          <a:ln>
                            <a:noFill/>
                          </a:ln>
                          <a:solidFill>
                            <a:schemeClr val="tx1"/>
                          </a:solidFill>
                          <a:effectLst/>
                          <a:uLnTx/>
                          <a:uFillTx/>
                          <a:latin typeface="+mn-lt"/>
                          <a:ea typeface="+mn-ea"/>
                          <a:cs typeface="+mn-cs"/>
                        </a:rPr>
                        <a:t>Create a new location if information is updated on an existing Location. </a:t>
                      </a:r>
                    </a:p>
                    <a:p>
                      <a:pPr marL="457200" lvl="1" indent="-112713" algn="l">
                        <a:buFont typeface="Arial" panose="020B0604020202020204" pitchFamily="34" charset="0"/>
                        <a:buChar char="•"/>
                      </a:pPr>
                      <a:r>
                        <a:rPr kumimoji="0" lang="en-US" sz="1000" b="0" i="0" u="none" strike="noStrike" kern="1200" cap="none" spc="0" normalizeH="0" baseline="0" noProof="0" dirty="0">
                          <a:ln>
                            <a:noFill/>
                          </a:ln>
                          <a:solidFill>
                            <a:schemeClr val="tx1"/>
                          </a:solidFill>
                          <a:effectLst/>
                          <a:uLnTx/>
                          <a:uFillTx/>
                          <a:latin typeface="+mn-lt"/>
                          <a:ea typeface="+mn-ea"/>
                          <a:cs typeface="+mn-cs"/>
                        </a:rPr>
                        <a:t>For example, if an office relocates, create a new location to preserve previous data</a:t>
                      </a:r>
                      <a:endParaRPr lang="en-US" sz="1000" b="0" dirty="0">
                        <a:solidFill>
                          <a:schemeClr val="tx1"/>
                        </a:solidFill>
                      </a:endParaRPr>
                    </a:p>
                  </a:txBody>
                  <a:tcPr marL="92875" marR="92875"/>
                </a:tc>
                <a:tc>
                  <a:txBody>
                    <a:bodyPr/>
                    <a:lstStyle/>
                    <a:p>
                      <a:pPr marL="171450" indent="-171450" algn="l">
                        <a:buFont typeface="Arial" panose="020B0604020202020204" pitchFamily="34" charset="0"/>
                        <a:buChar char="•"/>
                      </a:pPr>
                      <a:r>
                        <a:rPr lang="en-US" sz="1000" b="0" dirty="0"/>
                        <a:t>Products should be added individually in Vault. More than one Product can be linked to a study if needed.</a:t>
                      </a:r>
                    </a:p>
                  </a:txBody>
                  <a:tcPr marL="92875" marR="92875"/>
                </a:tc>
                <a:extLst>
                  <a:ext uri="{0D108BD9-81ED-4DB2-BD59-A6C34878D82A}">
                    <a16:rowId xmlns:a16="http://schemas.microsoft.com/office/drawing/2014/main" val="1503635792"/>
                  </a:ext>
                </a:extLst>
              </a:tr>
              <a:tr h="1032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Updating Reference Data</a:t>
                      </a:r>
                    </a:p>
                  </a:txBody>
                  <a:tcPr marL="87187" marR="87187" anchor="ctr"/>
                </a:tc>
                <a:tc>
                  <a:txBody>
                    <a:bodyPr/>
                    <a:lstStyle/>
                    <a:p>
                      <a:pPr marL="171450" marR="0" lvl="0" indent="-171450" algn="l" rtl="0" eaLnBrk="1" fontAlgn="auto" latinLnBrk="0" hangingPunct="1">
                        <a:lnSpc>
                          <a:spcPct val="100000"/>
                        </a:lnSpc>
                        <a:spcBef>
                          <a:spcPts val="0"/>
                        </a:spcBef>
                        <a:spcAft>
                          <a:spcPts val="0"/>
                        </a:spcAft>
                        <a:buFont typeface="Arial" panose="020B0604020202020204" pitchFamily="34" charset="0"/>
                        <a:buChar char="•"/>
                      </a:pPr>
                      <a:r>
                        <a:rPr lang="en-US" sz="1000" b="0" i="0" u="none" strike="noStrike" kern="1200" cap="none" spc="0" normalizeH="0" baseline="0" noProof="0" dirty="0">
                          <a:ln>
                            <a:noFill/>
                          </a:ln>
                          <a:solidFill>
                            <a:schemeClr val="tx1"/>
                          </a:solidFill>
                          <a:effectLst/>
                          <a:uLnTx/>
                          <a:uFillTx/>
                          <a:latin typeface="Calibri"/>
                          <a:ea typeface="+mn-ea"/>
                          <a:cs typeface="+mn-cs"/>
                        </a:rPr>
                        <a:t>Use 'Change Type' with caution as it may overwrite existing field or section content due to differences by Person Type</a:t>
                      </a:r>
                      <a:endParaRPr kumimoji="0" lang="en-US" sz="1000" b="0" i="0" u="none" strike="noStrike" kern="1200" cap="none" spc="0" normalizeH="0" baseline="0" noProof="0" dirty="0">
                        <a:ln>
                          <a:noFill/>
                        </a:ln>
                        <a:solidFill>
                          <a:schemeClr val="tx1"/>
                        </a:solidFill>
                        <a:effectLst/>
                        <a:highlight>
                          <a:srgbClr val="FFFF00"/>
                        </a:highlight>
                        <a:uLnTx/>
                        <a:uFillTx/>
                        <a:latin typeface="Calibri"/>
                        <a:ea typeface="+mn-ea"/>
                        <a:cs typeface="+mn-cs"/>
                      </a:endParaRP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Calibri"/>
                          <a:ea typeface="+mn-ea"/>
                          <a:cs typeface="+mn-cs"/>
                        </a:rPr>
                        <a:t>Update the email and phone number of the ‘Personal’ Contact Information record from Person’s page under Details</a:t>
                      </a:r>
                    </a:p>
                  </a:txBody>
                  <a:tcPr marL="87187" marR="87187"/>
                </a:tc>
                <a:tc>
                  <a:txBody>
                    <a:bodyPr/>
                    <a:lstStyle/>
                    <a:p>
                      <a:pPr marL="228600" lvl="1" indent="-228600" algn="l" rtl="0" fontAlgn="ctr">
                        <a:spcBef>
                          <a:spcPts val="0"/>
                        </a:spcBef>
                        <a:spcAft>
                          <a:spcPts val="0"/>
                        </a:spcAft>
                        <a:buFont typeface="Arial" panose="020B0604020202020204" pitchFamily="34" charset="0"/>
                        <a:buChar char="•"/>
                      </a:pPr>
                      <a:r>
                        <a:rPr lang="en-US" sz="1000" dirty="0">
                          <a:solidFill>
                            <a:schemeClr val="tx1"/>
                          </a:solidFill>
                          <a:effectLst/>
                          <a:latin typeface="Calibri" panose="020F0502020204030204" pitchFamily="34" charset="0"/>
                        </a:rPr>
                        <a:t>Use 'Change Type' with caution as it may overwrite existing field content due to differences by Organization Type</a:t>
                      </a:r>
                      <a:endParaRPr lang="en-US" sz="1000" dirty="0">
                        <a:solidFill>
                          <a:schemeClr val="tx1"/>
                        </a:solidFill>
                        <a:effectLst/>
                      </a:endParaRPr>
                    </a:p>
                  </a:txBody>
                  <a:tcPr marL="50800" marR="50800" marT="50800" marB="50800"/>
                </a:tc>
                <a:tc>
                  <a:txBody>
                    <a:bodyPr/>
                    <a:lstStyle/>
                    <a:p>
                      <a:pPr marL="171450" marR="0" lvl="0" indent="-171450" algn="l" rtl="0" eaLnBrk="1" fontAlgn="auto" latinLnBrk="0" hangingPunct="1">
                        <a:lnSpc>
                          <a:spcPct val="100000"/>
                        </a:lnSpc>
                        <a:spcBef>
                          <a:spcPts val="0"/>
                        </a:spcBef>
                        <a:spcAft>
                          <a:spcPts val="0"/>
                        </a:spcAft>
                        <a:buFont typeface="Arial" panose="020B0604020202020204" pitchFamily="34" charset="0"/>
                        <a:buChar char="•"/>
                      </a:pPr>
                      <a:r>
                        <a:rPr lang="en-US" sz="1000" dirty="0">
                          <a:solidFill>
                            <a:schemeClr val="tx1"/>
                          </a:solidFill>
                        </a:rPr>
                        <a:t>If updates to a Location are required, consider inactivating the existing record and adding a new location in order to maintain historical data</a:t>
                      </a:r>
                    </a:p>
                  </a:txBody>
                  <a:tcPr marL="92875" marR="92875"/>
                </a:tc>
                <a:tc>
                  <a:txBody>
                    <a:bodyPr/>
                    <a:lstStyle/>
                    <a:p>
                      <a:pPr marL="0" marR="0" lvl="0" indent="0" algn="l" rtl="0" eaLnBrk="1" fontAlgn="auto" latinLnBrk="0" hangingPunct="1">
                        <a:lnSpc>
                          <a:spcPct val="100000"/>
                        </a:lnSpc>
                        <a:spcBef>
                          <a:spcPts val="0"/>
                        </a:spcBef>
                        <a:spcAft>
                          <a:spcPts val="0"/>
                        </a:spcAft>
                        <a:buFont typeface="Arial" panose="020B0604020202020204" pitchFamily="34" charset="0"/>
                        <a:buNone/>
                      </a:pPr>
                      <a:endParaRPr lang="en-US" sz="1000" dirty="0"/>
                    </a:p>
                  </a:txBody>
                  <a:tcPr marL="92875" marR="92875"/>
                </a:tc>
                <a:extLst>
                  <a:ext uri="{0D108BD9-81ED-4DB2-BD59-A6C34878D82A}">
                    <a16:rowId xmlns:a16="http://schemas.microsoft.com/office/drawing/2014/main" val="1958943015"/>
                  </a:ext>
                </a:extLst>
              </a:tr>
              <a:tr h="723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Inactivating Reference Data</a:t>
                      </a:r>
                    </a:p>
                  </a:txBody>
                  <a:tcPr marL="87187" marR="87187"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Consider inactivating a Person only in cases of death or debarment</a:t>
                      </a:r>
                    </a:p>
                  </a:txBody>
                  <a:tcPr marL="87187" marR="87187"/>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Utilize Expiration Date on Contact Information to indicate if it should no longer be referenced</a:t>
                      </a:r>
                    </a:p>
                  </a:txBody>
                  <a:tcPr marL="87187" marR="87187"/>
                </a:tc>
                <a:tc>
                  <a:txBody>
                    <a:bodyPr/>
                    <a:lstStyle/>
                    <a:p>
                      <a:pPr marL="119063" marR="0" lvl="1" indent="-119063"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effectLst/>
                          <a:latin typeface="Calibri" panose="020F0502020204030204" pitchFamily="34" charset="0"/>
                        </a:rPr>
                        <a:t>Only inactivate an organization if it should no longer be used in New Studies</a:t>
                      </a:r>
                      <a:endParaRPr lang="en-US" sz="1000" dirty="0">
                        <a:solidFill>
                          <a:schemeClr val="tx1"/>
                        </a:solidFill>
                      </a:endParaRPr>
                    </a:p>
                  </a:txBody>
                  <a:tcPr marL="50800" marR="50800" marT="50800" marB="5080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effectLst/>
                          <a:latin typeface="Calibri" panose="020F0502020204030204" pitchFamily="34" charset="0"/>
                        </a:rPr>
                        <a:t>Only inactivate a location if it should no longer be used in New Studies or when information is outdated</a:t>
                      </a:r>
                      <a:endParaRPr lang="en-US" sz="1000" dirty="0">
                        <a:solidFill>
                          <a:schemeClr val="tx1"/>
                        </a:solidFill>
                      </a:endParaRPr>
                    </a:p>
                  </a:txBody>
                  <a:tcPr marL="92875" marR="92875"/>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Only inactivate Product records when the Product should no longer be used in new Studies</a:t>
                      </a:r>
                    </a:p>
                  </a:txBody>
                  <a:tcPr marL="92875" marR="92875"/>
                </a:tc>
                <a:extLst>
                  <a:ext uri="{0D108BD9-81ED-4DB2-BD59-A6C34878D82A}">
                    <a16:rowId xmlns:a16="http://schemas.microsoft.com/office/drawing/2014/main" val="3395664563"/>
                  </a:ext>
                </a:extLst>
              </a:tr>
              <a:tr h="449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Deleting Reference Data</a:t>
                      </a:r>
                    </a:p>
                  </a:txBody>
                  <a:tcPr marL="87187" marR="87187"/>
                </a:tc>
                <a:tc gridSpan="5">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Best practice in almost all scenarios is to inactivate rather than delete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Deletion should only be considered in the event of duplicates or bad data</a:t>
                      </a:r>
                    </a:p>
                  </a:txBody>
                  <a:tcPr marL="87187" marR="87187"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646569"/>
                        </a:solidFill>
                        <a:effectLst/>
                        <a:uLnTx/>
                        <a:uFillTx/>
                        <a:latin typeface="+mn-lt"/>
                        <a:ea typeface="+mn-ea"/>
                        <a:cs typeface="+mn-cs"/>
                      </a:endParaRPr>
                    </a:p>
                  </a:txBody>
                  <a:tcP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txBody>
                  <a:tcPr marL="87187" marR="87187"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txBody>
                  <a:tcPr marL="87187" marR="87187"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646569"/>
                        </a:solidFill>
                        <a:effectLst/>
                        <a:uLnTx/>
                        <a:uFillTx/>
                        <a:latin typeface="+mn-lt"/>
                        <a:ea typeface="+mn-ea"/>
                        <a:cs typeface="+mn-cs"/>
                      </a:endParaRPr>
                    </a:p>
                  </a:txBody>
                  <a:tcPr marL="87187" marR="87187" anchor="ctr"/>
                </a:tc>
                <a:extLst>
                  <a:ext uri="{0D108BD9-81ED-4DB2-BD59-A6C34878D82A}">
                    <a16:rowId xmlns:a16="http://schemas.microsoft.com/office/drawing/2014/main" val="1251403395"/>
                  </a:ext>
                </a:extLst>
              </a:tr>
            </a:tbl>
          </a:graphicData>
        </a:graphic>
      </p:graphicFrame>
      <p:sp>
        <p:nvSpPr>
          <p:cNvPr id="3" name="Text Placeholder 2">
            <a:extLst>
              <a:ext uri="{FF2B5EF4-FFF2-40B4-BE49-F238E27FC236}">
                <a16:creationId xmlns:a16="http://schemas.microsoft.com/office/drawing/2014/main" id="{B6E0882B-A21B-441D-BBDA-FD16FAEB23DC}"/>
              </a:ext>
            </a:extLst>
          </p:cNvPr>
          <p:cNvSpPr>
            <a:spLocks noGrp="1"/>
          </p:cNvSpPr>
          <p:nvPr>
            <p:ph type="body" sz="quarter" idx="13"/>
          </p:nvPr>
        </p:nvSpPr>
        <p:spPr>
          <a:xfrm>
            <a:off x="276303" y="581928"/>
            <a:ext cx="11639394" cy="579664"/>
          </a:xfrm>
        </p:spPr>
        <p:txBody>
          <a:bodyPr/>
          <a:lstStyle/>
          <a:p>
            <a:r>
              <a:rPr lang="en-US" dirty="0"/>
              <a:t>Person, Contact Information, Product, Organization &amp; Location</a:t>
            </a:r>
          </a:p>
        </p:txBody>
      </p:sp>
      <p:sp>
        <p:nvSpPr>
          <p:cNvPr id="2" name="Title 1">
            <a:extLst>
              <a:ext uri="{FF2B5EF4-FFF2-40B4-BE49-F238E27FC236}">
                <a16:creationId xmlns:a16="http://schemas.microsoft.com/office/drawing/2014/main" id="{82FE3D30-7632-4784-90A5-ADDD1527EDBA}"/>
              </a:ext>
            </a:extLst>
          </p:cNvPr>
          <p:cNvSpPr>
            <a:spLocks noGrp="1"/>
          </p:cNvSpPr>
          <p:nvPr>
            <p:ph type="title"/>
          </p:nvPr>
        </p:nvSpPr>
        <p:spPr>
          <a:xfrm>
            <a:off x="276303" y="96275"/>
            <a:ext cx="11639394" cy="680693"/>
          </a:xfrm>
        </p:spPr>
        <p:txBody>
          <a:bodyPr>
            <a:normAutofit fontScale="90000"/>
          </a:bodyPr>
          <a:lstStyle/>
          <a:p>
            <a:r>
              <a:rPr lang="en-US" dirty="0"/>
              <a:t>Best Practices</a:t>
            </a:r>
          </a:p>
        </p:txBody>
      </p:sp>
    </p:spTree>
    <p:extLst>
      <p:ext uri="{BB962C8B-B14F-4D97-AF65-F5344CB8AC3E}">
        <p14:creationId xmlns:p14="http://schemas.microsoft.com/office/powerpoint/2010/main" val="104473338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E4C65BBA-3F26-458B-9991-0F026E871FFF}"/>
              </a:ext>
            </a:extLst>
          </p:cNvPr>
          <p:cNvSpPr>
            <a:spLocks noGrp="1"/>
          </p:cNvSpPr>
          <p:nvPr>
            <p:ph sz="half" idx="1"/>
          </p:nvPr>
        </p:nvSpPr>
        <p:spPr>
          <a:xfrm>
            <a:off x="485007" y="1054070"/>
            <a:ext cx="4267965" cy="5105400"/>
          </a:xfrm>
        </p:spPr>
        <p:txBody>
          <a:bodyPr/>
          <a:lstStyle/>
          <a:p>
            <a:pPr marL="457200" indent="-457200">
              <a:buFont typeface="+mj-lt"/>
              <a:buAutoNum type="arabicPeriod" startAt="9"/>
            </a:pPr>
            <a:r>
              <a:rPr lang="en-US" sz="1800" dirty="0">
                <a:highlight>
                  <a:srgbClr val="FFFFFF"/>
                </a:highlight>
              </a:rPr>
              <a:t>From the Study Country page, navigate to the </a:t>
            </a:r>
            <a:r>
              <a:rPr lang="en-US" sz="1800" b="1" dirty="0">
                <a:highlight>
                  <a:srgbClr val="FFFFFF"/>
                </a:highlight>
              </a:rPr>
              <a:t>Study Sites </a:t>
            </a:r>
            <a:r>
              <a:rPr lang="en-US" sz="1800" dirty="0">
                <a:highlight>
                  <a:srgbClr val="FFFFFF"/>
                </a:highlight>
              </a:rPr>
              <a:t>section</a:t>
            </a:r>
          </a:p>
          <a:p>
            <a:pPr marL="457200" indent="-457200">
              <a:buFont typeface="+mj-lt"/>
              <a:buAutoNum type="arabicPeriod" startAt="9"/>
            </a:pPr>
            <a:r>
              <a:rPr lang="en-US" sz="1800" dirty="0"/>
              <a:t>Open the </a:t>
            </a:r>
            <a:r>
              <a:rPr lang="en-US" sz="1800" b="1" dirty="0"/>
              <a:t>Study Site </a:t>
            </a:r>
            <a:r>
              <a:rPr lang="en-US" sz="1800" dirty="0"/>
              <a:t>page by clicking into the </a:t>
            </a:r>
            <a:r>
              <a:rPr lang="en-US" sz="1800" b="1" dirty="0"/>
              <a:t>Study Site Number</a:t>
            </a:r>
            <a:r>
              <a:rPr lang="en-US" sz="1800" dirty="0"/>
              <a:t> link</a:t>
            </a:r>
          </a:p>
          <a:p>
            <a:pPr marL="457200" indent="-457200">
              <a:buFont typeface="+mj-lt"/>
              <a:buAutoNum type="arabicPeriod" startAt="9"/>
            </a:pPr>
            <a:r>
              <a:rPr lang="en-US" sz="1800" dirty="0"/>
              <a:t>Confirm all relevant Milestones are complete</a:t>
            </a:r>
          </a:p>
          <a:p>
            <a:pPr marL="685800" marR="0" lvl="1" indent="-228600" algn="l" defTabSz="914400" rtl="0" eaLnBrk="1" fontAlgn="auto" latinLnBrk="0" hangingPunct="1">
              <a:lnSpc>
                <a:spcPct val="80000"/>
              </a:lnSpc>
              <a:spcBef>
                <a:spcPts val="600"/>
              </a:spcBef>
              <a:spcAft>
                <a:spcPts val="0"/>
              </a:spcAft>
              <a:buClrTx/>
              <a:buSzTx/>
              <a:buFont typeface="Calibri" panose="020F0502020204030204" pitchFamily="34" charset="0"/>
              <a:buChar char="⁻"/>
              <a:tabLst/>
              <a:defRPr/>
            </a:pPr>
            <a:r>
              <a:rPr kumimoji="0" lang="en-US" sz="1300" b="1" i="0" u="none" strike="noStrike" kern="1200" cap="none" spc="0" normalizeH="0" baseline="0" noProof="0" dirty="0">
                <a:ln>
                  <a:noFill/>
                </a:ln>
                <a:solidFill>
                  <a:srgbClr val="646569">
                    <a:lumMod val="75000"/>
                  </a:srgbClr>
                </a:solidFill>
                <a:effectLst/>
                <a:uLnTx/>
                <a:uFillTx/>
                <a:latin typeface="Calibri"/>
                <a:ea typeface="+mn-ea"/>
                <a:cs typeface="+mn-cs"/>
              </a:rPr>
              <a:t>Note: </a:t>
            </a:r>
            <a:r>
              <a:rPr kumimoji="0" lang="en-US" sz="1300" b="0" i="0" u="none" strike="noStrike" kern="1200" cap="none" spc="0" normalizeH="0" baseline="0" noProof="0" dirty="0">
                <a:ln>
                  <a:noFill/>
                </a:ln>
                <a:solidFill>
                  <a:srgbClr val="646569">
                    <a:lumMod val="75000"/>
                  </a:srgbClr>
                </a:solidFill>
                <a:effectLst/>
                <a:uLnTx/>
                <a:uFillTx/>
                <a:latin typeface="Calibri"/>
                <a:ea typeface="+mn-ea"/>
                <a:cs typeface="+mn-cs"/>
              </a:rPr>
              <a:t>If a milestone is not completed, populate the Actual Finish Date. This will change the lifecycle state of the milestone to Complete and update the Completeness icon.</a:t>
            </a:r>
            <a:endParaRPr lang="en-US" sz="1800" dirty="0"/>
          </a:p>
          <a:p>
            <a:pPr marL="457200" indent="-457200">
              <a:buFont typeface="+mj-lt"/>
              <a:buAutoNum type="arabicPeriod" startAt="9"/>
            </a:pPr>
            <a:r>
              <a:rPr lang="en-US" sz="1800" dirty="0"/>
              <a:t>On the </a:t>
            </a:r>
            <a:r>
              <a:rPr lang="en-US" sz="1800" b="1" dirty="0"/>
              <a:t>Study Site</a:t>
            </a:r>
            <a:r>
              <a:rPr lang="en-US" sz="1800" dirty="0"/>
              <a:t> Page, navigate to the </a:t>
            </a:r>
            <a:r>
              <a:rPr lang="en-US" sz="1800" b="1" dirty="0"/>
              <a:t>Workflow and Change State icon </a:t>
            </a:r>
            <a:r>
              <a:rPr lang="en-US" sz="1800" dirty="0"/>
              <a:t>and choose </a:t>
            </a:r>
            <a:r>
              <a:rPr lang="en-US" sz="1800" b="1" dirty="0"/>
              <a:t>Initiate Site </a:t>
            </a:r>
          </a:p>
          <a:p>
            <a:pPr lvl="1"/>
            <a:r>
              <a:rPr lang="en-US" sz="1300" b="1" dirty="0"/>
              <a:t>Note</a:t>
            </a:r>
            <a:r>
              <a:rPr lang="en-US" sz="1300" dirty="0"/>
              <a:t>: Both the Study Site state and Lifecycle Stage bar now say “Active”</a:t>
            </a:r>
          </a:p>
          <a:p>
            <a:pPr lvl="1"/>
            <a:r>
              <a:rPr lang="en-US" sz="1300" b="1" dirty="0"/>
              <a:t>Note</a:t>
            </a:r>
            <a:r>
              <a:rPr lang="en-US" sz="1300" dirty="0"/>
              <a:t>: New Milestones and Expected Documents will generate in the Active state. Plan the milestones by populating Planned Finish Dates and update Expected Documents as needed for your Trial. These Steps can be found in the </a:t>
            </a:r>
            <a:r>
              <a:rPr lang="en-US" sz="1300" b="1" dirty="0"/>
              <a:t>Plan Initial Requirements </a:t>
            </a:r>
            <a:r>
              <a:rPr lang="en-US" sz="1300" dirty="0" err="1"/>
              <a:t>GvP</a:t>
            </a:r>
            <a:r>
              <a:rPr lang="en-US" sz="1300" dirty="0"/>
              <a:t>. </a:t>
            </a:r>
          </a:p>
          <a:p>
            <a:pPr lvl="1"/>
            <a:endParaRPr lang="en-US" sz="1800" dirty="0"/>
          </a:p>
          <a:p>
            <a:pPr marL="457200" indent="-457200">
              <a:buFont typeface="+mj-lt"/>
              <a:buAutoNum type="arabicPeriod" startAt="9"/>
            </a:pPr>
            <a:endParaRPr lang="en-US" sz="2000" dirty="0"/>
          </a:p>
        </p:txBody>
      </p:sp>
      <p:sp>
        <p:nvSpPr>
          <p:cNvPr id="13" name="Title 3">
            <a:extLst>
              <a:ext uri="{FF2B5EF4-FFF2-40B4-BE49-F238E27FC236}">
                <a16:creationId xmlns:a16="http://schemas.microsoft.com/office/drawing/2014/main" id="{0D345229-C8D8-4C30-838D-C3F5E6748114}"/>
              </a:ext>
            </a:extLst>
          </p:cNvPr>
          <p:cNvSpPr>
            <a:spLocks noGrp="1"/>
          </p:cNvSpPr>
          <p:nvPr>
            <p:ph type="title"/>
          </p:nvPr>
        </p:nvSpPr>
        <p:spPr>
          <a:xfrm>
            <a:off x="838200" y="1"/>
            <a:ext cx="10515600" cy="1209531"/>
          </a:xfrm>
        </p:spPr>
        <p:txBody>
          <a:bodyPr/>
          <a:lstStyle/>
          <a:p>
            <a:r>
              <a:rPr lang="en-US" dirty="0"/>
              <a:t>Activate a Study Site</a:t>
            </a:r>
          </a:p>
        </p:txBody>
      </p:sp>
      <p:grpSp>
        <p:nvGrpSpPr>
          <p:cNvPr id="23" name="Group 22" descr="Screenshot showing steps 9 and 10">
            <a:extLst>
              <a:ext uri="{FF2B5EF4-FFF2-40B4-BE49-F238E27FC236}">
                <a16:creationId xmlns:a16="http://schemas.microsoft.com/office/drawing/2014/main" id="{2800F73D-51AD-427A-A83D-E43CD5F7A78B}"/>
              </a:ext>
            </a:extLst>
          </p:cNvPr>
          <p:cNvGrpSpPr/>
          <p:nvPr/>
        </p:nvGrpSpPr>
        <p:grpSpPr>
          <a:xfrm>
            <a:off x="5343613" y="928071"/>
            <a:ext cx="4410528" cy="1252297"/>
            <a:chOff x="6217174" y="875307"/>
            <a:chExt cx="4410528" cy="1252297"/>
          </a:xfrm>
        </p:grpSpPr>
        <p:pic>
          <p:nvPicPr>
            <p:cNvPr id="25" name="Picture 24">
              <a:extLst>
                <a:ext uri="{FF2B5EF4-FFF2-40B4-BE49-F238E27FC236}">
                  <a16:creationId xmlns:a16="http://schemas.microsoft.com/office/drawing/2014/main" id="{3C6EFCAB-5FA4-4133-BF99-0B4CCFF4A603}"/>
                </a:ext>
              </a:extLst>
            </p:cNvPr>
            <p:cNvPicPr>
              <a:picLocks noChangeAspect="1"/>
            </p:cNvPicPr>
            <p:nvPr/>
          </p:nvPicPr>
          <p:blipFill>
            <a:blip r:embed="rId2"/>
            <a:srcRect/>
            <a:stretch/>
          </p:blipFill>
          <p:spPr>
            <a:xfrm>
              <a:off x="6728602" y="875307"/>
              <a:ext cx="3899100" cy="1112180"/>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0A37205C-0DD3-4480-930E-F1719793187B}"/>
                </a:ext>
              </a:extLst>
            </p:cNvPr>
            <p:cNvSpPr/>
            <p:nvPr/>
          </p:nvSpPr>
          <p:spPr>
            <a:xfrm>
              <a:off x="6217174" y="126479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9</a:t>
              </a:r>
              <a:endParaRPr lang="en-US" sz="1200" dirty="0"/>
            </a:p>
          </p:txBody>
        </p:sp>
        <p:sp>
          <p:nvSpPr>
            <p:cNvPr id="31" name="Rectangle: Rounded Corners 30">
              <a:extLst>
                <a:ext uri="{FF2B5EF4-FFF2-40B4-BE49-F238E27FC236}">
                  <a16:creationId xmlns:a16="http://schemas.microsoft.com/office/drawing/2014/main" id="{F7B9A0A4-AEA1-40F2-987A-1DDE6AC2CECE}"/>
                </a:ext>
              </a:extLst>
            </p:cNvPr>
            <p:cNvSpPr/>
            <p:nvPr/>
          </p:nvSpPr>
          <p:spPr>
            <a:xfrm>
              <a:off x="6755118" y="1334974"/>
              <a:ext cx="868448" cy="22031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1AD64AE5-851E-44C0-80B4-7A6C9662FE7F}"/>
                </a:ext>
              </a:extLst>
            </p:cNvPr>
            <p:cNvSpPr/>
            <p:nvPr/>
          </p:nvSpPr>
          <p:spPr>
            <a:xfrm>
              <a:off x="8472019" y="1770813"/>
              <a:ext cx="461009" cy="16787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439AA6D-A5B6-4FCB-9E0B-8F5AEAF24580}"/>
                </a:ext>
              </a:extLst>
            </p:cNvPr>
            <p:cNvSpPr/>
            <p:nvPr/>
          </p:nvSpPr>
          <p:spPr>
            <a:xfrm>
              <a:off x="7987945" y="1729538"/>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10</a:t>
              </a:r>
            </a:p>
          </p:txBody>
        </p:sp>
      </p:grpSp>
      <p:pic>
        <p:nvPicPr>
          <p:cNvPr id="41" name="Picture 40" descr="Screenshot showing milestones of study site in initiating state">
            <a:extLst>
              <a:ext uri="{FF2B5EF4-FFF2-40B4-BE49-F238E27FC236}">
                <a16:creationId xmlns:a16="http://schemas.microsoft.com/office/drawing/2014/main" id="{D1E2F112-A5EA-48DE-8C64-C474F6DF8AC2}"/>
              </a:ext>
            </a:extLst>
          </p:cNvPr>
          <p:cNvPicPr>
            <a:picLocks noChangeAspect="1"/>
          </p:cNvPicPr>
          <p:nvPr/>
        </p:nvPicPr>
        <p:blipFill>
          <a:blip r:embed="rId3"/>
          <a:srcRect/>
          <a:stretch/>
        </p:blipFill>
        <p:spPr>
          <a:xfrm>
            <a:off x="5343613" y="2416611"/>
            <a:ext cx="5998320" cy="1578762"/>
          </a:xfrm>
          <a:prstGeom prst="rect">
            <a:avLst/>
          </a:prstGeom>
          <a:ln>
            <a:noFill/>
          </a:ln>
          <a:effectLst>
            <a:outerShdw blurRad="292100" dist="139700" dir="2700000" algn="tl" rotWithShape="0">
              <a:srgbClr val="333333">
                <a:alpha val="65000"/>
              </a:srgbClr>
            </a:outerShdw>
          </a:effectLst>
        </p:spPr>
      </p:pic>
      <p:grpSp>
        <p:nvGrpSpPr>
          <p:cNvPr id="46" name="Group 45" descr="Screenshot showing step 12">
            <a:extLst>
              <a:ext uri="{FF2B5EF4-FFF2-40B4-BE49-F238E27FC236}">
                <a16:creationId xmlns:a16="http://schemas.microsoft.com/office/drawing/2014/main" id="{04DA6F9B-1D27-4685-B36C-8F197367ADE5}"/>
              </a:ext>
            </a:extLst>
          </p:cNvPr>
          <p:cNvGrpSpPr/>
          <p:nvPr/>
        </p:nvGrpSpPr>
        <p:grpSpPr>
          <a:xfrm>
            <a:off x="5315428" y="4442681"/>
            <a:ext cx="6034219" cy="972488"/>
            <a:chOff x="5936012" y="4511928"/>
            <a:chExt cx="6034219" cy="972488"/>
          </a:xfrm>
        </p:grpSpPr>
        <p:pic>
          <p:nvPicPr>
            <p:cNvPr id="47" name="Picture 46">
              <a:extLst>
                <a:ext uri="{FF2B5EF4-FFF2-40B4-BE49-F238E27FC236}">
                  <a16:creationId xmlns:a16="http://schemas.microsoft.com/office/drawing/2014/main" id="{2EA7D65B-F2E8-4925-B853-E8E8D927EC57}"/>
                </a:ext>
              </a:extLst>
            </p:cNvPr>
            <p:cNvPicPr>
              <a:picLocks noChangeAspect="1"/>
            </p:cNvPicPr>
            <p:nvPr/>
          </p:nvPicPr>
          <p:blipFill>
            <a:blip r:embed="rId4"/>
            <a:srcRect/>
            <a:stretch/>
          </p:blipFill>
          <p:spPr>
            <a:xfrm>
              <a:off x="5936012" y="4511928"/>
              <a:ext cx="6034219" cy="917792"/>
            </a:xfrm>
            <a:prstGeom prst="rect">
              <a:avLst/>
            </a:prstGeom>
            <a:ln>
              <a:noFill/>
            </a:ln>
            <a:effectLst>
              <a:outerShdw blurRad="292100" dist="139700" dir="2700000" algn="tl" rotWithShape="0">
                <a:srgbClr val="333333">
                  <a:alpha val="65000"/>
                </a:srgbClr>
              </a:outerShdw>
            </a:effectLst>
          </p:spPr>
        </p:pic>
        <p:sp>
          <p:nvSpPr>
            <p:cNvPr id="48" name="Oval 47">
              <a:extLst>
                <a:ext uri="{FF2B5EF4-FFF2-40B4-BE49-F238E27FC236}">
                  <a16:creationId xmlns:a16="http://schemas.microsoft.com/office/drawing/2014/main" id="{191DB386-F919-4D1E-8F6C-9E269B559E6C}"/>
                </a:ext>
              </a:extLst>
            </p:cNvPr>
            <p:cNvSpPr/>
            <p:nvPr/>
          </p:nvSpPr>
          <p:spPr>
            <a:xfrm>
              <a:off x="10069761" y="5086350"/>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12</a:t>
              </a:r>
            </a:p>
          </p:txBody>
        </p:sp>
        <p:sp>
          <p:nvSpPr>
            <p:cNvPr id="49" name="Rectangle: Rounded Corners 48">
              <a:extLst>
                <a:ext uri="{FF2B5EF4-FFF2-40B4-BE49-F238E27FC236}">
                  <a16:creationId xmlns:a16="http://schemas.microsoft.com/office/drawing/2014/main" id="{FEFB7BB6-6D5E-47CB-9324-42ECC67FD9D3}"/>
                </a:ext>
              </a:extLst>
            </p:cNvPr>
            <p:cNvSpPr/>
            <p:nvPr/>
          </p:nvSpPr>
          <p:spPr>
            <a:xfrm>
              <a:off x="10769384" y="5086350"/>
              <a:ext cx="387566" cy="16516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Rounded Corners 49">
              <a:extLst>
                <a:ext uri="{FF2B5EF4-FFF2-40B4-BE49-F238E27FC236}">
                  <a16:creationId xmlns:a16="http://schemas.microsoft.com/office/drawing/2014/main" id="{09AE6EAB-F06C-4ABA-8B78-DEEBF7FD5947}"/>
                </a:ext>
              </a:extLst>
            </p:cNvPr>
            <p:cNvSpPr/>
            <p:nvPr/>
          </p:nvSpPr>
          <p:spPr>
            <a:xfrm>
              <a:off x="11601969" y="4516924"/>
              <a:ext cx="313728" cy="21283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descr="Screenshot showing study site in active state">
            <a:extLst>
              <a:ext uri="{FF2B5EF4-FFF2-40B4-BE49-F238E27FC236}">
                <a16:creationId xmlns:a16="http://schemas.microsoft.com/office/drawing/2014/main" id="{BD0828E0-C2F0-483D-B791-1A2D6F6EE85A}"/>
              </a:ext>
            </a:extLst>
          </p:cNvPr>
          <p:cNvGrpSpPr/>
          <p:nvPr/>
        </p:nvGrpSpPr>
        <p:grpSpPr>
          <a:xfrm>
            <a:off x="5319022" y="5723102"/>
            <a:ext cx="6034219" cy="591141"/>
            <a:chOff x="5911304" y="5763199"/>
            <a:chExt cx="5837155" cy="544185"/>
          </a:xfrm>
        </p:grpSpPr>
        <p:pic>
          <p:nvPicPr>
            <p:cNvPr id="52" name="Picture 51">
              <a:extLst>
                <a:ext uri="{FF2B5EF4-FFF2-40B4-BE49-F238E27FC236}">
                  <a16:creationId xmlns:a16="http://schemas.microsoft.com/office/drawing/2014/main" id="{4B7C04EF-4ED1-4DA2-A99E-83FF613F45E4}"/>
                </a:ext>
              </a:extLst>
            </p:cNvPr>
            <p:cNvPicPr>
              <a:picLocks noChangeAspect="1"/>
            </p:cNvPicPr>
            <p:nvPr/>
          </p:nvPicPr>
          <p:blipFill>
            <a:blip r:embed="rId5"/>
            <a:srcRect/>
            <a:stretch/>
          </p:blipFill>
          <p:spPr>
            <a:xfrm>
              <a:off x="5911304" y="5763199"/>
              <a:ext cx="5837155" cy="544185"/>
            </a:xfrm>
            <a:prstGeom prst="rect">
              <a:avLst/>
            </a:prstGeom>
            <a:ln>
              <a:noFill/>
            </a:ln>
            <a:effectLst>
              <a:outerShdw blurRad="292100" dist="139700" dir="2700000" algn="tl" rotWithShape="0">
                <a:srgbClr val="333333">
                  <a:alpha val="65000"/>
                </a:srgbClr>
              </a:outerShdw>
            </a:effectLst>
          </p:spPr>
        </p:pic>
        <p:sp>
          <p:nvSpPr>
            <p:cNvPr id="53" name="Rectangle: Rounded Corners 52">
              <a:extLst>
                <a:ext uri="{FF2B5EF4-FFF2-40B4-BE49-F238E27FC236}">
                  <a16:creationId xmlns:a16="http://schemas.microsoft.com/office/drawing/2014/main" id="{82170722-158C-409E-82FD-B41BFF76BD53}"/>
                </a:ext>
              </a:extLst>
            </p:cNvPr>
            <p:cNvSpPr/>
            <p:nvPr/>
          </p:nvSpPr>
          <p:spPr>
            <a:xfrm>
              <a:off x="9343878" y="6030132"/>
              <a:ext cx="1254227" cy="23196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D3FAA858-29E7-48A0-9D15-1540834F00D9}"/>
                </a:ext>
              </a:extLst>
            </p:cNvPr>
            <p:cNvSpPr/>
            <p:nvPr/>
          </p:nvSpPr>
          <p:spPr>
            <a:xfrm>
              <a:off x="6918256" y="5763199"/>
              <a:ext cx="587483" cy="17879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967983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79DCC6-1525-4FC8-AC33-8154B199AE1E}"/>
              </a:ext>
            </a:extLst>
          </p:cNvPr>
          <p:cNvSpPr>
            <a:spLocks noGrp="1"/>
          </p:cNvSpPr>
          <p:nvPr>
            <p:ph type="body" sz="quarter" idx="13"/>
          </p:nvPr>
        </p:nvSpPr>
        <p:spPr/>
        <p:txBody>
          <a:bodyPr/>
          <a:lstStyle/>
          <a:p>
            <a:r>
              <a:rPr lang="en-US"/>
              <a:t>Bulk Action</a:t>
            </a:r>
          </a:p>
        </p:txBody>
      </p:sp>
      <p:sp>
        <p:nvSpPr>
          <p:cNvPr id="4" name="Title 3">
            <a:extLst>
              <a:ext uri="{FF2B5EF4-FFF2-40B4-BE49-F238E27FC236}">
                <a16:creationId xmlns:a16="http://schemas.microsoft.com/office/drawing/2014/main" id="{46F69928-2943-4DB0-8776-5C27B73358B0}"/>
              </a:ext>
            </a:extLst>
          </p:cNvPr>
          <p:cNvSpPr>
            <a:spLocks noGrp="1"/>
          </p:cNvSpPr>
          <p:nvPr>
            <p:ph type="title"/>
          </p:nvPr>
        </p:nvSpPr>
        <p:spPr/>
        <p:txBody>
          <a:bodyPr/>
          <a:lstStyle/>
          <a:p>
            <a:r>
              <a:rPr lang="en-US" dirty="0"/>
              <a:t>Activate Multiple Study Countries</a:t>
            </a:r>
          </a:p>
        </p:txBody>
      </p:sp>
      <p:sp>
        <p:nvSpPr>
          <p:cNvPr id="7" name="Content Placeholder 1">
            <a:extLst>
              <a:ext uri="{FF2B5EF4-FFF2-40B4-BE49-F238E27FC236}">
                <a16:creationId xmlns:a16="http://schemas.microsoft.com/office/drawing/2014/main" id="{F30BAAB8-0752-4BA7-BCEA-37D03DA635DA}"/>
              </a:ext>
            </a:extLst>
          </p:cNvPr>
          <p:cNvSpPr txBox="1">
            <a:spLocks/>
          </p:cNvSpPr>
          <p:nvPr/>
        </p:nvSpPr>
        <p:spPr>
          <a:xfrm>
            <a:off x="576017" y="1486746"/>
            <a:ext cx="4051698" cy="4944367"/>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800" dirty="0"/>
              <a:t>From your Study Page, navigate to the </a:t>
            </a:r>
            <a:r>
              <a:rPr lang="en-US" sz="1800" b="1" dirty="0"/>
              <a:t>Study</a:t>
            </a:r>
            <a:r>
              <a:rPr lang="en-US" sz="1800" dirty="0"/>
              <a:t> </a:t>
            </a:r>
            <a:r>
              <a:rPr lang="en-US" sz="1800" b="1" dirty="0"/>
              <a:t>Countries</a:t>
            </a:r>
            <a:r>
              <a:rPr lang="en-US" sz="1800" dirty="0"/>
              <a:t> section</a:t>
            </a:r>
          </a:p>
          <a:p>
            <a:pPr marL="457200" indent="-457200">
              <a:buFont typeface="+mj-lt"/>
              <a:buAutoNum type="arabicPeriod"/>
            </a:pPr>
            <a:r>
              <a:rPr lang="en-US" sz="1800" dirty="0"/>
              <a:t>Click </a:t>
            </a:r>
            <a:r>
              <a:rPr lang="en-US" sz="1800" b="1" dirty="0"/>
              <a:t>Show in Tab </a:t>
            </a:r>
            <a:r>
              <a:rPr lang="en-US" sz="1800" dirty="0"/>
              <a:t>to open a page with the list of all Study Countries for your Study</a:t>
            </a:r>
          </a:p>
          <a:p>
            <a:pPr marL="457200" indent="-457200">
              <a:buFont typeface="+mj-lt"/>
              <a:buAutoNum type="arabicPeriod"/>
            </a:pPr>
            <a:r>
              <a:rPr lang="en-US" sz="1800" dirty="0"/>
              <a:t>On the </a:t>
            </a:r>
            <a:r>
              <a:rPr lang="en-US" sz="1800" b="1" dirty="0"/>
              <a:t>Study Countries </a:t>
            </a:r>
            <a:r>
              <a:rPr lang="en-US" sz="1800" dirty="0"/>
              <a:t>page, navigate to the </a:t>
            </a:r>
            <a:r>
              <a:rPr lang="en-US" sz="1800" b="1" dirty="0"/>
              <a:t>Ellipses </a:t>
            </a:r>
            <a:r>
              <a:rPr lang="en-US" sz="1800" dirty="0"/>
              <a:t>and choose </a:t>
            </a:r>
            <a:r>
              <a:rPr lang="en-US" sz="1800" b="1" dirty="0"/>
              <a:t>“Perform Bulk Action &gt;&gt;All XX Records”</a:t>
            </a:r>
          </a:p>
          <a:p>
            <a:pPr marL="457200" indent="-457200">
              <a:buFont typeface="+mj-lt"/>
              <a:buAutoNum type="arabicPeriod" startAt="9"/>
            </a:pPr>
            <a:endParaRPr lang="en-US" sz="2000" dirty="0"/>
          </a:p>
          <a:p>
            <a:pPr marL="457200" indent="-457200">
              <a:buFont typeface="+mj-lt"/>
              <a:buAutoNum type="arabicPeriod" startAt="9"/>
            </a:pPr>
            <a:endParaRPr lang="en-US" sz="2000" dirty="0"/>
          </a:p>
          <a:p>
            <a:pPr marL="457200" indent="-457200">
              <a:buFont typeface="+mj-lt"/>
              <a:buAutoNum type="arabicPeriod" startAt="9"/>
            </a:pPr>
            <a:endParaRPr lang="en-US" sz="2000" dirty="0"/>
          </a:p>
        </p:txBody>
      </p:sp>
      <p:pic>
        <p:nvPicPr>
          <p:cNvPr id="50" name="Picture 49" descr="Screenshot showing steps 1 and 2">
            <a:extLst>
              <a:ext uri="{FF2B5EF4-FFF2-40B4-BE49-F238E27FC236}">
                <a16:creationId xmlns:a16="http://schemas.microsoft.com/office/drawing/2014/main" id="{50A89E95-B4B6-494A-B279-5FC8382ECA64}"/>
              </a:ext>
            </a:extLst>
          </p:cNvPr>
          <p:cNvPicPr>
            <a:picLocks noChangeAspect="1"/>
          </p:cNvPicPr>
          <p:nvPr/>
        </p:nvPicPr>
        <p:blipFill>
          <a:blip r:embed="rId2"/>
          <a:stretch>
            <a:fillRect/>
          </a:stretch>
        </p:blipFill>
        <p:spPr>
          <a:xfrm>
            <a:off x="5488560" y="1565867"/>
            <a:ext cx="5562886" cy="2051155"/>
          </a:xfrm>
          <a:prstGeom prst="rect">
            <a:avLst/>
          </a:prstGeom>
          <a:ln>
            <a:noFill/>
          </a:ln>
          <a:effectLst>
            <a:outerShdw blurRad="292100" dist="139700" dir="2700000" algn="tl" rotWithShape="0">
              <a:srgbClr val="333333">
                <a:alpha val="65000"/>
              </a:srgbClr>
            </a:outerShdw>
          </a:effectLst>
        </p:spPr>
      </p:pic>
      <p:sp>
        <p:nvSpPr>
          <p:cNvPr id="51" name="Oval 50">
            <a:extLst>
              <a:ext uri="{FF2B5EF4-FFF2-40B4-BE49-F238E27FC236}">
                <a16:creationId xmlns:a16="http://schemas.microsoft.com/office/drawing/2014/main" id="{E1613EA4-6AD7-420F-966E-839F278591E3}"/>
              </a:ext>
            </a:extLst>
          </p:cNvPr>
          <p:cNvSpPr/>
          <p:nvPr/>
        </p:nvSpPr>
        <p:spPr>
          <a:xfrm>
            <a:off x="6513194" y="1931603"/>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a:t>
            </a:r>
            <a:endParaRPr lang="en-US" sz="1200" dirty="0"/>
          </a:p>
        </p:txBody>
      </p:sp>
      <p:sp>
        <p:nvSpPr>
          <p:cNvPr id="52" name="Rectangle: Rounded Corners 51">
            <a:extLst>
              <a:ext uri="{FF2B5EF4-FFF2-40B4-BE49-F238E27FC236}">
                <a16:creationId xmlns:a16="http://schemas.microsoft.com/office/drawing/2014/main" id="{C0E18EC9-68FE-4C16-AA70-9D17D1FE6B2C}"/>
              </a:ext>
              <a:ext uri="{C183D7F6-B498-43B3-948B-1728B52AA6E4}">
                <adec:decorative xmlns:adec="http://schemas.microsoft.com/office/drawing/2017/decorative" val="1"/>
              </a:ext>
            </a:extLst>
          </p:cNvPr>
          <p:cNvSpPr/>
          <p:nvPr/>
        </p:nvSpPr>
        <p:spPr>
          <a:xfrm>
            <a:off x="5488560" y="2094903"/>
            <a:ext cx="1193592" cy="20265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51BD972-4855-47CB-9B25-4A9F3BA415D9}"/>
              </a:ext>
            </a:extLst>
          </p:cNvPr>
          <p:cNvSpPr/>
          <p:nvPr/>
        </p:nvSpPr>
        <p:spPr>
          <a:xfrm>
            <a:off x="9467751" y="2045323"/>
            <a:ext cx="461008" cy="457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600" dirty="0"/>
              <a:t>2</a:t>
            </a:r>
            <a:endParaRPr lang="en-US" sz="1200" dirty="0"/>
          </a:p>
        </p:txBody>
      </p:sp>
      <p:sp>
        <p:nvSpPr>
          <p:cNvPr id="55" name="Rectangle: Rounded Corners 54">
            <a:extLst>
              <a:ext uri="{FF2B5EF4-FFF2-40B4-BE49-F238E27FC236}">
                <a16:creationId xmlns:a16="http://schemas.microsoft.com/office/drawing/2014/main" id="{AF8CAD02-C204-410B-A44B-5B5608987ECB}"/>
              </a:ext>
              <a:ext uri="{C183D7F6-B498-43B3-948B-1728B52AA6E4}">
                <adec:decorative xmlns:adec="http://schemas.microsoft.com/office/drawing/2017/decorative" val="1"/>
              </a:ext>
            </a:extLst>
          </p:cNvPr>
          <p:cNvSpPr/>
          <p:nvPr/>
        </p:nvSpPr>
        <p:spPr>
          <a:xfrm>
            <a:off x="10012668" y="2184338"/>
            <a:ext cx="666815" cy="24416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descr="Screenshot showing step 3">
            <a:extLst>
              <a:ext uri="{FF2B5EF4-FFF2-40B4-BE49-F238E27FC236}">
                <a16:creationId xmlns:a16="http://schemas.microsoft.com/office/drawing/2014/main" id="{9AFE176B-45F3-4E5C-90BB-0E4599DE354A}"/>
              </a:ext>
            </a:extLst>
          </p:cNvPr>
          <p:cNvGrpSpPr/>
          <p:nvPr/>
        </p:nvGrpSpPr>
        <p:grpSpPr>
          <a:xfrm>
            <a:off x="4809709" y="4235493"/>
            <a:ext cx="6631948" cy="1435809"/>
            <a:chOff x="5108147" y="4021844"/>
            <a:chExt cx="6807550" cy="1428823"/>
          </a:xfrm>
        </p:grpSpPr>
        <p:pic>
          <p:nvPicPr>
            <p:cNvPr id="59" name="Picture 58">
              <a:extLst>
                <a:ext uri="{FF2B5EF4-FFF2-40B4-BE49-F238E27FC236}">
                  <a16:creationId xmlns:a16="http://schemas.microsoft.com/office/drawing/2014/main" id="{040B8B87-7C4F-4015-B927-9298CD3CF7A7}"/>
                </a:ext>
              </a:extLst>
            </p:cNvPr>
            <p:cNvPicPr>
              <a:picLocks noChangeAspect="1"/>
            </p:cNvPicPr>
            <p:nvPr/>
          </p:nvPicPr>
          <p:blipFill>
            <a:blip r:embed="rId3"/>
            <a:stretch>
              <a:fillRect/>
            </a:stretch>
          </p:blipFill>
          <p:spPr>
            <a:xfrm>
              <a:off x="5108147" y="4021844"/>
              <a:ext cx="6807550" cy="1428823"/>
            </a:xfrm>
            <a:prstGeom prst="rect">
              <a:avLst/>
            </a:prstGeom>
            <a:ln>
              <a:noFill/>
            </a:ln>
            <a:effectLst>
              <a:outerShdw blurRad="292100" dist="139700" dir="2700000" algn="tl" rotWithShape="0">
                <a:srgbClr val="333333">
                  <a:alpha val="65000"/>
                </a:srgbClr>
              </a:outerShdw>
            </a:effectLst>
          </p:spPr>
        </p:pic>
        <p:sp>
          <p:nvSpPr>
            <p:cNvPr id="62" name="Oval 61">
              <a:extLst>
                <a:ext uri="{FF2B5EF4-FFF2-40B4-BE49-F238E27FC236}">
                  <a16:creationId xmlns:a16="http://schemas.microsoft.com/office/drawing/2014/main" id="{A92BC8DB-9A7C-4DAB-AC59-00B225B1FED2}"/>
                </a:ext>
              </a:extLst>
            </p:cNvPr>
            <p:cNvSpPr/>
            <p:nvPr/>
          </p:nvSpPr>
          <p:spPr>
            <a:xfrm>
              <a:off x="9698255" y="4695390"/>
              <a:ext cx="461008" cy="457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600" dirty="0"/>
                <a:t>3</a:t>
              </a:r>
              <a:endParaRPr lang="en-US" sz="1200" dirty="0"/>
            </a:p>
          </p:txBody>
        </p:sp>
        <p:sp>
          <p:nvSpPr>
            <p:cNvPr id="63" name="Rectangle: Rounded Corners 62">
              <a:extLst>
                <a:ext uri="{FF2B5EF4-FFF2-40B4-BE49-F238E27FC236}">
                  <a16:creationId xmlns:a16="http://schemas.microsoft.com/office/drawing/2014/main" id="{C4677B36-8B51-4A07-85D2-782E397042E3}"/>
                </a:ext>
              </a:extLst>
            </p:cNvPr>
            <p:cNvSpPr/>
            <p:nvPr/>
          </p:nvSpPr>
          <p:spPr>
            <a:xfrm>
              <a:off x="10346075" y="4871772"/>
              <a:ext cx="1150705" cy="38762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B9ED763-E509-45BA-B542-444301DF28E9}"/>
                </a:ext>
              </a:extLst>
            </p:cNvPr>
            <p:cNvSpPr/>
            <p:nvPr/>
          </p:nvSpPr>
          <p:spPr>
            <a:xfrm>
              <a:off x="11679268" y="4143411"/>
              <a:ext cx="236429" cy="24097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585007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79DCC6-1525-4FC8-AC33-8154B199AE1E}"/>
              </a:ext>
            </a:extLst>
          </p:cNvPr>
          <p:cNvSpPr>
            <a:spLocks noGrp="1"/>
          </p:cNvSpPr>
          <p:nvPr>
            <p:ph type="body" sz="quarter" idx="13"/>
          </p:nvPr>
        </p:nvSpPr>
        <p:spPr/>
        <p:txBody>
          <a:bodyPr/>
          <a:lstStyle/>
          <a:p>
            <a:r>
              <a:rPr lang="en-US"/>
              <a:t>Bulk Action</a:t>
            </a:r>
          </a:p>
        </p:txBody>
      </p:sp>
      <p:sp>
        <p:nvSpPr>
          <p:cNvPr id="4" name="Title 3">
            <a:extLst>
              <a:ext uri="{FF2B5EF4-FFF2-40B4-BE49-F238E27FC236}">
                <a16:creationId xmlns:a16="http://schemas.microsoft.com/office/drawing/2014/main" id="{46F69928-2943-4DB0-8776-5C27B73358B0}"/>
              </a:ext>
            </a:extLst>
          </p:cNvPr>
          <p:cNvSpPr>
            <a:spLocks noGrp="1"/>
          </p:cNvSpPr>
          <p:nvPr>
            <p:ph type="title"/>
          </p:nvPr>
        </p:nvSpPr>
        <p:spPr/>
        <p:txBody>
          <a:bodyPr/>
          <a:lstStyle/>
          <a:p>
            <a:r>
              <a:rPr lang="en-US" dirty="0"/>
              <a:t>Activate Multiple Study Countries</a:t>
            </a:r>
          </a:p>
        </p:txBody>
      </p:sp>
      <p:sp>
        <p:nvSpPr>
          <p:cNvPr id="7" name="Content Placeholder 1">
            <a:extLst>
              <a:ext uri="{FF2B5EF4-FFF2-40B4-BE49-F238E27FC236}">
                <a16:creationId xmlns:a16="http://schemas.microsoft.com/office/drawing/2014/main" id="{F30BAAB8-0752-4BA7-BCEA-37D03DA635DA}"/>
              </a:ext>
            </a:extLst>
          </p:cNvPr>
          <p:cNvSpPr txBox="1">
            <a:spLocks/>
          </p:cNvSpPr>
          <p:nvPr/>
        </p:nvSpPr>
        <p:spPr>
          <a:xfrm>
            <a:off x="657098" y="1577123"/>
            <a:ext cx="4113255" cy="4237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en-US" sz="1800" dirty="0"/>
              <a:t>Use the checkboxes to the left to select the </a:t>
            </a:r>
            <a:r>
              <a:rPr lang="en-US" sz="1800" b="1" dirty="0"/>
              <a:t>Study Countries </a:t>
            </a:r>
            <a:r>
              <a:rPr lang="en-US" sz="1800" dirty="0"/>
              <a:t>you want to activate and click </a:t>
            </a:r>
            <a:r>
              <a:rPr lang="en-US" sz="1800" b="1" dirty="0"/>
              <a:t>Next</a:t>
            </a:r>
            <a:r>
              <a:rPr lang="en-US" sz="1800" dirty="0"/>
              <a:t> </a:t>
            </a:r>
          </a:p>
          <a:p>
            <a:pPr marL="457200" indent="-457200">
              <a:buFont typeface="+mj-lt"/>
              <a:buAutoNum type="arabicPeriod" startAt="4"/>
            </a:pPr>
            <a:r>
              <a:rPr lang="en-US" sz="1800" dirty="0"/>
              <a:t>In the checkbox to the left, select </a:t>
            </a:r>
            <a:r>
              <a:rPr lang="en-US" sz="1800" b="1" dirty="0"/>
              <a:t>“Manage Lifecycle &gt;&gt; Change State”</a:t>
            </a:r>
            <a:r>
              <a:rPr lang="en-US" sz="1800" dirty="0"/>
              <a:t> action and click </a:t>
            </a:r>
            <a:r>
              <a:rPr lang="en-US" sz="1800" b="1" dirty="0"/>
              <a:t>Next</a:t>
            </a:r>
          </a:p>
          <a:p>
            <a:pPr lvl="1"/>
            <a:r>
              <a:rPr lang="en-US" sz="1300" dirty="0"/>
              <a:t>All selected Study Countries must be in the Initiating lifecycle state in order to move to Active</a:t>
            </a:r>
            <a:endParaRPr lang="en-US" sz="1300" b="1" dirty="0"/>
          </a:p>
          <a:p>
            <a:pPr marL="457200" indent="-457200">
              <a:buFont typeface="+mj-lt"/>
              <a:buAutoNum type="arabicPeriod" startAt="4"/>
            </a:pPr>
            <a:endParaRPr lang="en-US" sz="2000" dirty="0"/>
          </a:p>
          <a:p>
            <a:pPr marL="0" indent="0">
              <a:buNone/>
            </a:pPr>
            <a:endParaRPr lang="en-US" sz="2000" dirty="0"/>
          </a:p>
          <a:p>
            <a:pPr marL="457200" indent="-457200">
              <a:buFont typeface="+mj-lt"/>
              <a:buAutoNum type="arabicPeriod" startAt="4"/>
            </a:pPr>
            <a:endParaRPr lang="en-US" sz="2000" dirty="0"/>
          </a:p>
          <a:p>
            <a:pPr marL="457200" indent="-457200">
              <a:buFont typeface="+mj-lt"/>
              <a:buAutoNum type="arabicPeriod" startAt="4"/>
            </a:pPr>
            <a:endParaRPr lang="en-US" sz="2000" dirty="0"/>
          </a:p>
        </p:txBody>
      </p:sp>
      <p:grpSp>
        <p:nvGrpSpPr>
          <p:cNvPr id="26" name="Group 25" descr="Screenshot showing step 5">
            <a:extLst>
              <a:ext uri="{FF2B5EF4-FFF2-40B4-BE49-F238E27FC236}">
                <a16:creationId xmlns:a16="http://schemas.microsoft.com/office/drawing/2014/main" id="{10221619-68E8-47C4-8B78-1C346040DD7C}"/>
              </a:ext>
            </a:extLst>
          </p:cNvPr>
          <p:cNvGrpSpPr/>
          <p:nvPr/>
        </p:nvGrpSpPr>
        <p:grpSpPr>
          <a:xfrm>
            <a:off x="5043936" y="3799984"/>
            <a:ext cx="6871761" cy="1678356"/>
            <a:chOff x="5201615" y="3750999"/>
            <a:chExt cx="6871761" cy="1678356"/>
          </a:xfrm>
        </p:grpSpPr>
        <p:pic>
          <p:nvPicPr>
            <p:cNvPr id="22" name="Picture 21">
              <a:extLst>
                <a:ext uri="{FF2B5EF4-FFF2-40B4-BE49-F238E27FC236}">
                  <a16:creationId xmlns:a16="http://schemas.microsoft.com/office/drawing/2014/main" id="{04B80A92-2A12-4B41-AAEB-A5684CF88D1C}"/>
                </a:ext>
              </a:extLst>
            </p:cNvPr>
            <p:cNvPicPr>
              <a:picLocks noChangeAspect="1"/>
            </p:cNvPicPr>
            <p:nvPr/>
          </p:nvPicPr>
          <p:blipFill>
            <a:blip r:embed="rId2"/>
            <a:stretch>
              <a:fillRect/>
            </a:stretch>
          </p:blipFill>
          <p:spPr>
            <a:xfrm>
              <a:off x="5201615" y="3750999"/>
              <a:ext cx="6871761" cy="1678356"/>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486F86D7-0A92-46A6-8388-2850DA489590}"/>
                </a:ext>
              </a:extLst>
            </p:cNvPr>
            <p:cNvSpPr/>
            <p:nvPr/>
          </p:nvSpPr>
          <p:spPr>
            <a:xfrm>
              <a:off x="6249706" y="478452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endParaRPr lang="en-US" sz="1200" dirty="0"/>
            </a:p>
          </p:txBody>
        </p:sp>
        <p:sp>
          <p:nvSpPr>
            <p:cNvPr id="24" name="Rectangle: Rounded Corners 23">
              <a:extLst>
                <a:ext uri="{FF2B5EF4-FFF2-40B4-BE49-F238E27FC236}">
                  <a16:creationId xmlns:a16="http://schemas.microsoft.com/office/drawing/2014/main" id="{BFDF4ABB-6543-44E0-94E1-D9A92C9A64E7}"/>
                </a:ext>
              </a:extLst>
            </p:cNvPr>
            <p:cNvSpPr/>
            <p:nvPr/>
          </p:nvSpPr>
          <p:spPr>
            <a:xfrm>
              <a:off x="5227650" y="4983557"/>
              <a:ext cx="894385" cy="19903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788CD5E-ED39-4F7D-8D0D-05B194A61F44}"/>
                </a:ext>
              </a:extLst>
            </p:cNvPr>
            <p:cNvSpPr/>
            <p:nvPr/>
          </p:nvSpPr>
          <p:spPr>
            <a:xfrm>
              <a:off x="11652404" y="5162041"/>
              <a:ext cx="420972" cy="24676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descr="Screenshot showing step 4">
            <a:extLst>
              <a:ext uri="{FF2B5EF4-FFF2-40B4-BE49-F238E27FC236}">
                <a16:creationId xmlns:a16="http://schemas.microsoft.com/office/drawing/2014/main" id="{DC362D53-05EE-4AB6-962D-85AF2CE882A1}"/>
              </a:ext>
            </a:extLst>
          </p:cNvPr>
          <p:cNvGrpSpPr/>
          <p:nvPr/>
        </p:nvGrpSpPr>
        <p:grpSpPr>
          <a:xfrm>
            <a:off x="5155414" y="1577123"/>
            <a:ext cx="6661730" cy="1753417"/>
            <a:chOff x="5321228" y="1372529"/>
            <a:chExt cx="6661730" cy="1753417"/>
          </a:xfrm>
        </p:grpSpPr>
        <p:pic>
          <p:nvPicPr>
            <p:cNvPr id="28" name="Picture 27">
              <a:extLst>
                <a:ext uri="{FF2B5EF4-FFF2-40B4-BE49-F238E27FC236}">
                  <a16:creationId xmlns:a16="http://schemas.microsoft.com/office/drawing/2014/main" id="{2C696A66-6387-4C45-9B4C-9069B7776199}"/>
                </a:ext>
              </a:extLst>
            </p:cNvPr>
            <p:cNvPicPr>
              <a:picLocks noChangeAspect="1"/>
            </p:cNvPicPr>
            <p:nvPr/>
          </p:nvPicPr>
          <p:blipFill>
            <a:blip r:embed="rId3"/>
            <a:stretch>
              <a:fillRect/>
            </a:stretch>
          </p:blipFill>
          <p:spPr>
            <a:xfrm>
              <a:off x="5321228" y="1509678"/>
              <a:ext cx="6661729" cy="1616268"/>
            </a:xfrm>
            <a:prstGeom prst="rect">
              <a:avLst/>
            </a:prstGeom>
            <a:ln>
              <a:noFill/>
            </a:ln>
            <a:effectLst>
              <a:outerShdw blurRad="292100" dist="139700" dir="2700000" algn="tl" rotWithShape="0">
                <a:srgbClr val="333333">
                  <a:alpha val="65000"/>
                </a:srgbClr>
              </a:outerShdw>
            </a:effectLst>
          </p:spPr>
        </p:pic>
        <p:sp>
          <p:nvSpPr>
            <p:cNvPr id="29" name="Rectangle: Rounded Corners 28">
              <a:extLst>
                <a:ext uri="{FF2B5EF4-FFF2-40B4-BE49-F238E27FC236}">
                  <a16:creationId xmlns:a16="http://schemas.microsoft.com/office/drawing/2014/main" id="{E2CAB908-2371-416F-A7D6-DB3AFC99171E}"/>
                </a:ext>
              </a:extLst>
            </p:cNvPr>
            <p:cNvSpPr/>
            <p:nvPr/>
          </p:nvSpPr>
          <p:spPr>
            <a:xfrm>
              <a:off x="5350384" y="2318590"/>
              <a:ext cx="222024" cy="67809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72E45CB8-E578-4BB7-98BB-50C3BC405DF4}"/>
                </a:ext>
              </a:extLst>
            </p:cNvPr>
            <p:cNvSpPr/>
            <p:nvPr/>
          </p:nvSpPr>
          <p:spPr>
            <a:xfrm>
              <a:off x="11616781" y="1528680"/>
              <a:ext cx="366177" cy="24469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7C0BE99-D6FC-4CB9-BC60-540A118672A9}"/>
                </a:ext>
              </a:extLst>
            </p:cNvPr>
            <p:cNvSpPr/>
            <p:nvPr/>
          </p:nvSpPr>
          <p:spPr>
            <a:xfrm>
              <a:off x="6609670" y="1372529"/>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4</a:t>
              </a:r>
            </a:p>
          </p:txBody>
        </p:sp>
      </p:grpSp>
    </p:spTree>
    <p:extLst>
      <p:ext uri="{BB962C8B-B14F-4D97-AF65-F5344CB8AC3E}">
        <p14:creationId xmlns:p14="http://schemas.microsoft.com/office/powerpoint/2010/main" val="2223074425"/>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79DCC6-1525-4FC8-AC33-8154B199AE1E}"/>
              </a:ext>
            </a:extLst>
          </p:cNvPr>
          <p:cNvSpPr>
            <a:spLocks noGrp="1"/>
          </p:cNvSpPr>
          <p:nvPr>
            <p:ph type="body" sz="quarter" idx="13"/>
          </p:nvPr>
        </p:nvSpPr>
        <p:spPr/>
        <p:txBody>
          <a:bodyPr/>
          <a:lstStyle/>
          <a:p>
            <a:r>
              <a:rPr lang="en-US"/>
              <a:t>Bulk Action</a:t>
            </a:r>
          </a:p>
        </p:txBody>
      </p:sp>
      <p:sp>
        <p:nvSpPr>
          <p:cNvPr id="4" name="Title 3">
            <a:extLst>
              <a:ext uri="{FF2B5EF4-FFF2-40B4-BE49-F238E27FC236}">
                <a16:creationId xmlns:a16="http://schemas.microsoft.com/office/drawing/2014/main" id="{46F69928-2943-4DB0-8776-5C27B73358B0}"/>
              </a:ext>
            </a:extLst>
          </p:cNvPr>
          <p:cNvSpPr>
            <a:spLocks noGrp="1"/>
          </p:cNvSpPr>
          <p:nvPr>
            <p:ph type="title"/>
          </p:nvPr>
        </p:nvSpPr>
        <p:spPr/>
        <p:txBody>
          <a:bodyPr/>
          <a:lstStyle/>
          <a:p>
            <a:r>
              <a:rPr lang="en-US"/>
              <a:t>Activate Multiple Study Countries</a:t>
            </a:r>
          </a:p>
        </p:txBody>
      </p:sp>
      <p:sp>
        <p:nvSpPr>
          <p:cNvPr id="7" name="Content Placeholder 1">
            <a:extLst>
              <a:ext uri="{FF2B5EF4-FFF2-40B4-BE49-F238E27FC236}">
                <a16:creationId xmlns:a16="http://schemas.microsoft.com/office/drawing/2014/main" id="{F30BAAB8-0752-4BA7-BCEA-37D03DA635DA}"/>
              </a:ext>
            </a:extLst>
          </p:cNvPr>
          <p:cNvSpPr txBox="1">
            <a:spLocks/>
          </p:cNvSpPr>
          <p:nvPr/>
        </p:nvSpPr>
        <p:spPr>
          <a:xfrm>
            <a:off x="531317" y="1524083"/>
            <a:ext cx="4053714" cy="51054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pPr>
            <a:r>
              <a:rPr lang="en-US" sz="1800" dirty="0"/>
              <a:t>In the checkbox to the left, select </a:t>
            </a:r>
            <a:r>
              <a:rPr lang="en-US" sz="1800" b="1" dirty="0"/>
              <a:t>“First Site Initiated” </a:t>
            </a:r>
            <a:r>
              <a:rPr lang="en-US" sz="1800" dirty="0"/>
              <a:t>and click </a:t>
            </a:r>
            <a:r>
              <a:rPr lang="en-US" sz="1800" b="1" dirty="0"/>
              <a:t>Next</a:t>
            </a:r>
            <a:endParaRPr lang="en-US" sz="1800" dirty="0"/>
          </a:p>
          <a:p>
            <a:pPr marL="457200" indent="-457200">
              <a:buFont typeface="+mj-lt"/>
              <a:buAutoNum type="arabicPeriod" startAt="6"/>
            </a:pPr>
            <a:r>
              <a:rPr lang="en-US" sz="1800" dirty="0"/>
              <a:t>Review the </a:t>
            </a:r>
            <a:r>
              <a:rPr lang="en-US" sz="1800" b="1" dirty="0"/>
              <a:t>Summary</a:t>
            </a:r>
            <a:r>
              <a:rPr lang="en-US" sz="1800" dirty="0"/>
              <a:t> of the changes and if correct, click </a:t>
            </a:r>
            <a:r>
              <a:rPr lang="en-US" sz="1800" b="1" dirty="0"/>
              <a:t>Finish</a:t>
            </a:r>
          </a:p>
          <a:p>
            <a:pPr marL="457200" indent="-457200">
              <a:buFont typeface="+mj-lt"/>
              <a:buAutoNum type="arabicPeriod" startAt="6"/>
            </a:pPr>
            <a:endParaRPr lang="en-US" dirty="0"/>
          </a:p>
          <a:p>
            <a:pPr marL="457200" indent="-457200">
              <a:buFont typeface="+mj-lt"/>
              <a:buAutoNum type="arabicPeriod" startAt="6"/>
            </a:pPr>
            <a:endParaRPr lang="en-US" dirty="0"/>
          </a:p>
          <a:p>
            <a:pPr marL="457200" indent="-457200">
              <a:buFont typeface="+mj-lt"/>
              <a:buAutoNum type="arabicPeriod" startAt="6"/>
            </a:pPr>
            <a:endParaRPr lang="en-US" dirty="0"/>
          </a:p>
        </p:txBody>
      </p:sp>
      <p:grpSp>
        <p:nvGrpSpPr>
          <p:cNvPr id="2" name="Group 1" descr="Screenshot showing step 6">
            <a:extLst>
              <a:ext uri="{FF2B5EF4-FFF2-40B4-BE49-F238E27FC236}">
                <a16:creationId xmlns:a16="http://schemas.microsoft.com/office/drawing/2014/main" id="{FB2F6D6C-6FCB-CF4F-BD20-2BD7919E5A2A}"/>
              </a:ext>
            </a:extLst>
          </p:cNvPr>
          <p:cNvGrpSpPr/>
          <p:nvPr/>
        </p:nvGrpSpPr>
        <p:grpSpPr>
          <a:xfrm>
            <a:off x="5364313" y="1720715"/>
            <a:ext cx="6551384" cy="1190170"/>
            <a:chOff x="5460700" y="1658058"/>
            <a:chExt cx="6551384" cy="1190170"/>
          </a:xfrm>
        </p:grpSpPr>
        <p:pic>
          <p:nvPicPr>
            <p:cNvPr id="11" name="Picture 10">
              <a:extLst>
                <a:ext uri="{FF2B5EF4-FFF2-40B4-BE49-F238E27FC236}">
                  <a16:creationId xmlns:a16="http://schemas.microsoft.com/office/drawing/2014/main" id="{C0B7843D-6275-4104-A15B-1F6D3DEC2083}"/>
                </a:ext>
              </a:extLst>
            </p:cNvPr>
            <p:cNvPicPr>
              <a:picLocks noChangeAspect="1"/>
            </p:cNvPicPr>
            <p:nvPr/>
          </p:nvPicPr>
          <p:blipFill>
            <a:blip r:embed="rId2"/>
            <a:stretch>
              <a:fillRect/>
            </a:stretch>
          </p:blipFill>
          <p:spPr>
            <a:xfrm>
              <a:off x="5460700" y="1658058"/>
              <a:ext cx="6463690" cy="1190170"/>
            </a:xfrm>
            <a:prstGeom prst="rect">
              <a:avLst/>
            </a:prstGeom>
            <a:ln>
              <a:noFill/>
            </a:ln>
            <a:effectLst>
              <a:outerShdw blurRad="292100" dist="139700" dir="2700000" algn="tl" rotWithShape="0">
                <a:srgbClr val="333333">
                  <a:alpha val="65000"/>
                </a:srgbClr>
              </a:outerShdw>
            </a:effectLst>
          </p:spPr>
        </p:pic>
        <p:sp>
          <p:nvSpPr>
            <p:cNvPr id="12" name="Oval 11">
              <a:extLst>
                <a:ext uri="{FF2B5EF4-FFF2-40B4-BE49-F238E27FC236}">
                  <a16:creationId xmlns:a16="http://schemas.microsoft.com/office/drawing/2014/main" id="{CEC1545D-0641-467F-9E0D-433B7E2A4FF2}"/>
                </a:ext>
              </a:extLst>
            </p:cNvPr>
            <p:cNvSpPr/>
            <p:nvPr/>
          </p:nvSpPr>
          <p:spPr>
            <a:xfrm>
              <a:off x="6662006" y="211423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6</a:t>
              </a:r>
              <a:endParaRPr lang="en-US" sz="1200" dirty="0"/>
            </a:p>
          </p:txBody>
        </p:sp>
        <p:sp>
          <p:nvSpPr>
            <p:cNvPr id="14" name="Rectangle: Rounded Corners 13">
              <a:extLst>
                <a:ext uri="{FF2B5EF4-FFF2-40B4-BE49-F238E27FC236}">
                  <a16:creationId xmlns:a16="http://schemas.microsoft.com/office/drawing/2014/main" id="{B3D9BA93-7FCF-497D-89B3-0005A967FDFD}"/>
                </a:ext>
              </a:extLst>
            </p:cNvPr>
            <p:cNvSpPr/>
            <p:nvPr/>
          </p:nvSpPr>
          <p:spPr>
            <a:xfrm>
              <a:off x="5466452" y="2208882"/>
              <a:ext cx="978856" cy="20328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65BBF7E-4F7D-4BC5-96D4-1D3437A4601C}"/>
                </a:ext>
              </a:extLst>
            </p:cNvPr>
            <p:cNvSpPr/>
            <p:nvPr/>
          </p:nvSpPr>
          <p:spPr>
            <a:xfrm>
              <a:off x="11551075" y="2630370"/>
              <a:ext cx="461009" cy="21785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descr="Screenshot showing step 7">
            <a:extLst>
              <a:ext uri="{FF2B5EF4-FFF2-40B4-BE49-F238E27FC236}">
                <a16:creationId xmlns:a16="http://schemas.microsoft.com/office/drawing/2014/main" id="{823AA0FD-7F38-4F47-8FDB-29298C24C575}"/>
              </a:ext>
            </a:extLst>
          </p:cNvPr>
          <p:cNvGrpSpPr/>
          <p:nvPr/>
        </p:nvGrpSpPr>
        <p:grpSpPr>
          <a:xfrm>
            <a:off x="5332693" y="3601799"/>
            <a:ext cx="6218381" cy="2077548"/>
            <a:chOff x="7198954" y="3530112"/>
            <a:chExt cx="7325633" cy="2315262"/>
          </a:xfrm>
        </p:grpSpPr>
        <p:pic>
          <p:nvPicPr>
            <p:cNvPr id="5" name="Picture 4">
              <a:extLst>
                <a:ext uri="{FF2B5EF4-FFF2-40B4-BE49-F238E27FC236}">
                  <a16:creationId xmlns:a16="http://schemas.microsoft.com/office/drawing/2014/main" id="{F205506B-39FF-4D7C-A2D4-1A964EED6436}"/>
                </a:ext>
              </a:extLst>
            </p:cNvPr>
            <p:cNvPicPr>
              <a:picLocks noChangeAspect="1"/>
            </p:cNvPicPr>
            <p:nvPr/>
          </p:nvPicPr>
          <p:blipFill>
            <a:blip r:embed="rId3"/>
            <a:stretch>
              <a:fillRect/>
            </a:stretch>
          </p:blipFill>
          <p:spPr>
            <a:xfrm>
              <a:off x="7719081" y="3530112"/>
              <a:ext cx="6752328" cy="2315262"/>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AA872FBE-839C-4225-AC9E-9054226C2FBB}"/>
                </a:ext>
              </a:extLst>
            </p:cNvPr>
            <p:cNvSpPr/>
            <p:nvPr/>
          </p:nvSpPr>
          <p:spPr>
            <a:xfrm>
              <a:off x="14063578" y="5559341"/>
              <a:ext cx="461009" cy="28603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902767-9395-47D9-9951-0B31A3825131}"/>
                </a:ext>
              </a:extLst>
            </p:cNvPr>
            <p:cNvSpPr/>
            <p:nvPr/>
          </p:nvSpPr>
          <p:spPr>
            <a:xfrm>
              <a:off x="7198954" y="4059444"/>
              <a:ext cx="461008" cy="398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endParaRPr lang="en-US" sz="1200" dirty="0"/>
            </a:p>
          </p:txBody>
        </p:sp>
      </p:grpSp>
    </p:spTree>
    <p:extLst>
      <p:ext uri="{BB962C8B-B14F-4D97-AF65-F5344CB8AC3E}">
        <p14:creationId xmlns:p14="http://schemas.microsoft.com/office/powerpoint/2010/main" val="2965962068"/>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79DCC6-1525-4FC8-AC33-8154B199AE1E}"/>
              </a:ext>
            </a:extLst>
          </p:cNvPr>
          <p:cNvSpPr>
            <a:spLocks noGrp="1"/>
          </p:cNvSpPr>
          <p:nvPr>
            <p:ph type="body" sz="quarter" idx="13"/>
          </p:nvPr>
        </p:nvSpPr>
        <p:spPr/>
        <p:txBody>
          <a:bodyPr/>
          <a:lstStyle/>
          <a:p>
            <a:r>
              <a:rPr lang="en-US" dirty="0"/>
              <a:t>Bulk Action</a:t>
            </a:r>
          </a:p>
        </p:txBody>
      </p:sp>
      <p:sp>
        <p:nvSpPr>
          <p:cNvPr id="4" name="Title 3">
            <a:extLst>
              <a:ext uri="{FF2B5EF4-FFF2-40B4-BE49-F238E27FC236}">
                <a16:creationId xmlns:a16="http://schemas.microsoft.com/office/drawing/2014/main" id="{46F69928-2943-4DB0-8776-5C27B73358B0}"/>
              </a:ext>
            </a:extLst>
          </p:cNvPr>
          <p:cNvSpPr>
            <a:spLocks noGrp="1"/>
          </p:cNvSpPr>
          <p:nvPr>
            <p:ph type="title"/>
          </p:nvPr>
        </p:nvSpPr>
        <p:spPr/>
        <p:txBody>
          <a:bodyPr/>
          <a:lstStyle/>
          <a:p>
            <a:r>
              <a:rPr lang="en-US" dirty="0"/>
              <a:t>Activate Multiple Study Countries</a:t>
            </a:r>
          </a:p>
        </p:txBody>
      </p:sp>
      <p:sp>
        <p:nvSpPr>
          <p:cNvPr id="7" name="Content Placeholder 1">
            <a:extLst>
              <a:ext uri="{FF2B5EF4-FFF2-40B4-BE49-F238E27FC236}">
                <a16:creationId xmlns:a16="http://schemas.microsoft.com/office/drawing/2014/main" id="{F30BAAB8-0752-4BA7-BCEA-37D03DA635DA}"/>
              </a:ext>
            </a:extLst>
          </p:cNvPr>
          <p:cNvSpPr txBox="1">
            <a:spLocks/>
          </p:cNvSpPr>
          <p:nvPr/>
        </p:nvSpPr>
        <p:spPr>
          <a:xfrm>
            <a:off x="553476" y="1486746"/>
            <a:ext cx="4286421" cy="51054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8"/>
            </a:pPr>
            <a:r>
              <a:rPr lang="en-US" sz="1800" dirty="0"/>
              <a:t>Review and close the pop-up information banner on the top </a:t>
            </a:r>
          </a:p>
          <a:p>
            <a:pPr marL="457200" indent="-457200">
              <a:buFont typeface="+mj-lt"/>
              <a:buAutoNum type="arabicPeriod" startAt="8"/>
            </a:pPr>
            <a:r>
              <a:rPr lang="en-US" sz="1800" dirty="0"/>
              <a:t>Once the bulk updates are complete a new notification will be sent. Click on the </a:t>
            </a:r>
            <a:r>
              <a:rPr lang="en-US" sz="1800" b="1" dirty="0"/>
              <a:t>Bell Icon </a:t>
            </a:r>
            <a:r>
              <a:rPr lang="en-US" sz="1800" dirty="0"/>
              <a:t>and then </a:t>
            </a:r>
            <a:r>
              <a:rPr lang="en-US" sz="1800" b="1" dirty="0"/>
              <a:t>View All </a:t>
            </a:r>
            <a:r>
              <a:rPr lang="en-US" sz="1800" dirty="0"/>
              <a:t>to open the Notifications </a:t>
            </a:r>
          </a:p>
          <a:p>
            <a:pPr marL="457200" indent="-457200">
              <a:buFont typeface="+mj-lt"/>
              <a:buAutoNum type="arabicPeriod" startAt="8"/>
            </a:pPr>
            <a:r>
              <a:rPr lang="en-US" sz="1800" dirty="0"/>
              <a:t>On the </a:t>
            </a:r>
            <a:r>
              <a:rPr lang="en-US" sz="1800" b="1" dirty="0"/>
              <a:t>Notifications</a:t>
            </a:r>
            <a:r>
              <a:rPr lang="en-US" sz="1800" dirty="0"/>
              <a:t> page, review the details and status of the completed updates </a:t>
            </a:r>
          </a:p>
          <a:p>
            <a:pPr lvl="1"/>
            <a:r>
              <a:rPr lang="en-US" sz="1300" b="1" dirty="0"/>
              <a:t>Note</a:t>
            </a:r>
            <a:r>
              <a:rPr lang="en-US" sz="1300" dirty="0"/>
              <a:t>: Use this same process to move multiple Study Sites to the Active state at one time.</a:t>
            </a:r>
          </a:p>
          <a:p>
            <a:pPr marL="457200" indent="-457200">
              <a:buFont typeface="+mj-lt"/>
              <a:buAutoNum type="arabicPeriod" startAt="8"/>
            </a:pPr>
            <a:endParaRPr lang="en-US" dirty="0"/>
          </a:p>
          <a:p>
            <a:pPr marL="457200" indent="-457200">
              <a:buFont typeface="+mj-lt"/>
              <a:buAutoNum type="arabicPeriod" startAt="8"/>
            </a:pPr>
            <a:endParaRPr lang="en-US" dirty="0"/>
          </a:p>
          <a:p>
            <a:pPr marL="457200" indent="-457200">
              <a:buFont typeface="+mj-lt"/>
              <a:buAutoNum type="arabicPeriod" startAt="8"/>
            </a:pPr>
            <a:endParaRPr lang="en-US" dirty="0"/>
          </a:p>
        </p:txBody>
      </p:sp>
      <p:grpSp>
        <p:nvGrpSpPr>
          <p:cNvPr id="6" name="Group 5" descr="Screenshot showing step 8">
            <a:extLst>
              <a:ext uri="{FF2B5EF4-FFF2-40B4-BE49-F238E27FC236}">
                <a16:creationId xmlns:a16="http://schemas.microsoft.com/office/drawing/2014/main" id="{7A61DB8C-D61D-4FB2-9982-BD6B3DFCCBFA}"/>
              </a:ext>
            </a:extLst>
          </p:cNvPr>
          <p:cNvGrpSpPr/>
          <p:nvPr/>
        </p:nvGrpSpPr>
        <p:grpSpPr>
          <a:xfrm>
            <a:off x="5748809" y="1486746"/>
            <a:ext cx="4687434" cy="413754"/>
            <a:chOff x="6233485" y="1300414"/>
            <a:chExt cx="4687434" cy="413754"/>
          </a:xfrm>
        </p:grpSpPr>
        <p:sp>
          <p:nvSpPr>
            <p:cNvPr id="8" name="Rectangle: Rounded Corners 7">
              <a:extLst>
                <a:ext uri="{FF2B5EF4-FFF2-40B4-BE49-F238E27FC236}">
                  <a16:creationId xmlns:a16="http://schemas.microsoft.com/office/drawing/2014/main" id="{B20D98EE-3F3E-4CC8-BA71-A83CD371DE4E}"/>
                </a:ext>
              </a:extLst>
            </p:cNvPr>
            <p:cNvSpPr/>
            <p:nvPr/>
          </p:nvSpPr>
          <p:spPr>
            <a:xfrm>
              <a:off x="6851351" y="1360921"/>
              <a:ext cx="4069568" cy="35324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682E89-C4F0-4538-9A42-F374D4D372CB}"/>
                </a:ext>
              </a:extLst>
            </p:cNvPr>
            <p:cNvSpPr/>
            <p:nvPr/>
          </p:nvSpPr>
          <p:spPr>
            <a:xfrm>
              <a:off x="6233485" y="1300414"/>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8</a:t>
              </a:r>
              <a:endParaRPr lang="en-US" sz="1200" dirty="0"/>
            </a:p>
          </p:txBody>
        </p:sp>
        <p:pic>
          <p:nvPicPr>
            <p:cNvPr id="5" name="Picture 4">
              <a:extLst>
                <a:ext uri="{FF2B5EF4-FFF2-40B4-BE49-F238E27FC236}">
                  <a16:creationId xmlns:a16="http://schemas.microsoft.com/office/drawing/2014/main" id="{B499919E-2BA4-4A08-B4F2-0011D051653C}"/>
                </a:ext>
              </a:extLst>
            </p:cNvPr>
            <p:cNvPicPr>
              <a:picLocks noChangeAspect="1"/>
            </p:cNvPicPr>
            <p:nvPr/>
          </p:nvPicPr>
          <p:blipFill>
            <a:blip r:embed="rId3"/>
            <a:stretch>
              <a:fillRect/>
            </a:stretch>
          </p:blipFill>
          <p:spPr>
            <a:xfrm>
              <a:off x="7048450" y="1391486"/>
              <a:ext cx="3568883" cy="292115"/>
            </a:xfrm>
            <a:prstGeom prst="rect">
              <a:avLst/>
            </a:prstGeom>
            <a:ln>
              <a:noFill/>
            </a:ln>
            <a:effectLst>
              <a:outerShdw blurRad="292100" dist="139700" dir="2700000" algn="tl" rotWithShape="0">
                <a:srgbClr val="333333">
                  <a:alpha val="65000"/>
                </a:srgbClr>
              </a:outerShdw>
            </a:effectLst>
          </p:spPr>
        </p:pic>
      </p:grpSp>
      <p:grpSp>
        <p:nvGrpSpPr>
          <p:cNvPr id="26" name="Group 25" descr="Screenshot showing step 10">
            <a:extLst>
              <a:ext uri="{FF2B5EF4-FFF2-40B4-BE49-F238E27FC236}">
                <a16:creationId xmlns:a16="http://schemas.microsoft.com/office/drawing/2014/main" id="{8696D5FB-6A71-4DC8-BC68-C5870DC83ABA}"/>
              </a:ext>
            </a:extLst>
          </p:cNvPr>
          <p:cNvGrpSpPr/>
          <p:nvPr/>
        </p:nvGrpSpPr>
        <p:grpSpPr>
          <a:xfrm>
            <a:off x="5725118" y="4273315"/>
            <a:ext cx="4244080" cy="1052148"/>
            <a:chOff x="6220068" y="4087133"/>
            <a:chExt cx="4244080" cy="1052148"/>
          </a:xfrm>
        </p:grpSpPr>
        <p:sp>
          <p:nvSpPr>
            <p:cNvPr id="14" name="Oval 13">
              <a:extLst>
                <a:ext uri="{FF2B5EF4-FFF2-40B4-BE49-F238E27FC236}">
                  <a16:creationId xmlns:a16="http://schemas.microsoft.com/office/drawing/2014/main" id="{B63CAB6F-EC57-4916-AD81-81CC754D963E}"/>
                </a:ext>
              </a:extLst>
            </p:cNvPr>
            <p:cNvSpPr/>
            <p:nvPr/>
          </p:nvSpPr>
          <p:spPr>
            <a:xfrm>
              <a:off x="6220068" y="415600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10</a:t>
              </a:r>
              <a:endParaRPr lang="en-US" sz="1400" dirty="0"/>
            </a:p>
          </p:txBody>
        </p:sp>
        <p:pic>
          <p:nvPicPr>
            <p:cNvPr id="25" name="Picture 24">
              <a:extLst>
                <a:ext uri="{FF2B5EF4-FFF2-40B4-BE49-F238E27FC236}">
                  <a16:creationId xmlns:a16="http://schemas.microsoft.com/office/drawing/2014/main" id="{04AD39BF-0C4A-4352-87C8-4E669A49857E}"/>
                </a:ext>
              </a:extLst>
            </p:cNvPr>
            <p:cNvPicPr>
              <a:picLocks noChangeAspect="1"/>
            </p:cNvPicPr>
            <p:nvPr/>
          </p:nvPicPr>
          <p:blipFill>
            <a:blip r:embed="rId4"/>
            <a:stretch>
              <a:fillRect/>
            </a:stretch>
          </p:blipFill>
          <p:spPr>
            <a:xfrm>
              <a:off x="6770894" y="4087133"/>
              <a:ext cx="3693254" cy="1052148"/>
            </a:xfrm>
            <a:prstGeom prst="rect">
              <a:avLst/>
            </a:prstGeom>
            <a:ln>
              <a:noFill/>
            </a:ln>
            <a:effectLst>
              <a:outerShdw blurRad="292100" dist="139700" dir="2700000" algn="tl" rotWithShape="0">
                <a:srgbClr val="333333">
                  <a:alpha val="65000"/>
                </a:srgbClr>
              </a:outerShdw>
            </a:effectLst>
          </p:spPr>
        </p:pic>
      </p:grpSp>
      <p:grpSp>
        <p:nvGrpSpPr>
          <p:cNvPr id="10" name="Group 9" descr="Screenshot showing step 9">
            <a:extLst>
              <a:ext uri="{FF2B5EF4-FFF2-40B4-BE49-F238E27FC236}">
                <a16:creationId xmlns:a16="http://schemas.microsoft.com/office/drawing/2014/main" id="{3C8E8D50-D306-7C2D-C4EF-0D50382AE459}"/>
              </a:ext>
            </a:extLst>
          </p:cNvPr>
          <p:cNvGrpSpPr/>
          <p:nvPr/>
        </p:nvGrpSpPr>
        <p:grpSpPr>
          <a:xfrm>
            <a:off x="5748809" y="2241408"/>
            <a:ext cx="3603764" cy="1294989"/>
            <a:chOff x="5748809" y="2127594"/>
            <a:chExt cx="3603764" cy="1294989"/>
          </a:xfrm>
        </p:grpSpPr>
        <p:pic>
          <p:nvPicPr>
            <p:cNvPr id="9" name="Picture 8" descr="Graphical user interface, text, application&#10;&#10;Description automatically generated">
              <a:extLst>
                <a:ext uri="{FF2B5EF4-FFF2-40B4-BE49-F238E27FC236}">
                  <a16:creationId xmlns:a16="http://schemas.microsoft.com/office/drawing/2014/main" id="{FCC636EF-DC4E-07B1-7DD4-CF41229E9093}"/>
                </a:ext>
              </a:extLst>
            </p:cNvPr>
            <p:cNvPicPr>
              <a:picLocks noChangeAspect="1"/>
            </p:cNvPicPr>
            <p:nvPr/>
          </p:nvPicPr>
          <p:blipFill>
            <a:blip r:embed="rId5"/>
            <a:stretch>
              <a:fillRect/>
            </a:stretch>
          </p:blipFill>
          <p:spPr>
            <a:xfrm>
              <a:off x="6366675" y="2127594"/>
              <a:ext cx="2985898" cy="1294989"/>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D773E59A-DF9F-4739-B00F-F9A3E2D9A5C7}"/>
                </a:ext>
              </a:extLst>
            </p:cNvPr>
            <p:cNvGrpSpPr/>
            <p:nvPr/>
          </p:nvGrpSpPr>
          <p:grpSpPr>
            <a:xfrm>
              <a:off x="5748809" y="2149474"/>
              <a:ext cx="3218546" cy="398066"/>
              <a:chOff x="6367047" y="1963292"/>
              <a:chExt cx="3218546" cy="398066"/>
            </a:xfrm>
          </p:grpSpPr>
          <p:sp>
            <p:nvSpPr>
              <p:cNvPr id="13" name="Oval 12">
                <a:extLst>
                  <a:ext uri="{FF2B5EF4-FFF2-40B4-BE49-F238E27FC236}">
                    <a16:creationId xmlns:a16="http://schemas.microsoft.com/office/drawing/2014/main" id="{1AC10B43-BA02-4CB0-AFC6-31759920BDB2}"/>
                  </a:ext>
                </a:extLst>
              </p:cNvPr>
              <p:cNvSpPr/>
              <p:nvPr/>
            </p:nvSpPr>
            <p:spPr>
              <a:xfrm>
                <a:off x="6367047" y="196329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9</a:t>
                </a:r>
              </a:p>
            </p:txBody>
          </p:sp>
          <p:sp>
            <p:nvSpPr>
              <p:cNvPr id="18" name="Rectangle: Rounded Corners 17">
                <a:extLst>
                  <a:ext uri="{FF2B5EF4-FFF2-40B4-BE49-F238E27FC236}">
                    <a16:creationId xmlns:a16="http://schemas.microsoft.com/office/drawing/2014/main" id="{CA5CB229-8BA7-4143-8F17-BD3BDBD23A16}"/>
                  </a:ext>
                </a:extLst>
              </p:cNvPr>
              <p:cNvSpPr/>
              <p:nvPr/>
            </p:nvSpPr>
            <p:spPr>
              <a:xfrm>
                <a:off x="9077410" y="1974096"/>
                <a:ext cx="508183" cy="38726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Rounded Corners 17">
              <a:extLst>
                <a:ext uri="{FF2B5EF4-FFF2-40B4-BE49-F238E27FC236}">
                  <a16:creationId xmlns:a16="http://schemas.microsoft.com/office/drawing/2014/main" id="{C9FB279E-6CF4-72AF-4518-838E1FD779E6}"/>
                </a:ext>
              </a:extLst>
            </p:cNvPr>
            <p:cNvSpPr/>
            <p:nvPr/>
          </p:nvSpPr>
          <p:spPr>
            <a:xfrm>
              <a:off x="8713263" y="2547540"/>
              <a:ext cx="508183" cy="22709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201576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8509-01D9-45BB-B66F-DD65DAD754E4}"/>
              </a:ext>
            </a:extLst>
          </p:cNvPr>
          <p:cNvSpPr>
            <a:spLocks noGrp="1"/>
          </p:cNvSpPr>
          <p:nvPr>
            <p:ph type="ctrTitle"/>
          </p:nvPr>
        </p:nvSpPr>
        <p:spPr/>
        <p:txBody>
          <a:bodyPr/>
          <a:lstStyle/>
          <a:p>
            <a:r>
              <a:rPr lang="en-US" dirty="0"/>
              <a:t>Managing Study Personnel</a:t>
            </a:r>
          </a:p>
        </p:txBody>
      </p:sp>
    </p:spTree>
    <p:extLst>
      <p:ext uri="{BB962C8B-B14F-4D97-AF65-F5344CB8AC3E}">
        <p14:creationId xmlns:p14="http://schemas.microsoft.com/office/powerpoint/2010/main" val="144183755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C52B2-057F-4F56-B675-C53D7731E605}"/>
              </a:ext>
            </a:extLst>
          </p:cNvPr>
          <p:cNvSpPr>
            <a:spLocks noGrp="1"/>
          </p:cNvSpPr>
          <p:nvPr>
            <p:ph idx="1"/>
          </p:nvPr>
        </p:nvSpPr>
        <p:spPr>
          <a:xfrm>
            <a:off x="644614" y="1450597"/>
            <a:ext cx="4101370" cy="5105400"/>
          </a:xfrm>
        </p:spPr>
        <p:txBody>
          <a:bodyPr/>
          <a:lstStyle/>
          <a:p>
            <a:pPr marL="457200" indent="-457200">
              <a:buFont typeface="+mj-lt"/>
              <a:buAutoNum type="arabicPeriod"/>
            </a:pPr>
            <a:r>
              <a:rPr lang="en-US" sz="1800" dirty="0"/>
              <a:t>Navigate to the </a:t>
            </a:r>
            <a:r>
              <a:rPr lang="en-US" sz="1800" b="1" dirty="0"/>
              <a:t>Study</a:t>
            </a:r>
            <a:r>
              <a:rPr lang="en-US" sz="1800" dirty="0"/>
              <a:t> </a:t>
            </a:r>
            <a:r>
              <a:rPr lang="en-US" sz="1800" b="1" dirty="0"/>
              <a:t>Info</a:t>
            </a:r>
            <a:r>
              <a:rPr lang="en-US" sz="1800" dirty="0"/>
              <a:t> tab and select </a:t>
            </a:r>
            <a:r>
              <a:rPr lang="en-US" sz="1800" b="1" dirty="0"/>
              <a:t>Studies</a:t>
            </a:r>
          </a:p>
          <a:p>
            <a:pPr marL="457200" indent="-457200">
              <a:buFont typeface="+mj-lt"/>
              <a:buAutoNum type="arabicPeriod"/>
            </a:pPr>
            <a:r>
              <a:rPr lang="en-US" sz="1800" dirty="0"/>
              <a:t>Open your </a:t>
            </a:r>
            <a:r>
              <a:rPr lang="en-US" sz="1800" b="1" dirty="0"/>
              <a:t>Study</a:t>
            </a:r>
            <a:r>
              <a:rPr lang="en-US" sz="1800" dirty="0"/>
              <a:t> page by clicking in its </a:t>
            </a:r>
            <a:r>
              <a:rPr lang="en-US" sz="1800" b="1" dirty="0"/>
              <a:t>Study Number</a:t>
            </a:r>
            <a:r>
              <a:rPr lang="en-US" sz="1800" dirty="0"/>
              <a:t> link</a:t>
            </a:r>
          </a:p>
          <a:p>
            <a:pPr marL="457200" indent="-457200">
              <a:buFont typeface="+mj-lt"/>
              <a:buAutoNum type="arabicPeriod"/>
            </a:pPr>
            <a:r>
              <a:rPr lang="en-US" sz="1800" dirty="0"/>
              <a:t>Navigate to the </a:t>
            </a:r>
            <a:r>
              <a:rPr lang="en-US" sz="1800" b="1" dirty="0"/>
              <a:t>Study Personnel</a:t>
            </a:r>
            <a:r>
              <a:rPr lang="en-US" sz="1800" dirty="0"/>
              <a:t> section to expand the list of </a:t>
            </a:r>
            <a:r>
              <a:rPr lang="en-US" sz="1800" b="1" dirty="0"/>
              <a:t>Study Personnel</a:t>
            </a:r>
          </a:p>
          <a:p>
            <a:pPr marL="457200" indent="-457200">
              <a:buFont typeface="+mj-lt"/>
              <a:buAutoNum type="arabicPeriod"/>
            </a:pPr>
            <a:r>
              <a:rPr lang="en-US" sz="1800" dirty="0"/>
              <a:t>Locate in the list</a:t>
            </a:r>
            <a:r>
              <a:rPr lang="en-US" sz="1800" b="1" dirty="0"/>
              <a:t> Name</a:t>
            </a:r>
            <a:r>
              <a:rPr lang="en-US" sz="1800" dirty="0"/>
              <a:t> of the individual who has left the </a:t>
            </a:r>
            <a:r>
              <a:rPr lang="en-US" sz="1800" b="1" dirty="0"/>
              <a:t>Study</a:t>
            </a:r>
          </a:p>
          <a:p>
            <a:pPr marL="457200" indent="-457200">
              <a:buFont typeface="+mj-lt"/>
              <a:buAutoNum type="arabicPeriod"/>
            </a:pPr>
            <a:endParaRPr lang="en-US" sz="1800" dirty="0"/>
          </a:p>
          <a:p>
            <a:pPr marL="0" indent="0">
              <a:buNone/>
            </a:pPr>
            <a:endParaRPr lang="en-US" sz="1800" dirty="0"/>
          </a:p>
          <a:p>
            <a:pPr marL="457200" indent="-457200">
              <a:buFont typeface="+mj-lt"/>
              <a:buAutoNum type="arabicPeriod"/>
            </a:pPr>
            <a:endParaRPr lang="en-US" sz="1800" dirty="0"/>
          </a:p>
          <a:p>
            <a:pPr marL="457200" indent="-457200">
              <a:buFont typeface="+mj-lt"/>
              <a:buAutoNum type="arabicPeriod"/>
            </a:pPr>
            <a:endParaRPr lang="en-US" sz="1800" dirty="0"/>
          </a:p>
          <a:p>
            <a:pPr marL="0" indent="0">
              <a:buNone/>
            </a:pPr>
            <a:r>
              <a:rPr lang="en-US" sz="1800" dirty="0"/>
              <a:t>* It is also possible to access to the Study Personnel under </a:t>
            </a:r>
            <a:r>
              <a:rPr lang="en-US" sz="1800" b="1" dirty="0"/>
              <a:t>Study Personnel &amp; Communication</a:t>
            </a:r>
            <a:r>
              <a:rPr lang="en-US" sz="1800" dirty="0"/>
              <a:t> tab</a:t>
            </a:r>
          </a:p>
          <a:p>
            <a:pPr marL="457200" indent="-457200">
              <a:buFont typeface="+mj-lt"/>
              <a:buAutoNum type="arabicPeriod"/>
            </a:pPr>
            <a:endParaRPr lang="en-US" sz="1800" dirty="0"/>
          </a:p>
          <a:p>
            <a:pPr marL="457200" indent="-457200">
              <a:buFont typeface="+mj-lt"/>
              <a:buAutoNum type="arabicPeriod"/>
            </a:pPr>
            <a:endParaRPr lang="en-US" sz="1800" dirty="0"/>
          </a:p>
        </p:txBody>
      </p:sp>
      <p:sp>
        <p:nvSpPr>
          <p:cNvPr id="3" name="Text Placeholder 2">
            <a:extLst>
              <a:ext uri="{FF2B5EF4-FFF2-40B4-BE49-F238E27FC236}">
                <a16:creationId xmlns:a16="http://schemas.microsoft.com/office/drawing/2014/main" id="{01AD9733-63DE-4A08-8D6B-95BEFBD6C85E}"/>
              </a:ext>
            </a:extLst>
          </p:cNvPr>
          <p:cNvSpPr>
            <a:spLocks noGrp="1"/>
          </p:cNvSpPr>
          <p:nvPr>
            <p:ph type="body" sz="quarter" idx="13"/>
          </p:nvPr>
        </p:nvSpPr>
        <p:spPr>
          <a:xfrm>
            <a:off x="276303" y="776339"/>
            <a:ext cx="11639394" cy="579664"/>
          </a:xfrm>
        </p:spPr>
        <p:txBody>
          <a:bodyPr/>
          <a:lstStyle/>
          <a:p>
            <a:r>
              <a:rPr lang="en-US" dirty="0"/>
              <a:t>Inactivate a Study Person</a:t>
            </a:r>
          </a:p>
        </p:txBody>
      </p:sp>
      <p:sp>
        <p:nvSpPr>
          <p:cNvPr id="4" name="Title 3">
            <a:extLst>
              <a:ext uri="{FF2B5EF4-FFF2-40B4-BE49-F238E27FC236}">
                <a16:creationId xmlns:a16="http://schemas.microsoft.com/office/drawing/2014/main" id="{E2232E57-1C45-4AA6-A8BE-2AFE4754DECB}"/>
              </a:ext>
            </a:extLst>
          </p:cNvPr>
          <p:cNvSpPr>
            <a:spLocks noGrp="1"/>
          </p:cNvSpPr>
          <p:nvPr>
            <p:ph type="title"/>
          </p:nvPr>
        </p:nvSpPr>
        <p:spPr/>
        <p:txBody>
          <a:bodyPr/>
          <a:lstStyle/>
          <a:p>
            <a:r>
              <a:rPr lang="en-US" dirty="0"/>
              <a:t>Updating a Study Personnel</a:t>
            </a:r>
          </a:p>
        </p:txBody>
      </p:sp>
      <p:grpSp>
        <p:nvGrpSpPr>
          <p:cNvPr id="22" name="Group 21" descr="Screenshot showing step 1">
            <a:extLst>
              <a:ext uri="{FF2B5EF4-FFF2-40B4-BE49-F238E27FC236}">
                <a16:creationId xmlns:a16="http://schemas.microsoft.com/office/drawing/2014/main" id="{9A585787-D959-46BE-95DF-E37851EF1DA3}"/>
              </a:ext>
            </a:extLst>
          </p:cNvPr>
          <p:cNvGrpSpPr/>
          <p:nvPr/>
        </p:nvGrpSpPr>
        <p:grpSpPr>
          <a:xfrm>
            <a:off x="4852532" y="1576267"/>
            <a:ext cx="2452394" cy="1388768"/>
            <a:chOff x="5029046" y="1082844"/>
            <a:chExt cx="2452394" cy="1388768"/>
          </a:xfrm>
        </p:grpSpPr>
        <p:pic>
          <p:nvPicPr>
            <p:cNvPr id="23" name="Picture 22">
              <a:extLst>
                <a:ext uri="{FF2B5EF4-FFF2-40B4-BE49-F238E27FC236}">
                  <a16:creationId xmlns:a16="http://schemas.microsoft.com/office/drawing/2014/main" id="{B15E719B-BE20-4D16-8387-8302352D4273}"/>
                </a:ext>
              </a:extLst>
            </p:cNvPr>
            <p:cNvPicPr>
              <a:picLocks noChangeAspect="1"/>
            </p:cNvPicPr>
            <p:nvPr/>
          </p:nvPicPr>
          <p:blipFill>
            <a:blip r:embed="rId3"/>
            <a:stretch>
              <a:fillRect/>
            </a:stretch>
          </p:blipFill>
          <p:spPr>
            <a:xfrm>
              <a:off x="5537166" y="1082844"/>
              <a:ext cx="1944274" cy="1388768"/>
            </a:xfrm>
            <a:prstGeom prst="rect">
              <a:avLst/>
            </a:prstGeom>
            <a:ln>
              <a:noFill/>
            </a:ln>
            <a:effectLst>
              <a:outerShdw blurRad="292100" dist="139700" dir="2700000" algn="tl" rotWithShape="0">
                <a:srgbClr val="333333">
                  <a:alpha val="65000"/>
                </a:srgbClr>
              </a:outerShdw>
            </a:effectLst>
          </p:spPr>
        </p:pic>
        <p:sp>
          <p:nvSpPr>
            <p:cNvPr id="24" name="Oval 23">
              <a:extLst>
                <a:ext uri="{FF2B5EF4-FFF2-40B4-BE49-F238E27FC236}">
                  <a16:creationId xmlns:a16="http://schemas.microsoft.com/office/drawing/2014/main" id="{A3210AFC-765F-4442-B8FB-CC76420C129D}"/>
                </a:ext>
              </a:extLst>
            </p:cNvPr>
            <p:cNvSpPr/>
            <p:nvPr/>
          </p:nvSpPr>
          <p:spPr>
            <a:xfrm>
              <a:off x="5029046" y="114100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1</a:t>
              </a:r>
              <a:endParaRPr lang="en-US" sz="1200" dirty="0"/>
            </a:p>
          </p:txBody>
        </p:sp>
      </p:grpSp>
      <p:grpSp>
        <p:nvGrpSpPr>
          <p:cNvPr id="25" name="Group 24" descr="Screenshot showing step 2">
            <a:extLst>
              <a:ext uri="{FF2B5EF4-FFF2-40B4-BE49-F238E27FC236}">
                <a16:creationId xmlns:a16="http://schemas.microsoft.com/office/drawing/2014/main" id="{FBBA72A4-2E14-4358-9C3E-057454E89286}"/>
              </a:ext>
            </a:extLst>
          </p:cNvPr>
          <p:cNvGrpSpPr/>
          <p:nvPr/>
        </p:nvGrpSpPr>
        <p:grpSpPr>
          <a:xfrm>
            <a:off x="7402518" y="1576267"/>
            <a:ext cx="4316384" cy="1794931"/>
            <a:chOff x="7440684" y="829859"/>
            <a:chExt cx="4316384" cy="1794931"/>
          </a:xfrm>
        </p:grpSpPr>
        <p:grpSp>
          <p:nvGrpSpPr>
            <p:cNvPr id="26" name="Group 25">
              <a:extLst>
                <a:ext uri="{FF2B5EF4-FFF2-40B4-BE49-F238E27FC236}">
                  <a16:creationId xmlns:a16="http://schemas.microsoft.com/office/drawing/2014/main" id="{0A03B9D1-1E83-4D80-A2E4-0FC1C12FF2CE}"/>
                </a:ext>
              </a:extLst>
            </p:cNvPr>
            <p:cNvGrpSpPr/>
            <p:nvPr/>
          </p:nvGrpSpPr>
          <p:grpSpPr>
            <a:xfrm>
              <a:off x="7440684" y="829859"/>
              <a:ext cx="4316384" cy="1794931"/>
              <a:chOff x="7195577" y="1143857"/>
              <a:chExt cx="4316384" cy="1794931"/>
            </a:xfrm>
          </p:grpSpPr>
          <p:pic>
            <p:nvPicPr>
              <p:cNvPr id="28" name="Picture 27">
                <a:extLst>
                  <a:ext uri="{FF2B5EF4-FFF2-40B4-BE49-F238E27FC236}">
                    <a16:creationId xmlns:a16="http://schemas.microsoft.com/office/drawing/2014/main" id="{0DC06971-FE5B-4AEE-980F-32F8BDB0540B}"/>
                  </a:ext>
                </a:extLst>
              </p:cNvPr>
              <p:cNvPicPr>
                <a:picLocks noChangeAspect="1"/>
              </p:cNvPicPr>
              <p:nvPr/>
            </p:nvPicPr>
            <p:blipFill>
              <a:blip r:embed="rId4"/>
              <a:srcRect/>
              <a:stretch/>
            </p:blipFill>
            <p:spPr>
              <a:xfrm>
                <a:off x="7195577" y="1143857"/>
                <a:ext cx="4316384" cy="1794931"/>
              </a:xfrm>
              <a:prstGeom prst="rect">
                <a:avLst/>
              </a:prstGeom>
              <a:ln>
                <a:noFill/>
              </a:ln>
              <a:effectLst>
                <a:outerShdw blurRad="292100" dist="139700" dir="2700000" algn="tl" rotWithShape="0">
                  <a:srgbClr val="333333">
                    <a:alpha val="65000"/>
                  </a:srgbClr>
                </a:outerShdw>
              </a:effectLst>
            </p:spPr>
          </p:pic>
          <p:sp>
            <p:nvSpPr>
              <p:cNvPr id="32" name="Rectangle: Rounded Corners 31">
                <a:extLst>
                  <a:ext uri="{FF2B5EF4-FFF2-40B4-BE49-F238E27FC236}">
                    <a16:creationId xmlns:a16="http://schemas.microsoft.com/office/drawing/2014/main" id="{9919F564-E9A5-4FBC-85BB-85472B49949D}"/>
                  </a:ext>
                </a:extLst>
              </p:cNvPr>
              <p:cNvSpPr/>
              <p:nvPr/>
            </p:nvSpPr>
            <p:spPr>
              <a:xfrm>
                <a:off x="7497805" y="2013325"/>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19966D71-F8F8-4863-93B6-D71B4F5446F4}"/>
                  </a:ext>
                </a:extLst>
              </p:cNvPr>
              <p:cNvCxnSpPr>
                <a:cxnSpLocks/>
                <a:endCxn id="32" idx="3"/>
              </p:cNvCxnSpPr>
              <p:nvPr/>
            </p:nvCxnSpPr>
            <p:spPr>
              <a:xfrm flipH="1" flipV="1">
                <a:off x="8362424" y="2141319"/>
                <a:ext cx="754393" cy="52749"/>
              </a:xfrm>
              <a:prstGeom prst="straightConnector1">
                <a:avLst/>
              </a:prstGeom>
              <a:ln w="28575">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C33ED16A-8928-473D-B402-5BB78F2B349A}"/>
                  </a:ext>
                </a:extLst>
              </p:cNvPr>
              <p:cNvSpPr/>
              <p:nvPr/>
            </p:nvSpPr>
            <p:spPr>
              <a:xfrm>
                <a:off x="10332218" y="2333697"/>
                <a:ext cx="769479" cy="2191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cxnSp>
            <p:nvCxnSpPr>
              <p:cNvPr id="35" name="Straight Arrow Connector 34">
                <a:extLst>
                  <a:ext uri="{FF2B5EF4-FFF2-40B4-BE49-F238E27FC236}">
                    <a16:creationId xmlns:a16="http://schemas.microsoft.com/office/drawing/2014/main" id="{8DCE4CE5-0442-45DA-AF14-296F344A8185}"/>
                  </a:ext>
                </a:extLst>
              </p:cNvPr>
              <p:cNvCxnSpPr>
                <a:cxnSpLocks/>
              </p:cNvCxnSpPr>
              <p:nvPr/>
            </p:nvCxnSpPr>
            <p:spPr>
              <a:xfrm>
                <a:off x="9577825" y="2252767"/>
                <a:ext cx="754393" cy="188113"/>
              </a:xfrm>
              <a:prstGeom prst="straightConnector1">
                <a:avLst/>
              </a:prstGeom>
              <a:ln w="28575">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27" name="Oval 26">
              <a:extLst>
                <a:ext uri="{FF2B5EF4-FFF2-40B4-BE49-F238E27FC236}">
                  <a16:creationId xmlns:a16="http://schemas.microsoft.com/office/drawing/2014/main" id="{67F07DFD-FDB1-41F8-932F-501E8DA0AA4E}"/>
                </a:ext>
              </a:extLst>
            </p:cNvPr>
            <p:cNvSpPr/>
            <p:nvPr/>
          </p:nvSpPr>
          <p:spPr>
            <a:xfrm>
              <a:off x="9361924" y="168038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2</a:t>
              </a:r>
              <a:endParaRPr lang="en-US" sz="1200" dirty="0"/>
            </a:p>
          </p:txBody>
        </p:sp>
      </p:grpSp>
      <p:grpSp>
        <p:nvGrpSpPr>
          <p:cNvPr id="47" name="Group 46" descr="Screenshot showing steps 3 and 4">
            <a:extLst>
              <a:ext uri="{FF2B5EF4-FFF2-40B4-BE49-F238E27FC236}">
                <a16:creationId xmlns:a16="http://schemas.microsoft.com/office/drawing/2014/main" id="{85DB20EC-32CF-49A4-9CB7-B8FD999BBCF0}"/>
              </a:ext>
            </a:extLst>
          </p:cNvPr>
          <p:cNvGrpSpPr/>
          <p:nvPr/>
        </p:nvGrpSpPr>
        <p:grpSpPr>
          <a:xfrm>
            <a:off x="4852532" y="3932303"/>
            <a:ext cx="6708706" cy="1577563"/>
            <a:chOff x="5206991" y="4097560"/>
            <a:chExt cx="6708706" cy="1577563"/>
          </a:xfrm>
        </p:grpSpPr>
        <p:pic>
          <p:nvPicPr>
            <p:cNvPr id="60" name="Picture 59">
              <a:extLst>
                <a:ext uri="{FF2B5EF4-FFF2-40B4-BE49-F238E27FC236}">
                  <a16:creationId xmlns:a16="http://schemas.microsoft.com/office/drawing/2014/main" id="{63399891-A74C-428C-A7CA-9E1D5B93CD57}"/>
                </a:ext>
              </a:extLst>
            </p:cNvPr>
            <p:cNvPicPr>
              <a:picLocks noChangeAspect="1"/>
            </p:cNvPicPr>
            <p:nvPr/>
          </p:nvPicPr>
          <p:blipFill>
            <a:blip r:embed="rId5"/>
            <a:srcRect/>
            <a:stretch/>
          </p:blipFill>
          <p:spPr>
            <a:xfrm>
              <a:off x="5771221" y="4097560"/>
              <a:ext cx="6144476" cy="1519176"/>
            </a:xfrm>
            <a:prstGeom prst="rect">
              <a:avLst/>
            </a:prstGeom>
            <a:ln>
              <a:noFill/>
            </a:ln>
            <a:effectLst>
              <a:outerShdw blurRad="292100" dist="139700" dir="2700000" algn="tl" rotWithShape="0">
                <a:srgbClr val="333333">
                  <a:alpha val="65000"/>
                </a:srgbClr>
              </a:outerShdw>
            </a:effectLst>
          </p:spPr>
        </p:pic>
        <p:sp>
          <p:nvSpPr>
            <p:cNvPr id="61" name="Rectangle: Rounded Corners 60">
              <a:extLst>
                <a:ext uri="{FF2B5EF4-FFF2-40B4-BE49-F238E27FC236}">
                  <a16:creationId xmlns:a16="http://schemas.microsoft.com/office/drawing/2014/main" id="{3CBFDCD5-1276-48D5-BD38-12308AC231B8}"/>
                </a:ext>
              </a:extLst>
            </p:cNvPr>
            <p:cNvSpPr/>
            <p:nvPr/>
          </p:nvSpPr>
          <p:spPr>
            <a:xfrm>
              <a:off x="5771221" y="4816052"/>
              <a:ext cx="969475" cy="20008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5FDA0F2-0BEB-4C66-9829-A9A0C8BA9BDB}"/>
                </a:ext>
              </a:extLst>
            </p:cNvPr>
            <p:cNvSpPr/>
            <p:nvPr/>
          </p:nvSpPr>
          <p:spPr>
            <a:xfrm>
              <a:off x="5206991" y="4764682"/>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endParaRPr lang="en-US" sz="1200" dirty="0"/>
            </a:p>
          </p:txBody>
        </p:sp>
        <p:sp>
          <p:nvSpPr>
            <p:cNvPr id="63" name="Oval 62">
              <a:extLst>
                <a:ext uri="{FF2B5EF4-FFF2-40B4-BE49-F238E27FC236}">
                  <a16:creationId xmlns:a16="http://schemas.microsoft.com/office/drawing/2014/main" id="{79338E52-ED48-4CA2-BA5E-7D302FFCBDFD}"/>
                </a:ext>
              </a:extLst>
            </p:cNvPr>
            <p:cNvSpPr/>
            <p:nvPr/>
          </p:nvSpPr>
          <p:spPr>
            <a:xfrm>
              <a:off x="6740696" y="5277057"/>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endParaRPr lang="en-US" sz="1200" dirty="0"/>
            </a:p>
          </p:txBody>
        </p:sp>
        <p:sp>
          <p:nvSpPr>
            <p:cNvPr id="64" name="Rectangle: Rounded Corners 63">
              <a:extLst>
                <a:ext uri="{FF2B5EF4-FFF2-40B4-BE49-F238E27FC236}">
                  <a16:creationId xmlns:a16="http://schemas.microsoft.com/office/drawing/2014/main" id="{D974C215-81E6-42DB-918C-EA0F45822058}"/>
                </a:ext>
              </a:extLst>
            </p:cNvPr>
            <p:cNvSpPr/>
            <p:nvPr/>
          </p:nvSpPr>
          <p:spPr>
            <a:xfrm>
              <a:off x="7304926" y="5378433"/>
              <a:ext cx="535593" cy="18535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8235963"/>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C52B2-057F-4F56-B675-C53D7731E605}"/>
              </a:ext>
            </a:extLst>
          </p:cNvPr>
          <p:cNvSpPr>
            <a:spLocks noGrp="1"/>
          </p:cNvSpPr>
          <p:nvPr>
            <p:ph idx="1"/>
          </p:nvPr>
        </p:nvSpPr>
        <p:spPr>
          <a:xfrm>
            <a:off x="815095" y="1486864"/>
            <a:ext cx="3864045" cy="5105400"/>
          </a:xfrm>
        </p:spPr>
        <p:txBody>
          <a:bodyPr/>
          <a:lstStyle/>
          <a:p>
            <a:pPr marL="457200" indent="-457200">
              <a:buFont typeface="+mj-lt"/>
              <a:buAutoNum type="arabicPeriod" startAt="5"/>
            </a:pPr>
            <a:r>
              <a:rPr lang="en-US" sz="1800" dirty="0"/>
              <a:t>Click on the </a:t>
            </a:r>
            <a:r>
              <a:rPr lang="en-US" sz="1800" b="1" dirty="0"/>
              <a:t>Ellipses</a:t>
            </a:r>
            <a:r>
              <a:rPr lang="en-US" sz="1800" dirty="0"/>
              <a:t>, and select </a:t>
            </a:r>
            <a:r>
              <a:rPr lang="en-US" sz="1800" b="1" dirty="0"/>
              <a:t>Change State to Inactive</a:t>
            </a:r>
          </a:p>
          <a:p>
            <a:pPr lvl="1"/>
            <a:r>
              <a:rPr lang="en-US" sz="1300" b="1" dirty="0"/>
              <a:t>Note</a:t>
            </a:r>
            <a:r>
              <a:rPr lang="en-US" sz="1300" dirty="0"/>
              <a:t>: If End Date is not today, then user can update End Date after making Study Person inactive</a:t>
            </a:r>
          </a:p>
          <a:p>
            <a:pPr marL="457200" indent="-457200">
              <a:buFont typeface="+mj-lt"/>
              <a:buAutoNum type="arabicPeriod" startAt="5"/>
            </a:pPr>
            <a:r>
              <a:rPr lang="en-US" sz="1800" dirty="0"/>
              <a:t>Repeat this process for any Personnel no longer working on the trial</a:t>
            </a:r>
          </a:p>
          <a:p>
            <a:pPr marL="457200" indent="-457200">
              <a:buFont typeface="+mj-lt"/>
              <a:buAutoNum type="arabicPeriod" startAt="5"/>
            </a:pPr>
            <a:endParaRPr lang="en-US" sz="2000" dirty="0"/>
          </a:p>
          <a:p>
            <a:pPr marL="457200" indent="-457200">
              <a:buFont typeface="+mj-lt"/>
              <a:buAutoNum type="arabicPeriod" startAt="5"/>
            </a:pPr>
            <a:endParaRPr lang="en-US" sz="2000" dirty="0"/>
          </a:p>
          <a:p>
            <a:pPr marL="457200" indent="-457200">
              <a:buFont typeface="+mj-lt"/>
              <a:buAutoNum type="arabicPeriod" startAt="5"/>
            </a:pPr>
            <a:endParaRPr lang="en-US" sz="2000" dirty="0"/>
          </a:p>
          <a:p>
            <a:pPr marL="457200" indent="-457200">
              <a:buFont typeface="+mj-lt"/>
              <a:buAutoNum type="arabicPeriod" startAt="5"/>
            </a:pPr>
            <a:endParaRPr lang="en-US" sz="2000" dirty="0"/>
          </a:p>
        </p:txBody>
      </p:sp>
      <p:sp>
        <p:nvSpPr>
          <p:cNvPr id="3" name="Text Placeholder 2">
            <a:extLst>
              <a:ext uri="{FF2B5EF4-FFF2-40B4-BE49-F238E27FC236}">
                <a16:creationId xmlns:a16="http://schemas.microsoft.com/office/drawing/2014/main" id="{BC2D2A9D-D42D-4E3A-9FC0-A358D13FCC09}"/>
              </a:ext>
            </a:extLst>
          </p:cNvPr>
          <p:cNvSpPr>
            <a:spLocks noGrp="1"/>
          </p:cNvSpPr>
          <p:nvPr>
            <p:ph type="body" sz="quarter" idx="13"/>
          </p:nvPr>
        </p:nvSpPr>
        <p:spPr/>
        <p:txBody>
          <a:bodyPr/>
          <a:lstStyle/>
          <a:p>
            <a:r>
              <a:rPr lang="en-US" dirty="0"/>
              <a:t>Inactivate a Study Person</a:t>
            </a:r>
          </a:p>
        </p:txBody>
      </p:sp>
      <p:sp>
        <p:nvSpPr>
          <p:cNvPr id="4" name="Title 3">
            <a:extLst>
              <a:ext uri="{FF2B5EF4-FFF2-40B4-BE49-F238E27FC236}">
                <a16:creationId xmlns:a16="http://schemas.microsoft.com/office/drawing/2014/main" id="{E2232E57-1C45-4AA6-A8BE-2AFE4754DECB}"/>
              </a:ext>
            </a:extLst>
          </p:cNvPr>
          <p:cNvSpPr>
            <a:spLocks noGrp="1"/>
          </p:cNvSpPr>
          <p:nvPr>
            <p:ph type="title"/>
          </p:nvPr>
        </p:nvSpPr>
        <p:spPr/>
        <p:txBody>
          <a:bodyPr/>
          <a:lstStyle/>
          <a:p>
            <a:r>
              <a:rPr lang="en-US" dirty="0"/>
              <a:t>Updating </a:t>
            </a:r>
            <a:r>
              <a:rPr lang="en-US"/>
              <a:t>a Study Roster</a:t>
            </a:r>
          </a:p>
        </p:txBody>
      </p:sp>
      <p:grpSp>
        <p:nvGrpSpPr>
          <p:cNvPr id="19" name="Group 18" descr="Screenshot showing step 5">
            <a:extLst>
              <a:ext uri="{FF2B5EF4-FFF2-40B4-BE49-F238E27FC236}">
                <a16:creationId xmlns:a16="http://schemas.microsoft.com/office/drawing/2014/main" id="{6869FA6F-B460-4BFA-91DC-C0BDB76C2F38}"/>
              </a:ext>
            </a:extLst>
          </p:cNvPr>
          <p:cNvGrpSpPr/>
          <p:nvPr/>
        </p:nvGrpSpPr>
        <p:grpSpPr>
          <a:xfrm>
            <a:off x="5315731" y="1704797"/>
            <a:ext cx="5645127" cy="4020799"/>
            <a:chOff x="5701625" y="1682903"/>
            <a:chExt cx="5645127" cy="4020799"/>
          </a:xfrm>
        </p:grpSpPr>
        <p:sp>
          <p:nvSpPr>
            <p:cNvPr id="21" name="Oval 20">
              <a:extLst>
                <a:ext uri="{FF2B5EF4-FFF2-40B4-BE49-F238E27FC236}">
                  <a16:creationId xmlns:a16="http://schemas.microsoft.com/office/drawing/2014/main" id="{B3269ED8-C178-48B9-B38B-16C3366003B3}"/>
                </a:ext>
              </a:extLst>
            </p:cNvPr>
            <p:cNvSpPr/>
            <p:nvPr/>
          </p:nvSpPr>
          <p:spPr>
            <a:xfrm>
              <a:off x="5701625" y="2773296"/>
              <a:ext cx="461008" cy="398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5</a:t>
              </a:r>
              <a:endParaRPr lang="en-US" sz="1200" dirty="0"/>
            </a:p>
          </p:txBody>
        </p:sp>
        <p:grpSp>
          <p:nvGrpSpPr>
            <p:cNvPr id="22" name="Group 21">
              <a:extLst>
                <a:ext uri="{FF2B5EF4-FFF2-40B4-BE49-F238E27FC236}">
                  <a16:creationId xmlns:a16="http://schemas.microsoft.com/office/drawing/2014/main" id="{2955E471-F9E7-41CF-BB5D-E69A56DEEA52}"/>
                </a:ext>
              </a:extLst>
            </p:cNvPr>
            <p:cNvGrpSpPr/>
            <p:nvPr/>
          </p:nvGrpSpPr>
          <p:grpSpPr>
            <a:xfrm>
              <a:off x="5959656" y="4227484"/>
              <a:ext cx="5387096" cy="1476218"/>
              <a:chOff x="5989809" y="4001124"/>
              <a:chExt cx="5048509" cy="1432501"/>
            </a:xfrm>
          </p:grpSpPr>
          <p:pic>
            <p:nvPicPr>
              <p:cNvPr id="38" name="Picture 37">
                <a:extLst>
                  <a:ext uri="{FF2B5EF4-FFF2-40B4-BE49-F238E27FC236}">
                    <a16:creationId xmlns:a16="http://schemas.microsoft.com/office/drawing/2014/main" id="{59E68649-82C7-4B50-8B0D-EDFE72861F0D}"/>
                  </a:ext>
                </a:extLst>
              </p:cNvPr>
              <p:cNvPicPr>
                <a:picLocks noChangeAspect="1"/>
              </p:cNvPicPr>
              <p:nvPr/>
            </p:nvPicPr>
            <p:blipFill>
              <a:blip r:embed="rId3"/>
              <a:srcRect/>
              <a:stretch/>
            </p:blipFill>
            <p:spPr>
              <a:xfrm>
                <a:off x="5989809" y="4001124"/>
                <a:ext cx="5048509" cy="1400172"/>
              </a:xfrm>
              <a:prstGeom prst="rect">
                <a:avLst/>
              </a:prstGeom>
              <a:ln>
                <a:noFill/>
              </a:ln>
              <a:effectLst>
                <a:outerShdw blurRad="292100" dist="139700" dir="2700000" algn="tl" rotWithShape="0">
                  <a:srgbClr val="333333">
                    <a:alpha val="65000"/>
                  </a:srgbClr>
                </a:outerShdw>
              </a:effectLst>
            </p:spPr>
          </p:pic>
          <p:sp>
            <p:nvSpPr>
              <p:cNvPr id="39" name="Rectangle: Rounded Corners 38">
                <a:extLst>
                  <a:ext uri="{FF2B5EF4-FFF2-40B4-BE49-F238E27FC236}">
                    <a16:creationId xmlns:a16="http://schemas.microsoft.com/office/drawing/2014/main" id="{E8E72389-6859-4140-8775-BBFD0CD6AA1B}"/>
                  </a:ext>
                </a:extLst>
              </p:cNvPr>
              <p:cNvSpPr/>
              <p:nvPr/>
            </p:nvSpPr>
            <p:spPr>
              <a:xfrm>
                <a:off x="5989809" y="5125222"/>
                <a:ext cx="5048509" cy="30840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8802FA0-AE6E-4A3D-B2A4-6DFEDBA6EFA9}"/>
                </a:ext>
              </a:extLst>
            </p:cNvPr>
            <p:cNvGrpSpPr/>
            <p:nvPr/>
          </p:nvGrpSpPr>
          <p:grpSpPr>
            <a:xfrm>
              <a:off x="7404312" y="1682903"/>
              <a:ext cx="3332428" cy="1987502"/>
              <a:chOff x="7375086" y="1620263"/>
              <a:chExt cx="3332428" cy="1987502"/>
            </a:xfrm>
          </p:grpSpPr>
          <p:cxnSp>
            <p:nvCxnSpPr>
              <p:cNvPr id="32" name="Straight Arrow Connector 31">
                <a:extLst>
                  <a:ext uri="{FF2B5EF4-FFF2-40B4-BE49-F238E27FC236}">
                    <a16:creationId xmlns:a16="http://schemas.microsoft.com/office/drawing/2014/main" id="{356EA774-8920-412E-9EC2-6DB7569249D6}"/>
                  </a:ext>
                </a:extLst>
              </p:cNvPr>
              <p:cNvCxnSpPr>
                <a:cxnSpLocks/>
              </p:cNvCxnSpPr>
              <p:nvPr/>
            </p:nvCxnSpPr>
            <p:spPr>
              <a:xfrm>
                <a:off x="8062426" y="3258552"/>
                <a:ext cx="1750994" cy="5324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33" name="Picture 32">
                <a:extLst>
                  <a:ext uri="{FF2B5EF4-FFF2-40B4-BE49-F238E27FC236}">
                    <a16:creationId xmlns:a16="http://schemas.microsoft.com/office/drawing/2014/main" id="{4D9A3A83-9D25-4343-A44C-6E5C7940DCEF}"/>
                  </a:ext>
                </a:extLst>
              </p:cNvPr>
              <p:cNvPicPr>
                <a:picLocks noChangeAspect="1"/>
              </p:cNvPicPr>
              <p:nvPr/>
            </p:nvPicPr>
            <p:blipFill>
              <a:blip r:embed="rId4"/>
              <a:srcRect/>
              <a:stretch/>
            </p:blipFill>
            <p:spPr>
              <a:xfrm>
                <a:off x="7375086" y="1620263"/>
                <a:ext cx="3332428" cy="1987502"/>
              </a:xfrm>
              <a:prstGeom prst="rect">
                <a:avLst/>
              </a:prstGeom>
              <a:ln>
                <a:noFill/>
              </a:ln>
              <a:effectLst>
                <a:outerShdw blurRad="292100" dist="139700" dir="2700000" algn="tl" rotWithShape="0">
                  <a:srgbClr val="333333">
                    <a:alpha val="65000"/>
                  </a:srgbClr>
                </a:outerShdw>
              </a:effectLst>
            </p:spPr>
          </p:pic>
          <p:sp>
            <p:nvSpPr>
              <p:cNvPr id="34" name="Rectangle: Rounded Corners 33">
                <a:extLst>
                  <a:ext uri="{FF2B5EF4-FFF2-40B4-BE49-F238E27FC236}">
                    <a16:creationId xmlns:a16="http://schemas.microsoft.com/office/drawing/2014/main" id="{43FD272C-5184-4C01-9E7C-2A16ACD881F2}"/>
                  </a:ext>
                </a:extLst>
              </p:cNvPr>
              <p:cNvSpPr/>
              <p:nvPr/>
            </p:nvSpPr>
            <p:spPr>
              <a:xfrm>
                <a:off x="8944613" y="3383483"/>
                <a:ext cx="1488115" cy="20999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437FB553-6D3F-4264-84BA-241C7DA79929}"/>
                  </a:ext>
                </a:extLst>
              </p:cNvPr>
              <p:cNvPicPr>
                <a:picLocks noChangeAspect="1"/>
              </p:cNvPicPr>
              <p:nvPr/>
            </p:nvPicPr>
            <p:blipFill>
              <a:blip r:embed="rId5"/>
              <a:stretch>
                <a:fillRect/>
              </a:stretch>
            </p:blipFill>
            <p:spPr>
              <a:xfrm>
                <a:off x="8949693" y="3042420"/>
                <a:ext cx="183217" cy="135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Rectangle: Rounded Corners 36">
                <a:extLst>
                  <a:ext uri="{FF2B5EF4-FFF2-40B4-BE49-F238E27FC236}">
                    <a16:creationId xmlns:a16="http://schemas.microsoft.com/office/drawing/2014/main" id="{B43BDAC1-E6FF-4F95-9227-A540EFA223E0}"/>
                  </a:ext>
                </a:extLst>
              </p:cNvPr>
              <p:cNvSpPr/>
              <p:nvPr/>
            </p:nvSpPr>
            <p:spPr>
              <a:xfrm>
                <a:off x="8949692" y="3025141"/>
                <a:ext cx="183217" cy="14622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a:extLst>
                <a:ext uri="{FF2B5EF4-FFF2-40B4-BE49-F238E27FC236}">
                  <a16:creationId xmlns:a16="http://schemas.microsoft.com/office/drawing/2014/main" id="{A2EEA8AC-531B-4438-ABA2-7D52E62AB5F5}"/>
                </a:ext>
              </a:extLst>
            </p:cNvPr>
            <p:cNvCxnSpPr>
              <a:cxnSpLocks/>
              <a:stCxn id="21" idx="5"/>
            </p:cNvCxnSpPr>
            <p:nvPr/>
          </p:nvCxnSpPr>
          <p:spPr>
            <a:xfrm>
              <a:off x="6095120" y="3113067"/>
              <a:ext cx="4550509" cy="238251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416D1AC3-B7A4-4A9F-ADF9-F6F2CD02ADA5}"/>
                </a:ext>
              </a:extLst>
            </p:cNvPr>
            <p:cNvCxnSpPr>
              <a:cxnSpLocks/>
              <a:stCxn id="21" idx="6"/>
            </p:cNvCxnSpPr>
            <p:nvPr/>
          </p:nvCxnSpPr>
          <p:spPr>
            <a:xfrm>
              <a:off x="6162633" y="2972329"/>
              <a:ext cx="2749463" cy="11509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14469758"/>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8509-01D9-45BB-B66F-DD65DAD754E4}"/>
              </a:ext>
            </a:extLst>
          </p:cNvPr>
          <p:cNvSpPr>
            <a:spLocks noGrp="1"/>
          </p:cNvSpPr>
          <p:nvPr>
            <p:ph type="ctrTitle"/>
          </p:nvPr>
        </p:nvSpPr>
        <p:spPr/>
        <p:txBody>
          <a:bodyPr/>
          <a:lstStyle/>
          <a:p>
            <a:r>
              <a:rPr lang="en-US" dirty="0"/>
              <a:t>Tracking Protocol Amendments</a:t>
            </a:r>
          </a:p>
        </p:txBody>
      </p:sp>
    </p:spTree>
    <p:extLst>
      <p:ext uri="{BB962C8B-B14F-4D97-AF65-F5344CB8AC3E}">
        <p14:creationId xmlns:p14="http://schemas.microsoft.com/office/powerpoint/2010/main" val="31651226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C52B2-057F-4F56-B675-C53D7731E605}"/>
              </a:ext>
            </a:extLst>
          </p:cNvPr>
          <p:cNvSpPr>
            <a:spLocks noGrp="1"/>
          </p:cNvSpPr>
          <p:nvPr>
            <p:ph idx="1"/>
          </p:nvPr>
        </p:nvSpPr>
        <p:spPr>
          <a:xfrm>
            <a:off x="602545" y="1175695"/>
            <a:ext cx="4124382" cy="5105400"/>
          </a:xfrm>
        </p:spPr>
        <p:txBody>
          <a:bodyPr/>
          <a:lstStyle/>
          <a:p>
            <a:pPr marL="457200" indent="-457200">
              <a:buFont typeface="+mj-lt"/>
              <a:buAutoNum type="arabicPeriod"/>
            </a:pPr>
            <a:r>
              <a:rPr lang="en-US" sz="1800" dirty="0"/>
              <a:t>Navigate to the </a:t>
            </a:r>
            <a:r>
              <a:rPr lang="en-US" sz="1800" b="1" dirty="0"/>
              <a:t>Study</a:t>
            </a:r>
            <a:r>
              <a:rPr lang="en-US" sz="1800" dirty="0"/>
              <a:t> </a:t>
            </a:r>
            <a:r>
              <a:rPr lang="en-US" sz="1800" b="1" dirty="0"/>
              <a:t>Info</a:t>
            </a:r>
            <a:r>
              <a:rPr lang="en-US" sz="1800" dirty="0"/>
              <a:t> tab and select </a:t>
            </a:r>
            <a:r>
              <a:rPr lang="en-US" sz="1800" b="1" dirty="0"/>
              <a:t>Studies</a:t>
            </a:r>
          </a:p>
          <a:p>
            <a:pPr marL="457200" indent="-457200">
              <a:buFont typeface="+mj-lt"/>
              <a:buAutoNum type="arabicPeriod"/>
            </a:pPr>
            <a:r>
              <a:rPr lang="en-US" sz="1800" dirty="0"/>
              <a:t>Open your </a:t>
            </a:r>
            <a:r>
              <a:rPr lang="en-US" sz="1800" b="1" dirty="0"/>
              <a:t>Study</a:t>
            </a:r>
            <a:r>
              <a:rPr lang="en-US" sz="1800" dirty="0"/>
              <a:t> page by clicking into its </a:t>
            </a:r>
            <a:r>
              <a:rPr lang="en-US" sz="1800" b="1" dirty="0"/>
              <a:t>Study Number</a:t>
            </a:r>
            <a:r>
              <a:rPr lang="en-US" sz="1800" dirty="0"/>
              <a:t> link</a:t>
            </a:r>
          </a:p>
          <a:p>
            <a:pPr marL="457200" indent="-457200">
              <a:buFont typeface="+mj-lt"/>
              <a:buAutoNum type="arabicPeriod"/>
            </a:pPr>
            <a:r>
              <a:rPr lang="en-US" sz="1800" dirty="0"/>
              <a:t>From the </a:t>
            </a:r>
            <a:r>
              <a:rPr lang="en-US" sz="1800" b="1" dirty="0"/>
              <a:t>Ellipses </a:t>
            </a:r>
            <a:r>
              <a:rPr lang="en-US" sz="1800" dirty="0"/>
              <a:t>select </a:t>
            </a:r>
            <a:r>
              <a:rPr lang="en-US" sz="1800" b="1" dirty="0"/>
              <a:t>Ad Hoc Event</a:t>
            </a:r>
          </a:p>
          <a:p>
            <a:pPr marL="457200" indent="-457200">
              <a:buFont typeface="+mj-lt"/>
              <a:buAutoNum type="arabicPeriod"/>
            </a:pPr>
            <a:r>
              <a:rPr lang="en-US" sz="1800" b="1" dirty="0"/>
              <a:t>Protocol Amendment</a:t>
            </a:r>
            <a:r>
              <a:rPr lang="en-US" sz="1800" dirty="0"/>
              <a:t> is defaulted. Click </a:t>
            </a:r>
            <a:r>
              <a:rPr lang="en-US" sz="1800" b="1" dirty="0"/>
              <a:t>Continue</a:t>
            </a:r>
            <a:r>
              <a:rPr lang="en-US" sz="1800" dirty="0"/>
              <a:t> </a:t>
            </a:r>
          </a:p>
          <a:p>
            <a:pPr marL="457200" indent="-457200">
              <a:buFont typeface="+mj-lt"/>
              <a:buAutoNum type="arabicPeriod"/>
            </a:pPr>
            <a:r>
              <a:rPr lang="en-US" sz="1800" dirty="0"/>
              <a:t>Navigate to the </a:t>
            </a:r>
            <a:r>
              <a:rPr lang="en-US" sz="1800" b="1" dirty="0"/>
              <a:t>Events</a:t>
            </a:r>
            <a:r>
              <a:rPr lang="en-US" sz="1800" dirty="0"/>
              <a:t> Section and hover over the </a:t>
            </a:r>
            <a:r>
              <a:rPr lang="en-US" sz="1800" b="1" dirty="0"/>
              <a:t>Protocol</a:t>
            </a:r>
            <a:r>
              <a:rPr lang="en-US" sz="1800" dirty="0"/>
              <a:t> </a:t>
            </a:r>
            <a:r>
              <a:rPr lang="en-US" sz="1800" b="1" dirty="0"/>
              <a:t>Amendment. </a:t>
            </a:r>
            <a:endParaRPr lang="en-US" sz="1800" dirty="0"/>
          </a:p>
        </p:txBody>
      </p:sp>
      <p:sp>
        <p:nvSpPr>
          <p:cNvPr id="4" name="Title 3">
            <a:extLst>
              <a:ext uri="{FF2B5EF4-FFF2-40B4-BE49-F238E27FC236}">
                <a16:creationId xmlns:a16="http://schemas.microsoft.com/office/drawing/2014/main" id="{E2232E57-1C45-4AA6-A8BE-2AFE4754DECB}"/>
              </a:ext>
            </a:extLst>
          </p:cNvPr>
          <p:cNvSpPr>
            <a:spLocks noGrp="1"/>
          </p:cNvSpPr>
          <p:nvPr>
            <p:ph type="title"/>
          </p:nvPr>
        </p:nvSpPr>
        <p:spPr/>
        <p:txBody>
          <a:bodyPr/>
          <a:lstStyle/>
          <a:p>
            <a:r>
              <a:rPr lang="en-US" dirty="0"/>
              <a:t>Create a Protocol Amendment</a:t>
            </a:r>
          </a:p>
        </p:txBody>
      </p:sp>
      <p:grpSp>
        <p:nvGrpSpPr>
          <p:cNvPr id="30" name="Group 29" descr="Screenshot showing step 5">
            <a:extLst>
              <a:ext uri="{FF2B5EF4-FFF2-40B4-BE49-F238E27FC236}">
                <a16:creationId xmlns:a16="http://schemas.microsoft.com/office/drawing/2014/main" id="{0B8AE66B-0B10-4906-A701-FE039B9238E1}"/>
              </a:ext>
            </a:extLst>
          </p:cNvPr>
          <p:cNvGrpSpPr/>
          <p:nvPr/>
        </p:nvGrpSpPr>
        <p:grpSpPr>
          <a:xfrm>
            <a:off x="7465075" y="4916989"/>
            <a:ext cx="4207204" cy="1513696"/>
            <a:chOff x="7948271" y="4853143"/>
            <a:chExt cx="4207204" cy="1513696"/>
          </a:xfrm>
        </p:grpSpPr>
        <p:pic>
          <p:nvPicPr>
            <p:cNvPr id="32" name="Picture 31">
              <a:extLst>
                <a:ext uri="{FF2B5EF4-FFF2-40B4-BE49-F238E27FC236}">
                  <a16:creationId xmlns:a16="http://schemas.microsoft.com/office/drawing/2014/main" id="{0A13DAF8-589A-40AF-B5DF-FBA47064406D}"/>
                </a:ext>
              </a:extLst>
            </p:cNvPr>
            <p:cNvPicPr>
              <a:picLocks noChangeAspect="1"/>
            </p:cNvPicPr>
            <p:nvPr/>
          </p:nvPicPr>
          <p:blipFill>
            <a:blip r:embed="rId2"/>
            <a:srcRect/>
            <a:stretch/>
          </p:blipFill>
          <p:spPr>
            <a:xfrm>
              <a:off x="8490422" y="4853143"/>
              <a:ext cx="3665053" cy="1513696"/>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88289338-2BDB-44ED-B349-6B4899E465E8}"/>
                </a:ext>
              </a:extLst>
            </p:cNvPr>
            <p:cNvSpPr/>
            <p:nvPr/>
          </p:nvSpPr>
          <p:spPr>
            <a:xfrm>
              <a:off x="10113933" y="5810619"/>
              <a:ext cx="1801764" cy="24623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dirty="0"/>
            </a:p>
          </p:txBody>
        </p:sp>
        <p:sp>
          <p:nvSpPr>
            <p:cNvPr id="40" name="Rectangle: Rounded Corners 39">
              <a:extLst>
                <a:ext uri="{FF2B5EF4-FFF2-40B4-BE49-F238E27FC236}">
                  <a16:creationId xmlns:a16="http://schemas.microsoft.com/office/drawing/2014/main" id="{12B0FD57-ECA8-497F-BCC4-27EF2BB6C1E1}"/>
                </a:ext>
              </a:extLst>
            </p:cNvPr>
            <p:cNvSpPr/>
            <p:nvPr/>
          </p:nvSpPr>
          <p:spPr>
            <a:xfrm>
              <a:off x="8490422" y="6167158"/>
              <a:ext cx="594855" cy="13192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dirty="0"/>
            </a:p>
          </p:txBody>
        </p:sp>
        <p:sp>
          <p:nvSpPr>
            <p:cNvPr id="49" name="Oval 48">
              <a:extLst>
                <a:ext uri="{FF2B5EF4-FFF2-40B4-BE49-F238E27FC236}">
                  <a16:creationId xmlns:a16="http://schemas.microsoft.com/office/drawing/2014/main" id="{8AB816C0-A218-48D1-AECD-FA2AF4F7F0B6}"/>
                </a:ext>
              </a:extLst>
            </p:cNvPr>
            <p:cNvSpPr/>
            <p:nvPr/>
          </p:nvSpPr>
          <p:spPr>
            <a:xfrm>
              <a:off x="7948271" y="5967477"/>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5</a:t>
              </a:r>
              <a:endParaRPr lang="en-US" sz="1200" dirty="0"/>
            </a:p>
          </p:txBody>
        </p:sp>
      </p:grpSp>
      <p:grpSp>
        <p:nvGrpSpPr>
          <p:cNvPr id="50" name="Group 49" descr="Screenshot showing step 3">
            <a:extLst>
              <a:ext uri="{FF2B5EF4-FFF2-40B4-BE49-F238E27FC236}">
                <a16:creationId xmlns:a16="http://schemas.microsoft.com/office/drawing/2014/main" id="{8A13B9B7-6469-4AF0-8FF6-217FE85F54CC}"/>
              </a:ext>
            </a:extLst>
          </p:cNvPr>
          <p:cNvGrpSpPr/>
          <p:nvPr/>
        </p:nvGrpSpPr>
        <p:grpSpPr>
          <a:xfrm>
            <a:off x="5526477" y="3290028"/>
            <a:ext cx="6095617" cy="683979"/>
            <a:chOff x="5595307" y="3229319"/>
            <a:chExt cx="6095617" cy="683979"/>
          </a:xfrm>
        </p:grpSpPr>
        <p:pic>
          <p:nvPicPr>
            <p:cNvPr id="51" name="Picture 50">
              <a:extLst>
                <a:ext uri="{FF2B5EF4-FFF2-40B4-BE49-F238E27FC236}">
                  <a16:creationId xmlns:a16="http://schemas.microsoft.com/office/drawing/2014/main" id="{2217DCEE-4114-4989-873F-8966F271683B}"/>
                </a:ext>
              </a:extLst>
            </p:cNvPr>
            <p:cNvPicPr>
              <a:picLocks noChangeAspect="1"/>
            </p:cNvPicPr>
            <p:nvPr/>
          </p:nvPicPr>
          <p:blipFill>
            <a:blip r:embed="rId3"/>
            <a:srcRect/>
            <a:stretch/>
          </p:blipFill>
          <p:spPr>
            <a:xfrm>
              <a:off x="5595307" y="3292746"/>
              <a:ext cx="5544054" cy="620552"/>
            </a:xfrm>
            <a:prstGeom prst="rect">
              <a:avLst/>
            </a:prstGeom>
            <a:ln>
              <a:noFill/>
            </a:ln>
            <a:effectLst>
              <a:outerShdw blurRad="292100" dist="139700" dir="2700000" algn="tl" rotWithShape="0">
                <a:srgbClr val="333333">
                  <a:alpha val="65000"/>
                </a:srgbClr>
              </a:outerShdw>
            </a:effectLst>
          </p:spPr>
        </p:pic>
        <p:sp>
          <p:nvSpPr>
            <p:cNvPr id="52" name="Rectangle: Rounded Corners 51">
              <a:extLst>
                <a:ext uri="{FF2B5EF4-FFF2-40B4-BE49-F238E27FC236}">
                  <a16:creationId xmlns:a16="http://schemas.microsoft.com/office/drawing/2014/main" id="{2AEEF01D-B3B8-44C7-ABE1-579E456D4B98}"/>
                </a:ext>
              </a:extLst>
            </p:cNvPr>
            <p:cNvSpPr/>
            <p:nvPr/>
          </p:nvSpPr>
          <p:spPr>
            <a:xfrm>
              <a:off x="9474526" y="3661099"/>
              <a:ext cx="907723" cy="21362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dirty="0"/>
            </a:p>
          </p:txBody>
        </p:sp>
        <p:sp>
          <p:nvSpPr>
            <p:cNvPr id="53" name="Rectangle: Rounded Corners 52">
              <a:extLst>
                <a:ext uri="{FF2B5EF4-FFF2-40B4-BE49-F238E27FC236}">
                  <a16:creationId xmlns:a16="http://schemas.microsoft.com/office/drawing/2014/main" id="{88C5BECB-902A-446D-9B4C-EB11DFA3BD84}"/>
                </a:ext>
              </a:extLst>
            </p:cNvPr>
            <p:cNvSpPr/>
            <p:nvPr/>
          </p:nvSpPr>
          <p:spPr>
            <a:xfrm>
              <a:off x="10793293" y="3292746"/>
              <a:ext cx="201570" cy="242710"/>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A0416A23-FEA8-4072-98BF-9FD60FBF2CE0}"/>
                </a:ext>
              </a:extLst>
            </p:cNvPr>
            <p:cNvSpPr/>
            <p:nvPr/>
          </p:nvSpPr>
          <p:spPr>
            <a:xfrm>
              <a:off x="11229916" y="322931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3</a:t>
              </a:r>
              <a:endParaRPr lang="en-US" sz="1200" dirty="0"/>
            </a:p>
          </p:txBody>
        </p:sp>
      </p:grpSp>
      <p:grpSp>
        <p:nvGrpSpPr>
          <p:cNvPr id="60" name="Group 59" descr="Screenshot showing step 4">
            <a:extLst>
              <a:ext uri="{FF2B5EF4-FFF2-40B4-BE49-F238E27FC236}">
                <a16:creationId xmlns:a16="http://schemas.microsoft.com/office/drawing/2014/main" id="{6B090052-2B4E-42D8-AE6B-5152E222AE43}"/>
              </a:ext>
            </a:extLst>
          </p:cNvPr>
          <p:cNvGrpSpPr/>
          <p:nvPr/>
        </p:nvGrpSpPr>
        <p:grpSpPr>
          <a:xfrm>
            <a:off x="4509434" y="4312643"/>
            <a:ext cx="2985872" cy="1384371"/>
            <a:chOff x="4086936" y="4151532"/>
            <a:chExt cx="2985872" cy="1384371"/>
          </a:xfrm>
        </p:grpSpPr>
        <p:pic>
          <p:nvPicPr>
            <p:cNvPr id="61" name="Picture 60">
              <a:extLst>
                <a:ext uri="{FF2B5EF4-FFF2-40B4-BE49-F238E27FC236}">
                  <a16:creationId xmlns:a16="http://schemas.microsoft.com/office/drawing/2014/main" id="{D6A85CF2-7079-4AD1-A689-251848455673}"/>
                </a:ext>
              </a:extLst>
            </p:cNvPr>
            <p:cNvPicPr>
              <a:picLocks noChangeAspect="1"/>
            </p:cNvPicPr>
            <p:nvPr/>
          </p:nvPicPr>
          <p:blipFill>
            <a:blip r:embed="rId4"/>
            <a:stretch>
              <a:fillRect/>
            </a:stretch>
          </p:blipFill>
          <p:spPr>
            <a:xfrm>
              <a:off x="4640633" y="4151532"/>
              <a:ext cx="2432175" cy="1384371"/>
            </a:xfrm>
            <a:prstGeom prst="rect">
              <a:avLst/>
            </a:prstGeom>
            <a:ln>
              <a:noFill/>
            </a:ln>
            <a:effectLst>
              <a:outerShdw blurRad="292100" dist="139700" dir="2700000" algn="tl" rotWithShape="0">
                <a:srgbClr val="333333">
                  <a:alpha val="65000"/>
                </a:srgbClr>
              </a:outerShdw>
            </a:effectLst>
          </p:spPr>
        </p:pic>
        <p:sp>
          <p:nvSpPr>
            <p:cNvPr id="62" name="Oval 61">
              <a:extLst>
                <a:ext uri="{FF2B5EF4-FFF2-40B4-BE49-F238E27FC236}">
                  <a16:creationId xmlns:a16="http://schemas.microsoft.com/office/drawing/2014/main" id="{B4770AF4-EC2F-4CC1-9A0A-9CE54886D3FF}"/>
                </a:ext>
              </a:extLst>
            </p:cNvPr>
            <p:cNvSpPr/>
            <p:nvPr/>
          </p:nvSpPr>
          <p:spPr>
            <a:xfrm>
              <a:off x="4086936" y="4813754"/>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4</a:t>
              </a:r>
              <a:endParaRPr lang="en-US" sz="1200" dirty="0"/>
            </a:p>
          </p:txBody>
        </p:sp>
      </p:grpSp>
      <p:grpSp>
        <p:nvGrpSpPr>
          <p:cNvPr id="63" name="Group 62" descr="Screenshot showing step 1">
            <a:extLst>
              <a:ext uri="{FF2B5EF4-FFF2-40B4-BE49-F238E27FC236}">
                <a16:creationId xmlns:a16="http://schemas.microsoft.com/office/drawing/2014/main" id="{4053D659-31D4-4993-96C8-4584C7FDD594}"/>
              </a:ext>
            </a:extLst>
          </p:cNvPr>
          <p:cNvGrpSpPr/>
          <p:nvPr/>
        </p:nvGrpSpPr>
        <p:grpSpPr>
          <a:xfrm>
            <a:off x="4857453" y="1175695"/>
            <a:ext cx="2452394" cy="1388768"/>
            <a:chOff x="5029046" y="1082844"/>
            <a:chExt cx="2452394" cy="1388768"/>
          </a:xfrm>
        </p:grpSpPr>
        <p:pic>
          <p:nvPicPr>
            <p:cNvPr id="64" name="Picture 63">
              <a:extLst>
                <a:ext uri="{FF2B5EF4-FFF2-40B4-BE49-F238E27FC236}">
                  <a16:creationId xmlns:a16="http://schemas.microsoft.com/office/drawing/2014/main" id="{4301D85B-6EC3-43D6-8258-B1291B94E090}"/>
                </a:ext>
              </a:extLst>
            </p:cNvPr>
            <p:cNvPicPr>
              <a:picLocks noChangeAspect="1"/>
            </p:cNvPicPr>
            <p:nvPr/>
          </p:nvPicPr>
          <p:blipFill>
            <a:blip r:embed="rId5"/>
            <a:stretch>
              <a:fillRect/>
            </a:stretch>
          </p:blipFill>
          <p:spPr>
            <a:xfrm>
              <a:off x="5537166" y="1082844"/>
              <a:ext cx="1944274" cy="1388768"/>
            </a:xfrm>
            <a:prstGeom prst="rect">
              <a:avLst/>
            </a:prstGeom>
            <a:ln>
              <a:noFill/>
            </a:ln>
            <a:effectLst>
              <a:outerShdw blurRad="292100" dist="139700" dir="2700000" algn="tl" rotWithShape="0">
                <a:srgbClr val="333333">
                  <a:alpha val="65000"/>
                </a:srgbClr>
              </a:outerShdw>
            </a:effectLst>
          </p:spPr>
        </p:pic>
        <p:sp>
          <p:nvSpPr>
            <p:cNvPr id="65" name="Oval 64">
              <a:extLst>
                <a:ext uri="{FF2B5EF4-FFF2-40B4-BE49-F238E27FC236}">
                  <a16:creationId xmlns:a16="http://schemas.microsoft.com/office/drawing/2014/main" id="{C9340C76-0CE6-4EDA-8026-805F268C43F3}"/>
                </a:ext>
              </a:extLst>
            </p:cNvPr>
            <p:cNvSpPr/>
            <p:nvPr/>
          </p:nvSpPr>
          <p:spPr>
            <a:xfrm>
              <a:off x="5029046" y="114100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1</a:t>
              </a:r>
              <a:endParaRPr lang="en-US" sz="1200" dirty="0"/>
            </a:p>
          </p:txBody>
        </p:sp>
      </p:grpSp>
      <p:grpSp>
        <p:nvGrpSpPr>
          <p:cNvPr id="66" name="Group 65" descr="Screenshot showing step 2">
            <a:extLst>
              <a:ext uri="{FF2B5EF4-FFF2-40B4-BE49-F238E27FC236}">
                <a16:creationId xmlns:a16="http://schemas.microsoft.com/office/drawing/2014/main" id="{0C56F09F-E5A3-42E7-9282-98C19C85BEAD}"/>
              </a:ext>
            </a:extLst>
          </p:cNvPr>
          <p:cNvGrpSpPr/>
          <p:nvPr/>
        </p:nvGrpSpPr>
        <p:grpSpPr>
          <a:xfrm>
            <a:off x="7407439" y="1175695"/>
            <a:ext cx="4316384" cy="1794931"/>
            <a:chOff x="7440684" y="829859"/>
            <a:chExt cx="4316384" cy="1794931"/>
          </a:xfrm>
        </p:grpSpPr>
        <p:grpSp>
          <p:nvGrpSpPr>
            <p:cNvPr id="67" name="Group 66">
              <a:extLst>
                <a:ext uri="{FF2B5EF4-FFF2-40B4-BE49-F238E27FC236}">
                  <a16:creationId xmlns:a16="http://schemas.microsoft.com/office/drawing/2014/main" id="{5453D786-50FE-425F-A4FB-042D8A2501C3}"/>
                </a:ext>
              </a:extLst>
            </p:cNvPr>
            <p:cNvGrpSpPr/>
            <p:nvPr/>
          </p:nvGrpSpPr>
          <p:grpSpPr>
            <a:xfrm>
              <a:off x="7440684" y="829859"/>
              <a:ext cx="4316384" cy="1794931"/>
              <a:chOff x="7195577" y="1143857"/>
              <a:chExt cx="4316384" cy="1794931"/>
            </a:xfrm>
          </p:grpSpPr>
          <p:pic>
            <p:nvPicPr>
              <p:cNvPr id="69" name="Picture 68">
                <a:extLst>
                  <a:ext uri="{FF2B5EF4-FFF2-40B4-BE49-F238E27FC236}">
                    <a16:creationId xmlns:a16="http://schemas.microsoft.com/office/drawing/2014/main" id="{517F43CB-3C34-4420-8C15-E76DB6CB74F7}"/>
                  </a:ext>
                </a:extLst>
              </p:cNvPr>
              <p:cNvPicPr>
                <a:picLocks noChangeAspect="1"/>
              </p:cNvPicPr>
              <p:nvPr/>
            </p:nvPicPr>
            <p:blipFill>
              <a:blip r:embed="rId6"/>
              <a:srcRect/>
              <a:stretch/>
            </p:blipFill>
            <p:spPr>
              <a:xfrm>
                <a:off x="7195577" y="1143857"/>
                <a:ext cx="4316384" cy="1794931"/>
              </a:xfrm>
              <a:prstGeom prst="rect">
                <a:avLst/>
              </a:prstGeom>
              <a:ln>
                <a:noFill/>
              </a:ln>
              <a:effectLst>
                <a:outerShdw blurRad="292100" dist="139700" dir="2700000" algn="tl" rotWithShape="0">
                  <a:srgbClr val="333333">
                    <a:alpha val="65000"/>
                  </a:srgbClr>
                </a:outerShdw>
              </a:effectLst>
            </p:spPr>
          </p:pic>
          <p:sp>
            <p:nvSpPr>
              <p:cNvPr id="70" name="Rectangle: Rounded Corners 69">
                <a:extLst>
                  <a:ext uri="{FF2B5EF4-FFF2-40B4-BE49-F238E27FC236}">
                    <a16:creationId xmlns:a16="http://schemas.microsoft.com/office/drawing/2014/main" id="{D2A79C88-795F-4234-9FF0-8D0AE30E6488}"/>
                  </a:ext>
                </a:extLst>
              </p:cNvPr>
              <p:cNvSpPr/>
              <p:nvPr/>
            </p:nvSpPr>
            <p:spPr>
              <a:xfrm>
                <a:off x="7497805" y="2013325"/>
                <a:ext cx="864619" cy="255988"/>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cxnSp>
            <p:nvCxnSpPr>
              <p:cNvPr id="71" name="Straight Arrow Connector 70">
                <a:extLst>
                  <a:ext uri="{FF2B5EF4-FFF2-40B4-BE49-F238E27FC236}">
                    <a16:creationId xmlns:a16="http://schemas.microsoft.com/office/drawing/2014/main" id="{67A26B5F-470D-4270-9807-3C9573290FEC}"/>
                  </a:ext>
                </a:extLst>
              </p:cNvPr>
              <p:cNvCxnSpPr>
                <a:cxnSpLocks/>
                <a:endCxn id="70" idx="3"/>
              </p:cNvCxnSpPr>
              <p:nvPr/>
            </p:nvCxnSpPr>
            <p:spPr>
              <a:xfrm flipH="1" flipV="1">
                <a:off x="8362424" y="2141319"/>
                <a:ext cx="754393" cy="52749"/>
              </a:xfrm>
              <a:prstGeom prst="straightConnector1">
                <a:avLst/>
              </a:prstGeom>
              <a:ln w="28575">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72" name="Rectangle: Rounded Corners 71">
                <a:extLst>
                  <a:ext uri="{FF2B5EF4-FFF2-40B4-BE49-F238E27FC236}">
                    <a16:creationId xmlns:a16="http://schemas.microsoft.com/office/drawing/2014/main" id="{E2002044-6D47-422A-B8BE-C5BFD7959D68}"/>
                  </a:ext>
                </a:extLst>
              </p:cNvPr>
              <p:cNvSpPr/>
              <p:nvPr/>
            </p:nvSpPr>
            <p:spPr>
              <a:xfrm>
                <a:off x="10332218" y="2333697"/>
                <a:ext cx="769479" cy="21915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n-US"/>
              </a:p>
            </p:txBody>
          </p:sp>
          <p:cxnSp>
            <p:nvCxnSpPr>
              <p:cNvPr id="73" name="Straight Arrow Connector 72">
                <a:extLst>
                  <a:ext uri="{FF2B5EF4-FFF2-40B4-BE49-F238E27FC236}">
                    <a16:creationId xmlns:a16="http://schemas.microsoft.com/office/drawing/2014/main" id="{A7729978-A6CA-4740-9A10-A7561A7BC641}"/>
                  </a:ext>
                </a:extLst>
              </p:cNvPr>
              <p:cNvCxnSpPr>
                <a:cxnSpLocks/>
              </p:cNvCxnSpPr>
              <p:nvPr/>
            </p:nvCxnSpPr>
            <p:spPr>
              <a:xfrm>
                <a:off x="9577825" y="2252767"/>
                <a:ext cx="754393" cy="188113"/>
              </a:xfrm>
              <a:prstGeom prst="straightConnector1">
                <a:avLst/>
              </a:prstGeom>
              <a:ln w="28575">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8" name="Oval 67">
              <a:extLst>
                <a:ext uri="{FF2B5EF4-FFF2-40B4-BE49-F238E27FC236}">
                  <a16:creationId xmlns:a16="http://schemas.microsoft.com/office/drawing/2014/main" id="{2E45E80A-470E-4836-A636-927072CC1AF7}"/>
                </a:ext>
              </a:extLst>
            </p:cNvPr>
            <p:cNvSpPr/>
            <p:nvPr/>
          </p:nvSpPr>
          <p:spPr>
            <a:xfrm>
              <a:off x="9361924" y="1680389"/>
              <a:ext cx="461008" cy="399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2</a:t>
              </a:r>
              <a:endParaRPr lang="en-US" sz="1200" dirty="0"/>
            </a:p>
          </p:txBody>
        </p:sp>
      </p:grpSp>
    </p:spTree>
    <p:extLst>
      <p:ext uri="{BB962C8B-B14F-4D97-AF65-F5344CB8AC3E}">
        <p14:creationId xmlns:p14="http://schemas.microsoft.com/office/powerpoint/2010/main" val="7472047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D7A3D9B-BB9B-4018-B5B5-407659A1780F}"/>
              </a:ext>
            </a:extLst>
          </p:cNvPr>
          <p:cNvSpPr>
            <a:spLocks noGrp="1"/>
          </p:cNvSpPr>
          <p:nvPr>
            <p:ph idx="1"/>
          </p:nvPr>
        </p:nvSpPr>
        <p:spPr/>
        <p:txBody>
          <a:bodyPr>
            <a:normAutofit lnSpcReduction="10000"/>
          </a:bodyPr>
          <a:lstStyle/>
          <a:p>
            <a:r>
              <a:rPr lang="en-US" b="1" dirty="0"/>
              <a:t>Institution</a:t>
            </a:r>
            <a:r>
              <a:rPr lang="en-US" dirty="0"/>
              <a:t> is a type of Organization used to denote a place where patients are seen (</a:t>
            </a:r>
            <a:r>
              <a:rPr lang="en-US" dirty="0" err="1"/>
              <a:t>E.g</a:t>
            </a:r>
            <a:r>
              <a:rPr lang="en-US" dirty="0"/>
              <a:t>: a Site!).</a:t>
            </a:r>
          </a:p>
          <a:p>
            <a:endParaRPr lang="en-US" dirty="0"/>
          </a:p>
          <a:p>
            <a:r>
              <a:rPr lang="en-US" dirty="0"/>
              <a:t>Each unique site should be represented by a unique Organization and have its own USN number.</a:t>
            </a:r>
          </a:p>
          <a:p>
            <a:pPr lvl="1"/>
            <a:r>
              <a:rPr lang="en-US" dirty="0"/>
              <a:t>Example: If this is a site part of a site network, each primary place seeing patients is its own organization</a:t>
            </a:r>
          </a:p>
          <a:p>
            <a:pPr lvl="1"/>
            <a:r>
              <a:rPr lang="en-US" dirty="0"/>
              <a:t>Example: For a private research site, their primary place seeing patients is the organization</a:t>
            </a:r>
          </a:p>
          <a:p>
            <a:pPr lvl="1"/>
            <a:r>
              <a:rPr lang="en-US" dirty="0"/>
              <a:t>Example: For a large teaching hospital, a “Site” might be the department, therefore each department is its own organization.</a:t>
            </a:r>
          </a:p>
          <a:p>
            <a:pPr lvl="1"/>
            <a:r>
              <a:rPr lang="en-US" dirty="0"/>
              <a:t>Example: </a:t>
            </a:r>
            <a:r>
              <a:rPr lang="en-GB" dirty="0"/>
              <a:t>Mayo Clinic could be the parent organization of multiple sites w/ USNs: Mayo Clinic | Dermatology, Mayo Clinic | Ophthalmology.</a:t>
            </a:r>
          </a:p>
          <a:p>
            <a:pPr marL="0" indent="0" fontAlgn="base">
              <a:buNone/>
            </a:pPr>
            <a:br>
              <a:rPr lang="en-GB" dirty="0"/>
            </a:br>
            <a:endParaRPr lang="en-GB" dirty="0"/>
          </a:p>
          <a:p>
            <a:pPr lvl="1"/>
            <a:endParaRPr lang="en-US" dirty="0"/>
          </a:p>
          <a:p>
            <a:endParaRPr lang="en-US" dirty="0"/>
          </a:p>
        </p:txBody>
      </p:sp>
      <p:sp>
        <p:nvSpPr>
          <p:cNvPr id="6" name="Text Placeholder 5">
            <a:extLst>
              <a:ext uri="{FF2B5EF4-FFF2-40B4-BE49-F238E27FC236}">
                <a16:creationId xmlns:a16="http://schemas.microsoft.com/office/drawing/2014/main" id="{70DF991E-774C-414D-9DA4-51F3D028D7D5}"/>
              </a:ext>
            </a:extLst>
          </p:cNvPr>
          <p:cNvSpPr>
            <a:spLocks noGrp="1"/>
          </p:cNvSpPr>
          <p:nvPr>
            <p:ph type="body" sz="quarter" idx="13"/>
          </p:nvPr>
        </p:nvSpPr>
        <p:spPr/>
        <p:txBody>
          <a:bodyPr/>
          <a:lstStyle/>
          <a:p>
            <a:r>
              <a:rPr lang="en-US" dirty="0"/>
              <a:t>Organization Types</a:t>
            </a:r>
          </a:p>
        </p:txBody>
      </p:sp>
      <p:sp>
        <p:nvSpPr>
          <p:cNvPr id="4" name="Title 3">
            <a:extLst>
              <a:ext uri="{FF2B5EF4-FFF2-40B4-BE49-F238E27FC236}">
                <a16:creationId xmlns:a16="http://schemas.microsoft.com/office/drawing/2014/main" id="{E29BC6F2-19FF-404B-8806-E08E09212850}"/>
              </a:ext>
            </a:extLst>
          </p:cNvPr>
          <p:cNvSpPr>
            <a:spLocks noGrp="1"/>
          </p:cNvSpPr>
          <p:nvPr>
            <p:ph type="title"/>
          </p:nvPr>
        </p:nvSpPr>
        <p:spPr/>
        <p:txBody>
          <a:bodyPr/>
          <a:lstStyle/>
          <a:p>
            <a:r>
              <a:rPr lang="en-US" dirty="0"/>
              <a:t>Institutions</a:t>
            </a:r>
          </a:p>
        </p:txBody>
      </p:sp>
    </p:spTree>
    <p:extLst>
      <p:ext uri="{BB962C8B-B14F-4D97-AF65-F5344CB8AC3E}">
        <p14:creationId xmlns:p14="http://schemas.microsoft.com/office/powerpoint/2010/main" val="89950804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C52B2-057F-4F56-B675-C53D7731E605}"/>
              </a:ext>
            </a:extLst>
          </p:cNvPr>
          <p:cNvSpPr>
            <a:spLocks noGrp="1"/>
          </p:cNvSpPr>
          <p:nvPr>
            <p:ph idx="1"/>
          </p:nvPr>
        </p:nvSpPr>
        <p:spPr>
          <a:xfrm>
            <a:off x="688294" y="1068537"/>
            <a:ext cx="4166539" cy="5105400"/>
          </a:xfrm>
        </p:spPr>
        <p:txBody>
          <a:bodyPr/>
          <a:lstStyle/>
          <a:p>
            <a:pPr marL="457200" indent="-457200">
              <a:buFont typeface="+mj-lt"/>
              <a:buAutoNum type="arabicPeriod" startAt="6"/>
            </a:pPr>
            <a:r>
              <a:rPr lang="en-US" sz="1800" dirty="0"/>
              <a:t>From the </a:t>
            </a:r>
            <a:r>
              <a:rPr lang="en-US" sz="1800" b="1" dirty="0"/>
              <a:t>Ellipses</a:t>
            </a:r>
            <a:r>
              <a:rPr lang="en-US" sz="1800" dirty="0"/>
              <a:t> select</a:t>
            </a:r>
            <a:r>
              <a:rPr lang="en-US" sz="1800" b="1" dirty="0"/>
              <a:t> Plan</a:t>
            </a:r>
            <a:endParaRPr lang="en-US" sz="1800" dirty="0"/>
          </a:p>
          <a:p>
            <a:pPr marL="457200" indent="-457200">
              <a:buFont typeface="+mj-lt"/>
              <a:buAutoNum type="arabicPeriod" startAt="6"/>
            </a:pPr>
            <a:r>
              <a:rPr lang="en-US" sz="1800" dirty="0"/>
              <a:t>Enter the </a:t>
            </a:r>
            <a:r>
              <a:rPr lang="en-US" sz="1800" b="1" dirty="0"/>
              <a:t>Planned Start Date </a:t>
            </a:r>
            <a:r>
              <a:rPr lang="en-US" sz="1800" dirty="0"/>
              <a:t>and</a:t>
            </a:r>
            <a:r>
              <a:rPr lang="en-US" sz="1800" b="1" dirty="0"/>
              <a:t> Planned Finished Date </a:t>
            </a:r>
            <a:r>
              <a:rPr lang="en-US" sz="1800" dirty="0"/>
              <a:t>and click </a:t>
            </a:r>
            <a:r>
              <a:rPr lang="en-US" sz="1800" b="1" dirty="0"/>
              <a:t>Start</a:t>
            </a:r>
          </a:p>
          <a:p>
            <a:pPr lvl="1">
              <a:spcBef>
                <a:spcPts val="1000"/>
              </a:spcBef>
            </a:pPr>
            <a:r>
              <a:rPr lang="en-US" sz="1300" b="1" dirty="0"/>
              <a:t>Note:  </a:t>
            </a:r>
            <a:r>
              <a:rPr lang="en-US" sz="1300" dirty="0"/>
              <a:t>These dates can also be entered into the fields directly. The milestone will become planned and change to the planned lifecycle state automatically.</a:t>
            </a:r>
          </a:p>
          <a:p>
            <a:pPr marL="457200" indent="-457200">
              <a:buFont typeface="+mj-lt"/>
              <a:buAutoNum type="arabicPeriod" startAt="6"/>
            </a:pPr>
            <a:r>
              <a:rPr lang="en-US" sz="1800" dirty="0"/>
              <a:t>Navigate to the </a:t>
            </a:r>
            <a:r>
              <a:rPr lang="en-US" sz="1800" b="1" dirty="0"/>
              <a:t>Expected Documents</a:t>
            </a:r>
            <a:r>
              <a:rPr lang="en-US" sz="1800" dirty="0"/>
              <a:t> Section to view and update the </a:t>
            </a:r>
            <a:r>
              <a:rPr lang="en-US" sz="1800" b="1" dirty="0"/>
              <a:t>Expected Documents’ </a:t>
            </a:r>
            <a:r>
              <a:rPr lang="en-US" sz="1800" dirty="0"/>
              <a:t># Expected and Requiredness. </a:t>
            </a:r>
          </a:p>
          <a:p>
            <a:pPr lvl="1">
              <a:spcBef>
                <a:spcPts val="1000"/>
              </a:spcBef>
            </a:pPr>
            <a:r>
              <a:rPr lang="en-US" sz="1300" b="1" dirty="0"/>
              <a:t>Note:</a:t>
            </a:r>
            <a:r>
              <a:rPr lang="en-US" sz="1300" dirty="0"/>
              <a:t> the </a:t>
            </a:r>
            <a:r>
              <a:rPr lang="en-US" sz="1300" b="1" dirty="0"/>
              <a:t>Requiredness</a:t>
            </a:r>
            <a:r>
              <a:rPr lang="en-US" sz="1300" dirty="0"/>
              <a:t> and </a:t>
            </a:r>
            <a:r>
              <a:rPr lang="en-US" sz="1300" b="1" dirty="0"/>
              <a:t>#Expected </a:t>
            </a:r>
            <a:r>
              <a:rPr lang="en-US" sz="1300" dirty="0"/>
              <a:t>fields are synchronized. If Requiredness is set to Not required, the #Expected will be set to 0. If it is set to Required, it will be set to 1. The #Expected can be updated further.</a:t>
            </a:r>
            <a:endParaRPr lang="en-US" sz="1300" b="1" dirty="0"/>
          </a:p>
          <a:p>
            <a:pPr lvl="1">
              <a:spcBef>
                <a:spcPts val="1000"/>
              </a:spcBef>
            </a:pPr>
            <a:r>
              <a:rPr lang="en-US" sz="1300" b="1" dirty="0"/>
              <a:t>Note</a:t>
            </a:r>
            <a:r>
              <a:rPr lang="en-US" sz="1300" dirty="0"/>
              <a:t>: Each Protocol Amendment created will have its own set of Expected Documents created as well. This relationship is set by the ‘Owning Milestone field.’ You can search for those newly created Expected Documents in the list.</a:t>
            </a:r>
          </a:p>
          <a:p>
            <a:pPr marL="342900" indent="-342900">
              <a:buFont typeface="+mj-lt"/>
              <a:buAutoNum type="arabicPeriod" startAt="9"/>
            </a:pPr>
            <a:r>
              <a:rPr lang="en-US" sz="1800" dirty="0"/>
              <a:t>When available, begin to upload Amendment documents</a:t>
            </a:r>
          </a:p>
          <a:p>
            <a:pPr marL="457200" indent="-457200">
              <a:buFont typeface="+mj-lt"/>
              <a:buAutoNum type="arabicPeriod" startAt="6"/>
            </a:pPr>
            <a:endParaRPr lang="en-US" sz="2000" dirty="0"/>
          </a:p>
          <a:p>
            <a:pPr marL="457200" indent="-457200">
              <a:buFont typeface="+mj-lt"/>
              <a:buAutoNum type="arabicPeriod" startAt="6"/>
            </a:pPr>
            <a:endParaRPr lang="en-US" sz="2000" dirty="0"/>
          </a:p>
          <a:p>
            <a:endParaRPr lang="en-US" sz="2000" dirty="0"/>
          </a:p>
        </p:txBody>
      </p:sp>
      <p:sp>
        <p:nvSpPr>
          <p:cNvPr id="4" name="Title 3">
            <a:extLst>
              <a:ext uri="{FF2B5EF4-FFF2-40B4-BE49-F238E27FC236}">
                <a16:creationId xmlns:a16="http://schemas.microsoft.com/office/drawing/2014/main" id="{E2232E57-1C45-4AA6-A8BE-2AFE4754DECB}"/>
              </a:ext>
            </a:extLst>
          </p:cNvPr>
          <p:cNvSpPr>
            <a:spLocks noGrp="1"/>
          </p:cNvSpPr>
          <p:nvPr>
            <p:ph type="title"/>
          </p:nvPr>
        </p:nvSpPr>
        <p:spPr/>
        <p:txBody>
          <a:bodyPr/>
          <a:lstStyle/>
          <a:p>
            <a:r>
              <a:rPr lang="en-US" dirty="0"/>
              <a:t>Create a Protocol Amendment</a:t>
            </a:r>
          </a:p>
        </p:txBody>
      </p:sp>
      <p:grpSp>
        <p:nvGrpSpPr>
          <p:cNvPr id="8" name="Group 7" descr="Screenshot showing step 6">
            <a:extLst>
              <a:ext uri="{FF2B5EF4-FFF2-40B4-BE49-F238E27FC236}">
                <a16:creationId xmlns:a16="http://schemas.microsoft.com/office/drawing/2014/main" id="{17542FB1-64B3-4134-8FFF-74A48133F5A8}"/>
              </a:ext>
            </a:extLst>
          </p:cNvPr>
          <p:cNvGrpSpPr/>
          <p:nvPr/>
        </p:nvGrpSpPr>
        <p:grpSpPr>
          <a:xfrm>
            <a:off x="6176284" y="1081943"/>
            <a:ext cx="3729547" cy="1464248"/>
            <a:chOff x="5791958" y="763019"/>
            <a:chExt cx="4071681" cy="1641585"/>
          </a:xfrm>
        </p:grpSpPr>
        <p:pic>
          <p:nvPicPr>
            <p:cNvPr id="7" name="Picture 6" descr="Screenshot showing step 6">
              <a:extLst>
                <a:ext uri="{FF2B5EF4-FFF2-40B4-BE49-F238E27FC236}">
                  <a16:creationId xmlns:a16="http://schemas.microsoft.com/office/drawing/2014/main" id="{2FD06F30-F3B7-4259-AF7F-58B7CFDD6717}"/>
                </a:ext>
              </a:extLst>
            </p:cNvPr>
            <p:cNvPicPr>
              <a:picLocks noChangeAspect="1"/>
            </p:cNvPicPr>
            <p:nvPr/>
          </p:nvPicPr>
          <p:blipFill>
            <a:blip r:embed="rId2"/>
            <a:stretch>
              <a:fillRect/>
            </a:stretch>
          </p:blipFill>
          <p:spPr>
            <a:xfrm>
              <a:off x="6464190" y="763019"/>
              <a:ext cx="3399449" cy="1641585"/>
            </a:xfrm>
            <a:prstGeom prst="rect">
              <a:avLst/>
            </a:prstGeom>
          </p:spPr>
        </p:pic>
        <p:grpSp>
          <p:nvGrpSpPr>
            <p:cNvPr id="22" name="Group 21">
              <a:extLst>
                <a:ext uri="{FF2B5EF4-FFF2-40B4-BE49-F238E27FC236}">
                  <a16:creationId xmlns:a16="http://schemas.microsoft.com/office/drawing/2014/main" id="{C3B3EDA3-B2FF-424C-848C-FA437AC0E364}"/>
                </a:ext>
              </a:extLst>
            </p:cNvPr>
            <p:cNvGrpSpPr/>
            <p:nvPr/>
          </p:nvGrpSpPr>
          <p:grpSpPr>
            <a:xfrm>
              <a:off x="5791958" y="1282647"/>
              <a:ext cx="3416001" cy="833530"/>
              <a:chOff x="5087621" y="1226826"/>
              <a:chExt cx="3416001" cy="833530"/>
            </a:xfrm>
          </p:grpSpPr>
          <p:sp>
            <p:nvSpPr>
              <p:cNvPr id="29" name="Oval 28">
                <a:extLst>
                  <a:ext uri="{FF2B5EF4-FFF2-40B4-BE49-F238E27FC236}">
                    <a16:creationId xmlns:a16="http://schemas.microsoft.com/office/drawing/2014/main" id="{31F4B484-8B25-4129-BCB6-05CD53229DE4}"/>
                  </a:ext>
                </a:extLst>
              </p:cNvPr>
              <p:cNvSpPr/>
              <p:nvPr/>
            </p:nvSpPr>
            <p:spPr>
              <a:xfrm>
                <a:off x="5087621" y="1226826"/>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6</a:t>
                </a:r>
              </a:p>
            </p:txBody>
          </p:sp>
          <p:sp>
            <p:nvSpPr>
              <p:cNvPr id="35" name="Rectangle: Rounded Corners 34">
                <a:extLst>
                  <a:ext uri="{FF2B5EF4-FFF2-40B4-BE49-F238E27FC236}">
                    <a16:creationId xmlns:a16="http://schemas.microsoft.com/office/drawing/2014/main" id="{EB5A995A-248F-4E77-81FD-0881FB9FD1F5}"/>
                  </a:ext>
                </a:extLst>
              </p:cNvPr>
              <p:cNvSpPr/>
              <p:nvPr/>
            </p:nvSpPr>
            <p:spPr>
              <a:xfrm>
                <a:off x="7906050" y="1849009"/>
                <a:ext cx="597572" cy="21134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 name="Group 2" descr="Screenshot showing step 8">
            <a:extLst>
              <a:ext uri="{FF2B5EF4-FFF2-40B4-BE49-F238E27FC236}">
                <a16:creationId xmlns:a16="http://schemas.microsoft.com/office/drawing/2014/main" id="{F41AA1B2-9E2E-0E55-B397-8E277300EBAF}"/>
              </a:ext>
            </a:extLst>
          </p:cNvPr>
          <p:cNvGrpSpPr/>
          <p:nvPr/>
        </p:nvGrpSpPr>
        <p:grpSpPr>
          <a:xfrm>
            <a:off x="4829468" y="4525152"/>
            <a:ext cx="7289379" cy="1574821"/>
            <a:chOff x="4829468" y="4525152"/>
            <a:chExt cx="7289379" cy="1574821"/>
          </a:xfrm>
        </p:grpSpPr>
        <p:pic>
          <p:nvPicPr>
            <p:cNvPr id="9" name="Picture 8" descr="Screenshot showing step 8">
              <a:extLst>
                <a:ext uri="{FF2B5EF4-FFF2-40B4-BE49-F238E27FC236}">
                  <a16:creationId xmlns:a16="http://schemas.microsoft.com/office/drawing/2014/main" id="{5E9D975D-700F-76F2-1E64-419772E09163}"/>
                </a:ext>
              </a:extLst>
            </p:cNvPr>
            <p:cNvPicPr>
              <a:picLocks noChangeAspect="1"/>
            </p:cNvPicPr>
            <p:nvPr/>
          </p:nvPicPr>
          <p:blipFill>
            <a:blip r:embed="rId3"/>
            <a:stretch>
              <a:fillRect/>
            </a:stretch>
          </p:blipFill>
          <p:spPr>
            <a:xfrm>
              <a:off x="4867758" y="4525152"/>
              <a:ext cx="7168896" cy="1574821"/>
            </a:xfrm>
            <a:prstGeom prst="rect">
              <a:avLst/>
            </a:prstGeom>
          </p:spPr>
        </p:pic>
        <p:grpSp>
          <p:nvGrpSpPr>
            <p:cNvPr id="6" name="Group 5">
              <a:extLst>
                <a:ext uri="{FF2B5EF4-FFF2-40B4-BE49-F238E27FC236}">
                  <a16:creationId xmlns:a16="http://schemas.microsoft.com/office/drawing/2014/main" id="{5F9C57E3-534B-4B00-830A-1C7396E1D5F7}"/>
                </a:ext>
              </a:extLst>
            </p:cNvPr>
            <p:cNvGrpSpPr/>
            <p:nvPr/>
          </p:nvGrpSpPr>
          <p:grpSpPr>
            <a:xfrm>
              <a:off x="4829468" y="4602569"/>
              <a:ext cx="7289379" cy="1401974"/>
              <a:chOff x="4837304" y="4543846"/>
              <a:chExt cx="7289379" cy="1401974"/>
            </a:xfrm>
          </p:grpSpPr>
          <p:sp>
            <p:nvSpPr>
              <p:cNvPr id="43" name="Rectangle: Rounded Corners 42">
                <a:extLst>
                  <a:ext uri="{FF2B5EF4-FFF2-40B4-BE49-F238E27FC236}">
                    <a16:creationId xmlns:a16="http://schemas.microsoft.com/office/drawing/2014/main" id="{141A2E0F-551F-4F3D-946F-A4B7501A66C6}"/>
                  </a:ext>
                </a:extLst>
              </p:cNvPr>
              <p:cNvSpPr/>
              <p:nvPr/>
            </p:nvSpPr>
            <p:spPr>
              <a:xfrm>
                <a:off x="9814390" y="4873036"/>
                <a:ext cx="2312293" cy="107278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4F720CE-A877-4C3D-BDE7-2C455545337E}"/>
                  </a:ext>
                </a:extLst>
              </p:cNvPr>
              <p:cNvSpPr/>
              <p:nvPr/>
            </p:nvSpPr>
            <p:spPr>
              <a:xfrm>
                <a:off x="5723112" y="4543846"/>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8</a:t>
                </a:r>
              </a:p>
            </p:txBody>
          </p:sp>
          <p:sp>
            <p:nvSpPr>
              <p:cNvPr id="45" name="Rectangle: Rounded Corners 44">
                <a:extLst>
                  <a:ext uri="{FF2B5EF4-FFF2-40B4-BE49-F238E27FC236}">
                    <a16:creationId xmlns:a16="http://schemas.microsoft.com/office/drawing/2014/main" id="{9689B176-3730-491F-B0D4-CEEDCBF9C853}"/>
                  </a:ext>
                </a:extLst>
              </p:cNvPr>
              <p:cNvSpPr/>
              <p:nvPr/>
            </p:nvSpPr>
            <p:spPr>
              <a:xfrm>
                <a:off x="4837304" y="5674074"/>
                <a:ext cx="1279293" cy="20546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 name="Group 4" descr="Screenshot showing step 7">
            <a:extLst>
              <a:ext uri="{FF2B5EF4-FFF2-40B4-BE49-F238E27FC236}">
                <a16:creationId xmlns:a16="http://schemas.microsoft.com/office/drawing/2014/main" id="{8F041880-24A6-4E12-A79C-F83BFBAA004A}"/>
              </a:ext>
            </a:extLst>
          </p:cNvPr>
          <p:cNvGrpSpPr/>
          <p:nvPr/>
        </p:nvGrpSpPr>
        <p:grpSpPr>
          <a:xfrm>
            <a:off x="6255065" y="2790827"/>
            <a:ext cx="3262850" cy="1402091"/>
            <a:chOff x="6608987" y="2339831"/>
            <a:chExt cx="3506561" cy="1518023"/>
          </a:xfrm>
        </p:grpSpPr>
        <p:pic>
          <p:nvPicPr>
            <p:cNvPr id="37" name="Picture 36">
              <a:extLst>
                <a:ext uri="{FF2B5EF4-FFF2-40B4-BE49-F238E27FC236}">
                  <a16:creationId xmlns:a16="http://schemas.microsoft.com/office/drawing/2014/main" id="{B772E6C4-B35C-40A9-A6F1-7B53D5F24544}"/>
                </a:ext>
              </a:extLst>
            </p:cNvPr>
            <p:cNvPicPr>
              <a:picLocks noChangeAspect="1"/>
            </p:cNvPicPr>
            <p:nvPr/>
          </p:nvPicPr>
          <p:blipFill>
            <a:blip r:embed="rId4"/>
            <a:srcRect/>
            <a:stretch/>
          </p:blipFill>
          <p:spPr>
            <a:xfrm>
              <a:off x="7281905" y="2339831"/>
              <a:ext cx="2833643" cy="1518023"/>
            </a:xfrm>
            <a:prstGeom prst="rect">
              <a:avLst/>
            </a:prstGeom>
            <a:ln>
              <a:noFill/>
            </a:ln>
            <a:effectLst>
              <a:outerShdw blurRad="292100" dist="139700" dir="2700000" algn="tl" rotWithShape="0">
                <a:srgbClr val="333333">
                  <a:alpha val="65000"/>
                </a:srgbClr>
              </a:outerShdw>
            </a:effectLst>
          </p:spPr>
        </p:pic>
        <p:sp>
          <p:nvSpPr>
            <p:cNvPr id="38" name="Oval 37">
              <a:extLst>
                <a:ext uri="{FF2B5EF4-FFF2-40B4-BE49-F238E27FC236}">
                  <a16:creationId xmlns:a16="http://schemas.microsoft.com/office/drawing/2014/main" id="{220DA434-86D2-4155-BCA3-7CCE7436CEDF}"/>
                </a:ext>
              </a:extLst>
            </p:cNvPr>
            <p:cNvSpPr/>
            <p:nvPr/>
          </p:nvSpPr>
          <p:spPr>
            <a:xfrm>
              <a:off x="6608987" y="2798008"/>
              <a:ext cx="46100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7</a:t>
              </a:r>
            </a:p>
          </p:txBody>
        </p:sp>
        <p:sp>
          <p:nvSpPr>
            <p:cNvPr id="39" name="Rectangle: Rounded Corners 38">
              <a:extLst>
                <a:ext uri="{FF2B5EF4-FFF2-40B4-BE49-F238E27FC236}">
                  <a16:creationId xmlns:a16="http://schemas.microsoft.com/office/drawing/2014/main" id="{1A77E7EA-77FB-4A34-AE65-BA00796E0202}"/>
                </a:ext>
              </a:extLst>
            </p:cNvPr>
            <p:cNvSpPr/>
            <p:nvPr/>
          </p:nvSpPr>
          <p:spPr>
            <a:xfrm>
              <a:off x="7356015" y="3259597"/>
              <a:ext cx="997201" cy="22494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8042FC9B-B187-48E5-AA4C-09DC9530AF98}"/>
                </a:ext>
              </a:extLst>
            </p:cNvPr>
            <p:cNvSpPr/>
            <p:nvPr/>
          </p:nvSpPr>
          <p:spPr>
            <a:xfrm>
              <a:off x="9777411" y="3632727"/>
              <a:ext cx="295275" cy="19982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5F7EF223-57C5-4E9C-BB05-995FA3BC651D}"/>
                </a:ext>
              </a:extLst>
            </p:cNvPr>
            <p:cNvSpPr/>
            <p:nvPr/>
          </p:nvSpPr>
          <p:spPr>
            <a:xfrm>
              <a:off x="7356015" y="2805096"/>
              <a:ext cx="997201" cy="22494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5054407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8509-01D9-45BB-B66F-DD65DAD754E4}"/>
              </a:ext>
            </a:extLst>
          </p:cNvPr>
          <p:cNvSpPr>
            <a:spLocks noGrp="1"/>
          </p:cNvSpPr>
          <p:nvPr>
            <p:ph type="ctrTitle"/>
          </p:nvPr>
        </p:nvSpPr>
        <p:spPr/>
        <p:txBody>
          <a:bodyPr/>
          <a:lstStyle/>
          <a:p>
            <a:r>
              <a:rPr lang="en-US" dirty="0"/>
              <a:t>Completing</a:t>
            </a:r>
            <a:r>
              <a:rPr lang="en-US"/>
              <a:t> Milestones</a:t>
            </a:r>
          </a:p>
        </p:txBody>
      </p:sp>
    </p:spTree>
    <p:extLst>
      <p:ext uri="{BB962C8B-B14F-4D97-AF65-F5344CB8AC3E}">
        <p14:creationId xmlns:p14="http://schemas.microsoft.com/office/powerpoint/2010/main" val="51165810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EA7034-A097-41A0-BF65-E4D8D9E1F8E9}"/>
              </a:ext>
            </a:extLst>
          </p:cNvPr>
          <p:cNvSpPr>
            <a:spLocks noGrp="1"/>
          </p:cNvSpPr>
          <p:nvPr>
            <p:ph idx="1"/>
          </p:nvPr>
        </p:nvSpPr>
        <p:spPr/>
        <p:txBody>
          <a:bodyPr/>
          <a:lstStyle/>
          <a:p>
            <a:r>
              <a:rPr lang="en-US" dirty="0"/>
              <a:t>Study Manager Mandy learned her site has enrolled its first subject! Mandy needs to record this important </a:t>
            </a:r>
            <a:r>
              <a:rPr lang="en-US" i="1" dirty="0"/>
              <a:t>site</a:t>
            </a:r>
            <a:r>
              <a:rPr lang="en-US" dirty="0"/>
              <a:t> milestone in Vault.</a:t>
            </a:r>
          </a:p>
          <a:p>
            <a:r>
              <a:rPr lang="en-US" dirty="0"/>
              <a:t>This is also the first subject enrolled in the </a:t>
            </a:r>
            <a:r>
              <a:rPr lang="en-US" i="1" dirty="0"/>
              <a:t>country</a:t>
            </a:r>
            <a:r>
              <a:rPr lang="en-US" dirty="0"/>
              <a:t> and the entire </a:t>
            </a:r>
            <a:r>
              <a:rPr lang="en-US" i="1" dirty="0"/>
              <a:t>study</a:t>
            </a:r>
            <a:r>
              <a:rPr lang="en-US" dirty="0"/>
              <a:t>. Mandy wants to verify that the date she entered for her site is automatically captured in the milestones for the related Country and Study.</a:t>
            </a:r>
          </a:p>
          <a:p>
            <a:pPr lvl="1"/>
            <a:r>
              <a:rPr lang="en-US" i="1" dirty="0"/>
              <a:t>How can Mandy complete this site level milestone and verify the upstream dependent milestones in Vault are also complete?</a:t>
            </a:r>
          </a:p>
        </p:txBody>
      </p:sp>
      <p:sp>
        <p:nvSpPr>
          <p:cNvPr id="6" name="Text Placeholder 5">
            <a:extLst>
              <a:ext uri="{FF2B5EF4-FFF2-40B4-BE49-F238E27FC236}">
                <a16:creationId xmlns:a16="http://schemas.microsoft.com/office/drawing/2014/main" id="{5CA3F3D6-2C67-4933-A7DB-CF011F06D067}"/>
              </a:ext>
            </a:extLst>
          </p:cNvPr>
          <p:cNvSpPr>
            <a:spLocks noGrp="1"/>
          </p:cNvSpPr>
          <p:nvPr>
            <p:ph type="body" sz="quarter" idx="13"/>
          </p:nvPr>
        </p:nvSpPr>
        <p:spPr/>
        <p:txBody>
          <a:bodyPr/>
          <a:lstStyle/>
          <a:p>
            <a:r>
              <a:rPr lang="en-US"/>
              <a:t>Use Cases and Roles</a:t>
            </a:r>
          </a:p>
        </p:txBody>
      </p:sp>
      <p:sp>
        <p:nvSpPr>
          <p:cNvPr id="4" name="Title 3">
            <a:extLst>
              <a:ext uri="{FF2B5EF4-FFF2-40B4-BE49-F238E27FC236}">
                <a16:creationId xmlns:a16="http://schemas.microsoft.com/office/drawing/2014/main" id="{2096BC85-B01C-453C-AB2E-455DB634AB5B}"/>
              </a:ext>
            </a:extLst>
          </p:cNvPr>
          <p:cNvSpPr>
            <a:spLocks noGrp="1"/>
          </p:cNvSpPr>
          <p:nvPr>
            <p:ph type="title"/>
          </p:nvPr>
        </p:nvSpPr>
        <p:spPr/>
        <p:txBody>
          <a:bodyPr/>
          <a:lstStyle/>
          <a:p>
            <a:r>
              <a:rPr lang="en-US" dirty="0"/>
              <a:t>Completing</a:t>
            </a:r>
            <a:r>
              <a:rPr lang="en-US"/>
              <a:t> Milestones</a:t>
            </a:r>
          </a:p>
        </p:txBody>
      </p:sp>
      <p:sp>
        <p:nvSpPr>
          <p:cNvPr id="2" name="TextBox 1">
            <a:extLst>
              <a:ext uri="{FF2B5EF4-FFF2-40B4-BE49-F238E27FC236}">
                <a16:creationId xmlns:a16="http://schemas.microsoft.com/office/drawing/2014/main" id="{5BE7CEB9-D478-A747-9537-90C0DB1CFD89}"/>
              </a:ext>
            </a:extLst>
          </p:cNvPr>
          <p:cNvSpPr txBox="1"/>
          <p:nvPr/>
        </p:nvSpPr>
        <p:spPr>
          <a:xfrm>
            <a:off x="1055716" y="5631472"/>
            <a:ext cx="10501786" cy="319446"/>
          </a:xfrm>
          <a:prstGeom prst="rect">
            <a:avLst/>
          </a:prstGeom>
          <a:noFill/>
        </p:spPr>
        <p:txBody>
          <a:bodyPr wrap="none" rtlCol="0">
            <a:spAutoFit/>
          </a:bodyPr>
          <a:lstStyle/>
          <a:p>
            <a:pPr>
              <a:lnSpc>
                <a:spcPct val="80000"/>
              </a:lnSpc>
              <a:spcBef>
                <a:spcPts val="1200"/>
              </a:spcBef>
              <a:buClr>
                <a:schemeClr val="tx2"/>
              </a:buClr>
            </a:pPr>
            <a:r>
              <a:rPr lang="en-US" dirty="0"/>
              <a:t>To learn more about </a:t>
            </a:r>
            <a:r>
              <a:rPr lang="en-US" b="1" dirty="0"/>
              <a:t>Completing Milestones </a:t>
            </a:r>
            <a:r>
              <a:rPr lang="en-US" dirty="0"/>
              <a:t>in Vault, review the Vault Help page for </a:t>
            </a:r>
            <a:r>
              <a:rPr lang="en-GB" b="1" dirty="0">
                <a:hlinkClick r:id="rId2"/>
              </a:rPr>
              <a:t>Working with Milestones</a:t>
            </a:r>
            <a:endParaRPr lang="en-GB" b="1" dirty="0"/>
          </a:p>
        </p:txBody>
      </p:sp>
    </p:spTree>
    <p:extLst>
      <p:ext uri="{BB962C8B-B14F-4D97-AF65-F5344CB8AC3E}">
        <p14:creationId xmlns:p14="http://schemas.microsoft.com/office/powerpoint/2010/main" val="1596531595"/>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CF9D-911C-4E92-84AC-CFA6290EBF38}"/>
              </a:ext>
            </a:extLst>
          </p:cNvPr>
          <p:cNvSpPr>
            <a:spLocks noGrp="1"/>
          </p:cNvSpPr>
          <p:nvPr>
            <p:ph type="title"/>
          </p:nvPr>
        </p:nvSpPr>
        <p:spPr/>
        <p:txBody>
          <a:bodyPr/>
          <a:lstStyle/>
          <a:p>
            <a:r>
              <a:rPr lang="en-US" dirty="0"/>
              <a:t>Completing Milestones</a:t>
            </a:r>
          </a:p>
        </p:txBody>
      </p:sp>
      <p:sp>
        <p:nvSpPr>
          <p:cNvPr id="3" name="Content Placeholder 2">
            <a:extLst>
              <a:ext uri="{FF2B5EF4-FFF2-40B4-BE49-F238E27FC236}">
                <a16:creationId xmlns:a16="http://schemas.microsoft.com/office/drawing/2014/main" id="{8D8A8C08-5915-431F-970F-8B3BA3720E9E}"/>
              </a:ext>
            </a:extLst>
          </p:cNvPr>
          <p:cNvSpPr>
            <a:spLocks noGrp="1"/>
          </p:cNvSpPr>
          <p:nvPr>
            <p:ph idx="1"/>
          </p:nvPr>
        </p:nvSpPr>
        <p:spPr>
          <a:xfrm>
            <a:off x="704081" y="1319367"/>
            <a:ext cx="4300305" cy="5056266"/>
          </a:xfrm>
        </p:spPr>
        <p:txBody>
          <a:bodyPr/>
          <a:lstStyle/>
          <a:p>
            <a:pPr marL="457200" indent="-457200">
              <a:buFont typeface="+mj-lt"/>
              <a:buAutoNum type="arabicPeriod"/>
            </a:pPr>
            <a:r>
              <a:rPr lang="en-US" sz="1800" dirty="0"/>
              <a:t>From the </a:t>
            </a:r>
            <a:r>
              <a:rPr lang="en-US" sz="1800" b="1" dirty="0"/>
              <a:t>Study Info </a:t>
            </a:r>
            <a:r>
              <a:rPr lang="en-US" sz="1800" dirty="0"/>
              <a:t>tab and select Study Sites. </a:t>
            </a:r>
            <a:endParaRPr lang="en-US" sz="1800" dirty="0">
              <a:solidFill>
                <a:srgbClr val="646569">
                  <a:lumMod val="75000"/>
                </a:srgbClr>
              </a:solidFill>
            </a:endParaRPr>
          </a:p>
          <a:p>
            <a:pPr marL="457200" indent="-457200">
              <a:buFont typeface="+mj-lt"/>
              <a:buAutoNum type="arabicPeriod"/>
            </a:pPr>
            <a:r>
              <a:rPr lang="en-US" sz="1800" dirty="0"/>
              <a:t>Populate the </a:t>
            </a:r>
            <a:r>
              <a:rPr lang="en-US" sz="1800" b="1" dirty="0"/>
              <a:t>Study Selector </a:t>
            </a:r>
            <a:r>
              <a:rPr lang="en-US" sz="1800" dirty="0"/>
              <a:t>with your Study, and click into the Site</a:t>
            </a:r>
          </a:p>
          <a:p>
            <a:pPr lvl="1"/>
            <a:r>
              <a:rPr lang="en-US" sz="1300" b="1" dirty="0"/>
              <a:t>Note</a:t>
            </a:r>
            <a:r>
              <a:rPr lang="en-US" sz="1300" dirty="0"/>
              <a:t>: Ensure “All Study Sites” is selected</a:t>
            </a:r>
          </a:p>
          <a:p>
            <a:pPr marL="457200" indent="-457200">
              <a:buFont typeface="+mj-lt"/>
              <a:buAutoNum type="arabicPeriod"/>
            </a:pPr>
            <a:r>
              <a:rPr lang="en-US" sz="1800" dirty="0"/>
              <a:t>Expand the </a:t>
            </a:r>
            <a:r>
              <a:rPr lang="en-US" sz="1800" b="1" dirty="0"/>
              <a:t>Milestones</a:t>
            </a:r>
            <a:r>
              <a:rPr lang="en-US" sz="1800" dirty="0"/>
              <a:t> section on the </a:t>
            </a:r>
            <a:r>
              <a:rPr lang="en-US" sz="1800" b="1" dirty="0"/>
              <a:t>Study Site </a:t>
            </a:r>
            <a:r>
              <a:rPr lang="en-US" sz="1800" dirty="0"/>
              <a:t>page and l</a:t>
            </a:r>
            <a:r>
              <a:rPr lang="en-US" sz="1800" dirty="0">
                <a:solidFill>
                  <a:srgbClr val="646569">
                    <a:lumMod val="75000"/>
                  </a:srgbClr>
                </a:solidFill>
              </a:rPr>
              <a:t>ocate the </a:t>
            </a:r>
            <a:r>
              <a:rPr lang="en-US" sz="1800" b="1" dirty="0">
                <a:solidFill>
                  <a:srgbClr val="646569">
                    <a:lumMod val="75000"/>
                  </a:srgbClr>
                </a:solidFill>
              </a:rPr>
              <a:t>Milestone</a:t>
            </a:r>
            <a:r>
              <a:rPr lang="en-US" sz="1800" dirty="0">
                <a:solidFill>
                  <a:srgbClr val="646569">
                    <a:lumMod val="75000"/>
                  </a:srgbClr>
                </a:solidFill>
              </a:rPr>
              <a:t> to be updated.</a:t>
            </a:r>
          </a:p>
        </p:txBody>
      </p:sp>
      <p:grpSp>
        <p:nvGrpSpPr>
          <p:cNvPr id="15" name="Group 14" descr="Screenshot showing step 1">
            <a:extLst>
              <a:ext uri="{FF2B5EF4-FFF2-40B4-BE49-F238E27FC236}">
                <a16:creationId xmlns:a16="http://schemas.microsoft.com/office/drawing/2014/main" id="{4BAE9742-16B6-44D5-81B8-6A851A016C6F}"/>
              </a:ext>
            </a:extLst>
          </p:cNvPr>
          <p:cNvGrpSpPr/>
          <p:nvPr/>
        </p:nvGrpSpPr>
        <p:grpSpPr>
          <a:xfrm>
            <a:off x="5186148" y="1594552"/>
            <a:ext cx="1684075" cy="1763173"/>
            <a:chOff x="5060313" y="1460329"/>
            <a:chExt cx="1684075" cy="1763173"/>
          </a:xfrm>
        </p:grpSpPr>
        <p:sp>
          <p:nvSpPr>
            <p:cNvPr id="16" name="Oval 15">
              <a:extLst>
                <a:ext uri="{FF2B5EF4-FFF2-40B4-BE49-F238E27FC236}">
                  <a16:creationId xmlns:a16="http://schemas.microsoft.com/office/drawing/2014/main" id="{2320A03F-F759-4F29-A66D-8E27478644C9}"/>
                </a:ext>
              </a:extLst>
            </p:cNvPr>
            <p:cNvSpPr/>
            <p:nvPr/>
          </p:nvSpPr>
          <p:spPr>
            <a:xfrm>
              <a:off x="5060313" y="1460329"/>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1</a:t>
              </a:r>
              <a:endParaRPr lang="en-US" sz="1200" dirty="0"/>
            </a:p>
          </p:txBody>
        </p:sp>
        <p:pic>
          <p:nvPicPr>
            <p:cNvPr id="17" name="Picture 16" descr="Graphical user interface, text, application, chat or text message&#10;&#10;Description automatically generated">
              <a:extLst>
                <a:ext uri="{FF2B5EF4-FFF2-40B4-BE49-F238E27FC236}">
                  <a16:creationId xmlns:a16="http://schemas.microsoft.com/office/drawing/2014/main" id="{65E2D2F2-2733-4BF4-B5A9-C8FF1517D098}"/>
                </a:ext>
              </a:extLst>
            </p:cNvPr>
            <p:cNvPicPr>
              <a:picLocks noChangeAspect="1"/>
            </p:cNvPicPr>
            <p:nvPr/>
          </p:nvPicPr>
          <p:blipFill>
            <a:blip r:embed="rId3"/>
            <a:stretch>
              <a:fillRect/>
            </a:stretch>
          </p:blipFill>
          <p:spPr>
            <a:xfrm>
              <a:off x="5514560" y="1460329"/>
              <a:ext cx="1229828" cy="1763173"/>
            </a:xfrm>
            <a:prstGeom prst="rect">
              <a:avLst/>
            </a:prstGeom>
            <a:ln>
              <a:noFill/>
            </a:ln>
            <a:effectLst>
              <a:outerShdw blurRad="292100" dist="139700" dir="2700000" algn="tl" rotWithShape="0">
                <a:srgbClr val="333333">
                  <a:alpha val="65000"/>
                </a:srgbClr>
              </a:outerShdw>
            </a:effectLst>
          </p:spPr>
        </p:pic>
      </p:grpSp>
      <p:grpSp>
        <p:nvGrpSpPr>
          <p:cNvPr id="18" name="Group 17" descr="Screenshot showing step 2">
            <a:extLst>
              <a:ext uri="{FF2B5EF4-FFF2-40B4-BE49-F238E27FC236}">
                <a16:creationId xmlns:a16="http://schemas.microsoft.com/office/drawing/2014/main" id="{CA602928-1A7E-4342-9B96-F764D4B50C61}"/>
              </a:ext>
            </a:extLst>
          </p:cNvPr>
          <p:cNvGrpSpPr/>
          <p:nvPr/>
        </p:nvGrpSpPr>
        <p:grpSpPr>
          <a:xfrm>
            <a:off x="6136638" y="3005032"/>
            <a:ext cx="5392837" cy="801537"/>
            <a:chOff x="6010803" y="2870809"/>
            <a:chExt cx="5392837" cy="801537"/>
          </a:xfrm>
        </p:grpSpPr>
        <p:pic>
          <p:nvPicPr>
            <p:cNvPr id="19" name="Picture 18">
              <a:extLst>
                <a:ext uri="{FF2B5EF4-FFF2-40B4-BE49-F238E27FC236}">
                  <a16:creationId xmlns:a16="http://schemas.microsoft.com/office/drawing/2014/main" id="{6F6F5601-7E28-4B6F-938B-82B78C90A18A}"/>
                </a:ext>
              </a:extLst>
            </p:cNvPr>
            <p:cNvPicPr>
              <a:picLocks noChangeAspect="1"/>
            </p:cNvPicPr>
            <p:nvPr/>
          </p:nvPicPr>
          <p:blipFill>
            <a:blip r:embed="rId4"/>
            <a:srcRect/>
            <a:stretch/>
          </p:blipFill>
          <p:spPr>
            <a:xfrm>
              <a:off x="6688713" y="2870809"/>
              <a:ext cx="4714927" cy="801537"/>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732842D3-9084-4D45-9075-7AC14A3560FA}"/>
                </a:ext>
              </a:extLst>
            </p:cNvPr>
            <p:cNvSpPr/>
            <p:nvPr/>
          </p:nvSpPr>
          <p:spPr>
            <a:xfrm>
              <a:off x="6010803" y="3133951"/>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2</a:t>
              </a:r>
              <a:endParaRPr lang="en-US" sz="1200" dirty="0"/>
            </a:p>
          </p:txBody>
        </p:sp>
        <p:cxnSp>
          <p:nvCxnSpPr>
            <p:cNvPr id="23" name="Straight Arrow Connector 22">
              <a:extLst>
                <a:ext uri="{FF2B5EF4-FFF2-40B4-BE49-F238E27FC236}">
                  <a16:creationId xmlns:a16="http://schemas.microsoft.com/office/drawing/2014/main" id="{70D26131-BC83-4CB9-9327-9FFBBDEF2999}"/>
                </a:ext>
              </a:extLst>
            </p:cNvPr>
            <p:cNvCxnSpPr>
              <a:cxnSpLocks/>
              <a:stCxn id="22" idx="6"/>
            </p:cNvCxnSpPr>
            <p:nvPr/>
          </p:nvCxnSpPr>
          <p:spPr>
            <a:xfrm flipV="1">
              <a:off x="6436698" y="3258919"/>
              <a:ext cx="397144" cy="607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7C501C3-17E1-46F7-9BE9-875F51FE68C1}"/>
                </a:ext>
              </a:extLst>
            </p:cNvPr>
            <p:cNvCxnSpPr>
              <a:cxnSpLocks/>
              <a:stCxn id="22" idx="5"/>
            </p:cNvCxnSpPr>
            <p:nvPr/>
          </p:nvCxnSpPr>
          <p:spPr>
            <a:xfrm>
              <a:off x="6374327" y="3450967"/>
              <a:ext cx="2671849" cy="356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5" name="Group 24" descr="Screenshot showing step 3">
            <a:extLst>
              <a:ext uri="{FF2B5EF4-FFF2-40B4-BE49-F238E27FC236}">
                <a16:creationId xmlns:a16="http://schemas.microsoft.com/office/drawing/2014/main" id="{59943B4F-655C-4B7A-9C48-DE5C9C36DE5A}"/>
              </a:ext>
            </a:extLst>
          </p:cNvPr>
          <p:cNvGrpSpPr/>
          <p:nvPr/>
        </p:nvGrpSpPr>
        <p:grpSpPr>
          <a:xfrm>
            <a:off x="3391981" y="4452249"/>
            <a:ext cx="8137494" cy="1438033"/>
            <a:chOff x="1752856" y="4621890"/>
            <a:chExt cx="8137494" cy="1438033"/>
          </a:xfrm>
        </p:grpSpPr>
        <p:pic>
          <p:nvPicPr>
            <p:cNvPr id="27" name="Picture 26">
              <a:extLst>
                <a:ext uri="{FF2B5EF4-FFF2-40B4-BE49-F238E27FC236}">
                  <a16:creationId xmlns:a16="http://schemas.microsoft.com/office/drawing/2014/main" id="{5C2E82F8-F43D-4674-A647-2B255F66D1AF}"/>
                </a:ext>
              </a:extLst>
            </p:cNvPr>
            <p:cNvPicPr>
              <a:picLocks noChangeAspect="1"/>
            </p:cNvPicPr>
            <p:nvPr/>
          </p:nvPicPr>
          <p:blipFill>
            <a:blip r:embed="rId5"/>
            <a:srcRect/>
            <a:stretch/>
          </p:blipFill>
          <p:spPr>
            <a:xfrm>
              <a:off x="2334969" y="4621890"/>
              <a:ext cx="7555381" cy="1438033"/>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2B8486F4-214A-4966-A731-0C21369D42A4}"/>
                </a:ext>
              </a:extLst>
            </p:cNvPr>
            <p:cNvSpPr/>
            <p:nvPr/>
          </p:nvSpPr>
          <p:spPr>
            <a:xfrm>
              <a:off x="1752856" y="5232287"/>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3</a:t>
              </a:r>
              <a:endParaRPr lang="en-US" sz="1200" dirty="0"/>
            </a:p>
          </p:txBody>
        </p:sp>
        <p:sp>
          <p:nvSpPr>
            <p:cNvPr id="29" name="Rectangle: Rounded Corners 28">
              <a:extLst>
                <a:ext uri="{FF2B5EF4-FFF2-40B4-BE49-F238E27FC236}">
                  <a16:creationId xmlns:a16="http://schemas.microsoft.com/office/drawing/2014/main" id="{129835EB-F3BD-4D91-865D-32B8833A7475}"/>
                </a:ext>
              </a:extLst>
            </p:cNvPr>
            <p:cNvSpPr/>
            <p:nvPr/>
          </p:nvSpPr>
          <p:spPr>
            <a:xfrm>
              <a:off x="2391440" y="5522868"/>
              <a:ext cx="2202329" cy="29602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Tree>
    <p:extLst>
      <p:ext uri="{BB962C8B-B14F-4D97-AF65-F5344CB8AC3E}">
        <p14:creationId xmlns:p14="http://schemas.microsoft.com/office/powerpoint/2010/main" val="1583860467"/>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BFC6-0AA6-4C0F-89A5-7B42FD1E5710}"/>
              </a:ext>
            </a:extLst>
          </p:cNvPr>
          <p:cNvSpPr>
            <a:spLocks noGrp="1"/>
          </p:cNvSpPr>
          <p:nvPr>
            <p:ph type="title"/>
          </p:nvPr>
        </p:nvSpPr>
        <p:spPr/>
        <p:txBody>
          <a:bodyPr/>
          <a:lstStyle/>
          <a:p>
            <a:r>
              <a:rPr lang="en-US" dirty="0"/>
              <a:t>Completing</a:t>
            </a:r>
            <a:r>
              <a:rPr lang="en-US"/>
              <a:t> Milestones</a:t>
            </a:r>
          </a:p>
        </p:txBody>
      </p:sp>
      <p:sp>
        <p:nvSpPr>
          <p:cNvPr id="5" name="Content Placeholder 2">
            <a:extLst>
              <a:ext uri="{FF2B5EF4-FFF2-40B4-BE49-F238E27FC236}">
                <a16:creationId xmlns:a16="http://schemas.microsoft.com/office/drawing/2014/main" id="{8AFCEB80-E1E2-4DBD-986E-56C4D9FBED63}"/>
              </a:ext>
            </a:extLst>
          </p:cNvPr>
          <p:cNvSpPr>
            <a:spLocks noGrp="1"/>
          </p:cNvSpPr>
          <p:nvPr>
            <p:ph idx="1"/>
          </p:nvPr>
        </p:nvSpPr>
        <p:spPr>
          <a:xfrm>
            <a:off x="570844" y="1260585"/>
            <a:ext cx="4301800" cy="5410200"/>
          </a:xfrm>
        </p:spPr>
        <p:txBody>
          <a:bodyPr/>
          <a:lstStyle/>
          <a:p>
            <a:pPr marL="457200" indent="-457200">
              <a:buFont typeface="+mj-lt"/>
              <a:buAutoNum type="arabicPeriod" startAt="4"/>
            </a:pPr>
            <a:r>
              <a:rPr lang="en-US" sz="1800" dirty="0"/>
              <a:t>Move the cursor over the </a:t>
            </a:r>
            <a:r>
              <a:rPr lang="en-US" sz="1800" b="1" dirty="0"/>
              <a:t>Actual Finish Date</a:t>
            </a:r>
            <a:r>
              <a:rPr lang="en-US" sz="1800" dirty="0"/>
              <a:t>. When the box becomes shaded, double-click to in-line edit.</a:t>
            </a:r>
          </a:p>
          <a:p>
            <a:pPr lvl="1"/>
            <a:r>
              <a:rPr lang="en-US" sz="1300" b="1" dirty="0">
                <a:solidFill>
                  <a:srgbClr val="646569">
                    <a:lumMod val="75000"/>
                  </a:srgbClr>
                </a:solidFill>
              </a:rPr>
              <a:t>Note:</a:t>
            </a:r>
            <a:r>
              <a:rPr lang="en-US" sz="1300" dirty="0">
                <a:solidFill>
                  <a:srgbClr val="646569">
                    <a:lumMod val="75000"/>
                  </a:srgbClr>
                </a:solidFill>
              </a:rPr>
              <a:t> milestones dates can also be updated by navigating into the milestone page and clicking ‘Edit’.</a:t>
            </a:r>
          </a:p>
          <a:p>
            <a:pPr marL="457200" lvl="0" indent="-457200">
              <a:buClr>
                <a:srgbClr val="FF9E16"/>
              </a:buClr>
              <a:buFont typeface="+mj-lt"/>
              <a:buAutoNum type="arabicPeriod" startAt="5"/>
            </a:pPr>
            <a:r>
              <a:rPr lang="en-US" sz="1800" dirty="0">
                <a:solidFill>
                  <a:srgbClr val="646569">
                    <a:lumMod val="75000"/>
                  </a:srgbClr>
                </a:solidFill>
              </a:rPr>
              <a:t>Populate the </a:t>
            </a:r>
            <a:r>
              <a:rPr lang="en-US" sz="1800" b="1" dirty="0">
                <a:solidFill>
                  <a:srgbClr val="646569">
                    <a:lumMod val="75000"/>
                  </a:srgbClr>
                </a:solidFill>
              </a:rPr>
              <a:t>Actual Finish Date </a:t>
            </a:r>
            <a:r>
              <a:rPr lang="en-US" sz="1800" dirty="0">
                <a:solidFill>
                  <a:srgbClr val="646569">
                    <a:lumMod val="75000"/>
                  </a:srgbClr>
                </a:solidFill>
              </a:rPr>
              <a:t>and click the cursor anywhere on the page to save the value.</a:t>
            </a:r>
            <a:endParaRPr lang="en-US" sz="1800" b="1" dirty="0">
              <a:solidFill>
                <a:srgbClr val="646569">
                  <a:lumMod val="75000"/>
                </a:srgbClr>
              </a:solidFill>
            </a:endParaRPr>
          </a:p>
          <a:p>
            <a:pPr lvl="1"/>
            <a:r>
              <a:rPr lang="en-US" sz="1300" b="1" dirty="0">
                <a:solidFill>
                  <a:srgbClr val="646569">
                    <a:lumMod val="75000"/>
                  </a:srgbClr>
                </a:solidFill>
              </a:rPr>
              <a:t>Note:</a:t>
            </a:r>
            <a:r>
              <a:rPr lang="en-US" sz="1300" dirty="0">
                <a:solidFill>
                  <a:srgbClr val="646569">
                    <a:lumMod val="75000"/>
                  </a:srgbClr>
                </a:solidFill>
              </a:rPr>
              <a:t> hitting the ‘Enter’ or ‘Tab’ keys will make the next field on the page available for quick editing.</a:t>
            </a:r>
          </a:p>
          <a:p>
            <a:pPr marL="457200" lvl="0" indent="-457200">
              <a:buClr>
                <a:srgbClr val="FF9E16"/>
              </a:buClr>
              <a:buFont typeface="+mj-lt"/>
              <a:buAutoNum type="arabicPeriod" startAt="6"/>
            </a:pPr>
            <a:r>
              <a:rPr lang="en-US" sz="1800" dirty="0">
                <a:solidFill>
                  <a:srgbClr val="646569">
                    <a:lumMod val="75000"/>
                  </a:srgbClr>
                </a:solidFill>
              </a:rPr>
              <a:t>The </a:t>
            </a:r>
            <a:r>
              <a:rPr lang="en-US" sz="1800" b="1" dirty="0">
                <a:solidFill>
                  <a:srgbClr val="646569">
                    <a:lumMod val="75000"/>
                  </a:srgbClr>
                </a:solidFill>
              </a:rPr>
              <a:t>Completeness and % Complete </a:t>
            </a:r>
            <a:r>
              <a:rPr lang="en-US" sz="1800" dirty="0">
                <a:solidFill>
                  <a:srgbClr val="646569">
                    <a:lumMod val="75000"/>
                  </a:srgbClr>
                </a:solidFill>
              </a:rPr>
              <a:t>fields update to indicate the milestone is complete.</a:t>
            </a:r>
          </a:p>
          <a:p>
            <a:pPr lvl="1">
              <a:buClr>
                <a:schemeClr val="tx1">
                  <a:lumMod val="75000"/>
                </a:schemeClr>
              </a:buClr>
            </a:pPr>
            <a:r>
              <a:rPr lang="en-US" sz="1300" b="1" dirty="0">
                <a:solidFill>
                  <a:srgbClr val="646569">
                    <a:lumMod val="75000"/>
                  </a:srgbClr>
                </a:solidFill>
              </a:rPr>
              <a:t>Note</a:t>
            </a:r>
            <a:r>
              <a:rPr lang="en-US" sz="1300" dirty="0">
                <a:solidFill>
                  <a:srgbClr val="646569">
                    <a:lumMod val="75000"/>
                  </a:srgbClr>
                </a:solidFill>
              </a:rPr>
              <a:t>: The milestone will be updated to the </a:t>
            </a:r>
            <a:r>
              <a:rPr lang="en-US" sz="1300" b="1" dirty="0">
                <a:solidFill>
                  <a:srgbClr val="646569">
                    <a:lumMod val="75000"/>
                  </a:srgbClr>
                </a:solidFill>
              </a:rPr>
              <a:t>Complete </a:t>
            </a:r>
            <a:r>
              <a:rPr lang="en-US" sz="1300" dirty="0">
                <a:solidFill>
                  <a:srgbClr val="646569">
                    <a:lumMod val="75000"/>
                  </a:srgbClr>
                </a:solidFill>
              </a:rPr>
              <a:t>state automatically</a:t>
            </a:r>
          </a:p>
          <a:p>
            <a:pPr lvl="1">
              <a:buClr>
                <a:schemeClr val="tx1">
                  <a:lumMod val="75000"/>
                </a:schemeClr>
              </a:buClr>
            </a:pPr>
            <a:r>
              <a:rPr lang="en-US" sz="1300" b="1" dirty="0">
                <a:solidFill>
                  <a:srgbClr val="646569">
                    <a:lumMod val="75000"/>
                  </a:srgbClr>
                </a:solidFill>
              </a:rPr>
              <a:t>Note</a:t>
            </a:r>
            <a:r>
              <a:rPr lang="en-US" sz="1300" dirty="0">
                <a:solidFill>
                  <a:srgbClr val="646569">
                    <a:lumMod val="75000"/>
                  </a:srgbClr>
                </a:solidFill>
              </a:rPr>
              <a:t>: It is also possible to complete the milestone using the “</a:t>
            </a:r>
            <a:r>
              <a:rPr lang="en-US" sz="1300" b="1" dirty="0">
                <a:solidFill>
                  <a:srgbClr val="646569">
                    <a:lumMod val="75000"/>
                  </a:srgbClr>
                </a:solidFill>
              </a:rPr>
              <a:t>Mark Complete</a:t>
            </a:r>
            <a:r>
              <a:rPr lang="en-US" sz="1300" dirty="0">
                <a:solidFill>
                  <a:srgbClr val="646569">
                    <a:lumMod val="75000"/>
                  </a:srgbClr>
                </a:solidFill>
              </a:rPr>
              <a:t>” action from the Ellipses</a:t>
            </a:r>
            <a:endParaRPr lang="en-US" sz="1300" b="1" dirty="0">
              <a:solidFill>
                <a:srgbClr val="646569">
                  <a:lumMod val="75000"/>
                </a:srgbClr>
              </a:solidFill>
            </a:endParaRPr>
          </a:p>
          <a:p>
            <a:pPr marL="457200" lvl="0" indent="-457200">
              <a:buClr>
                <a:srgbClr val="FF9E16"/>
              </a:buClr>
              <a:buFont typeface="+mj-lt"/>
              <a:buAutoNum type="arabicPeriod" startAt="6"/>
            </a:pPr>
            <a:endParaRPr lang="en-US" sz="1800" dirty="0">
              <a:solidFill>
                <a:srgbClr val="646569">
                  <a:lumMod val="75000"/>
                </a:srgbClr>
              </a:solidFill>
            </a:endParaRPr>
          </a:p>
        </p:txBody>
      </p:sp>
      <p:grpSp>
        <p:nvGrpSpPr>
          <p:cNvPr id="11" name="Group 10" descr="Screenshot showing step 4">
            <a:extLst>
              <a:ext uri="{FF2B5EF4-FFF2-40B4-BE49-F238E27FC236}">
                <a16:creationId xmlns:a16="http://schemas.microsoft.com/office/drawing/2014/main" id="{0D36FBDA-7E75-4E7F-980C-48D1B3A096C3}"/>
              </a:ext>
            </a:extLst>
          </p:cNvPr>
          <p:cNvGrpSpPr/>
          <p:nvPr/>
        </p:nvGrpSpPr>
        <p:grpSpPr>
          <a:xfrm>
            <a:off x="5023303" y="1260585"/>
            <a:ext cx="6892394" cy="2474170"/>
            <a:chOff x="4960977" y="1079379"/>
            <a:chExt cx="6892394" cy="2474170"/>
          </a:xfrm>
        </p:grpSpPr>
        <p:pic>
          <p:nvPicPr>
            <p:cNvPr id="12" name="Picture 11">
              <a:extLst>
                <a:ext uri="{FF2B5EF4-FFF2-40B4-BE49-F238E27FC236}">
                  <a16:creationId xmlns:a16="http://schemas.microsoft.com/office/drawing/2014/main" id="{1B2F45EF-126B-4A23-B5F4-5E7DBBFE11CC}"/>
                </a:ext>
              </a:extLst>
            </p:cNvPr>
            <p:cNvPicPr>
              <a:picLocks noChangeAspect="1"/>
            </p:cNvPicPr>
            <p:nvPr/>
          </p:nvPicPr>
          <p:blipFill>
            <a:blip r:embed="rId2"/>
            <a:srcRect/>
            <a:stretch/>
          </p:blipFill>
          <p:spPr>
            <a:xfrm>
              <a:off x="5440156" y="1079379"/>
              <a:ext cx="6364124" cy="2438946"/>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4D65AB15-394B-4E37-9B92-F4DEBB39695B}"/>
                </a:ext>
              </a:extLst>
            </p:cNvPr>
            <p:cNvSpPr/>
            <p:nvPr/>
          </p:nvSpPr>
          <p:spPr>
            <a:xfrm>
              <a:off x="4960977" y="1238978"/>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4</a:t>
              </a:r>
              <a:endParaRPr lang="en-US" sz="1200" dirty="0"/>
            </a:p>
          </p:txBody>
        </p:sp>
        <p:sp>
          <p:nvSpPr>
            <p:cNvPr id="14" name="Rectangle: Rounded Corners 13">
              <a:extLst>
                <a:ext uri="{FF2B5EF4-FFF2-40B4-BE49-F238E27FC236}">
                  <a16:creationId xmlns:a16="http://schemas.microsoft.com/office/drawing/2014/main" id="{F515BC69-51BC-4988-B075-B9808061E47D}"/>
                </a:ext>
              </a:extLst>
            </p:cNvPr>
            <p:cNvSpPr/>
            <p:nvPr/>
          </p:nvSpPr>
          <p:spPr>
            <a:xfrm>
              <a:off x="10373227" y="1639897"/>
              <a:ext cx="1480144" cy="1913652"/>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5" name="Group 14" descr="Screenshot showing step 5 and 6">
            <a:extLst>
              <a:ext uri="{FF2B5EF4-FFF2-40B4-BE49-F238E27FC236}">
                <a16:creationId xmlns:a16="http://schemas.microsoft.com/office/drawing/2014/main" id="{02AF8457-2D55-43D4-8923-7FAE1FC20B8C}"/>
              </a:ext>
            </a:extLst>
          </p:cNvPr>
          <p:cNvGrpSpPr/>
          <p:nvPr/>
        </p:nvGrpSpPr>
        <p:grpSpPr>
          <a:xfrm>
            <a:off x="5023303" y="4453834"/>
            <a:ext cx="6896590" cy="1412060"/>
            <a:chOff x="5173925" y="4362461"/>
            <a:chExt cx="6896590" cy="1412060"/>
          </a:xfrm>
        </p:grpSpPr>
        <p:pic>
          <p:nvPicPr>
            <p:cNvPr id="16" name="Picture 15">
              <a:extLst>
                <a:ext uri="{FF2B5EF4-FFF2-40B4-BE49-F238E27FC236}">
                  <a16:creationId xmlns:a16="http://schemas.microsoft.com/office/drawing/2014/main" id="{21B7FC66-0152-488C-86C4-1DBDB584FA02}"/>
                </a:ext>
              </a:extLst>
            </p:cNvPr>
            <p:cNvPicPr>
              <a:picLocks noChangeAspect="1"/>
            </p:cNvPicPr>
            <p:nvPr/>
          </p:nvPicPr>
          <p:blipFill>
            <a:blip r:embed="rId3"/>
            <a:srcRect/>
            <a:stretch/>
          </p:blipFill>
          <p:spPr>
            <a:xfrm>
              <a:off x="5173925" y="4519959"/>
              <a:ext cx="6896590" cy="1254562"/>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2C0E8A50-82F1-4EEA-8A94-4E99006C137A}"/>
                </a:ext>
              </a:extLst>
            </p:cNvPr>
            <p:cNvSpPr/>
            <p:nvPr/>
          </p:nvSpPr>
          <p:spPr>
            <a:xfrm>
              <a:off x="7507433" y="5163965"/>
              <a:ext cx="4199476" cy="371407"/>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Oval 17">
              <a:extLst>
                <a:ext uri="{FF2B5EF4-FFF2-40B4-BE49-F238E27FC236}">
                  <a16:creationId xmlns:a16="http://schemas.microsoft.com/office/drawing/2014/main" id="{D8789E7D-07CC-4E80-B770-8F5C2B436E63}"/>
                </a:ext>
              </a:extLst>
            </p:cNvPr>
            <p:cNvSpPr/>
            <p:nvPr/>
          </p:nvSpPr>
          <p:spPr>
            <a:xfrm>
              <a:off x="6930879" y="5163965"/>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6</a:t>
              </a:r>
              <a:endParaRPr lang="en-US" sz="1200" dirty="0"/>
            </a:p>
          </p:txBody>
        </p:sp>
        <p:sp>
          <p:nvSpPr>
            <p:cNvPr id="19" name="Oval 18">
              <a:extLst>
                <a:ext uri="{FF2B5EF4-FFF2-40B4-BE49-F238E27FC236}">
                  <a16:creationId xmlns:a16="http://schemas.microsoft.com/office/drawing/2014/main" id="{3A156B4C-DBA8-477E-B4C1-1CF14DAAD31B}"/>
                </a:ext>
              </a:extLst>
            </p:cNvPr>
            <p:cNvSpPr/>
            <p:nvPr/>
          </p:nvSpPr>
          <p:spPr>
            <a:xfrm>
              <a:off x="11175625" y="4362461"/>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5</a:t>
              </a:r>
              <a:endParaRPr lang="en-US" sz="1200" dirty="0"/>
            </a:p>
          </p:txBody>
        </p:sp>
      </p:grpSp>
    </p:spTree>
    <p:extLst>
      <p:ext uri="{BB962C8B-B14F-4D97-AF65-F5344CB8AC3E}">
        <p14:creationId xmlns:p14="http://schemas.microsoft.com/office/powerpoint/2010/main" val="258204167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BFC6-0AA6-4C0F-89A5-7B42FD1E5710}"/>
              </a:ext>
            </a:extLst>
          </p:cNvPr>
          <p:cNvSpPr>
            <a:spLocks noGrp="1"/>
          </p:cNvSpPr>
          <p:nvPr>
            <p:ph type="title"/>
          </p:nvPr>
        </p:nvSpPr>
        <p:spPr/>
        <p:txBody>
          <a:bodyPr/>
          <a:lstStyle/>
          <a:p>
            <a:r>
              <a:rPr lang="en-US" dirty="0"/>
              <a:t>Completing</a:t>
            </a:r>
            <a:r>
              <a:rPr lang="en-US"/>
              <a:t> Milestones</a:t>
            </a:r>
          </a:p>
        </p:txBody>
      </p:sp>
      <p:sp>
        <p:nvSpPr>
          <p:cNvPr id="5" name="Content Placeholder 2">
            <a:extLst>
              <a:ext uri="{FF2B5EF4-FFF2-40B4-BE49-F238E27FC236}">
                <a16:creationId xmlns:a16="http://schemas.microsoft.com/office/drawing/2014/main" id="{8AFCEB80-E1E2-4DBD-986E-56C4D9FBED63}"/>
              </a:ext>
            </a:extLst>
          </p:cNvPr>
          <p:cNvSpPr>
            <a:spLocks noGrp="1"/>
          </p:cNvSpPr>
          <p:nvPr>
            <p:ph idx="1"/>
          </p:nvPr>
        </p:nvSpPr>
        <p:spPr>
          <a:xfrm>
            <a:off x="666473" y="1052901"/>
            <a:ext cx="4127583" cy="5410200"/>
          </a:xfrm>
        </p:spPr>
        <p:txBody>
          <a:bodyPr/>
          <a:lstStyle/>
          <a:p>
            <a:pPr marL="0" lvl="0" indent="0">
              <a:buClr>
                <a:srgbClr val="FF9E16"/>
              </a:buClr>
              <a:buNone/>
            </a:pPr>
            <a:r>
              <a:rPr lang="en-US" sz="1800" dirty="0">
                <a:solidFill>
                  <a:srgbClr val="646569">
                    <a:lumMod val="75000"/>
                  </a:srgbClr>
                </a:solidFill>
              </a:rPr>
              <a:t>Now that site level milestone is complete, </a:t>
            </a:r>
            <a:r>
              <a:rPr lang="en-US" sz="1800" b="1" dirty="0">
                <a:solidFill>
                  <a:srgbClr val="646569">
                    <a:lumMod val="75000"/>
                  </a:srgbClr>
                </a:solidFill>
              </a:rPr>
              <a:t>the dates will have “rolled up”</a:t>
            </a:r>
            <a:r>
              <a:rPr lang="en-US" sz="1800" dirty="0">
                <a:solidFill>
                  <a:srgbClr val="646569">
                    <a:lumMod val="75000"/>
                  </a:srgbClr>
                </a:solidFill>
              </a:rPr>
              <a:t> to the dependent country and study milestones. To verify this, complete the below:</a:t>
            </a:r>
          </a:p>
          <a:p>
            <a:pPr marL="0" lvl="0" indent="0">
              <a:buClr>
                <a:srgbClr val="FF9E16"/>
              </a:buClr>
              <a:buNone/>
            </a:pPr>
            <a:endParaRPr lang="en-US" sz="1800" dirty="0">
              <a:solidFill>
                <a:srgbClr val="646569">
                  <a:lumMod val="75000"/>
                </a:srgbClr>
              </a:solidFill>
            </a:endParaRPr>
          </a:p>
          <a:p>
            <a:pPr marL="457200" lvl="0" indent="-457200">
              <a:buClr>
                <a:srgbClr val="FF9E16"/>
              </a:buClr>
              <a:buFont typeface="+mj-lt"/>
              <a:buAutoNum type="arabicPeriod" startAt="7"/>
            </a:pPr>
            <a:r>
              <a:rPr lang="en-US" sz="1800" dirty="0">
                <a:solidFill>
                  <a:srgbClr val="646569">
                    <a:lumMod val="75000"/>
                  </a:srgbClr>
                </a:solidFill>
              </a:rPr>
              <a:t>From the </a:t>
            </a:r>
            <a:r>
              <a:rPr lang="en-US" sz="1800" b="1" dirty="0">
                <a:solidFill>
                  <a:srgbClr val="646569">
                    <a:lumMod val="75000"/>
                  </a:srgbClr>
                </a:solidFill>
              </a:rPr>
              <a:t>Planning Tab</a:t>
            </a:r>
            <a:r>
              <a:rPr lang="en-US" sz="1800" dirty="0">
                <a:solidFill>
                  <a:srgbClr val="646569">
                    <a:lumMod val="75000"/>
                  </a:srgbClr>
                </a:solidFill>
              </a:rPr>
              <a:t>, select </a:t>
            </a:r>
            <a:r>
              <a:rPr lang="en-US" sz="1800" b="1" dirty="0">
                <a:solidFill>
                  <a:srgbClr val="646569">
                    <a:lumMod val="75000"/>
                  </a:srgbClr>
                </a:solidFill>
              </a:rPr>
              <a:t>Milestones</a:t>
            </a:r>
          </a:p>
          <a:p>
            <a:pPr marL="457200" lvl="0" indent="-457200">
              <a:buClr>
                <a:srgbClr val="FF9E16"/>
              </a:buClr>
              <a:buFont typeface="+mj-lt"/>
              <a:buAutoNum type="arabicPeriod" startAt="7"/>
            </a:pPr>
            <a:r>
              <a:rPr lang="en-US" sz="1800" dirty="0">
                <a:solidFill>
                  <a:srgbClr val="646569">
                    <a:lumMod val="75000"/>
                  </a:srgbClr>
                </a:solidFill>
              </a:rPr>
              <a:t>Filter on your </a:t>
            </a:r>
            <a:r>
              <a:rPr lang="en-US" sz="1800" b="1" dirty="0">
                <a:solidFill>
                  <a:srgbClr val="646569">
                    <a:lumMod val="75000"/>
                  </a:srgbClr>
                </a:solidFill>
              </a:rPr>
              <a:t>Study</a:t>
            </a:r>
            <a:r>
              <a:rPr lang="en-US" sz="1800" dirty="0">
                <a:solidFill>
                  <a:srgbClr val="646569">
                    <a:lumMod val="75000"/>
                  </a:srgbClr>
                </a:solidFill>
              </a:rPr>
              <a:t>, and then search for dependent milestones in the </a:t>
            </a:r>
            <a:r>
              <a:rPr lang="en-US" sz="1800" b="1" dirty="0">
                <a:solidFill>
                  <a:srgbClr val="646569">
                    <a:lumMod val="75000"/>
                  </a:srgbClr>
                </a:solidFill>
              </a:rPr>
              <a:t>search bar</a:t>
            </a:r>
          </a:p>
          <a:p>
            <a:pPr marL="457200" lvl="0" indent="-457200">
              <a:buClr>
                <a:srgbClr val="FF9E16"/>
              </a:buClr>
              <a:buFont typeface="+mj-lt"/>
              <a:buAutoNum type="arabicPeriod" startAt="7"/>
            </a:pPr>
            <a:r>
              <a:rPr lang="en-US" sz="1800" dirty="0">
                <a:solidFill>
                  <a:srgbClr val="646569">
                    <a:lumMod val="75000"/>
                  </a:srgbClr>
                </a:solidFill>
              </a:rPr>
              <a:t>Verify that the dependent milestones are complete and have the proper dates based on the previous milestone.</a:t>
            </a:r>
          </a:p>
          <a:p>
            <a:pPr marL="457200" lvl="0" indent="-457200">
              <a:buClr>
                <a:srgbClr val="FF9E16"/>
              </a:buClr>
              <a:buFont typeface="+mj-lt"/>
              <a:buAutoNum type="arabicPeriod" startAt="7"/>
            </a:pPr>
            <a:endParaRPr lang="en-US" sz="1800" b="1" dirty="0">
              <a:solidFill>
                <a:srgbClr val="646569">
                  <a:lumMod val="75000"/>
                </a:srgbClr>
              </a:solidFill>
            </a:endParaRPr>
          </a:p>
        </p:txBody>
      </p:sp>
      <p:grpSp>
        <p:nvGrpSpPr>
          <p:cNvPr id="6" name="Group 5" descr="Screenshot showing step 7">
            <a:extLst>
              <a:ext uri="{FF2B5EF4-FFF2-40B4-BE49-F238E27FC236}">
                <a16:creationId xmlns:a16="http://schemas.microsoft.com/office/drawing/2014/main" id="{41E2FC36-AB0F-4B47-83CA-BE3E5C89539D}"/>
              </a:ext>
            </a:extLst>
          </p:cNvPr>
          <p:cNvGrpSpPr/>
          <p:nvPr/>
        </p:nvGrpSpPr>
        <p:grpSpPr>
          <a:xfrm>
            <a:off x="5721243" y="1135887"/>
            <a:ext cx="2087524" cy="1798476"/>
            <a:chOff x="4967569" y="1148295"/>
            <a:chExt cx="2087524" cy="1798476"/>
          </a:xfrm>
        </p:grpSpPr>
        <p:pic>
          <p:nvPicPr>
            <p:cNvPr id="4" name="Picture 3">
              <a:extLst>
                <a:ext uri="{FF2B5EF4-FFF2-40B4-BE49-F238E27FC236}">
                  <a16:creationId xmlns:a16="http://schemas.microsoft.com/office/drawing/2014/main" id="{1C11F27B-FE3F-4B4C-AB0F-157E0686DC7F}"/>
                </a:ext>
              </a:extLst>
            </p:cNvPr>
            <p:cNvPicPr>
              <a:picLocks noChangeAspect="1"/>
            </p:cNvPicPr>
            <p:nvPr/>
          </p:nvPicPr>
          <p:blipFill>
            <a:blip r:embed="rId2"/>
            <a:stretch>
              <a:fillRect/>
            </a:stretch>
          </p:blipFill>
          <p:spPr>
            <a:xfrm>
              <a:off x="5439513" y="1148295"/>
              <a:ext cx="1615580" cy="1798476"/>
            </a:xfrm>
            <a:prstGeom prst="rect">
              <a:avLst/>
            </a:prstGeom>
            <a:ln>
              <a:no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D169C634-8ACC-43CD-9C25-179B16BD18DB}"/>
                </a:ext>
              </a:extLst>
            </p:cNvPr>
            <p:cNvSpPr/>
            <p:nvPr/>
          </p:nvSpPr>
          <p:spPr>
            <a:xfrm>
              <a:off x="4967569" y="1162626"/>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7</a:t>
              </a:r>
              <a:endParaRPr lang="en-US" sz="1200" dirty="0"/>
            </a:p>
          </p:txBody>
        </p:sp>
        <p:sp>
          <p:nvSpPr>
            <p:cNvPr id="29" name="Rectangle: Rounded Corners 28">
              <a:extLst>
                <a:ext uri="{FF2B5EF4-FFF2-40B4-BE49-F238E27FC236}">
                  <a16:creationId xmlns:a16="http://schemas.microsoft.com/office/drawing/2014/main" id="{F92975FF-D4C3-4408-8C7C-C1453AA66009}"/>
                </a:ext>
              </a:extLst>
            </p:cNvPr>
            <p:cNvSpPr/>
            <p:nvPr/>
          </p:nvSpPr>
          <p:spPr>
            <a:xfrm>
              <a:off x="5439514" y="2239601"/>
              <a:ext cx="1382306" cy="36004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3" name="Group 12" descr="Screenshot showing steps 8 and 9">
            <a:extLst>
              <a:ext uri="{FF2B5EF4-FFF2-40B4-BE49-F238E27FC236}">
                <a16:creationId xmlns:a16="http://schemas.microsoft.com/office/drawing/2014/main" id="{64688C48-2B79-49D4-9A74-5D66B5A57411}"/>
              </a:ext>
            </a:extLst>
          </p:cNvPr>
          <p:cNvGrpSpPr/>
          <p:nvPr/>
        </p:nvGrpSpPr>
        <p:grpSpPr>
          <a:xfrm>
            <a:off x="4863962" y="3593653"/>
            <a:ext cx="7051735" cy="1354211"/>
            <a:chOff x="4896886" y="3356963"/>
            <a:chExt cx="7051735" cy="1354211"/>
          </a:xfrm>
        </p:grpSpPr>
        <p:pic>
          <p:nvPicPr>
            <p:cNvPr id="14" name="Picture 13">
              <a:extLst>
                <a:ext uri="{FF2B5EF4-FFF2-40B4-BE49-F238E27FC236}">
                  <a16:creationId xmlns:a16="http://schemas.microsoft.com/office/drawing/2014/main" id="{546E17D0-3D91-4CDC-A952-557C6786856D}"/>
                </a:ext>
              </a:extLst>
            </p:cNvPr>
            <p:cNvPicPr>
              <a:picLocks noChangeAspect="1"/>
            </p:cNvPicPr>
            <p:nvPr/>
          </p:nvPicPr>
          <p:blipFill>
            <a:blip r:embed="rId3"/>
            <a:srcRect/>
            <a:stretch/>
          </p:blipFill>
          <p:spPr>
            <a:xfrm>
              <a:off x="4896886" y="3356963"/>
              <a:ext cx="7051735" cy="1131890"/>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584A9A74-2176-4B47-9B34-74E9CF30C84E}"/>
                </a:ext>
              </a:extLst>
            </p:cNvPr>
            <p:cNvSpPr/>
            <p:nvPr/>
          </p:nvSpPr>
          <p:spPr>
            <a:xfrm>
              <a:off x="5695512" y="3770344"/>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8</a:t>
              </a:r>
              <a:endParaRPr lang="en-US" sz="1200" dirty="0"/>
            </a:p>
          </p:txBody>
        </p:sp>
        <p:sp>
          <p:nvSpPr>
            <p:cNvPr id="16" name="Rectangle: Rounded Corners 15">
              <a:extLst>
                <a:ext uri="{FF2B5EF4-FFF2-40B4-BE49-F238E27FC236}">
                  <a16:creationId xmlns:a16="http://schemas.microsoft.com/office/drawing/2014/main" id="{F4E61BE9-4D8B-469F-9A5B-273288DB9965}"/>
                </a:ext>
              </a:extLst>
            </p:cNvPr>
            <p:cNvSpPr/>
            <p:nvPr/>
          </p:nvSpPr>
          <p:spPr>
            <a:xfrm>
              <a:off x="6295331" y="3548775"/>
              <a:ext cx="5620366" cy="873805"/>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Oval 16">
              <a:extLst>
                <a:ext uri="{FF2B5EF4-FFF2-40B4-BE49-F238E27FC236}">
                  <a16:creationId xmlns:a16="http://schemas.microsoft.com/office/drawing/2014/main" id="{81574681-9A2D-4F75-A27B-5368116E08EA}"/>
                </a:ext>
              </a:extLst>
            </p:cNvPr>
            <p:cNvSpPr/>
            <p:nvPr/>
          </p:nvSpPr>
          <p:spPr>
            <a:xfrm>
              <a:off x="10687726" y="4339767"/>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9</a:t>
              </a:r>
              <a:endParaRPr lang="en-US" sz="1200" dirty="0"/>
            </a:p>
          </p:txBody>
        </p:sp>
      </p:grpSp>
    </p:spTree>
    <p:extLst>
      <p:ext uri="{BB962C8B-B14F-4D97-AF65-F5344CB8AC3E}">
        <p14:creationId xmlns:p14="http://schemas.microsoft.com/office/powerpoint/2010/main" val="498581939"/>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424DD-9CAB-4C59-AEE2-56688B8E2D28}"/>
              </a:ext>
            </a:extLst>
          </p:cNvPr>
          <p:cNvSpPr>
            <a:spLocks noGrp="1"/>
          </p:cNvSpPr>
          <p:nvPr>
            <p:ph type="title"/>
          </p:nvPr>
        </p:nvSpPr>
        <p:spPr/>
        <p:txBody>
          <a:bodyPr/>
          <a:lstStyle/>
          <a:p>
            <a:r>
              <a:rPr lang="en-US" dirty="0"/>
              <a:t>Completing Milestone Tasks</a:t>
            </a:r>
          </a:p>
        </p:txBody>
      </p:sp>
      <p:sp>
        <p:nvSpPr>
          <p:cNvPr id="3" name="Content Placeholder 2">
            <a:extLst>
              <a:ext uri="{FF2B5EF4-FFF2-40B4-BE49-F238E27FC236}">
                <a16:creationId xmlns:a16="http://schemas.microsoft.com/office/drawing/2014/main" id="{4EDE336C-D82A-4C78-8E17-E2F17627F85E}"/>
              </a:ext>
            </a:extLst>
          </p:cNvPr>
          <p:cNvSpPr>
            <a:spLocks noGrp="1"/>
          </p:cNvSpPr>
          <p:nvPr>
            <p:ph idx="1"/>
          </p:nvPr>
        </p:nvSpPr>
        <p:spPr>
          <a:xfrm>
            <a:off x="826625" y="1066800"/>
            <a:ext cx="3902130" cy="5410200"/>
          </a:xfrm>
        </p:spPr>
        <p:txBody>
          <a:bodyPr/>
          <a:lstStyle/>
          <a:p>
            <a:pPr marL="0" indent="0">
              <a:buNone/>
            </a:pPr>
            <a:r>
              <a:rPr lang="en-US" sz="1800" dirty="0"/>
              <a:t>Before completing a Milestone, ensure any Clinical User Tasks, which were created along with the milestones, have been resolved.</a:t>
            </a:r>
          </a:p>
          <a:p>
            <a:pPr marL="0" indent="0">
              <a:buNone/>
            </a:pPr>
            <a:endParaRPr lang="en-US" sz="1800" dirty="0"/>
          </a:p>
          <a:p>
            <a:pPr marL="457200" lvl="0" indent="-457200">
              <a:buClr>
                <a:srgbClr val="FF9E16"/>
              </a:buClr>
              <a:buFont typeface="+mj-lt"/>
              <a:buAutoNum type="arabicPeriod"/>
            </a:pPr>
            <a:r>
              <a:rPr lang="en-US" sz="1800" dirty="0">
                <a:solidFill>
                  <a:srgbClr val="646569">
                    <a:lumMod val="75000"/>
                  </a:srgbClr>
                </a:solidFill>
              </a:rPr>
              <a:t>From the Study page, click on the milestone name to view the details</a:t>
            </a:r>
          </a:p>
          <a:p>
            <a:pPr marL="457200" lvl="0" indent="-457200">
              <a:buClr>
                <a:srgbClr val="FF9E16"/>
              </a:buClr>
              <a:buFont typeface="+mj-lt"/>
              <a:buAutoNum type="arabicPeriod"/>
            </a:pPr>
            <a:r>
              <a:rPr lang="en-US" sz="1800" dirty="0">
                <a:solidFill>
                  <a:srgbClr val="646569">
                    <a:lumMod val="75000"/>
                  </a:srgbClr>
                </a:solidFill>
              </a:rPr>
              <a:t>Navigate to the </a:t>
            </a:r>
            <a:r>
              <a:rPr lang="en-US" sz="1800" b="1" dirty="0">
                <a:solidFill>
                  <a:srgbClr val="646569">
                    <a:lumMod val="75000"/>
                  </a:srgbClr>
                </a:solidFill>
              </a:rPr>
              <a:t>Clinical User Tasks </a:t>
            </a:r>
            <a:r>
              <a:rPr lang="en-US" sz="1800" dirty="0">
                <a:solidFill>
                  <a:srgbClr val="646569">
                    <a:lumMod val="75000"/>
                  </a:srgbClr>
                </a:solidFill>
              </a:rPr>
              <a:t>section which lists all the tasks corresponding to the milestone</a:t>
            </a:r>
          </a:p>
          <a:p>
            <a:pPr marL="457200" lvl="0" indent="-457200">
              <a:buClr>
                <a:srgbClr val="FF9E16"/>
              </a:buClr>
              <a:buFont typeface="+mj-lt"/>
              <a:buAutoNum type="arabicPeriod"/>
            </a:pPr>
            <a:r>
              <a:rPr lang="en-US" sz="1800" dirty="0">
                <a:solidFill>
                  <a:srgbClr val="646569">
                    <a:lumMod val="75000"/>
                  </a:srgbClr>
                </a:solidFill>
              </a:rPr>
              <a:t>Each task can be resolved by clicking on the </a:t>
            </a:r>
            <a:r>
              <a:rPr lang="en-US" sz="1800" b="1" dirty="0">
                <a:solidFill>
                  <a:srgbClr val="646569">
                    <a:lumMod val="75000"/>
                  </a:srgbClr>
                </a:solidFill>
              </a:rPr>
              <a:t>Ellipses </a:t>
            </a:r>
            <a:r>
              <a:rPr lang="en-US" sz="1800" dirty="0">
                <a:solidFill>
                  <a:srgbClr val="646569">
                    <a:lumMod val="75000"/>
                  </a:srgbClr>
                </a:solidFill>
              </a:rPr>
              <a:t>that appears at the end of each record</a:t>
            </a:r>
          </a:p>
          <a:p>
            <a:pPr lvl="1">
              <a:buFontTx/>
              <a:buChar char="-"/>
            </a:pPr>
            <a:r>
              <a:rPr lang="en-US" sz="1300" b="1" dirty="0">
                <a:solidFill>
                  <a:srgbClr val="646569">
                    <a:lumMod val="75000"/>
                  </a:srgbClr>
                </a:solidFill>
              </a:rPr>
              <a:t>Note:</a:t>
            </a:r>
            <a:r>
              <a:rPr lang="en-US" sz="1300" dirty="0">
                <a:solidFill>
                  <a:srgbClr val="646569">
                    <a:lumMod val="75000"/>
                  </a:srgbClr>
                </a:solidFill>
              </a:rPr>
              <a:t> You can also click on the Task Name to view the task details and resolve or complete other actions for that task record</a:t>
            </a:r>
            <a:endParaRPr lang="en-US" sz="1300" b="1" dirty="0">
              <a:solidFill>
                <a:srgbClr val="646569">
                  <a:lumMod val="75000"/>
                </a:srgbClr>
              </a:solidFill>
            </a:endParaRPr>
          </a:p>
          <a:p>
            <a:pPr lvl="1">
              <a:buClr>
                <a:srgbClr val="FF9E16"/>
              </a:buClr>
              <a:buFontTx/>
              <a:buChar char="-"/>
            </a:pPr>
            <a:endParaRPr lang="en-US" sz="1300" dirty="0">
              <a:solidFill>
                <a:srgbClr val="646569">
                  <a:lumMod val="75000"/>
                </a:srgbClr>
              </a:solidFill>
            </a:endParaRPr>
          </a:p>
        </p:txBody>
      </p:sp>
      <p:grpSp>
        <p:nvGrpSpPr>
          <p:cNvPr id="18" name="Group 17" descr="Screenshot showing step 1">
            <a:extLst>
              <a:ext uri="{FF2B5EF4-FFF2-40B4-BE49-F238E27FC236}">
                <a16:creationId xmlns:a16="http://schemas.microsoft.com/office/drawing/2014/main" id="{3F4CA038-1BDA-477B-A60F-A0FEE3CB3E93}"/>
              </a:ext>
            </a:extLst>
          </p:cNvPr>
          <p:cNvGrpSpPr/>
          <p:nvPr/>
        </p:nvGrpSpPr>
        <p:grpSpPr>
          <a:xfrm>
            <a:off x="5851602" y="999688"/>
            <a:ext cx="4554582" cy="2244794"/>
            <a:chOff x="5851602" y="999688"/>
            <a:chExt cx="4554582" cy="2244794"/>
          </a:xfrm>
        </p:grpSpPr>
        <p:pic>
          <p:nvPicPr>
            <p:cNvPr id="5" name="Picture 4">
              <a:extLst>
                <a:ext uri="{FF2B5EF4-FFF2-40B4-BE49-F238E27FC236}">
                  <a16:creationId xmlns:a16="http://schemas.microsoft.com/office/drawing/2014/main" id="{9B89C021-6ACB-42B1-B381-52E56C060155}"/>
                </a:ext>
              </a:extLst>
            </p:cNvPr>
            <p:cNvPicPr>
              <a:picLocks noChangeAspect="1"/>
            </p:cNvPicPr>
            <p:nvPr/>
          </p:nvPicPr>
          <p:blipFill>
            <a:blip r:embed="rId2"/>
            <a:stretch>
              <a:fillRect/>
            </a:stretch>
          </p:blipFill>
          <p:spPr>
            <a:xfrm>
              <a:off x="5851602" y="999688"/>
              <a:ext cx="4554582" cy="224479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BA2D2B16-B4AC-4B94-86BB-06B0B791EBFD}"/>
                </a:ext>
              </a:extLst>
            </p:cNvPr>
            <p:cNvSpPr/>
            <p:nvPr/>
          </p:nvSpPr>
          <p:spPr>
            <a:xfrm>
              <a:off x="7174700" y="2910980"/>
              <a:ext cx="1281403" cy="16282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Oval 16">
              <a:extLst>
                <a:ext uri="{FF2B5EF4-FFF2-40B4-BE49-F238E27FC236}">
                  <a16:creationId xmlns:a16="http://schemas.microsoft.com/office/drawing/2014/main" id="{2DF4E9BD-FFEA-4A0D-B1EE-3A9AA5EE1FD4}"/>
                </a:ext>
              </a:extLst>
            </p:cNvPr>
            <p:cNvSpPr/>
            <p:nvPr/>
          </p:nvSpPr>
          <p:spPr>
            <a:xfrm>
              <a:off x="8517726" y="2806688"/>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1</a:t>
              </a:r>
              <a:endParaRPr lang="en-US" sz="1200" dirty="0"/>
            </a:p>
          </p:txBody>
        </p:sp>
      </p:grpSp>
      <p:grpSp>
        <p:nvGrpSpPr>
          <p:cNvPr id="27" name="Group 26" descr="Screenshot showing steps 2 and 3">
            <a:extLst>
              <a:ext uri="{FF2B5EF4-FFF2-40B4-BE49-F238E27FC236}">
                <a16:creationId xmlns:a16="http://schemas.microsoft.com/office/drawing/2014/main" id="{2EE2C5FC-481D-4CEB-A48F-7698B9B4ABAF}"/>
              </a:ext>
            </a:extLst>
          </p:cNvPr>
          <p:cNvGrpSpPr/>
          <p:nvPr/>
        </p:nvGrpSpPr>
        <p:grpSpPr>
          <a:xfrm>
            <a:off x="4627482" y="3726479"/>
            <a:ext cx="6496995" cy="2064721"/>
            <a:chOff x="4651336" y="3577906"/>
            <a:chExt cx="6496995" cy="2064721"/>
          </a:xfrm>
        </p:grpSpPr>
        <p:grpSp>
          <p:nvGrpSpPr>
            <p:cNvPr id="11" name="Group 10">
              <a:extLst>
                <a:ext uri="{FF2B5EF4-FFF2-40B4-BE49-F238E27FC236}">
                  <a16:creationId xmlns:a16="http://schemas.microsoft.com/office/drawing/2014/main" id="{171B33B6-4C52-4124-86E9-0E9A8A5E5BA3}"/>
                </a:ext>
              </a:extLst>
            </p:cNvPr>
            <p:cNvGrpSpPr/>
            <p:nvPr/>
          </p:nvGrpSpPr>
          <p:grpSpPr>
            <a:xfrm>
              <a:off x="5109454" y="3577906"/>
              <a:ext cx="6038877" cy="2064721"/>
              <a:chOff x="5109454" y="3577906"/>
              <a:chExt cx="6038877" cy="2064721"/>
            </a:xfrm>
          </p:grpSpPr>
          <p:pic>
            <p:nvPicPr>
              <p:cNvPr id="8" name="Picture 7">
                <a:extLst>
                  <a:ext uri="{FF2B5EF4-FFF2-40B4-BE49-F238E27FC236}">
                    <a16:creationId xmlns:a16="http://schemas.microsoft.com/office/drawing/2014/main" id="{0C8DBEAB-E22A-4ACC-983D-3CAD39A6FFB6}"/>
                  </a:ext>
                </a:extLst>
              </p:cNvPr>
              <p:cNvPicPr>
                <a:picLocks noChangeAspect="1"/>
              </p:cNvPicPr>
              <p:nvPr/>
            </p:nvPicPr>
            <p:blipFill>
              <a:blip r:embed="rId3"/>
              <a:stretch>
                <a:fillRect/>
              </a:stretch>
            </p:blipFill>
            <p:spPr>
              <a:xfrm>
                <a:off x="5109454" y="3577906"/>
                <a:ext cx="6038877" cy="206472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A8DF986-BEDB-4F1C-948D-083BE7972F68}"/>
                  </a:ext>
                </a:extLst>
              </p:cNvPr>
              <p:cNvPicPr>
                <a:picLocks noChangeAspect="1"/>
              </p:cNvPicPr>
              <p:nvPr/>
            </p:nvPicPr>
            <p:blipFill>
              <a:blip r:embed="rId4"/>
              <a:stretch>
                <a:fillRect/>
              </a:stretch>
            </p:blipFill>
            <p:spPr>
              <a:xfrm>
                <a:off x="8865050" y="4587117"/>
                <a:ext cx="157143" cy="104762"/>
              </a:xfrm>
              <a:prstGeom prst="rect">
                <a:avLst/>
              </a:prstGeom>
            </p:spPr>
          </p:pic>
        </p:grpSp>
        <p:sp>
          <p:nvSpPr>
            <p:cNvPr id="12" name="Rectangle: Rounded Corners 11">
              <a:extLst>
                <a:ext uri="{FF2B5EF4-FFF2-40B4-BE49-F238E27FC236}">
                  <a16:creationId xmlns:a16="http://schemas.microsoft.com/office/drawing/2014/main" id="{962EAC24-46BC-4A41-BFF7-766F334E99FA}"/>
                </a:ext>
              </a:extLst>
            </p:cNvPr>
            <p:cNvSpPr/>
            <p:nvPr/>
          </p:nvSpPr>
          <p:spPr>
            <a:xfrm>
              <a:off x="5109454" y="5322084"/>
              <a:ext cx="1281403" cy="162824"/>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E125D54-0599-42E7-9A0C-F7D81C65860A}"/>
                </a:ext>
              </a:extLst>
            </p:cNvPr>
            <p:cNvSpPr/>
            <p:nvPr/>
          </p:nvSpPr>
          <p:spPr>
            <a:xfrm>
              <a:off x="8865050" y="4558086"/>
              <a:ext cx="157143" cy="133793"/>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AD3560C1-FD14-46D4-9A5D-307C684101B8}"/>
                </a:ext>
              </a:extLst>
            </p:cNvPr>
            <p:cNvSpPr/>
            <p:nvPr/>
          </p:nvSpPr>
          <p:spPr>
            <a:xfrm>
              <a:off x="4651336" y="5217792"/>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2</a:t>
              </a:r>
              <a:endParaRPr lang="en-US" sz="1200" dirty="0"/>
            </a:p>
          </p:txBody>
        </p:sp>
        <p:sp>
          <p:nvSpPr>
            <p:cNvPr id="20" name="Oval 19">
              <a:extLst>
                <a:ext uri="{FF2B5EF4-FFF2-40B4-BE49-F238E27FC236}">
                  <a16:creationId xmlns:a16="http://schemas.microsoft.com/office/drawing/2014/main" id="{D86F20CC-B5A9-4CBC-9BFB-4571FCBA794E}"/>
                </a:ext>
              </a:extLst>
            </p:cNvPr>
            <p:cNvSpPr/>
            <p:nvPr/>
          </p:nvSpPr>
          <p:spPr>
            <a:xfrm>
              <a:off x="9054416" y="4282234"/>
              <a:ext cx="425895" cy="371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t>3</a:t>
              </a:r>
            </a:p>
          </p:txBody>
        </p:sp>
      </p:grpSp>
    </p:spTree>
    <p:extLst>
      <p:ext uri="{BB962C8B-B14F-4D97-AF65-F5344CB8AC3E}">
        <p14:creationId xmlns:p14="http://schemas.microsoft.com/office/powerpoint/2010/main" val="247271143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Document Inbox</a:t>
            </a:r>
          </a:p>
        </p:txBody>
      </p:sp>
      <p:sp>
        <p:nvSpPr>
          <p:cNvPr id="3" name="Subtitle 2"/>
          <p:cNvSpPr>
            <a:spLocks noGrp="1"/>
          </p:cNvSpPr>
          <p:nvPr>
            <p:ph type="subTitle" idx="1"/>
          </p:nvPr>
        </p:nvSpPr>
        <p:spPr>
          <a:xfrm>
            <a:off x="805543" y="3662441"/>
            <a:ext cx="10580914" cy="892630"/>
          </a:xfrm>
        </p:spPr>
        <p:txBody>
          <a:bodyPr>
            <a:normAutofit/>
          </a:bodyPr>
          <a:lstStyle/>
          <a:p>
            <a:r>
              <a:rPr lang="en-US" dirty="0"/>
              <a:t>Good Vault Practice</a:t>
            </a:r>
          </a:p>
        </p:txBody>
      </p:sp>
    </p:spTree>
    <p:extLst>
      <p:ext uri="{BB962C8B-B14F-4D97-AF65-F5344CB8AC3E}">
        <p14:creationId xmlns:p14="http://schemas.microsoft.com/office/powerpoint/2010/main" val="336024049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A57B-E886-4041-B367-BD98B8EE7AA4}"/>
              </a:ext>
            </a:extLst>
          </p:cNvPr>
          <p:cNvSpPr>
            <a:spLocks noGrp="1"/>
          </p:cNvSpPr>
          <p:nvPr>
            <p:ph type="title"/>
          </p:nvPr>
        </p:nvSpPr>
        <p:spPr>
          <a:xfrm>
            <a:off x="276303" y="96275"/>
            <a:ext cx="11639394" cy="1101213"/>
          </a:xfrm>
        </p:spPr>
        <p:txBody>
          <a:bodyPr/>
          <a:lstStyle/>
          <a:p>
            <a:r>
              <a:rPr lang="en-GB" dirty="0"/>
              <a:t>Content Outline</a:t>
            </a:r>
          </a:p>
        </p:txBody>
      </p:sp>
      <p:grpSp>
        <p:nvGrpSpPr>
          <p:cNvPr id="4" name="Group 3" descr="1. Uploading unclassified documents">
            <a:extLst>
              <a:ext uri="{FF2B5EF4-FFF2-40B4-BE49-F238E27FC236}">
                <a16:creationId xmlns:a16="http://schemas.microsoft.com/office/drawing/2014/main" id="{542304A8-8CE2-403F-8029-9E5319E9FCFE}"/>
              </a:ext>
            </a:extLst>
          </p:cNvPr>
          <p:cNvGrpSpPr/>
          <p:nvPr/>
        </p:nvGrpSpPr>
        <p:grpSpPr>
          <a:xfrm>
            <a:off x="2210305" y="1179756"/>
            <a:ext cx="7723701" cy="878744"/>
            <a:chOff x="2257995" y="1143425"/>
            <a:chExt cx="7676012" cy="1256894"/>
          </a:xfrm>
        </p:grpSpPr>
        <p:sp>
          <p:nvSpPr>
            <p:cNvPr id="27" name="Rectangle 26">
              <a:extLst>
                <a:ext uri="{FF2B5EF4-FFF2-40B4-BE49-F238E27FC236}">
                  <a16:creationId xmlns:a16="http://schemas.microsoft.com/office/drawing/2014/main" id="{38BB847C-FAE9-473C-AB5F-03D30AFF70E4}"/>
                </a:ext>
              </a:extLst>
            </p:cNvPr>
            <p:cNvSpPr/>
            <p:nvPr/>
          </p:nvSpPr>
          <p:spPr>
            <a:xfrm>
              <a:off x="2257995" y="1143425"/>
              <a:ext cx="7676012" cy="125689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r>
                <a:rPr lang="en-US" dirty="0">
                  <a:solidFill>
                    <a:schemeClr val="tx1"/>
                  </a:solidFill>
                  <a:hlinkClick r:id="rId2" action="ppaction://hlinksldjump"/>
                </a:rPr>
                <a:t>Uploading</a:t>
              </a:r>
              <a:r>
                <a:rPr lang="en-US" dirty="0">
                  <a:solidFill>
                    <a:schemeClr val="tx2"/>
                  </a:solidFill>
                  <a:hlinkClick r:id="rId2" action="ppaction://hlinksldjump"/>
                </a:rPr>
                <a:t> </a:t>
              </a:r>
              <a:r>
                <a:rPr lang="en-US" dirty="0">
                  <a:solidFill>
                    <a:schemeClr val="tx1"/>
                  </a:solidFill>
                  <a:hlinkClick r:id="rId2" action="ppaction://hlinksldjump"/>
                </a:rPr>
                <a:t>Unclassified Documents</a:t>
              </a:r>
              <a:endParaRPr lang="en-US" dirty="0">
                <a:solidFill>
                  <a:schemeClr val="tx1"/>
                </a:solidFill>
              </a:endParaRPr>
            </a:p>
          </p:txBody>
        </p:sp>
        <p:sp>
          <p:nvSpPr>
            <p:cNvPr id="42" name="Rectangle 41">
              <a:extLst>
                <a:ext uri="{FF2B5EF4-FFF2-40B4-BE49-F238E27FC236}">
                  <a16:creationId xmlns:a16="http://schemas.microsoft.com/office/drawing/2014/main" id="{A125ECAD-C253-4682-8BFC-07EE3505AAFA}"/>
                </a:ext>
              </a:extLst>
            </p:cNvPr>
            <p:cNvSpPr/>
            <p:nvPr/>
          </p:nvSpPr>
          <p:spPr>
            <a:xfrm>
              <a:off x="2715483" y="1337611"/>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1</a:t>
              </a:r>
            </a:p>
          </p:txBody>
        </p:sp>
      </p:grpSp>
      <p:grpSp>
        <p:nvGrpSpPr>
          <p:cNvPr id="5" name="Group 4" descr="2. Sharing the document inbox">
            <a:extLst>
              <a:ext uri="{FF2B5EF4-FFF2-40B4-BE49-F238E27FC236}">
                <a16:creationId xmlns:a16="http://schemas.microsoft.com/office/drawing/2014/main" id="{3DF70ED9-BA12-4B06-98E3-07284248F942}"/>
              </a:ext>
            </a:extLst>
          </p:cNvPr>
          <p:cNvGrpSpPr/>
          <p:nvPr/>
        </p:nvGrpSpPr>
        <p:grpSpPr>
          <a:xfrm>
            <a:off x="2210305" y="2125146"/>
            <a:ext cx="7676012" cy="878744"/>
            <a:chOff x="2257994" y="2241871"/>
            <a:chExt cx="7676012" cy="1469197"/>
          </a:xfrm>
        </p:grpSpPr>
        <p:sp>
          <p:nvSpPr>
            <p:cNvPr id="31" name="Rectangle 30">
              <a:extLst>
                <a:ext uri="{FF2B5EF4-FFF2-40B4-BE49-F238E27FC236}">
                  <a16:creationId xmlns:a16="http://schemas.microsoft.com/office/drawing/2014/main" id="{9189A9CC-000B-4BAE-817F-82EA3C650672}"/>
                </a:ext>
              </a:extLst>
            </p:cNvPr>
            <p:cNvSpPr/>
            <p:nvPr/>
          </p:nvSpPr>
          <p:spPr>
            <a:xfrm>
              <a:off x="2257994" y="2241871"/>
              <a:ext cx="7676012" cy="1469197"/>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lvl="0">
                <a:defRPr/>
              </a:pPr>
              <a:r>
                <a:rPr lang="en-US" dirty="0">
                  <a:solidFill>
                    <a:schemeClr val="tx1"/>
                  </a:solidFill>
                  <a:hlinkClick r:id="rId3" action="ppaction://hlinksldjump"/>
                </a:rPr>
                <a:t>Sharing the Document Inbox</a:t>
              </a:r>
              <a:endParaRPr lang="en-US" dirty="0">
                <a:solidFill>
                  <a:schemeClr val="tx1"/>
                </a:solidFill>
              </a:endParaRPr>
            </a:p>
          </p:txBody>
        </p:sp>
        <p:sp>
          <p:nvSpPr>
            <p:cNvPr id="32" name="Rectangle 31">
              <a:extLst>
                <a:ext uri="{FF2B5EF4-FFF2-40B4-BE49-F238E27FC236}">
                  <a16:creationId xmlns:a16="http://schemas.microsoft.com/office/drawing/2014/main" id="{C6A91F0C-DF6A-47BB-B5E9-A071B0DCD704}"/>
                </a:ext>
              </a:extLst>
            </p:cNvPr>
            <p:cNvSpPr/>
            <p:nvPr/>
          </p:nvSpPr>
          <p:spPr>
            <a:xfrm>
              <a:off x="2722316" y="2538941"/>
              <a:ext cx="642632" cy="8750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2</a:t>
              </a:r>
            </a:p>
          </p:txBody>
        </p:sp>
      </p:grpSp>
      <p:grpSp>
        <p:nvGrpSpPr>
          <p:cNvPr id="7" name="Group 6" descr="3. Using the document inbox with TMF bot">
            <a:extLst>
              <a:ext uri="{FF2B5EF4-FFF2-40B4-BE49-F238E27FC236}">
                <a16:creationId xmlns:a16="http://schemas.microsoft.com/office/drawing/2014/main" id="{847D90DC-5888-47BE-8E23-1F54A14BF735}"/>
              </a:ext>
            </a:extLst>
          </p:cNvPr>
          <p:cNvGrpSpPr/>
          <p:nvPr/>
        </p:nvGrpSpPr>
        <p:grpSpPr>
          <a:xfrm>
            <a:off x="2210305" y="3034201"/>
            <a:ext cx="7676012" cy="904725"/>
            <a:chOff x="2257994" y="3823603"/>
            <a:chExt cx="7676012" cy="904725"/>
          </a:xfrm>
        </p:grpSpPr>
        <p:sp>
          <p:nvSpPr>
            <p:cNvPr id="36" name="Rectangle 35">
              <a:extLst>
                <a:ext uri="{FF2B5EF4-FFF2-40B4-BE49-F238E27FC236}">
                  <a16:creationId xmlns:a16="http://schemas.microsoft.com/office/drawing/2014/main" id="{CB541FA0-B51D-4B55-9307-08918A75F6EA}"/>
                </a:ext>
              </a:extLst>
            </p:cNvPr>
            <p:cNvSpPr/>
            <p:nvPr/>
          </p:nvSpPr>
          <p:spPr>
            <a:xfrm>
              <a:off x="2257994" y="3849584"/>
              <a:ext cx="7676012" cy="87874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lvl="0">
                <a:buClr>
                  <a:schemeClr val="tx2"/>
                </a:buClr>
                <a:defRPr/>
              </a:pPr>
              <a:r>
                <a:rPr lang="en-US" u="sng" dirty="0">
                  <a:solidFill>
                    <a:srgbClr val="B4B4B8"/>
                  </a:solidFill>
                  <a:hlinkClick r:id="rId4" action="ppaction://hlinksldjump"/>
                </a:rPr>
                <a:t>Using the Document </a:t>
              </a:r>
              <a:r>
                <a:rPr lang="en-US" u="sng" dirty="0">
                  <a:solidFill>
                    <a:schemeClr val="accent1"/>
                  </a:solidFill>
                  <a:hlinkClick r:id="rId4" action="ppaction://hlinksldjump"/>
                </a:rPr>
                <a:t>Inbox with TMF Bot</a:t>
              </a:r>
              <a:endParaRPr lang="en-US" u="sng" dirty="0">
                <a:solidFill>
                  <a:schemeClr val="accent1"/>
                </a:solidFill>
              </a:endParaRPr>
            </a:p>
          </p:txBody>
        </p:sp>
        <p:sp>
          <p:nvSpPr>
            <p:cNvPr id="37" name="Rectangle 36">
              <a:extLst>
                <a:ext uri="{FF2B5EF4-FFF2-40B4-BE49-F238E27FC236}">
                  <a16:creationId xmlns:a16="http://schemas.microsoft.com/office/drawing/2014/main" id="{1D0FA422-9E6E-46CF-A023-1BDDED380FA6}"/>
                </a:ext>
              </a:extLst>
            </p:cNvPr>
            <p:cNvSpPr/>
            <p:nvPr/>
          </p:nvSpPr>
          <p:spPr>
            <a:xfrm>
              <a:off x="2722316" y="3823603"/>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3</a:t>
              </a:r>
            </a:p>
          </p:txBody>
        </p:sp>
      </p:grpSp>
      <p:grpSp>
        <p:nvGrpSpPr>
          <p:cNvPr id="12" name="Group 11" descr="4. Using the document inbox">
            <a:extLst>
              <a:ext uri="{FF2B5EF4-FFF2-40B4-BE49-F238E27FC236}">
                <a16:creationId xmlns:a16="http://schemas.microsoft.com/office/drawing/2014/main" id="{519AEA3C-0F63-3301-5551-60A6F2CBDC16}"/>
              </a:ext>
            </a:extLst>
          </p:cNvPr>
          <p:cNvGrpSpPr/>
          <p:nvPr/>
        </p:nvGrpSpPr>
        <p:grpSpPr>
          <a:xfrm>
            <a:off x="2210305" y="3964907"/>
            <a:ext cx="7676012" cy="923098"/>
            <a:chOff x="2074171" y="4602550"/>
            <a:chExt cx="7676012" cy="923098"/>
          </a:xfrm>
        </p:grpSpPr>
        <p:sp>
          <p:nvSpPr>
            <p:cNvPr id="13" name="Rectangle 12">
              <a:extLst>
                <a:ext uri="{FF2B5EF4-FFF2-40B4-BE49-F238E27FC236}">
                  <a16:creationId xmlns:a16="http://schemas.microsoft.com/office/drawing/2014/main" id="{98EFDED6-4226-3024-CE35-292BFF2F2A53}"/>
                </a:ext>
              </a:extLst>
            </p:cNvPr>
            <p:cNvSpPr/>
            <p:nvPr/>
          </p:nvSpPr>
          <p:spPr>
            <a:xfrm>
              <a:off x="2074171" y="4646904"/>
              <a:ext cx="7676012" cy="878744"/>
            </a:xfrm>
            <a:prstGeom prst="rect">
              <a:avLst/>
            </a:prstGeom>
            <a:solidFill>
              <a:schemeClr val="bg1"/>
            </a:solidFill>
            <a:ln w="6350">
              <a:solidFill>
                <a:schemeClr val="tx1">
                  <a:lumMod val="40000"/>
                  <a:lumOff val="60000"/>
                </a:schemeClr>
              </a:solidFill>
            </a:ln>
            <a:effectLst>
              <a:outerShdw blurRad="508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0" tIns="46800" rtlCol="0" anchor="ctr"/>
            <a:lstStyle/>
            <a:p>
              <a:pPr lvl="0">
                <a:buClr>
                  <a:schemeClr val="tx2"/>
                </a:buClr>
                <a:defRPr/>
              </a:pPr>
              <a:r>
                <a:rPr lang="en-US" u="sng" dirty="0">
                  <a:solidFill>
                    <a:schemeClr val="accent1"/>
                  </a:solidFill>
                  <a:hlinkClick r:id="rId5" action="ppaction://hlinksldjump"/>
                </a:rPr>
                <a:t>Using the Document Inbox</a:t>
              </a:r>
              <a:endParaRPr lang="en-US" u="sng" dirty="0">
                <a:solidFill>
                  <a:schemeClr val="accent1"/>
                </a:solidFill>
              </a:endParaRPr>
            </a:p>
          </p:txBody>
        </p:sp>
        <p:sp>
          <p:nvSpPr>
            <p:cNvPr id="14" name="Rectangle 13">
              <a:extLst>
                <a:ext uri="{FF2B5EF4-FFF2-40B4-BE49-F238E27FC236}">
                  <a16:creationId xmlns:a16="http://schemas.microsoft.com/office/drawing/2014/main" id="{90EAF37E-14E9-A735-96C4-F2A4753A171E}"/>
                </a:ext>
              </a:extLst>
            </p:cNvPr>
            <p:cNvSpPr/>
            <p:nvPr/>
          </p:nvSpPr>
          <p:spPr>
            <a:xfrm>
              <a:off x="2601641" y="4602550"/>
              <a:ext cx="642632" cy="8750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r>
                <a:rPr lang="en-US" sz="4800" b="1" dirty="0">
                  <a:solidFill>
                    <a:schemeClr val="tx2"/>
                  </a:solidFill>
                </a:rPr>
                <a:t>4</a:t>
              </a:r>
            </a:p>
          </p:txBody>
        </p:sp>
      </p:grpSp>
    </p:spTree>
    <p:extLst>
      <p:ext uri="{BB962C8B-B14F-4D97-AF65-F5344CB8AC3E}">
        <p14:creationId xmlns:p14="http://schemas.microsoft.com/office/powerpoint/2010/main" val="883095597"/>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EAD7-0331-40EB-976F-2172138255EF}"/>
              </a:ext>
            </a:extLst>
          </p:cNvPr>
          <p:cNvSpPr>
            <a:spLocks noGrp="1"/>
          </p:cNvSpPr>
          <p:nvPr>
            <p:ph type="ctrTitle"/>
          </p:nvPr>
        </p:nvSpPr>
        <p:spPr/>
        <p:txBody>
          <a:bodyPr/>
          <a:lstStyle/>
          <a:p>
            <a:r>
              <a:rPr lang="en-US" dirty="0"/>
              <a:t>Uploading Unclassified Documents </a:t>
            </a:r>
          </a:p>
        </p:txBody>
      </p:sp>
      <p:sp>
        <p:nvSpPr>
          <p:cNvPr id="3" name="Subtitle 2">
            <a:extLst>
              <a:ext uri="{FF2B5EF4-FFF2-40B4-BE49-F238E27FC236}">
                <a16:creationId xmlns:a16="http://schemas.microsoft.com/office/drawing/2014/main" id="{53853C67-629E-443F-B404-E2F309F4A3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8667239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2fa134f-29e1-4271-8e18-5bb3d2cd17cd">
      <UserInfo>
        <DisplayName>George Varghese</DisplayName>
        <AccountId>400</AccountId>
        <AccountType/>
      </UserInfo>
      <UserInfo>
        <DisplayName>Trevor Cavazos</DisplayName>
        <AccountId>1980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67DE8FFBE5E647AA2A063EC3923ECD" ma:contentTypeVersion="6" ma:contentTypeDescription="Create a new document." ma:contentTypeScope="" ma:versionID="5aed91ea3456bad95fc4f0ff6d2ff114">
  <xsd:schema xmlns:xsd="http://www.w3.org/2001/XMLSchema" xmlns:xs="http://www.w3.org/2001/XMLSchema" xmlns:p="http://schemas.microsoft.com/office/2006/metadata/properties" xmlns:ns2="62fa134f-29e1-4271-8e18-5bb3d2cd17cd" xmlns:ns3="366e0ad9-c6af-4c63-8a3b-1665582b55cd" targetNamespace="http://schemas.microsoft.com/office/2006/metadata/properties" ma:root="true" ma:fieldsID="08569f9fb1c36a22d00d27c1094ef987" ns2:_="" ns3:_="">
    <xsd:import namespace="62fa134f-29e1-4271-8e18-5bb3d2cd17cd"/>
    <xsd:import namespace="366e0ad9-c6af-4c63-8a3b-1665582b55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a134f-29e1-4271-8e18-5bb3d2cd17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6e0ad9-c6af-4c63-8a3b-1665582b55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A6D3C8-3BB6-493A-82F1-964D8DAEA637}">
  <ds:schemaRefs>
    <ds:schemaRef ds:uri="http://schemas.microsoft.com/sharepoint/v3/contenttype/forms"/>
  </ds:schemaRefs>
</ds:datastoreItem>
</file>

<file path=customXml/itemProps2.xml><?xml version="1.0" encoding="utf-8"?>
<ds:datastoreItem xmlns:ds="http://schemas.openxmlformats.org/officeDocument/2006/customXml" ds:itemID="{A565B9A7-1F0B-4498-B2D0-170CF9F1A84B}">
  <ds:schemaRefs>
    <ds:schemaRef ds:uri="http://schemas.microsoft.com/office/2006/documentManagement/types"/>
    <ds:schemaRef ds:uri="http://purl.org/dc/elements/1.1/"/>
    <ds:schemaRef ds:uri="http://schemas.microsoft.com/office/2006/metadata/properties"/>
    <ds:schemaRef ds:uri="http://purl.org/dc/terms/"/>
    <ds:schemaRef ds:uri="http://purl.org/dc/dcmitype/"/>
    <ds:schemaRef ds:uri="http://www.w3.org/XML/1998/namespace"/>
    <ds:schemaRef ds:uri="http://schemas.openxmlformats.org/package/2006/metadata/core-properties"/>
    <ds:schemaRef ds:uri="366e0ad9-c6af-4c63-8a3b-1665582b55cd"/>
    <ds:schemaRef ds:uri="http://schemas.microsoft.com/office/infopath/2007/PartnerControls"/>
    <ds:schemaRef ds:uri="62fa134f-29e1-4271-8e18-5bb3d2cd17cd"/>
  </ds:schemaRefs>
</ds:datastoreItem>
</file>

<file path=customXml/itemProps3.xml><?xml version="1.0" encoding="utf-8"?>
<ds:datastoreItem xmlns:ds="http://schemas.openxmlformats.org/officeDocument/2006/customXml" ds:itemID="{C71E4D8D-23FF-4C9B-AD5C-8676B91678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fa134f-29e1-4271-8e18-5bb3d2cd17cd"/>
    <ds:schemaRef ds:uri="366e0ad9-c6af-4c63-8a3b-1665582b5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18218</TotalTime>
  <Words>24785</Words>
  <Application>Microsoft Macintosh PowerPoint</Application>
  <PresentationFormat>Widescreen</PresentationFormat>
  <Paragraphs>2895</Paragraphs>
  <Slides>260</Slides>
  <Notes>130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260</vt:i4>
      </vt:variant>
    </vt:vector>
  </HeadingPairs>
  <TitlesOfParts>
    <vt:vector size="267" baseType="lpstr">
      <vt:lpstr>Arial</vt:lpstr>
      <vt:lpstr>Arial Black</vt:lpstr>
      <vt:lpstr>Calibri</vt:lpstr>
      <vt:lpstr>Calibri Light</vt:lpstr>
      <vt:lpstr>System Font Regular</vt:lpstr>
      <vt:lpstr>Wingdings</vt:lpstr>
      <vt:lpstr>Office Theme</vt:lpstr>
      <vt:lpstr>eTMF Good Vault Practices</vt:lpstr>
      <vt:lpstr>Summary of changes</vt:lpstr>
      <vt:lpstr>Table of Contents</vt:lpstr>
      <vt:lpstr>Managing Reference Data</vt:lpstr>
      <vt:lpstr>Content Outline</vt:lpstr>
      <vt:lpstr>Types of Reference Data</vt:lpstr>
      <vt:lpstr>Benefits of Managing Reference Data in Vault</vt:lpstr>
      <vt:lpstr>Best Practices</vt:lpstr>
      <vt:lpstr>Institutions</vt:lpstr>
      <vt:lpstr>Institutions</vt:lpstr>
      <vt:lpstr>Locations</vt:lpstr>
      <vt:lpstr>How to Create Reference Data</vt:lpstr>
      <vt:lpstr>Create an Organization</vt:lpstr>
      <vt:lpstr>Create an Organization</vt:lpstr>
      <vt:lpstr>Create an Organization's Locations</vt:lpstr>
      <vt:lpstr>Create a Person</vt:lpstr>
      <vt:lpstr>Create a Person</vt:lpstr>
      <vt:lpstr>Create a Person’s Contact Information</vt:lpstr>
      <vt:lpstr>Create a Product</vt:lpstr>
      <vt:lpstr>Create a Product</vt:lpstr>
      <vt:lpstr>How to Update Reference Data</vt:lpstr>
      <vt:lpstr>Update a Person</vt:lpstr>
      <vt:lpstr>Update a Person</vt:lpstr>
      <vt:lpstr>Update a Person’s Personal Contact Information</vt:lpstr>
      <vt:lpstr>Update a Person’s Personal Contact Information</vt:lpstr>
      <vt:lpstr>How to Inactivate Reference Data</vt:lpstr>
      <vt:lpstr>Inactivate a Person</vt:lpstr>
      <vt:lpstr>Inactivate an Organization</vt:lpstr>
      <vt:lpstr>Inactivate an Organization</vt:lpstr>
      <vt:lpstr>Creating a Study</vt:lpstr>
      <vt:lpstr>Content Outline</vt:lpstr>
      <vt:lpstr>How to Create a Study</vt:lpstr>
      <vt:lpstr>Setting up a Study</vt:lpstr>
      <vt:lpstr>Setting up a Study</vt:lpstr>
      <vt:lpstr>Setting up a Study</vt:lpstr>
      <vt:lpstr>Setting up a Study</vt:lpstr>
      <vt:lpstr>Setting up a Study</vt:lpstr>
      <vt:lpstr>How to Assign a Person to a Study</vt:lpstr>
      <vt:lpstr>Key Considerations</vt:lpstr>
      <vt:lpstr>Granting Study Access</vt:lpstr>
      <vt:lpstr>Granting Study Access</vt:lpstr>
      <vt:lpstr>Tracking Study Participation</vt:lpstr>
      <vt:lpstr>Tracking Study Participation</vt:lpstr>
      <vt:lpstr>Tracking Study Participation</vt:lpstr>
      <vt:lpstr>Plan Initial Trial Requirements</vt:lpstr>
      <vt:lpstr>Content Outline</vt:lpstr>
      <vt:lpstr>Touchpoints to Initiating your Trial in Vault</vt:lpstr>
      <vt:lpstr>Best Practices  </vt:lpstr>
      <vt:lpstr>How to Initiate a Study</vt:lpstr>
      <vt:lpstr>Plan the Study</vt:lpstr>
      <vt:lpstr>Plan the Study</vt:lpstr>
      <vt:lpstr>Plan Milestones</vt:lpstr>
      <vt:lpstr>Plan Milestones</vt:lpstr>
      <vt:lpstr>Plan the Study Country</vt:lpstr>
      <vt:lpstr>Plan the Study Country</vt:lpstr>
      <vt:lpstr>Plan the Study Site</vt:lpstr>
      <vt:lpstr>Move Candidate Site to Not Selected</vt:lpstr>
      <vt:lpstr>How to Review and Update Expected Documents</vt:lpstr>
      <vt:lpstr>Benefits of Milestones and Expected Documents</vt:lpstr>
      <vt:lpstr>Working with Expected Documents in Vault</vt:lpstr>
      <vt:lpstr>Best Practices</vt:lpstr>
      <vt:lpstr>Update Expected Documents in Bulk</vt:lpstr>
      <vt:lpstr>Update Expected Documents in Bulk</vt:lpstr>
      <vt:lpstr>Update Expected Documents in Bulk</vt:lpstr>
      <vt:lpstr>Update Expected Documents in Bulk</vt:lpstr>
      <vt:lpstr>Individual Expected Document Update</vt:lpstr>
      <vt:lpstr>Individual Expected Document Update</vt:lpstr>
      <vt:lpstr>Update Related Expected Documents</vt:lpstr>
      <vt:lpstr>Update Related Expected Documents</vt:lpstr>
      <vt:lpstr>Update Related Expected Documents</vt:lpstr>
      <vt:lpstr>Update Related Expected Documents</vt:lpstr>
      <vt:lpstr>Managing Your Trial in Vault</vt:lpstr>
      <vt:lpstr>Content Outline</vt:lpstr>
      <vt:lpstr>Touchpoints for Managing your Trial in Vault</vt:lpstr>
      <vt:lpstr>Best Practices</vt:lpstr>
      <vt:lpstr>Key Considerations</vt:lpstr>
      <vt:lpstr>How to Activate a Study,  Study Country, and Study Site</vt:lpstr>
      <vt:lpstr>Activate a Study</vt:lpstr>
      <vt:lpstr>Activate a Study Country</vt:lpstr>
      <vt:lpstr>Activate a Study Site</vt:lpstr>
      <vt:lpstr>Activate Multiple Study Countries</vt:lpstr>
      <vt:lpstr>Activate Multiple Study Countries</vt:lpstr>
      <vt:lpstr>Activate Multiple Study Countries</vt:lpstr>
      <vt:lpstr>Activate Multiple Study Countries</vt:lpstr>
      <vt:lpstr>Managing Study Personnel</vt:lpstr>
      <vt:lpstr>Updating a Study Personnel</vt:lpstr>
      <vt:lpstr>Updating a Study Roster</vt:lpstr>
      <vt:lpstr>Tracking Protocol Amendments</vt:lpstr>
      <vt:lpstr>Create a Protocol Amendment</vt:lpstr>
      <vt:lpstr>Create a Protocol Amendment</vt:lpstr>
      <vt:lpstr>Completing Milestones</vt:lpstr>
      <vt:lpstr>Completing Milestones</vt:lpstr>
      <vt:lpstr>Completing Milestones</vt:lpstr>
      <vt:lpstr>Completing Milestones</vt:lpstr>
      <vt:lpstr>Completing Milestones</vt:lpstr>
      <vt:lpstr>Completing Milestone Tasks</vt:lpstr>
      <vt:lpstr>Document Inbox</vt:lpstr>
      <vt:lpstr>Content Outline</vt:lpstr>
      <vt:lpstr>Uploading Unclassified Documents </vt:lpstr>
      <vt:lpstr>Benefits of Using the Document Inbox</vt:lpstr>
      <vt:lpstr>Key Considerations</vt:lpstr>
      <vt:lpstr>Ways to Upload an Unclassified Document</vt:lpstr>
      <vt:lpstr>Upload via +Create Button</vt:lpstr>
      <vt:lpstr>Drag and Drop</vt:lpstr>
      <vt:lpstr>Sharing the Document Inbox</vt:lpstr>
      <vt:lpstr>Sharing the Document Inbox</vt:lpstr>
      <vt:lpstr>Using the Document Inbox</vt:lpstr>
      <vt:lpstr>Using the Document Inbox</vt:lpstr>
      <vt:lpstr>Using the Document Inbox</vt:lpstr>
      <vt:lpstr>Filing Documents in Vault</vt:lpstr>
      <vt:lpstr>Content Outline</vt:lpstr>
      <vt:lpstr>How to Upload a Document</vt:lpstr>
      <vt:lpstr>Ways to Create a Document </vt:lpstr>
      <vt:lpstr>Ways to Create a Document (Unclassified) </vt:lpstr>
      <vt:lpstr>Best Practices</vt:lpstr>
      <vt:lpstr>Upload via +Create Button</vt:lpstr>
      <vt:lpstr>Upload via +Create Button</vt:lpstr>
      <vt:lpstr>Upload via +Create Button</vt:lpstr>
      <vt:lpstr>Upload to an Expected Document</vt:lpstr>
      <vt:lpstr>Upload to an Expected Document</vt:lpstr>
      <vt:lpstr>Upload via Inbound Email Address</vt:lpstr>
      <vt:lpstr>Upload via Inbound Email Address</vt:lpstr>
      <vt:lpstr>Upload via Inbound Email Address</vt:lpstr>
      <vt:lpstr>Upload via Inbound Email Address</vt:lpstr>
      <vt:lpstr>How to Upversion a Document</vt:lpstr>
      <vt:lpstr>Benefits of Versioning in Vault</vt:lpstr>
      <vt:lpstr>Ways to Version a Document </vt:lpstr>
      <vt:lpstr>Best Practices</vt:lpstr>
      <vt:lpstr>Create Draft</vt:lpstr>
      <vt:lpstr>Create Draft</vt:lpstr>
      <vt:lpstr>Upload a New Version</vt:lpstr>
      <vt:lpstr>Check-In/Check-out</vt:lpstr>
      <vt:lpstr>Check-In/Check-out</vt:lpstr>
      <vt:lpstr>Check-In/Check-out</vt:lpstr>
      <vt:lpstr>Make a Copy</vt:lpstr>
      <vt:lpstr>Appendix</vt:lpstr>
      <vt:lpstr>Appendix</vt:lpstr>
      <vt:lpstr>Harvey Ball status Definitions</vt:lpstr>
      <vt:lpstr>Working with Documents</vt:lpstr>
      <vt:lpstr>Content Outline</vt:lpstr>
      <vt:lpstr>Working with Documents</vt:lpstr>
      <vt:lpstr>Working with Documents in Vault</vt:lpstr>
      <vt:lpstr>Working with Documents in Vault</vt:lpstr>
      <vt:lpstr>Working with Documents in Vault</vt:lpstr>
      <vt:lpstr>Best Practices</vt:lpstr>
      <vt:lpstr>Best Practices</vt:lpstr>
      <vt:lpstr>How to Send Documents to Others</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Authoring, Review, &amp; Approval</vt:lpstr>
      <vt:lpstr>Send for Approval with eSignature</vt:lpstr>
      <vt:lpstr>Send for Approval with eSignature</vt:lpstr>
      <vt:lpstr>Promote a Document to Approved</vt:lpstr>
      <vt:lpstr>Promote to Approved</vt:lpstr>
      <vt:lpstr>Promote to Approved</vt:lpstr>
      <vt:lpstr>Promote to Approved</vt:lpstr>
      <vt:lpstr>How to QC a Document</vt:lpstr>
      <vt:lpstr>Paper Certification and Sending for QC Review</vt:lpstr>
      <vt:lpstr>Paper Certification</vt:lpstr>
      <vt:lpstr>Paper Certification</vt:lpstr>
      <vt:lpstr>Send a Document for QC</vt:lpstr>
      <vt:lpstr>Send a Document for QC</vt:lpstr>
      <vt:lpstr>Send a Document for QC</vt:lpstr>
      <vt:lpstr>Send a Document for QC</vt:lpstr>
      <vt:lpstr>Working with a Quality Issue</vt:lpstr>
      <vt:lpstr>Send a Document for QC</vt:lpstr>
      <vt:lpstr>Send a Document for QC</vt:lpstr>
      <vt:lpstr>Send a Document for QC</vt:lpstr>
      <vt:lpstr>Send a Document for QC</vt:lpstr>
      <vt:lpstr>Send a Document for QC</vt:lpstr>
      <vt:lpstr>Send a Document for QC</vt:lpstr>
      <vt:lpstr>Maintaining an Inspection Ready eTMF</vt:lpstr>
      <vt:lpstr>Content Outline</vt:lpstr>
      <vt:lpstr>Tools for Maintaining  an Inspection Ready eTMF</vt:lpstr>
      <vt:lpstr>Key Considerations</vt:lpstr>
      <vt:lpstr>Key Considerations</vt:lpstr>
      <vt:lpstr>Best Practices</vt:lpstr>
      <vt:lpstr>Planning and Starting Inspection Readiness Milestones</vt:lpstr>
      <vt:lpstr>Planning and Starting Inspection Readiness Milestones</vt:lpstr>
      <vt:lpstr>Planning and Starting Inspection Readiness Milestones</vt:lpstr>
      <vt:lpstr>Review Milestone and Expected Documents Completeness</vt:lpstr>
      <vt:lpstr>Key Considerations</vt:lpstr>
      <vt:lpstr>Best Practices</vt:lpstr>
      <vt:lpstr>Review Milestone and Expected Document Completeness </vt:lpstr>
      <vt:lpstr>Use TMF Homepage to Assess Milestone Completeness</vt:lpstr>
      <vt:lpstr>Review Expected Documents to Assess Completeness</vt:lpstr>
      <vt:lpstr>Create a Document Placeholder for Authoring</vt:lpstr>
      <vt:lpstr>Send a Document Placeholder for Authoring</vt:lpstr>
      <vt:lpstr>Document Post-Approval Reviews</vt:lpstr>
      <vt:lpstr>Options for Launching Workflows </vt:lpstr>
      <vt:lpstr>Document Post-Approval Reviews</vt:lpstr>
      <vt:lpstr>Identify Documents for Review</vt:lpstr>
      <vt:lpstr>Identify Documents for Review</vt:lpstr>
      <vt:lpstr>Start a Post-Approval Bulk QC Workflow</vt:lpstr>
      <vt:lpstr>Perform Post-Approval QC</vt:lpstr>
      <vt:lpstr>Perform Post-Approval QC</vt:lpstr>
      <vt:lpstr>Use Reports to Review TMF Quality</vt:lpstr>
      <vt:lpstr>Completing Inspection Readiness Milestones</vt:lpstr>
      <vt:lpstr>Completing Inspection Readiness Milestones</vt:lpstr>
      <vt:lpstr>Completing Milestones</vt:lpstr>
      <vt:lpstr>Performance Metrics</vt:lpstr>
      <vt:lpstr>Tools for Maintaining an Inspection Ready eTMF</vt:lpstr>
      <vt:lpstr>Tools for Maintaining an Inspection Ready eTMF</vt:lpstr>
      <vt:lpstr>Monitor TMF Timeliness</vt:lpstr>
      <vt:lpstr>Monitor TMF Timeliness</vt:lpstr>
      <vt:lpstr>Monitor TMF Quality</vt:lpstr>
      <vt:lpstr> Monitor TMF Completeness</vt:lpstr>
      <vt:lpstr>Appendix</vt:lpstr>
      <vt:lpstr>TMF Completeness Process Recommendations</vt:lpstr>
      <vt:lpstr>TMF Completeness Oversight Reports</vt:lpstr>
      <vt:lpstr>Closing out &amp; Archiving your Trial in Vault</vt:lpstr>
      <vt:lpstr>GVP Outline</vt:lpstr>
      <vt:lpstr>Closing Out Your Trial</vt:lpstr>
      <vt:lpstr>Touch points to Closing Out your Trial in Vault</vt:lpstr>
      <vt:lpstr>Best Practices</vt:lpstr>
      <vt:lpstr>Key Considerations</vt:lpstr>
      <vt:lpstr>Closing your Study Site</vt:lpstr>
      <vt:lpstr>Closing a Study Site</vt:lpstr>
      <vt:lpstr>Closing a Study Site</vt:lpstr>
      <vt:lpstr>Closing a Study Site</vt:lpstr>
      <vt:lpstr>Closing a Study Site</vt:lpstr>
      <vt:lpstr>Closing a Study Site</vt:lpstr>
      <vt:lpstr>Closing a Study Site</vt:lpstr>
      <vt:lpstr>Closing a Study Site</vt:lpstr>
      <vt:lpstr>Closing a Study Site</vt:lpstr>
      <vt:lpstr>Closing a Study Site</vt:lpstr>
      <vt:lpstr>Closing a Study Site</vt:lpstr>
      <vt:lpstr>Closing Out Your Study Country</vt:lpstr>
      <vt:lpstr>Closing a Study Country </vt:lpstr>
      <vt:lpstr>Closing a Study Country </vt:lpstr>
      <vt:lpstr>Closing a Study Country</vt:lpstr>
      <vt:lpstr>Closing a Study Country</vt:lpstr>
      <vt:lpstr>Closing Out Your Study</vt:lpstr>
      <vt:lpstr>Closing a Study</vt:lpstr>
      <vt:lpstr>Closing a Study</vt:lpstr>
      <vt:lpstr>Closing a Study</vt:lpstr>
      <vt:lpstr>Closing a Study</vt:lpstr>
      <vt:lpstr>Closing a Study</vt:lpstr>
      <vt:lpstr>Archiving Your Study</vt:lpstr>
      <vt:lpstr>About Archival in Vault</vt:lpstr>
      <vt:lpstr>Benefits of One-Click Archival</vt:lpstr>
      <vt:lpstr>Roles and Responsibilities</vt:lpstr>
      <vt:lpstr>Archiving a Study in Vault</vt:lpstr>
      <vt:lpstr>Archiving a Study in Vault</vt:lpstr>
      <vt:lpstr>Archiving a Study in Vault</vt:lpstr>
      <vt:lpstr>Archiving a Study in Vault</vt:lpstr>
      <vt:lpstr>Archiving a Study in Vault</vt:lpstr>
      <vt:lpstr>Outcome of Archiving a Study</vt:lpstr>
      <vt:lpstr>Outcome of Archiving a Study</vt:lpstr>
      <vt:lpstr>Outcome of Archiving a Study</vt:lpstr>
      <vt:lpstr>Appendix</vt:lpstr>
      <vt:lpstr>Preparing for Archival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Vault Best Practice</dc:title>
  <dc:subject/>
  <dc:creator>Carly David</dc:creator>
  <cp:keywords/>
  <dc:description/>
  <cp:lastModifiedBy>Lauren Kanigher</cp:lastModifiedBy>
  <cp:revision>216</cp:revision>
  <cp:lastPrinted>2017-12-14T03:08:06Z</cp:lastPrinted>
  <dcterms:created xsi:type="dcterms:W3CDTF">2020-06-09T19:46:13Z</dcterms:created>
  <dcterms:modified xsi:type="dcterms:W3CDTF">2024-05-03T00:39:34Z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0x0101008E67DE8FFBE5E647AA2A063EC3923ECD</vt:lpwstr>
  </property>
</Properties>
</file>